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1" r:id="rId1"/>
  </p:sldMasterIdLst>
  <p:notesMasterIdLst>
    <p:notesMasterId r:id="rId15"/>
  </p:notesMasterIdLst>
  <p:sldIdLst>
    <p:sldId id="272" r:id="rId2"/>
    <p:sldId id="279" r:id="rId3"/>
    <p:sldId id="274" r:id="rId4"/>
    <p:sldId id="280" r:id="rId5"/>
    <p:sldId id="282" r:id="rId6"/>
    <p:sldId id="283" r:id="rId7"/>
    <p:sldId id="287" r:id="rId8"/>
    <p:sldId id="271" r:id="rId9"/>
    <p:sldId id="278" r:id="rId10"/>
    <p:sldId id="288" r:id="rId11"/>
    <p:sldId id="284" r:id="rId12"/>
    <p:sldId id="285" r:id="rId13"/>
    <p:sldId id="286" r:id="rId14"/>
  </p:sldIdLst>
  <p:sldSz cx="8961438" cy="6721475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3">
          <p15:clr>
            <a:srgbClr val="A4A3A4"/>
          </p15:clr>
        </p15:guide>
        <p15:guide id="2" pos="5535">
          <p15:clr>
            <a:srgbClr val="A4A3A4"/>
          </p15:clr>
        </p15:guide>
        <p15:guide id="3" pos="119">
          <p15:clr>
            <a:srgbClr val="A4A3A4"/>
          </p15:clr>
        </p15:guide>
        <p15:guide id="4" pos="3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m9BQygXBgTJ2GTFksXcKVEpy+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F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28" y="108"/>
      </p:cViewPr>
      <p:guideLst>
        <p:guide orient="horz" pos="293"/>
        <p:guide pos="5535"/>
        <p:guide pos="119"/>
        <p:guide pos="36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6331953" y="110938"/>
            <a:ext cx="65" cy="12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811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8165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35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4081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9296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2747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274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360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6030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4933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3483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6051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521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56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9"/>
              <a:buFont typeface="Arial"/>
              <a:buChar char="▪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18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–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8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▫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2"/>
          <p:cNvSpPr txBox="1"/>
          <p:nvPr/>
        </p:nvSpPr>
        <p:spPr>
          <a:xfrm>
            <a:off x="8671366" y="6503196"/>
            <a:ext cx="118623" cy="11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4"/>
              <a:buFont typeface="Arial"/>
              <a:buNone/>
            </a:pPr>
            <a:fld id="{00000000-1234-1234-1234-123412341234}" type="slidenum">
              <a:rPr lang="en-US" sz="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6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12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Cool_Hollow_Hous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Cool_Hollow_Hous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tyofames.org/about-ames/about-am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hyperlink" Target="https://www.kaggle.com/pmarcelino/comprehensive-data-exploration-with-python#Out-liars!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marcelino/comprehensive-data-exploration-with-python#Out-liars!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187467" y="1149790"/>
            <a:ext cx="8586504" cy="526123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230188"/>
            <a:ext cx="86185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dirty="0"/>
              <a:t>Investing in Real Estate: Ames, IA </a:t>
            </a:r>
            <a:br>
              <a:rPr lang="en-US" sz="1600" dirty="0"/>
            </a:b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194158" y="5033096"/>
            <a:ext cx="4573122" cy="107717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Uncovering Undervalued Properties</a:t>
            </a:r>
          </a:p>
          <a:p>
            <a:pPr algn="ctr"/>
            <a:r>
              <a:rPr lang="en-US" sz="1600" b="1" dirty="0"/>
              <a:t>to Maximize Profitability</a:t>
            </a:r>
          </a:p>
          <a:p>
            <a:pPr algn="ctr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128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187467" y="1149790"/>
            <a:ext cx="8586504" cy="526123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230188"/>
            <a:ext cx="86185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dirty="0"/>
              <a:t>Investing in Real Estate: Ames, IA </a:t>
            </a:r>
            <a:br>
              <a:rPr lang="en-US" sz="1600" dirty="0"/>
            </a:b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838804" y="4014673"/>
            <a:ext cx="7283830" cy="230828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Key Takeaways: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Ames has 285 homes undervalued by $25K+ worth $12.1M profit potential (21% ROI).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Eleven homes are undervalued &gt; 35%, worth $1M profit potential.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Top five: one home in Somerset with $142K profit potential (49% ROI) and four in North Ames with average profit potential of $102K (43% ROI).</a:t>
            </a:r>
          </a:p>
        </p:txBody>
      </p:sp>
    </p:spTree>
    <p:extLst>
      <p:ext uri="{BB962C8B-B14F-4D97-AF65-F5344CB8AC3E}">
        <p14:creationId xmlns:p14="http://schemas.microsoft.com/office/powerpoint/2010/main" val="146080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31953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After screening for maximum profitability,</a:t>
            </a:r>
            <a:r>
              <a:rPr lang="en-US" sz="1600" baseline="30000" dirty="0">
                <a:solidFill>
                  <a:srgbClr val="002060"/>
                </a:solidFill>
              </a:rPr>
              <a:t>*</a:t>
            </a:r>
            <a:r>
              <a:rPr lang="en-US" sz="1600" dirty="0">
                <a:solidFill>
                  <a:srgbClr val="002060"/>
                </a:solidFill>
              </a:rPr>
              <a:t> 19 homes with an overall quality score of 6 are below market value by at least $29K on average (13% ROI), including 1 home in Meadow V. undervalued by $87K (37%) and 2 in North Ames undervalued by $78K (35%).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80;p5">
            <a:extLst>
              <a:ext uri="{FF2B5EF4-FFF2-40B4-BE49-F238E27FC236}">
                <a16:creationId xmlns:a16="http://schemas.microsoft.com/office/drawing/2014/main" id="{DCBDCD76-55EA-4B06-91A1-872FE3D0FA04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Home Variance Only Shown for Undervalued Homes ($, %)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8" y="5364330"/>
            <a:ext cx="7953443" cy="101562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Total profit potential for undervalued homes with an overall quality of 6 is $994K.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Homes in Crawford, North Ames, and NW Ames represent the largest undervalued neighborhoods in this category (worth $160K apiece), since 9 out of the 19 homes are located here.</a:t>
            </a:r>
            <a:endParaRPr lang="en-US" sz="10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400"/>
            </a:pPr>
            <a:r>
              <a:rPr lang="en-US" sz="1000" dirty="0">
                <a:solidFill>
                  <a:schemeClr val="dk1"/>
                </a:solidFill>
              </a:rPr>
              <a:t>* Results filtered for undervalued homes with factors typically associated with above-average valuations: garage capacity &gt;= 2 cars, great living area &gt;= 1,200 sq. ft., full baths &gt;= 2, and total rooms above ground &gt;= 7.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ACC769-2286-410B-A15B-1C77FE970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45" y="3992374"/>
            <a:ext cx="7953442" cy="1312039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5207635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223F0-93E1-40FC-AC6A-868963C2D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45" y="2591354"/>
            <a:ext cx="7953442" cy="1341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A59B98-2A58-407E-B45F-44B64E1F51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46" y="1199873"/>
            <a:ext cx="7953442" cy="136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3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28897" y="140102"/>
            <a:ext cx="870364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After screening for maximum profitability,</a:t>
            </a:r>
            <a:r>
              <a:rPr lang="en-US" sz="1600" baseline="30000" dirty="0">
                <a:solidFill>
                  <a:srgbClr val="002060"/>
                </a:solidFill>
              </a:rPr>
              <a:t>*</a:t>
            </a:r>
            <a:r>
              <a:rPr lang="en-US" sz="1600" dirty="0">
                <a:solidFill>
                  <a:srgbClr val="002060"/>
                </a:solidFill>
              </a:rPr>
              <a:t> 51 homes with an overall quality score of 7 are undervalued by at least $29K on average (13% ROI), including 4 homes in Edwards that are $74K (34%) below market value and 2 homes in Mitchel that are $62K (24%) below.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80;p5">
            <a:extLst>
              <a:ext uri="{FF2B5EF4-FFF2-40B4-BE49-F238E27FC236}">
                <a16:creationId xmlns:a16="http://schemas.microsoft.com/office/drawing/2014/main" id="{DCBDCD76-55EA-4B06-91A1-872FE3D0FA04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Home Variance Only Shown for Undervalued Homes ($, %)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8" y="5364330"/>
            <a:ext cx="7953443" cy="98484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Total profit potential for undervalued homes with an overall quality of 7 is $2.1M.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Homes in NW Ames, College Center, and Edwards represent the largest undervalued neighborhoods in this category (worth $330K, 310K, and $300K, respectively), since 25 out of the 51 homes are located here.</a:t>
            </a:r>
          </a:p>
          <a:p>
            <a:pPr>
              <a:buClr>
                <a:schemeClr val="dk1"/>
              </a:buClr>
              <a:buSzPts val="1400"/>
            </a:pPr>
            <a:r>
              <a:rPr lang="en-US" sz="900" dirty="0">
                <a:solidFill>
                  <a:schemeClr val="dk1"/>
                </a:solidFill>
              </a:rPr>
              <a:t>* Results filtered for undervalued homes with factors typically associated with above-average valuations: garage capacity &gt;= 2 cars, great living area &gt;= 1,200 sq. ft., full baths &gt;= 2, and total rooms above ground &gt;= 7.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52CEB-0C99-44A3-8EAF-509C51ACD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87" y="4020847"/>
            <a:ext cx="7953442" cy="1297061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5206538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DE35F-4E18-49B5-8E83-B4E6573E4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45" y="2588489"/>
            <a:ext cx="7953442" cy="1373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A102E2-3723-4F74-B271-F8F528A226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737" y="1228886"/>
            <a:ext cx="7943850" cy="13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96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31953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After screening for maximum profitability,</a:t>
            </a:r>
            <a:r>
              <a:rPr lang="en-US" sz="1600" baseline="30000" dirty="0">
                <a:solidFill>
                  <a:srgbClr val="002060"/>
                </a:solidFill>
              </a:rPr>
              <a:t>*</a:t>
            </a:r>
            <a:r>
              <a:rPr lang="en-US" sz="1600" dirty="0">
                <a:solidFill>
                  <a:srgbClr val="002060"/>
                </a:solidFill>
              </a:rPr>
              <a:t> 32 homes with an overall quality score of 8 are undervalued by at least $27K on average (9% ROI), including 1 home in NW Ames that is $70K (20%) below market value and 2 in North Ames that are $65K (21%) below.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80;p5">
            <a:extLst>
              <a:ext uri="{FF2B5EF4-FFF2-40B4-BE49-F238E27FC236}">
                <a16:creationId xmlns:a16="http://schemas.microsoft.com/office/drawing/2014/main" id="{DCBDCD76-55EA-4B06-91A1-872FE3D0FA04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Home Variance Only Shown for Undervalued Homes ($, %)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8" y="5364330"/>
            <a:ext cx="7953443" cy="98484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Total profit potential for undervalued homes with an overall quality of 8 is $1.4M.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Homes in College Center, Somerset, and North Ridge, represent the largest undervalued neighborhoods in this category (worth $390K, 300K, and $190K, respectively), since 21 out of the 32 homes are located here.</a:t>
            </a:r>
          </a:p>
          <a:p>
            <a:pPr>
              <a:buClr>
                <a:schemeClr val="dk1"/>
              </a:buClr>
              <a:buSzPts val="1400"/>
            </a:pPr>
            <a:r>
              <a:rPr lang="en-US" sz="900" dirty="0">
                <a:solidFill>
                  <a:schemeClr val="dk1"/>
                </a:solidFill>
              </a:rPr>
              <a:t>* Results filtered for undervalued homes with factors typically associated with above-average valuations: garage capacity &gt;= 2 cars, great living area &gt;= 1,200 sq. ft., full baths &gt;= 2, and total rooms above ground &gt;= 7.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5EA701-9B77-48BD-86B7-1990B8A11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87" y="3991370"/>
            <a:ext cx="7953442" cy="1298065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5170188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F2766-4BFB-4A6E-8E25-0F0851E28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87" y="1230907"/>
            <a:ext cx="7941028" cy="13508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F09994-7DFD-45BB-B2FD-09A1FB06AB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587" y="2637525"/>
            <a:ext cx="7959120" cy="129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5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28897" y="132438"/>
            <a:ext cx="870364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Homes with the most profit potential are undervalued. Top 6 deals: 1 home in Somerset with profit potential of $142K (49% ROI), 4 homes in North Ames worth $102K on average (43% ROI), 1 home in Meadow V. worth $87K (37% ROI), totaling $635K profit potential.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46496" y="6466140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7" y="5375049"/>
            <a:ext cx="7953443" cy="101562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lvl="0" indent="-228600"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000"/>
            </a:pPr>
            <a:r>
              <a:rPr lang="en-US" sz="1000" b="1" dirty="0">
                <a:solidFill>
                  <a:schemeClr val="dk1"/>
                </a:solidFill>
              </a:rPr>
              <a:t>Eleven undervalued homes in Ames have an ROI &gt; 35% worth $1M profit potential, which also includes:</a:t>
            </a: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3 homes in Edwards worth $85K on average (39% ROI)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2 homes in Old Town worth $77K on average (42% ROI)</a:t>
            </a:r>
          </a:p>
          <a:p>
            <a:pPr>
              <a:buClr>
                <a:schemeClr val="dk1"/>
              </a:buClr>
              <a:buSzPts val="1400"/>
            </a:pPr>
            <a:r>
              <a:rPr lang="en-US" sz="1000" dirty="0">
                <a:solidFill>
                  <a:schemeClr val="dk1"/>
                </a:solidFill>
              </a:rPr>
              <a:t>* Results filtered for undervalued homes with factors typically associated with above-average valuations: garage capacity &gt;= 2 cars, great living area &gt;= 1,200 sq. ft., full baths &gt;= 2, overall quality score 5-8, and total rooms above ground &gt;= 7.</a:t>
            </a:r>
          </a:p>
        </p:txBody>
      </p:sp>
      <p:sp>
        <p:nvSpPr>
          <p:cNvPr id="8" name="Google Shape;180;p5">
            <a:extLst>
              <a:ext uri="{FF2B5EF4-FFF2-40B4-BE49-F238E27FC236}">
                <a16:creationId xmlns:a16="http://schemas.microsoft.com/office/drawing/2014/main" id="{4E651C89-DDCE-4092-9478-EF0E62DB2F1C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96"/>
            </a:pPr>
            <a:r>
              <a:rPr lang="en-US" sz="1196" b="1" dirty="0">
                <a:solidFill>
                  <a:srgbClr val="808080"/>
                </a:solidFill>
              </a:rPr>
              <a:t>Average Home Valuation Only Shown for Undervalued Homes ($, %)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32A8B-97C8-4F6E-897A-BD4A163DC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88" y="1202973"/>
            <a:ext cx="7953443" cy="1363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99C62A-8A83-4EED-B8BF-3FD50173F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87" y="2592089"/>
            <a:ext cx="7953443" cy="1363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B8B97E-63CC-4E8A-80A6-2349BBE95E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589" y="3991475"/>
            <a:ext cx="7953442" cy="1363221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46496" y="5200126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655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31953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Across all neighborhoods, homes are undervalued by an average of $23,200 (13% ROI). Sixty-four homes in Old Town are currently $30K (19%) below market value, 14 homes in Bloomington are $36K (16%) below, and 12 in Crawford are $31K (14%) below. 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9" y="5097571"/>
            <a:ext cx="7953443" cy="11695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On average, profit potential increases by $1,758 for every percentage point a home is undervalued.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Investing in homes in Old Town represents $1.9M total profit potential, while homes in Bloomington represents $504K, and homes in Crawford represent $372K.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Due to the high no. of undervalued homes, North Ames and College Center are the largest undervalued neighborhoods (worth $2.8M and $1.9M, respectively).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982C04-359F-4BF0-8278-FCFE96197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311" y="1165825"/>
            <a:ext cx="3976722" cy="2128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2A1503-32E0-42EB-B14E-A4542073B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89" y="1165823"/>
            <a:ext cx="3903165" cy="2128248"/>
          </a:xfrm>
          <a:prstGeom prst="rect">
            <a:avLst/>
          </a:prstGeom>
        </p:spPr>
      </p:pic>
      <p:sp>
        <p:nvSpPr>
          <p:cNvPr id="13" name="Google Shape;180;p5">
            <a:extLst>
              <a:ext uri="{FF2B5EF4-FFF2-40B4-BE49-F238E27FC236}">
                <a16:creationId xmlns:a16="http://schemas.microsoft.com/office/drawing/2014/main" id="{DCBDCD76-55EA-4B06-91A1-872FE3D0FA04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Home Variance Only Shown for Undervalued Homes ($, %)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8E6AB-DFC2-4419-AA35-AA086B12B7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589" y="3342525"/>
            <a:ext cx="7953443" cy="1706589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4865981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614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31953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Homes undervalued by $25K+ represent an opportunity of $12.1M. On average, these homes are undervalued by $42K (21% ROI). Two homes in Meadow V. are $59K below market value </a:t>
            </a:r>
            <a:r>
              <a:rPr lang="en-US" sz="1600" dirty="0">
                <a:solidFill>
                  <a:srgbClr val="002060"/>
                </a:solidFill>
              </a:rPr>
              <a:t>(32% ROI) and</a:t>
            </a:r>
            <a:r>
              <a:rPr lang="en-US" sz="16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14 homes in Edwards are $58K below (32% ROI). 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9" y="5097571"/>
            <a:ext cx="7953443" cy="11695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Forty-four homes in North Ames are $50K below market value (24% ROI).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In total, Ames has 285 homes undervalued by at least $25K (19.5% of all properties).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Investing in </a:t>
            </a:r>
            <a:r>
              <a:rPr lang="en-US" sz="1000" b="1" i="1" dirty="0">
                <a:solidFill>
                  <a:schemeClr val="dk1"/>
                </a:solidFill>
              </a:rPr>
              <a:t>these</a:t>
            </a:r>
            <a:r>
              <a:rPr lang="en-US" sz="1000" b="1" dirty="0">
                <a:solidFill>
                  <a:schemeClr val="dk1"/>
                </a:solidFill>
              </a:rPr>
              <a:t> homes in North Ames represents $2.2M total profit potential, while homes in Old Town represents $1.5M, and homes in College Center represent $1.2M.</a:t>
            </a:r>
          </a:p>
        </p:txBody>
      </p:sp>
      <p:sp>
        <p:nvSpPr>
          <p:cNvPr id="13" name="Google Shape;180;p5">
            <a:extLst>
              <a:ext uri="{FF2B5EF4-FFF2-40B4-BE49-F238E27FC236}">
                <a16:creationId xmlns:a16="http://schemas.microsoft.com/office/drawing/2014/main" id="{DCBDCD76-55EA-4B06-91A1-872FE3D0FA04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Only Shown for Undervalued Homes ($, %)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8F4A99-6F05-42CD-B75B-01BF4FD44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311" y="1164727"/>
            <a:ext cx="3976722" cy="21282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EAE5E1-B4AA-4AE2-957B-73DDBDA57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89" y="1165585"/>
            <a:ext cx="3912219" cy="21273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505EBA-5B26-40AD-95C8-3DD7CE8B77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657" y="3360737"/>
            <a:ext cx="7953375" cy="1661939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4865981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724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31953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Most homes undervalued by $25K+ have an overall quality score of 6 (81 homes) or a score of 7 (102 homes). Forty-eight homes with a score of 5 are undervalued by $48K on average (29% ROI) and one home with a score of 9 is undervalued by $59K (20% ROI).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8" y="5364330"/>
            <a:ext cx="7953443" cy="86173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Undervalued homes with overall quality scores of 6 and 7 represent the largest profit opportunities (worth $3.4M and $4.1M, respectively), due to the high no. of homes in these categories.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Investing in homes with an overall quality score of 4 represent $230K total profit potential, while homes with a score of 5 represent $2.3M, and homes with a score of 8 represent $2M.</a:t>
            </a:r>
          </a:p>
        </p:txBody>
      </p:sp>
      <p:sp>
        <p:nvSpPr>
          <p:cNvPr id="13" name="Google Shape;180;p5">
            <a:extLst>
              <a:ext uri="{FF2B5EF4-FFF2-40B4-BE49-F238E27FC236}">
                <a16:creationId xmlns:a16="http://schemas.microsoft.com/office/drawing/2014/main" id="{DCBDCD76-55EA-4B06-91A1-872FE3D0FA04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Home Variance Only Shown for Undervalued Homes ($, %)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F9A690-3893-4148-A92D-93790D3B0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87" y="1203085"/>
            <a:ext cx="7953443" cy="13654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0B9FBB-9362-4713-928C-4BC463E9A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87" y="2642347"/>
            <a:ext cx="7953443" cy="1293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A48E7E-B2B6-4804-980C-4B2FFB9851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587" y="3992888"/>
            <a:ext cx="7953443" cy="1314286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5170188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250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31953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After screening for maximum profitability,</a:t>
            </a:r>
            <a:r>
              <a:rPr lang="en-US" sz="1600" baseline="30000" dirty="0">
                <a:solidFill>
                  <a:srgbClr val="002060"/>
                </a:solidFill>
              </a:rPr>
              <a:t>*</a:t>
            </a:r>
            <a:r>
              <a:rPr lang="en-US" sz="1600" dirty="0">
                <a:solidFill>
                  <a:srgbClr val="002060"/>
                </a:solidFill>
              </a:rPr>
              <a:t> 17 homes with an overall quality score of 5 are below market value by at least $44K on average (23% ROI), including 8 homes in N. Ames that are undervalued by $60K (29%) and 2 in Sawyer undervalued by $58K (28%).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80;p5">
            <a:extLst>
              <a:ext uri="{FF2B5EF4-FFF2-40B4-BE49-F238E27FC236}">
                <a16:creationId xmlns:a16="http://schemas.microsoft.com/office/drawing/2014/main" id="{DCBDCD76-55EA-4B06-91A1-872FE3D0FA04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Home Variance Only Shown for Undervalued Homes ($, %)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57C96A-9B56-4BDB-A9C8-7361A4496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87" y="4012618"/>
            <a:ext cx="7953443" cy="1293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90A9E1-06BF-4F85-94FD-5D554F12A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87" y="2608262"/>
            <a:ext cx="7953442" cy="13460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FA3CF0-6FE3-48C8-9893-E38E660FD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45" y="1237897"/>
            <a:ext cx="7949562" cy="1312039"/>
          </a:xfrm>
          <a:prstGeom prst="rect">
            <a:avLst/>
          </a:prstGeom>
        </p:spPr>
      </p:pic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8" y="5364330"/>
            <a:ext cx="7953443" cy="98484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Total profit potential for undervalued homes with an overall quality of 5 is $978K.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Homes in North Ames and Old Town represent the largest undervalued neighborhoods in this category (worth $480K and $170K, respectively), since 11 out of the 17 homes are located here.</a:t>
            </a:r>
          </a:p>
          <a:p>
            <a:pPr>
              <a:buClr>
                <a:schemeClr val="dk1"/>
              </a:buClr>
              <a:buSzPts val="1400"/>
            </a:pPr>
            <a:r>
              <a:rPr lang="en-US" sz="900" dirty="0">
                <a:solidFill>
                  <a:schemeClr val="dk1"/>
                </a:solidFill>
              </a:rPr>
              <a:t>* Results filtered for undervalued homes with factors typically associated with above-average valuations: garage capacity &gt;= 2 cars, great living area &gt;= 1,200 sq. ft., full baths &gt;= 2, and total rooms above ground &gt;= 7.</a:t>
            </a:r>
          </a:p>
        </p:txBody>
      </p:sp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5170188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183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28897" y="132438"/>
            <a:ext cx="870364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Seven key factors linked to above-average valuation were identified, then used to determine market value and find undervalued homes: overall quality score, great living area, basement size, rooms above ground, garage capacity, full baths, and year built. 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20265"/>
            <a:ext cx="726463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Sources: </a:t>
            </a:r>
            <a:r>
              <a:rPr lang="en-US" sz="800" dirty="0">
                <a:hlinkClick r:id="rId3"/>
              </a:rPr>
              <a:t>https://www.cityofames.org/about-ames/about-ames</a:t>
            </a:r>
            <a:r>
              <a:rPr lang="en-US" sz="800" dirty="0"/>
              <a:t> (accessed 3/2/2020),  </a:t>
            </a:r>
          </a:p>
          <a:p>
            <a:r>
              <a:rPr lang="en-US" sz="800" dirty="0">
                <a:hlinkClick r:id="rId4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88589" y="5097571"/>
            <a:ext cx="7953443" cy="11695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Data were reviewed for 1,460 properties in 25 neighborhoods in Ames, IA.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Ames is located 30 miles north of Des Moines with a population &gt; 65K, including &gt; 35K students at Iowa State University.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Average price of an undervalued home is $170K (with a mean valuation of $167K). 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In 2015, Bloomberg Business ranked Ames as one of “15 Cites That Have Done the Best Since the Recession” and one of the top 25 “Best Places for STEM Grads.”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Ames has &gt; 750 undervalued homes across all neighborhoods.</a:t>
            </a:r>
            <a:endParaRPr lang="en-US" sz="1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EF3B6B-4C59-4265-A556-1B4864DD5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22" y="1304438"/>
            <a:ext cx="7267575" cy="3645530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46496" y="4865244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80;p5">
            <a:extLst>
              <a:ext uri="{FF2B5EF4-FFF2-40B4-BE49-F238E27FC236}">
                <a16:creationId xmlns:a16="http://schemas.microsoft.com/office/drawing/2014/main" id="{4E651C89-DDCE-4092-9478-EF0E62DB2F1C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96"/>
            </a:pPr>
            <a:r>
              <a:rPr lang="en-US" sz="1196" b="1" dirty="0">
                <a:solidFill>
                  <a:srgbClr val="808080"/>
                </a:solidFill>
              </a:rPr>
              <a:t>Average Home Valuation Only Shown for Undervalued Homes ($)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954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28277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 dirty="0">
                <a:solidFill>
                  <a:srgbClr val="002060"/>
                </a:solidFill>
              </a:rPr>
              <a:t>Homes with above average valuation have a great living area starting around 1,200 sq. ft. (accounting for 71% of all homes), and an overall quality score &gt; 6 (43% of all homes). Strategic home improvements should also be considered in advance to boost valuation.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dirty="0">
                <a:solidFill>
                  <a:schemeClr val="dk1"/>
                </a:solidFill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402875" y="5005504"/>
            <a:ext cx="7953443" cy="11695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Average score for overall quality is 6.3.  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Easiest way to increase valuation and boost ROI is by improving overall quality.  For each point the score goes up, average valuation increases by $17,000.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Average great living area is 1,580 sq. ft.  Enlarging it by 434 sq. ft., increases average valuation by $22,320.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Homes with an overall quality score of 7 are valued 14% above average, while those with a score of 10 are valued 178% above average.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E211C2-AEFD-4D2E-A1CC-9E3A1E813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74" y="1287018"/>
            <a:ext cx="3797933" cy="3638550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4811362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71CFD6-CDF9-4AA3-8E96-9097A2955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383" y="1287018"/>
            <a:ext cx="4018936" cy="3636365"/>
          </a:xfrm>
          <a:prstGeom prst="rect">
            <a:avLst/>
          </a:prstGeom>
        </p:spPr>
      </p:pic>
      <p:sp>
        <p:nvSpPr>
          <p:cNvPr id="13" name="Google Shape;180;p5">
            <a:extLst>
              <a:ext uri="{FF2B5EF4-FFF2-40B4-BE49-F238E27FC236}">
                <a16:creationId xmlns:a16="http://schemas.microsoft.com/office/drawing/2014/main" id="{7A4EA4A8-8DB1-45A6-8294-16A8F41DAE56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96"/>
            </a:pPr>
            <a:r>
              <a:rPr lang="en-US" sz="1196" b="1" dirty="0">
                <a:solidFill>
                  <a:srgbClr val="808080"/>
                </a:solidFill>
              </a:rPr>
              <a:t>Average Home Valuation Only Shown for Undervalued Homes ($)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439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32923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Homes with above average valuation have at least 2 full baths (accounting for 63% of all homes, only 1% have &gt; 2), garage capacity for at least 2 cars, (68% of all homes, only 11% have &gt; 2-car capacity), and at least 7 rooms above ground (88% of all homes).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dirty="0">
                <a:solidFill>
                  <a:schemeClr val="dk1"/>
                </a:solidFill>
              </a:rPr>
              <a:t>Source:</a:t>
            </a:r>
            <a:r>
              <a:rPr lang="en-US" sz="800" dirty="0"/>
              <a:t> </a:t>
            </a:r>
            <a:r>
              <a:rPr lang="en-US" sz="800" dirty="0">
                <a:hlinkClick r:id="rId3"/>
              </a:rPr>
              <a:t>https://www.kaggle.com/pmarcelino/comprehensive-data-exploration-with-python#Out-liars!</a:t>
            </a:r>
            <a:r>
              <a:rPr lang="en-US" sz="800" dirty="0"/>
              <a:t> (accessed 2/24/2020)</a:t>
            </a: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402875" y="5005504"/>
            <a:ext cx="7953443" cy="11695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Average no. of full baths is 1.6.  For each bathroom added, average valuation increases by $49,000.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Average garage capacity is 1.9 cars.  As capacity increases per car, average valuation goes up by $9,723.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Homes with a garage capacity of 3 cars are valued 40% above average, while homes with 4-car capacity have a valuation 24% above average.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Average no. of rooms above ground is 6.7. Homes with 7 rooms have an average valuation of $179,321 (5.5% above average), while homes with 10 have an average valuation of $190,607 (12% above average).</a:t>
            </a:r>
          </a:p>
        </p:txBody>
      </p:sp>
      <p:sp>
        <p:nvSpPr>
          <p:cNvPr id="9" name="Google Shape;180;p5">
            <a:extLst>
              <a:ext uri="{FF2B5EF4-FFF2-40B4-BE49-F238E27FC236}">
                <a16:creationId xmlns:a16="http://schemas.microsoft.com/office/drawing/2014/main" id="{8AF8DDA8-D14C-4217-BAA7-C4C90184B8EA}"/>
              </a:ext>
            </a:extLst>
          </p:cNvPr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96"/>
            </a:pPr>
            <a:r>
              <a:rPr lang="en-US" sz="1196" b="1" dirty="0">
                <a:solidFill>
                  <a:srgbClr val="808080"/>
                </a:solidFill>
              </a:rPr>
              <a:t>Average Home Valuation Only Shown for Undervalued Homes ($)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6A7F81-5114-43CE-B6E6-87FF982B0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717" y="3994104"/>
            <a:ext cx="4001601" cy="973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253365-1520-40AB-AFA6-E4D714A1B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717" y="1370557"/>
            <a:ext cx="4001601" cy="2562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14F306-743A-4599-9BCB-6F2A1897F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875" y="1370557"/>
            <a:ext cx="3914775" cy="3597500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4811362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3854573"/>
      </p:ext>
    </p:extLst>
  </p:cSld>
  <p:clrMapOvr>
    <a:masterClrMapping/>
  </p:clrMapOvr>
</p:sld>
</file>

<file path=ppt/theme/theme1.xml><?xml version="1.0" encoding="utf-8"?>
<a:theme xmlns:a="http://schemas.openxmlformats.org/drawingml/2006/main" name="1_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9861</TotalTime>
  <Words>2099</Words>
  <Application>Microsoft Office PowerPoint</Application>
  <PresentationFormat>Custom</PresentationFormat>
  <Paragraphs>104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Noto Sans Symbols</vt:lpstr>
      <vt:lpstr>1_Synergy_CF_YNR002</vt:lpstr>
      <vt:lpstr>Investing in Real Estate: Ames, IA  </vt:lpstr>
      <vt:lpstr>Homes with the most profit potential are undervalued. Top 6 deals: 1 home in Somerset with profit potential of $142K (49% ROI), 4 homes in North Ames worth $102K on average (43% ROI), 1 home in Meadow V. worth $87K (37% ROI), totaling $635K profit potential.</vt:lpstr>
      <vt:lpstr>Across all neighborhoods, homes are undervalued by an average of $23,200 (13% ROI). Sixty-four homes in Old Town are currently $30K (19%) below market value, 14 homes in Bloomington are $36K (16%) below, and 12 in Crawford are $31K (14%) below. </vt:lpstr>
      <vt:lpstr>Homes undervalued by $25K+ represent an opportunity of $12.1M. On average, these homes are undervalued by $42K (21% ROI). Two homes in Meadow V. are $59K below market value (32% ROI) and 14 homes in Edwards are $58K below (32% ROI). </vt:lpstr>
      <vt:lpstr>Most homes undervalued by $25K+ have an overall quality score of 6 (81 homes) or a score of 7 (102 homes). Forty-eight homes with a score of 5 are undervalued by $48K on average (29% ROI) and one home with a score of 9 is undervalued by $59K (20% ROI).</vt:lpstr>
      <vt:lpstr>After screening for maximum profitability,* 17 homes with an overall quality score of 5 are below market value by at least $44K on average (23% ROI), including 8 homes in N. Ames that are undervalued by $60K (29%) and 2 in Sawyer undervalued by $58K (28%).</vt:lpstr>
      <vt:lpstr>Seven key factors linked to above-average valuation were identified, then used to determine market value and find undervalued homes: overall quality score, great living area, basement size, rooms above ground, garage capacity, full baths, and year built. </vt:lpstr>
      <vt:lpstr>Homes with above average valuation have a great living area starting around 1,200 sq. ft. (accounting for 71% of all homes), and an overall quality score &gt; 6 (43% of all homes). Strategic home improvements should also be considered in advance to boost valuation.</vt:lpstr>
      <vt:lpstr>Homes with above average valuation have at least 2 full baths (accounting for 63% of all homes, only 1% have &gt; 2), garage capacity for at least 2 cars, (68% of all homes, only 11% have &gt; 2-car capacity), and at least 7 rooms above ground (88% of all homes).</vt:lpstr>
      <vt:lpstr>Investing in Real Estate: Ames, IA  </vt:lpstr>
      <vt:lpstr>After screening for maximum profitability,* 19 homes with an overall quality score of 6 are below market value by at least $29K on average (13% ROI), including 1 home in Meadow V. undervalued by $87K (37%) and 2 in North Ames undervalued by $78K (35%).</vt:lpstr>
      <vt:lpstr>After screening for maximum profitability,* 51 homes with an overall quality score of 7 are undervalued by at least $29K on average (13% ROI), including 4 homes in Edwards that are $74K (34%) below market value and 2 homes in Mitchel that are $62K (24%) below.</vt:lpstr>
      <vt:lpstr>After screening for maximum profitability,* 32 homes with an overall quality score of 8 are undervalued by at least $27K on average (9% ROI), including 1 home in NW Ames that is $70K (20%) below market value and 2 in North Ames that are $65K (21%) below.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Water Corp – Executive Presentation</dc:title>
  <dc:creator>Chris Hui</dc:creator>
  <cp:lastModifiedBy>Christopher Bohn</cp:lastModifiedBy>
  <cp:revision>453</cp:revision>
  <dcterms:created xsi:type="dcterms:W3CDTF">2015-09-14T11:37:31Z</dcterms:created>
  <dcterms:modified xsi:type="dcterms:W3CDTF">2020-03-24T14:14:48Z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MSIP_Label_97c7b3fc-4128-41ae-86b4-e4b1b1ae5e15_Enabled">
    <vt:lpwstr>True</vt:lpwstr>
  </property>
  <property fmtid="{D5CDD505-2E9C-101B-9397-08002B2CF9AE}" pid="12" name="MSIP_Label_97c7b3fc-4128-41ae-86b4-e4b1b1ae5e15_SiteId">
    <vt:lpwstr>97160e56-eb00-44fe-b31d-0d6d351c636d</vt:lpwstr>
  </property>
  <property fmtid="{D5CDD505-2E9C-101B-9397-08002B2CF9AE}" pid="13" name="MSIP_Label_97c7b3fc-4128-41ae-86b4-e4b1b1ae5e15_Owner">
    <vt:lpwstr>Chris.Hui@origin.com.au</vt:lpwstr>
  </property>
  <property fmtid="{D5CDD505-2E9C-101B-9397-08002B2CF9AE}" pid="14" name="MSIP_Label_97c7b3fc-4128-41ae-86b4-e4b1b1ae5e15_SetDate">
    <vt:lpwstr>2019-06-30T23:39:24.8162734Z</vt:lpwstr>
  </property>
  <property fmtid="{D5CDD505-2E9C-101B-9397-08002B2CF9AE}" pid="15" name="MSIP_Label_97c7b3fc-4128-41ae-86b4-e4b1b1ae5e15_Name">
    <vt:lpwstr>General</vt:lpwstr>
  </property>
  <property fmtid="{D5CDD505-2E9C-101B-9397-08002B2CF9AE}" pid="16" name="MSIP_Label_97c7b3fc-4128-41ae-86b4-e4b1b1ae5e15_Application">
    <vt:lpwstr>Microsoft Azure Information Protection</vt:lpwstr>
  </property>
  <property fmtid="{D5CDD505-2E9C-101B-9397-08002B2CF9AE}" pid="17" name="MSIP_Label_97c7b3fc-4128-41ae-86b4-e4b1b1ae5e15_ActionId">
    <vt:lpwstr>d3fbac77-f25a-4694-bf90-8d76f690b9b8</vt:lpwstr>
  </property>
  <property fmtid="{D5CDD505-2E9C-101B-9397-08002B2CF9AE}" pid="18" name="MSIP_Label_97c7b3fc-4128-41ae-86b4-e4b1b1ae5e15_Extended_MSFT_Method">
    <vt:lpwstr>Automatic</vt:lpwstr>
  </property>
  <property fmtid="{D5CDD505-2E9C-101B-9397-08002B2CF9AE}" pid="19" name="Sensitivity">
    <vt:lpwstr>General</vt:lpwstr>
  </property>
</Properties>
</file>