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1" r:id="rId1"/>
  </p:sldMasterIdLst>
  <p:notesMasterIdLst>
    <p:notesMasterId r:id="rId15"/>
  </p:notesMasterIdLst>
  <p:sldIdLst>
    <p:sldId id="272" r:id="rId2"/>
    <p:sldId id="279" r:id="rId3"/>
    <p:sldId id="274" r:id="rId4"/>
    <p:sldId id="280" r:id="rId5"/>
    <p:sldId id="282" r:id="rId6"/>
    <p:sldId id="283" r:id="rId7"/>
    <p:sldId id="287" r:id="rId8"/>
    <p:sldId id="271" r:id="rId9"/>
    <p:sldId id="278" r:id="rId10"/>
    <p:sldId id="288" r:id="rId11"/>
    <p:sldId id="284" r:id="rId12"/>
    <p:sldId id="285" r:id="rId13"/>
    <p:sldId id="286" r:id="rId14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1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816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3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408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929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360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03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493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348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05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52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ol_Hollow_Hou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ol_Hollow_Hou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yofames.org/about-ames/about-am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www.kaggle.com/pmarcelino/comprehensive-data-exploration-with-python#Out-liars!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/>
              <a:t>Investing in Real Estate: Ames, IA </a:t>
            </a:r>
            <a:br>
              <a:rPr lang="en-US" sz="1600" dirty="0"/>
            </a:b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194158" y="5033096"/>
            <a:ext cx="4573122" cy="107717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Uncovering Undervalued Properties</a:t>
            </a:r>
          </a:p>
          <a:p>
            <a:pPr algn="ctr"/>
            <a:r>
              <a:rPr lang="en-US" sz="1600" b="1" dirty="0"/>
              <a:t>to Maximize Profitability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2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/>
              <a:t>Investing in Real Estate: Ames, IA </a:t>
            </a:r>
            <a:br>
              <a:rPr lang="en-US" sz="1600" dirty="0"/>
            </a:b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1099680" y="4349651"/>
            <a:ext cx="6957904" cy="193895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Key Takeaways: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Homes undervalued by $25K or more are worth $12.1M profit potential.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Eleven homes are undervalued &gt; 35%, worth $1M profit potential.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Somerset, 1 home has $142K profit potential (49% ROI).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North Ames, 4 homes average $102K profit potential (43% ROI).</a:t>
            </a:r>
          </a:p>
        </p:txBody>
      </p:sp>
    </p:spTree>
    <p:extLst>
      <p:ext uri="{BB962C8B-B14F-4D97-AF65-F5344CB8AC3E}">
        <p14:creationId xmlns:p14="http://schemas.microsoft.com/office/powerpoint/2010/main" val="146080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19 homes with an overall quality score of 6 are below market value by at least $29K on average (13% ROI), including 1 home in Meadow V. undervalued by $87K (37%) and 2 in North Ames undervalued by $78K (35%).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6 is $994K.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Crawford, North Ames, and NW Ames represent the largest undervalued neighborhoods in this category (worth $160K apiece), since 9 out of the 19 homes are located here.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sz="10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CC769-2286-410B-A15B-1C77FE97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45" y="3992374"/>
            <a:ext cx="7953442" cy="131203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207635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223F0-93E1-40FC-AC6A-868963C2D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5" y="2591354"/>
            <a:ext cx="7953442" cy="1341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9B98-2A58-407E-B45F-44B64E1F5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6" y="1199873"/>
            <a:ext cx="7953442" cy="13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40102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51 homes with an overall quality score of 7 are undervalued by at least $29K on average (13% ROI), including 4 homes in Edwards that are $74K (34%) below market value and 2 homes in Mitchel that are $62K (24%) below.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7 is $2.1M.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NW Ames, College Center, and Edwards represent the largest undervalued neighborhoods in this category (worth $330K, 310K, and $300K, respectively), since 25 out of the 51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52CEB-0C99-44A3-8EAF-509C51AC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4020847"/>
            <a:ext cx="7953442" cy="1297061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20653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E35F-4E18-49B5-8E83-B4E6573E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5" y="2588489"/>
            <a:ext cx="7953442" cy="137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102E2-3723-4F74-B271-F8F528A22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37" y="1228886"/>
            <a:ext cx="7943850" cy="13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32 homes with an overall quality score of 8 are undervalued by at least $27K on average (9% ROI), including 1 home in NW Ames that is $70K (20%) below market value and 2 in North Ames that are $65K (21%) below.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8 is $1.4M.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College Center, Somerset, and North Ridge, represent the largest undervalued neighborhoods in this category (worth $390K, 300K, and $190K, respectively), since 21 out of the 32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EA701-9B77-48BD-86B7-1990B8A11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3991370"/>
            <a:ext cx="7953442" cy="1298065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F2766-4BFB-4A6E-8E25-0F0851E28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1230907"/>
            <a:ext cx="7941028" cy="13508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F09994-7DFD-45BB-B2FD-09A1FB06A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2637525"/>
            <a:ext cx="7959120" cy="12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5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32438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Homes with the most profit potential are undervalued. Top 6 deals: 1 home in Somerset with profit potential of $142K (49% ROI), 4 homes in North Ames worth $102K on average (43% ROI), 1 home in Meadow V. worth $87K (37% ROI), totaling $635K profit potential.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46496" y="6466140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7" y="5375049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Eleven undervalued homes in Ames have an ROI &gt; 35% worth $1M profit potential, which also includes:</a:t>
            </a: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3 homes in Edwards worth $85K on average (39% ROI)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2 homes in Old Town worth $77K on average (42% ROI)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10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overall quality score 5-8, and total rooms above ground &gt;= 7.</a:t>
            </a:r>
          </a:p>
        </p:txBody>
      </p:sp>
      <p:sp>
        <p:nvSpPr>
          <p:cNvPr id="8" name="Google Shape;180;p5">
            <a:extLst>
              <a:ext uri="{FF2B5EF4-FFF2-40B4-BE49-F238E27FC236}">
                <a16:creationId xmlns:a16="http://schemas.microsoft.com/office/drawing/2014/main" id="{4E651C89-DDCE-4092-9478-EF0E62DB2F1C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($, %)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32A8B-97C8-4F6E-897A-BD4A163D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8" y="1202973"/>
            <a:ext cx="7953443" cy="1363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9C62A-8A83-4EED-B8BF-3FD50173F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592089"/>
            <a:ext cx="7953443" cy="136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8B97E-63CC-4E8A-80A6-2349BBE95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9" y="3991475"/>
            <a:ext cx="7953442" cy="1363221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46496" y="5200126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5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Across all neighborhoods, homes are undervalued by an average of $23,200 (13% ROI). Sixty-four homes in Old Town are currently $30K (19%) below market value, 14 homes in Bloomington are $36K (16%) below, and 12 in Crawford are $31K (14%) below.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On average, profit potential increases by $1,758 for every percentage point a home is undervalued.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homes in Old Town represents $1.9M total profit potential, while homes in Bloomington represents $504K, and homes in Crawford represent $372K.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Due to the high no. of undervalued homes, North Ames and College Center are the largest undervalued neighborhoods (worth $2.8M and $1.9M, respectively).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2C04-359F-4BF0-8278-FCFE96197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1165825"/>
            <a:ext cx="3976722" cy="2128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A1503-32E0-42EB-B14E-A4542073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9" y="1165823"/>
            <a:ext cx="3903165" cy="2128248"/>
          </a:xfrm>
          <a:prstGeom prst="rect">
            <a:avLst/>
          </a:prstGeom>
        </p:spPr>
      </p:pic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8E6AB-DFC2-4419-AA35-AA086B12B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9" y="3342525"/>
            <a:ext cx="7953443" cy="170658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1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Homes undervalued by $25K+ represent an opportunity of $12.1M. On average, these homes are undervalued by $42K (21% ROI). Two homes in Meadow V. are $59K below market value </a:t>
            </a:r>
            <a:r>
              <a:rPr lang="en-US" sz="1600" dirty="0">
                <a:solidFill>
                  <a:srgbClr val="002060"/>
                </a:solidFill>
              </a:rPr>
              <a:t>(32% ROI) and</a:t>
            </a: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14 homes in Edwards are $58K below (32% ROI).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Forty-four homes in North Ames are $50K below market value (24% ROI).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 total, Ames has 285 homes undervalued by at least $25K (19.5% of all properties).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</a:t>
            </a:r>
            <a:r>
              <a:rPr lang="en-US" sz="1000" b="1" i="1" dirty="0">
                <a:solidFill>
                  <a:schemeClr val="dk1"/>
                </a:solidFill>
              </a:rPr>
              <a:t>these</a:t>
            </a:r>
            <a:r>
              <a:rPr lang="en-US" sz="1000" b="1" dirty="0">
                <a:solidFill>
                  <a:schemeClr val="dk1"/>
                </a:solidFill>
              </a:rPr>
              <a:t> homes in North Ames represents $2.2M total profit potential, while homes in Old Town represents $1.5M, and homes in College Center represent $1.2M.</a:t>
            </a: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8F4A99-6F05-42CD-B75B-01BF4FD4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1164727"/>
            <a:ext cx="3976722" cy="2128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EAE5E1-B4AA-4AE2-957B-73DDBDA5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9" y="1165585"/>
            <a:ext cx="3912219" cy="2127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05EBA-5B26-40AD-95C8-3DD7CE8B7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57" y="3360737"/>
            <a:ext cx="7953375" cy="166193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24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Most homes undervalued by $25K+ have an overall quality score of 6 (81 homes) or a score of 7 (102 homes). Forty-eight homes with a score of 5 are undervalued by $48K on average (29% ROI) and one home with a score of 9 is undervalued by $59K (20% ROI).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86173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Undervalued homes with overall quality scores of 6 and 7 represent the largest profit opportunities (worth $3.4M and $4.1M, respectively), due to the high no. of homes in these categories.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homes with an overall quality score of 4 represent $230K total profit potential, while homes with a score of 5 represent $2.3M, and homes with a score of 8 represent $2M.</a:t>
            </a: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9A690-3893-4148-A92D-93790D3B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1203085"/>
            <a:ext cx="7953443" cy="1365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B9FBB-9362-4713-928C-4BC463E9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642347"/>
            <a:ext cx="7953443" cy="129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48E7E-B2B6-4804-980C-4B2FFB985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3992888"/>
            <a:ext cx="7953443" cy="1314286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50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17 homes with an overall quality score of 5 are below market value by at least $44K on average (23% ROI), including 8 homes in N. Ames that are undervalued by $60K (29%) and 2 in Sawyer undervalued by $58K (28%).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57C96A-9B56-4BDB-A9C8-7361A449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4012618"/>
            <a:ext cx="7953443" cy="1293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0A9E1-06BF-4F85-94FD-5D554F12A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608262"/>
            <a:ext cx="7953442" cy="1346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A3CF0-6FE3-48C8-9893-E38E660FD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5" y="1237897"/>
            <a:ext cx="7949562" cy="1312039"/>
          </a:xfrm>
          <a:prstGeom prst="rect">
            <a:avLst/>
          </a:prstGeom>
        </p:spPr>
      </p:pic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5 is $978K.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North Ames and Old Town represent the largest undervalued neighborhoods in this category (worth $480K and $170K, respectively), since 11 out of the 17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83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32438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Seven key factors linked to above-average valuation were identified, then used to determine market value and find undervalued homes: overall quality score, great living area, basement size, rooms above ground, garage capacity, full baths, and year built.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20265"/>
            <a:ext cx="72646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r>
              <a:rPr lang="en-US" sz="800" dirty="0">
                <a:hlinkClick r:id="rId3"/>
              </a:rPr>
              <a:t>https://www.cityofames.org/about-ames/about-ames</a:t>
            </a:r>
            <a:r>
              <a:rPr lang="en-US" sz="800" dirty="0"/>
              <a:t> (accessed 3/2/2020),  </a:t>
            </a:r>
          </a:p>
          <a:p>
            <a:r>
              <a:rPr lang="en-US" sz="800" dirty="0">
                <a:hlinkClick r:id="rId4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Data were reviewed for 1,460 properties in 25 neighborhoods in Ames, IA.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Ames is located 30 miles north of Des Moines with a population &gt; 65K, including &gt; 35K students at Iowa State University.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price of an undervalued home is $170K (with a mean valuation of $167K). 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 2015, Bloomberg Business ranked Ames as one of “15 Cites That Have Done the Best Since the Recession” and one of the top 25 “Best Places for STEM Grads.”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Ames has &gt; 750 undervalued homes across all neighborhoods.</a:t>
            </a:r>
            <a:endParaRPr lang="en-US" sz="1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F3B6B-4C59-4265-A556-1B4864DD5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2" y="1304438"/>
            <a:ext cx="7267575" cy="364553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46496" y="4865244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0;p5">
            <a:extLst>
              <a:ext uri="{FF2B5EF4-FFF2-40B4-BE49-F238E27FC236}">
                <a16:creationId xmlns:a16="http://schemas.microsoft.com/office/drawing/2014/main" id="{4E651C89-DDCE-4092-9478-EF0E62DB2F1C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954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28277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 dirty="0">
                <a:solidFill>
                  <a:srgbClr val="002060"/>
                </a:solidFill>
              </a:rPr>
              <a:t>Homes with above average valuation have a great living area starting around 1,200 sq. ft. (accounting for 71% of all homes), and an overall quality score &gt; 6 (43% of all homes). Strategic home improvements should also be considered in advance to boost valuation.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score for overall quality is 6.3.  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Easiest way to increase valuation and boost ROI is by improving overall quality.  For each point the score goes up, average valuation increases by $17,000.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great living area is 1,580 sq. ft.  Enlarging it by 434 sq. ft., increases average valuation by $22,320.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with an overall quality score of 7 are valued 14% above average, while those with a score of 10 are valued 178% above average.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211C2-AEFD-4D2E-A1CC-9E3A1E81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4" y="1287018"/>
            <a:ext cx="3797933" cy="36385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1CFD6-CDF9-4AA3-8E96-9097A2955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383" y="1287018"/>
            <a:ext cx="4018936" cy="3636365"/>
          </a:xfrm>
          <a:prstGeom prst="rect">
            <a:avLst/>
          </a:prstGeom>
        </p:spPr>
      </p:pic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7A4EA4A8-8DB1-45A6-8294-16A8F41DAE56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3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292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Homes with above average valuation have at least 2 full baths (accounting for 63% of all homes, only 1% have &gt; 2), garage capacity for at least 2 cars, (68% of all homes, only 11% have &gt; 2-car capacity), and at least 7 rooms above ground (88% of all homes).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no. of full baths is 1.6.  For each bathroom added, average valuation increases by $49,000.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garage capacity is 1.9 cars.  As capacity increases per car, average valuation goes up by $9,723.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with a garage capacity of 3 cars are valued 40% above average, while homes with 4-car capacity have a valuation 24% above average.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no. of rooms above ground is 6.7. Homes with 7 rooms have an average valuation of $179,321 (5.5% above average), while homes with 10 have an average valuation of $190,607 (12% above average).</a:t>
            </a:r>
          </a:p>
        </p:txBody>
      </p:sp>
      <p:sp>
        <p:nvSpPr>
          <p:cNvPr id="9" name="Google Shape;180;p5">
            <a:extLst>
              <a:ext uri="{FF2B5EF4-FFF2-40B4-BE49-F238E27FC236}">
                <a16:creationId xmlns:a16="http://schemas.microsoft.com/office/drawing/2014/main" id="{8AF8DDA8-D14C-4217-BAA7-C4C90184B8EA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6A7F81-5114-43CE-B6E6-87FF982B0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17" y="3994104"/>
            <a:ext cx="4001601" cy="973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53365-1520-40AB-AFA6-E4D714A1B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717" y="1370557"/>
            <a:ext cx="4001601" cy="2562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14F306-743A-4599-9BCB-6F2A1897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5" y="1370557"/>
            <a:ext cx="3914775" cy="359750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854573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2091</Words>
  <Application>Microsoft Office PowerPoint</Application>
  <PresentationFormat>Custom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Noto Sans Symbols</vt:lpstr>
      <vt:lpstr>1_Synergy_CF_YNR002</vt:lpstr>
      <vt:lpstr>Investing in Real Estate: Ames, IA  </vt:lpstr>
      <vt:lpstr>Homes with the most profit potential are undervalued. Top 6 deals: 1 home in Somerset with profit potential of $142K (49% ROI), 4 homes in North Ames worth $102K on average (43% ROI), 1 home in Meadow V. worth $87K (37% ROI), totaling $635K profit potential.</vt:lpstr>
      <vt:lpstr>Across all neighborhoods, homes are undervalued by an average of $23,200 (13% ROI). Sixty-four homes in Old Town are currently $30K (19%) below market value, 14 homes in Bloomington are $36K (16%) below, and 12 in Crawford are $31K (14%) below. </vt:lpstr>
      <vt:lpstr>Homes undervalued by $25K+ represent an opportunity of $12.1M. On average, these homes are undervalued by $42K (21% ROI). Two homes in Meadow V. are $59K below market value (32% ROI) and 14 homes in Edwards are $58K below (32% ROI). </vt:lpstr>
      <vt:lpstr>Most homes undervalued by $25K+ have an overall quality score of 6 (81 homes) or a score of 7 (102 homes). Forty-eight homes with a score of 5 are undervalued by $48K on average (29% ROI) and one home with a score of 9 is undervalued by $59K (20% ROI).</vt:lpstr>
      <vt:lpstr>After screening for maximum profitability,* 17 homes with an overall quality score of 5 are below market value by at least $44K on average (23% ROI), including 8 homes in N. Ames that are undervalued by $60K (29%) and 2 in Sawyer undervalued by $58K (28%).</vt:lpstr>
      <vt:lpstr>Seven key factors linked to above-average valuation were identified, then used to determine market value and find undervalued homes: overall quality score, great living area, basement size, rooms above ground, garage capacity, full baths, and year built. </vt:lpstr>
      <vt:lpstr>Homes with above average valuation have a great living area starting around 1,200 sq. ft. (accounting for 71% of all homes), and an overall quality score &gt; 6 (43% of all homes). Strategic home improvements should also be considered in advance to boost valuation.</vt:lpstr>
      <vt:lpstr>Homes with above average valuation have at least 2 full baths (accounting for 63% of all homes, only 1% have &gt; 2), garage capacity for at least 2 cars, (68% of all homes, only 11% have &gt; 2-car capacity), and at least 7 rooms above ground (88% of all homes).</vt:lpstr>
      <vt:lpstr>Investing in Real Estate: Ames, IA  </vt:lpstr>
      <vt:lpstr>After screening for maximum profitability,* 19 homes with an overall quality score of 6 are below market value by at least $29K on average (13% ROI), including 1 home in Meadow V. undervalued by $87K (37%) and 2 in North Ames undervalued by $78K (35%).</vt:lpstr>
      <vt:lpstr>After screening for maximum profitability,* 51 homes with an overall quality score of 7 are undervalued by at least $29K on average (13% ROI), including 4 homes in Edwards that are $74K (34%) below market value and 2 homes in Mitchel that are $62K (24%) below.</vt:lpstr>
      <vt:lpstr>After screening for maximum profitability,* 32 homes with an overall quality score of 8 are undervalued by at least $27K on average (9% ROI), including 1 home in NW Ames that is $70K (20%) below market value and 2 in North Ames that are $65K (21%) below.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Christopher Bohn</cp:lastModifiedBy>
  <cp:revision>449</cp:revision>
  <dcterms:created xsi:type="dcterms:W3CDTF">2015-09-14T11:37:31Z</dcterms:created>
  <dcterms:modified xsi:type="dcterms:W3CDTF">2020-03-23T18:18:30Z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