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1" r:id="rId1"/>
  </p:sldMasterIdLst>
  <p:notesMasterIdLst>
    <p:notesMasterId r:id="rId9"/>
  </p:notesMasterIdLst>
  <p:sldIdLst>
    <p:sldId id="272" r:id="rId2"/>
    <p:sldId id="274" r:id="rId3"/>
    <p:sldId id="279" r:id="rId4"/>
    <p:sldId id="280" r:id="rId5"/>
    <p:sldId id="281" r:id="rId6"/>
    <p:sldId id="282" r:id="rId7"/>
    <p:sldId id="283" r:id="rId8"/>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F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106" d="100"/>
          <a:sy n="106" d="100"/>
        </p:scale>
        <p:origin x="828" y="108"/>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3181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20274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167683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86797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03858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690997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333006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n.wikipedia.org/wiki/Cool_Hollow_Hous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pmarcelino/comprehensive-data-exploration-with-python#Out-liar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en.wikipedia.org/wiki/Cool_Hollow_Ho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187467" y="1149790"/>
            <a:ext cx="8586504" cy="5261234"/>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r>
              <a:rPr lang="en-US" sz="1600" dirty="0"/>
              <a:t>Investing in Real Estate: Ames, IA </a:t>
            </a:r>
            <a:br>
              <a:rPr lang="en-US" sz="1600" dirty="0"/>
            </a:br>
            <a:endParaRPr sz="1600" b="1" i="0" u="none" strike="noStrike" cap="none" dirty="0">
              <a:solidFill>
                <a:srgbClr val="00206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194158" y="5033096"/>
            <a:ext cx="4573122" cy="1077178"/>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algn="ctr"/>
            <a:endParaRPr lang="en-US" sz="1600" b="1" dirty="0"/>
          </a:p>
          <a:p>
            <a:pPr algn="ctr"/>
            <a:r>
              <a:rPr lang="en-US" sz="1600" b="1" dirty="0"/>
              <a:t>Uncovering Undervalued Properties</a:t>
            </a:r>
          </a:p>
          <a:p>
            <a:pPr algn="ctr"/>
            <a:r>
              <a:rPr lang="en-US" sz="1600" b="1" dirty="0"/>
              <a:t>to Maximize Profitability</a:t>
            </a:r>
          </a:p>
          <a:p>
            <a:pPr algn="ctr"/>
            <a:endParaRPr lang="en-US" sz="1600" b="1" dirty="0"/>
          </a:p>
        </p:txBody>
      </p:sp>
    </p:spTree>
    <p:extLst>
      <p:ext uri="{BB962C8B-B14F-4D97-AF65-F5344CB8AC3E}">
        <p14:creationId xmlns:p14="http://schemas.microsoft.com/office/powerpoint/2010/main" val="4012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88246"/>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Revenue has been lagging due to lower margins and increased mispricing of properties, which has delayed </a:t>
            </a:r>
            <a:r>
              <a:rPr lang="en-US" sz="1600" dirty="0">
                <a:solidFill>
                  <a:srgbClr val="002060"/>
                </a:solidFill>
              </a:rPr>
              <a:t>sales and bloated the Ames residential portfolio, tying up capital that could have been invested in </a:t>
            </a:r>
            <a:r>
              <a:rPr lang="en-US" sz="1600">
                <a:solidFill>
                  <a:srgbClr val="002060"/>
                </a:solidFill>
              </a:rPr>
              <a:t>more lucrative properties</a:t>
            </a:r>
            <a:r>
              <a:rPr lang="en-US" sz="1600" b="1" i="0" u="none" strike="noStrike" cap="none" dirty="0">
                <a:solidFill>
                  <a:srgbClr val="002060"/>
                </a:solidFill>
                <a:latin typeface="Arial"/>
                <a:ea typeface="Arial"/>
                <a:cs typeface="Arial"/>
                <a:sym typeface="Arial"/>
              </a:rPr>
              <a:t>.</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dirty="0">
                <a:solidFill>
                  <a:schemeClr val="dk1"/>
                </a:solidFill>
              </a:rPr>
              <a:t>Source:</a:t>
            </a:r>
            <a:r>
              <a:rPr lang="en-US" sz="800" dirty="0"/>
              <a:t> </a:t>
            </a:r>
            <a:r>
              <a:rPr lang="en-US" sz="800" dirty="0">
                <a:hlinkClick r:id="rId3"/>
              </a:rPr>
              <a:t>https://www.kaggle.com/pmarcelino/comprehensive-data-exploration-with-python#Out-liars!</a:t>
            </a:r>
            <a:r>
              <a:rPr lang="en-US" sz="800" dirty="0"/>
              <a:t> (accessed 2/24/2020)</a:t>
            </a:r>
          </a:p>
        </p:txBody>
      </p:sp>
      <p:grpSp>
        <p:nvGrpSpPr>
          <p:cNvPr id="11" name="Google Shape;49;p3">
            <a:extLst>
              <a:ext uri="{FF2B5EF4-FFF2-40B4-BE49-F238E27FC236}">
                <a16:creationId xmlns:a16="http://schemas.microsoft.com/office/drawing/2014/main" id="{E212AAB8-4D50-4CEB-B809-44A5401CC9F9}"/>
              </a:ext>
            </a:extLst>
          </p:cNvPr>
          <p:cNvGrpSpPr/>
          <p:nvPr/>
        </p:nvGrpSpPr>
        <p:grpSpPr>
          <a:xfrm>
            <a:off x="827508" y="1786336"/>
            <a:ext cx="7209844" cy="1464929"/>
            <a:chOff x="844366" y="1410139"/>
            <a:chExt cx="7356723" cy="1494773"/>
          </a:xfrm>
        </p:grpSpPr>
        <p:sp>
          <p:nvSpPr>
            <p:cNvPr id="13" name="Google Shape;50;p3">
              <a:extLst>
                <a:ext uri="{FF2B5EF4-FFF2-40B4-BE49-F238E27FC236}">
                  <a16:creationId xmlns:a16="http://schemas.microsoft.com/office/drawing/2014/main" id="{19D3ABBD-9D57-449B-B6B2-A22887A36187}"/>
                </a:ext>
              </a:extLst>
            </p:cNvPr>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14" name="Google Shape;51;p3">
              <a:extLst>
                <a:ext uri="{FF2B5EF4-FFF2-40B4-BE49-F238E27FC236}">
                  <a16:creationId xmlns:a16="http://schemas.microsoft.com/office/drawing/2014/main" id="{5A0AD916-7AF5-4783-BF7B-38E6DB92A478}"/>
                </a:ext>
              </a:extLst>
            </p:cNvPr>
            <p:cNvSpPr/>
            <p:nvPr/>
          </p:nvSpPr>
          <p:spPr>
            <a:xfrm>
              <a:off x="942911" y="1884194"/>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Lower than expected margins have weighed down revenue due to fewer properties sold at above-average valuations</a:t>
              </a:r>
              <a:endParaRPr dirty="0"/>
            </a:p>
          </p:txBody>
        </p:sp>
        <p:sp>
          <p:nvSpPr>
            <p:cNvPr id="15" name="Google Shape;52;p3">
              <a:extLst>
                <a:ext uri="{FF2B5EF4-FFF2-40B4-BE49-F238E27FC236}">
                  <a16:creationId xmlns:a16="http://schemas.microsoft.com/office/drawing/2014/main" id="{57242B3E-ADAD-450D-9B95-AFAECB96F40C}"/>
                </a:ext>
              </a:extLst>
            </p:cNvPr>
            <p:cNvSpPr/>
            <p:nvPr/>
          </p:nvSpPr>
          <p:spPr>
            <a:xfrm>
              <a:off x="844366" y="1410139"/>
              <a:ext cx="381642" cy="392606"/>
            </a:xfrm>
            <a:prstGeom prst="ellipse">
              <a:avLst/>
            </a:prstGeom>
            <a:solidFill>
              <a:srgbClr val="F2F2F2"/>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16" name="Google Shape;53;p3">
              <a:extLst>
                <a:ext uri="{FF2B5EF4-FFF2-40B4-BE49-F238E27FC236}">
                  <a16:creationId xmlns:a16="http://schemas.microsoft.com/office/drawing/2014/main" id="{638D8BB8-BDE5-408D-8E09-60038839B476}"/>
                </a:ext>
              </a:extLst>
            </p:cNvPr>
            <p:cNvSpPr/>
            <p:nvPr/>
          </p:nvSpPr>
          <p:spPr>
            <a:xfrm>
              <a:off x="4537322" y="1511552"/>
              <a:ext cx="3663767" cy="1393360"/>
            </a:xfrm>
            <a:prstGeom prst="rect">
              <a:avLst/>
            </a:prstGeom>
            <a:solidFill>
              <a:schemeClr val="tx1">
                <a:lumMod val="10000"/>
                <a:lumOff val="9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17" name="Google Shape;54;p3">
              <a:extLst>
                <a:ext uri="{FF2B5EF4-FFF2-40B4-BE49-F238E27FC236}">
                  <a16:creationId xmlns:a16="http://schemas.microsoft.com/office/drawing/2014/main" id="{FFC41133-8DE2-4E58-8A42-3A45658759BB}"/>
                </a:ext>
              </a:extLst>
            </p:cNvPr>
            <p:cNvSpPr/>
            <p:nvPr/>
          </p:nvSpPr>
          <p:spPr>
            <a:xfrm>
              <a:off x="4546908" y="1840609"/>
              <a:ext cx="3528392" cy="753670"/>
            </a:xfrm>
            <a:prstGeom prst="rect">
              <a:avLst/>
            </a:prstGeom>
            <a:noFill/>
            <a:ln>
              <a:noFill/>
            </a:ln>
          </p:spPr>
          <p:txBody>
            <a:bodyPr spcFirstLastPara="1" wrap="square" lIns="91425" tIns="45700" rIns="91425" bIns="45700" anchor="t" anchorCtr="0">
              <a:spAutoFit/>
            </a:bodyPr>
            <a:lstStyle/>
            <a:p>
              <a:pPr lvl="0" algn="ctr"/>
              <a:r>
                <a:rPr lang="en-US" dirty="0"/>
                <a:t>A new model is needed to find undervalued properties with high-profit potential.</a:t>
              </a:r>
              <a:endParaRPr dirty="0"/>
            </a:p>
          </p:txBody>
        </p:sp>
      </p:grpSp>
      <p:grpSp>
        <p:nvGrpSpPr>
          <p:cNvPr id="18" name="Google Shape;49;p3">
            <a:extLst>
              <a:ext uri="{FF2B5EF4-FFF2-40B4-BE49-F238E27FC236}">
                <a16:creationId xmlns:a16="http://schemas.microsoft.com/office/drawing/2014/main" id="{FB13E1DF-9DB0-4BEB-A61E-5F8F302E709A}"/>
              </a:ext>
            </a:extLst>
          </p:cNvPr>
          <p:cNvGrpSpPr/>
          <p:nvPr/>
        </p:nvGrpSpPr>
        <p:grpSpPr>
          <a:xfrm>
            <a:off x="827508" y="3778781"/>
            <a:ext cx="7209844" cy="1461122"/>
            <a:chOff x="844366" y="1414024"/>
            <a:chExt cx="7356723" cy="1490888"/>
          </a:xfrm>
        </p:grpSpPr>
        <p:sp>
          <p:nvSpPr>
            <p:cNvPr id="19" name="Google Shape;50;p3">
              <a:extLst>
                <a:ext uri="{FF2B5EF4-FFF2-40B4-BE49-F238E27FC236}">
                  <a16:creationId xmlns:a16="http://schemas.microsoft.com/office/drawing/2014/main" id="{3BDF2FE8-097E-4A12-8397-7FAA9BCCE7CF}"/>
                </a:ext>
              </a:extLst>
            </p:cNvPr>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20" name="Google Shape;51;p3">
              <a:extLst>
                <a:ext uri="{FF2B5EF4-FFF2-40B4-BE49-F238E27FC236}">
                  <a16:creationId xmlns:a16="http://schemas.microsoft.com/office/drawing/2014/main" id="{4CD7047C-6075-4976-BF9F-9DDAEA903FBF}"/>
                </a:ext>
              </a:extLst>
            </p:cNvPr>
            <p:cNvSpPr/>
            <p:nvPr/>
          </p:nvSpPr>
          <p:spPr>
            <a:xfrm>
              <a:off x="950827" y="1885949"/>
              <a:ext cx="3528392" cy="648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Fewer properties have sold at projected valuations due to repeated mispricing by the current </a:t>
              </a:r>
            </a:p>
            <a:p>
              <a:pPr marL="0" marR="0" lvl="0" indent="0" algn="ctr" rtl="0">
                <a:spcBef>
                  <a:spcPts val="0"/>
                </a:spcBef>
                <a:spcAft>
                  <a:spcPts val="0"/>
                </a:spcAft>
                <a:buNone/>
              </a:pPr>
              <a:r>
                <a:rPr lang="en-AU" sz="1176" b="1" dirty="0">
                  <a:solidFill>
                    <a:srgbClr val="002060"/>
                  </a:solidFill>
                  <a:latin typeface="Quattrocento Sans"/>
                  <a:ea typeface="Quattrocento Sans"/>
                  <a:cs typeface="Quattrocento Sans"/>
                  <a:sym typeface="Quattrocento Sans"/>
                </a:rPr>
                <a:t>valuation model</a:t>
              </a:r>
              <a:endParaRPr dirty="0"/>
            </a:p>
          </p:txBody>
        </p:sp>
        <p:sp>
          <p:nvSpPr>
            <p:cNvPr id="21" name="Google Shape;52;p3">
              <a:extLst>
                <a:ext uri="{FF2B5EF4-FFF2-40B4-BE49-F238E27FC236}">
                  <a16:creationId xmlns:a16="http://schemas.microsoft.com/office/drawing/2014/main" id="{C0325786-BBF2-4724-B81D-9212FDCA0EED}"/>
                </a:ext>
              </a:extLst>
            </p:cNvPr>
            <p:cNvSpPr/>
            <p:nvPr/>
          </p:nvSpPr>
          <p:spPr>
            <a:xfrm>
              <a:off x="844366" y="1414024"/>
              <a:ext cx="381642" cy="392606"/>
            </a:xfrm>
            <a:prstGeom prst="ellipse">
              <a:avLst/>
            </a:prstGeom>
            <a:solidFill>
              <a:srgbClr val="F2F2F2"/>
            </a:solidFill>
            <a:ln w="285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a:solidFill>
                    <a:srgbClr val="002060"/>
                  </a:solidFill>
                  <a:latin typeface="Quattrocento Sans"/>
                  <a:ea typeface="Quattrocento Sans"/>
                  <a:cs typeface="Quattrocento Sans"/>
                  <a:sym typeface="Quattrocento Sans"/>
                </a:rPr>
                <a:t>!</a:t>
              </a:r>
              <a:endParaRPr/>
            </a:p>
          </p:txBody>
        </p:sp>
        <p:sp>
          <p:nvSpPr>
            <p:cNvPr id="22" name="Google Shape;53;p3">
              <a:extLst>
                <a:ext uri="{FF2B5EF4-FFF2-40B4-BE49-F238E27FC236}">
                  <a16:creationId xmlns:a16="http://schemas.microsoft.com/office/drawing/2014/main" id="{50A2FDB3-01CB-4A64-BFE3-425EAD992047}"/>
                </a:ext>
              </a:extLst>
            </p:cNvPr>
            <p:cNvSpPr/>
            <p:nvPr/>
          </p:nvSpPr>
          <p:spPr>
            <a:xfrm>
              <a:off x="4537322" y="1511552"/>
              <a:ext cx="3663767" cy="1393360"/>
            </a:xfrm>
            <a:prstGeom prst="rect">
              <a:avLst/>
            </a:prstGeom>
            <a:solidFill>
              <a:schemeClr val="tx1">
                <a:lumMod val="10000"/>
                <a:lumOff val="9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68">
                <a:solidFill>
                  <a:schemeClr val="lt1"/>
                </a:solidFill>
                <a:latin typeface="Arial"/>
                <a:ea typeface="Arial"/>
                <a:cs typeface="Arial"/>
                <a:sym typeface="Arial"/>
              </a:endParaRPr>
            </a:p>
          </p:txBody>
        </p:sp>
        <p:sp>
          <p:nvSpPr>
            <p:cNvPr id="23" name="Google Shape;54;p3">
              <a:extLst>
                <a:ext uri="{FF2B5EF4-FFF2-40B4-BE49-F238E27FC236}">
                  <a16:creationId xmlns:a16="http://schemas.microsoft.com/office/drawing/2014/main" id="{7772AFEC-4ECD-4B45-BFE8-EE4FA2D408A3}"/>
                </a:ext>
              </a:extLst>
            </p:cNvPr>
            <p:cNvSpPr/>
            <p:nvPr/>
          </p:nvSpPr>
          <p:spPr>
            <a:xfrm>
              <a:off x="4605007" y="1831396"/>
              <a:ext cx="3528392" cy="753670"/>
            </a:xfrm>
            <a:prstGeom prst="rect">
              <a:avLst/>
            </a:prstGeom>
            <a:noFill/>
            <a:ln>
              <a:noFill/>
            </a:ln>
          </p:spPr>
          <p:txBody>
            <a:bodyPr spcFirstLastPara="1" wrap="square" lIns="91425" tIns="45700" rIns="91425" bIns="45700" anchor="t" anchorCtr="0">
              <a:spAutoFit/>
            </a:bodyPr>
            <a:lstStyle/>
            <a:p>
              <a:pPr lvl="0" algn="ctr"/>
              <a:r>
                <a:rPr lang="en-US" dirty="0"/>
                <a:t>A new valuation model is needed to identify factors that move the market and better forecast sales price.</a:t>
              </a:r>
              <a:endParaRPr dirty="0"/>
            </a:p>
          </p:txBody>
        </p:sp>
      </p:grpSp>
      <p:pic>
        <p:nvPicPr>
          <p:cNvPr id="1026" name="Picture 2" descr="Transparent Green Checkmark clip art - vector clip art online ...">
            <a:extLst>
              <a:ext uri="{FF2B5EF4-FFF2-40B4-BE49-F238E27FC236}">
                <a16:creationId xmlns:a16="http://schemas.microsoft.com/office/drawing/2014/main" id="{8399D9CA-38F3-4136-9BFA-CAC24DAF1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7623" y="1819858"/>
            <a:ext cx="283174" cy="2950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Transparent Green Checkmark clip art - vector clip art online ...">
            <a:extLst>
              <a:ext uri="{FF2B5EF4-FFF2-40B4-BE49-F238E27FC236}">
                <a16:creationId xmlns:a16="http://schemas.microsoft.com/office/drawing/2014/main" id="{0EFCFFDE-B9F3-4A0B-9B7E-8B0959BCD5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0702" y="3799467"/>
            <a:ext cx="283174" cy="29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14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83867"/>
            <a:ext cx="8618538" cy="738664"/>
          </a:xfrm>
          <a:prstGeom prst="rect">
            <a:avLst/>
          </a:prstGeom>
          <a:noFill/>
          <a:ln>
            <a:noFill/>
          </a:ln>
        </p:spPr>
        <p:txBody>
          <a:bodyPr spcFirstLastPara="1" wrap="square" lIns="0" tIns="0" rIns="0" bIns="0" anchor="t" anchorCtr="0">
            <a:spAutoFit/>
          </a:bodyPr>
          <a:lstStyle/>
          <a:p>
            <a:pPr lvl="0"/>
            <a:r>
              <a:rPr lang="en-US" sz="1600" dirty="0">
                <a:solidFill>
                  <a:srgbClr val="002060"/>
                </a:solidFill>
              </a:rPr>
              <a:t>Homes with the highest profit potential are undervalued. Eight key factors correlated with home valuation were identified, then used to determine market value and find undervalued homes. </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0975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mj-lt"/>
              <a:buAutoNum type="arabicParenR"/>
            </a:pPr>
            <a:endParaRPr lang="en-US" sz="1000" b="1" i="0" u="none" strike="noStrike" cap="none" dirty="0">
              <a:solidFill>
                <a:schemeClr val="dk1"/>
              </a:solidFill>
              <a:latin typeface="Arial"/>
              <a:ea typeface="Arial"/>
              <a:cs typeface="Arial"/>
              <a:sym typeface="Arial"/>
            </a:endParaRPr>
          </a:p>
          <a:p>
            <a:pPr>
              <a:buClr>
                <a:schemeClr val="dk1"/>
              </a:buClr>
              <a:buSzPts val="1400"/>
            </a:pP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Data were reviewed for 1,460 properties in 25 neighborhoods in Ames, IA.</a:t>
            </a:r>
          </a:p>
          <a:p>
            <a:pPr lvl="0">
              <a:buClr>
                <a:schemeClr val="dk1"/>
              </a:buClr>
              <a:buSzPts val="1400"/>
            </a:pP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Homes with highest profit potential have/are:  </a:t>
            </a:r>
          </a:p>
          <a:p>
            <a:pPr lvl="2">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Overall quality score &gt; 6		</a:t>
            </a:r>
            <a:r>
              <a:rPr lang="en-US" sz="1000" b="1" dirty="0">
                <a:solidFill>
                  <a:schemeClr val="dk1"/>
                </a:solidFill>
                <a:latin typeface="Arial" panose="020B0604020202020204" pitchFamily="34" charset="0"/>
                <a:cs typeface="Arial" panose="020B0604020202020204" pitchFamily="34" charset="0"/>
              </a:rPr>
              <a:t>■  At least 2 f</a:t>
            </a:r>
            <a:r>
              <a:rPr lang="en-US" sz="1000" b="1" dirty="0">
                <a:solidFill>
                  <a:schemeClr val="dk1"/>
                </a:solidFill>
              </a:rPr>
              <a:t>ull baths</a:t>
            </a:r>
          </a:p>
          <a:p>
            <a:pPr>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Great living area &gt; 1,200 sq. ft.	</a:t>
            </a:r>
            <a:r>
              <a:rPr lang="en-US" sz="1000" b="1" dirty="0">
                <a:solidFill>
                  <a:schemeClr val="dk1"/>
                </a:solidFill>
                <a:latin typeface="Arial" panose="020B0604020202020204" pitchFamily="34" charset="0"/>
                <a:cs typeface="Arial" panose="020B0604020202020204" pitchFamily="34" charset="0"/>
              </a:rPr>
              <a:t>■  Garage space for at least 2 cars</a:t>
            </a:r>
            <a:r>
              <a:rPr lang="en-US" sz="1000" b="1" dirty="0">
                <a:solidFill>
                  <a:schemeClr val="dk1"/>
                </a:solidFill>
              </a:rPr>
              <a:t>	</a:t>
            </a:r>
          </a:p>
          <a:p>
            <a:pPr>
              <a:buClr>
                <a:schemeClr val="dk1"/>
              </a:buClr>
              <a:buSzPts val="1400"/>
            </a:pPr>
            <a:r>
              <a:rPr lang="en-US" sz="1000" b="1" dirty="0">
                <a:solidFill>
                  <a:schemeClr val="dk1"/>
                </a:solidFill>
              </a:rPr>
              <a:t>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Basement size &gt; 700 sq. ft.	</a:t>
            </a:r>
            <a:r>
              <a:rPr lang="en-US" sz="1000" b="1" dirty="0">
                <a:solidFill>
                  <a:schemeClr val="dk1"/>
                </a:solidFill>
                <a:latin typeface="Arial" panose="020B0604020202020204" pitchFamily="34" charset="0"/>
                <a:cs typeface="Arial" panose="020B0604020202020204" pitchFamily="34" charset="0"/>
              </a:rPr>
              <a:t>■  Typically no more than 35 years old (i.e., b</a:t>
            </a:r>
            <a:r>
              <a:rPr lang="en-US" sz="1000" b="1" dirty="0">
                <a:solidFill>
                  <a:schemeClr val="dk1"/>
                </a:solidFill>
              </a:rPr>
              <a:t>uilt after 1984)</a:t>
            </a:r>
          </a:p>
          <a:p>
            <a:pPr>
              <a:buClr>
                <a:schemeClr val="dk1"/>
              </a:buClr>
              <a:buSzPts val="1400"/>
            </a:pPr>
            <a:r>
              <a:rPr lang="en-US" sz="1000" b="1" dirty="0">
                <a:solidFill>
                  <a:schemeClr val="dk1"/>
                </a:solidFill>
                <a:latin typeface="Arial" panose="020B0604020202020204" pitchFamily="34" charset="0"/>
                <a:cs typeface="Arial" panose="020B0604020202020204" pitchFamily="34" charset="0"/>
              </a:rPr>
              <a:t>     ■  </a:t>
            </a:r>
            <a:r>
              <a:rPr lang="en-US" sz="1000" b="1" dirty="0">
                <a:solidFill>
                  <a:schemeClr val="dk1"/>
                </a:solidFill>
              </a:rPr>
              <a:t>More than 6 rooms above ground</a:t>
            </a:r>
            <a:r>
              <a:rPr lang="en-US" sz="1000" b="1" dirty="0"/>
              <a:t>	</a:t>
            </a:r>
            <a:r>
              <a:rPr lang="en-US" sz="1000" b="1" dirty="0">
                <a:solidFill>
                  <a:schemeClr val="dk1"/>
                </a:solidFill>
                <a:latin typeface="Arial" panose="020B0604020202020204" pitchFamily="34" charset="0"/>
                <a:cs typeface="Arial" panose="020B0604020202020204" pitchFamily="34" charset="0"/>
              </a:rPr>
              <a:t>■  Located in the most undervalued neighborhoods</a:t>
            </a:r>
            <a:endParaRPr lang="en-US" sz="1000" b="1" dirty="0">
              <a:solidFill>
                <a:schemeClr val="dk1"/>
              </a:solidFill>
            </a:endParaRPr>
          </a:p>
        </p:txBody>
      </p:sp>
      <p:pic>
        <p:nvPicPr>
          <p:cNvPr id="2" name="Picture 1">
            <a:extLst>
              <a:ext uri="{FF2B5EF4-FFF2-40B4-BE49-F238E27FC236}">
                <a16:creationId xmlns:a16="http://schemas.microsoft.com/office/drawing/2014/main" id="{C1FDF58A-7B89-48EE-B0AE-33C0EE06E195}"/>
              </a:ext>
            </a:extLst>
          </p:cNvPr>
          <p:cNvPicPr>
            <a:picLocks noChangeAspect="1"/>
          </p:cNvPicPr>
          <p:nvPr/>
        </p:nvPicPr>
        <p:blipFill>
          <a:blip r:embed="rId4"/>
          <a:stretch>
            <a:fillRect/>
          </a:stretch>
        </p:blipFill>
        <p:spPr>
          <a:xfrm>
            <a:off x="941559" y="1258432"/>
            <a:ext cx="6690511" cy="3764244"/>
          </a:xfrm>
          <a:prstGeom prst="rect">
            <a:avLst/>
          </a:prstGeom>
        </p:spPr>
      </p:pic>
      <p:sp>
        <p:nvSpPr>
          <p:cNvPr id="12" name="Google Shape;66;p2">
            <a:extLst>
              <a:ext uri="{FF2B5EF4-FFF2-40B4-BE49-F238E27FC236}">
                <a16:creationId xmlns:a16="http://schemas.microsoft.com/office/drawing/2014/main" id="{1BDBC066-0B0F-410B-ABC1-F7A7AE780590}"/>
              </a:ext>
            </a:extLst>
          </p:cNvPr>
          <p:cNvSpPr/>
          <p:nvPr/>
        </p:nvSpPr>
        <p:spPr>
          <a:xfrm>
            <a:off x="539450" y="4903428"/>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846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1953"/>
            <a:ext cx="8618538" cy="492443"/>
          </a:xfrm>
          <a:prstGeom prst="rect">
            <a:avLst/>
          </a:prstGeom>
          <a:noFill/>
          <a:ln>
            <a:noFill/>
          </a:ln>
        </p:spPr>
        <p:txBody>
          <a:bodyPr spcFirstLastPara="1" wrap="square" lIns="0" tIns="0" rIns="0" bIns="0" anchor="t" anchorCtr="0">
            <a:spAutoFit/>
          </a:bodyPr>
          <a:lstStyle/>
          <a:p>
            <a:pPr lvl="0"/>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Statistical analyses</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8" name="Google Shape;91;p4">
            <a:extLst>
              <a:ext uri="{FF2B5EF4-FFF2-40B4-BE49-F238E27FC236}">
                <a16:creationId xmlns:a16="http://schemas.microsoft.com/office/drawing/2014/main" id="{012A9877-68B2-449C-B924-C2BD864ECECB}"/>
              </a:ext>
            </a:extLst>
          </p:cNvPr>
          <p:cNvSpPr/>
          <p:nvPr/>
        </p:nvSpPr>
        <p:spPr>
          <a:xfrm>
            <a:off x="434672" y="4622130"/>
            <a:ext cx="3590619" cy="1647219"/>
          </a:xfrm>
          <a:prstGeom prst="rect">
            <a:avLst/>
          </a:prstGeom>
          <a:noFill/>
          <a:ln w="25400" cap="flat" cmpd="sng">
            <a:solidFill>
              <a:schemeClr val="tx1">
                <a:lumMod val="90000"/>
                <a:lumOff val="10000"/>
              </a:schemeClr>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9" name="Google Shape;92;p4">
            <a:extLst>
              <a:ext uri="{FF2B5EF4-FFF2-40B4-BE49-F238E27FC236}">
                <a16:creationId xmlns:a16="http://schemas.microsoft.com/office/drawing/2014/main" id="{BCDEFE50-DBD8-443E-ADED-FCE2D83B98F8}"/>
              </a:ext>
            </a:extLst>
          </p:cNvPr>
          <p:cNvCxnSpPr>
            <a:cxnSpLocks/>
          </p:cNvCxnSpPr>
          <p:nvPr/>
        </p:nvCxnSpPr>
        <p:spPr>
          <a:xfrm>
            <a:off x="3372746" y="4391987"/>
            <a:ext cx="12388" cy="229354"/>
          </a:xfrm>
          <a:prstGeom prst="straightConnector1">
            <a:avLst/>
          </a:prstGeom>
          <a:noFill/>
          <a:ln w="25400" cap="flat" cmpd="sng">
            <a:solidFill>
              <a:schemeClr val="tx1">
                <a:lumMod val="90000"/>
                <a:lumOff val="10000"/>
              </a:schemeClr>
            </a:solidFill>
            <a:prstDash val="dash"/>
            <a:round/>
            <a:headEnd type="none" w="sm" len="sm"/>
            <a:tailEnd type="none" w="sm" len="sm"/>
          </a:ln>
        </p:spPr>
      </p:cxnSp>
      <p:sp>
        <p:nvSpPr>
          <p:cNvPr id="11" name="Google Shape;93;p4">
            <a:extLst>
              <a:ext uri="{FF2B5EF4-FFF2-40B4-BE49-F238E27FC236}">
                <a16:creationId xmlns:a16="http://schemas.microsoft.com/office/drawing/2014/main" id="{ACC29F81-4BC5-4689-9C46-76CA483E2178}"/>
              </a:ext>
            </a:extLst>
          </p:cNvPr>
          <p:cNvSpPr/>
          <p:nvPr/>
        </p:nvSpPr>
        <p:spPr>
          <a:xfrm>
            <a:off x="4939602" y="4623645"/>
            <a:ext cx="3590619" cy="1647219"/>
          </a:xfrm>
          <a:prstGeom prst="rect">
            <a:avLst/>
          </a:prstGeom>
          <a:noFill/>
          <a:ln w="25400" cap="flat" cmpd="sng">
            <a:solidFill>
              <a:schemeClr val="tx1">
                <a:lumMod val="90000"/>
                <a:lumOff val="10000"/>
              </a:schemeClr>
            </a:solidFill>
            <a:prstDash val="dash"/>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800" b="1">
              <a:solidFill>
                <a:srgbClr val="002060"/>
              </a:solidFill>
              <a:latin typeface="Arial"/>
              <a:ea typeface="Arial"/>
              <a:cs typeface="Arial"/>
              <a:sym typeface="Arial"/>
            </a:endParaRPr>
          </a:p>
        </p:txBody>
      </p:sp>
      <p:cxnSp>
        <p:nvCxnSpPr>
          <p:cNvPr id="13" name="Google Shape;94;p4">
            <a:extLst>
              <a:ext uri="{FF2B5EF4-FFF2-40B4-BE49-F238E27FC236}">
                <a16:creationId xmlns:a16="http://schemas.microsoft.com/office/drawing/2014/main" id="{E6C97A09-1F22-4AE5-86BD-7CE6F5EF8194}"/>
              </a:ext>
            </a:extLst>
          </p:cNvPr>
          <p:cNvCxnSpPr>
            <a:cxnSpLocks/>
          </p:cNvCxnSpPr>
          <p:nvPr/>
        </p:nvCxnSpPr>
        <p:spPr>
          <a:xfrm flipH="1">
            <a:off x="5420300" y="4363317"/>
            <a:ext cx="2877" cy="258024"/>
          </a:xfrm>
          <a:prstGeom prst="straightConnector1">
            <a:avLst/>
          </a:prstGeom>
          <a:noFill/>
          <a:ln w="25400" cap="flat" cmpd="sng">
            <a:solidFill>
              <a:schemeClr val="tx1">
                <a:lumMod val="90000"/>
                <a:lumOff val="10000"/>
              </a:schemeClr>
            </a:solidFill>
            <a:prstDash val="dash"/>
            <a:round/>
            <a:headEnd type="none" w="sm" len="sm"/>
            <a:tailEnd type="none" w="sm" len="sm"/>
          </a:ln>
        </p:spPr>
      </p:cxnSp>
      <p:cxnSp>
        <p:nvCxnSpPr>
          <p:cNvPr id="14" name="Google Shape;95;p4">
            <a:extLst>
              <a:ext uri="{FF2B5EF4-FFF2-40B4-BE49-F238E27FC236}">
                <a16:creationId xmlns:a16="http://schemas.microsoft.com/office/drawing/2014/main" id="{9968E457-2C57-4E1B-B3F4-737216DEDFA9}"/>
              </a:ext>
            </a:extLst>
          </p:cNvPr>
          <p:cNvCxnSpPr/>
          <p:nvPr/>
        </p:nvCxnSpPr>
        <p:spPr>
          <a:xfrm>
            <a:off x="3398698" y="4363152"/>
            <a:ext cx="2035166" cy="0"/>
          </a:xfrm>
          <a:prstGeom prst="straightConnector1">
            <a:avLst/>
          </a:prstGeom>
          <a:noFill/>
          <a:ln w="25400" cap="flat" cmpd="sng">
            <a:solidFill>
              <a:schemeClr val="tx1">
                <a:lumMod val="90000"/>
                <a:lumOff val="10000"/>
              </a:schemeClr>
            </a:solidFill>
            <a:prstDash val="dash"/>
            <a:round/>
            <a:headEnd type="none" w="sm" len="sm"/>
            <a:tailEnd type="none" w="sm" len="sm"/>
          </a:ln>
        </p:spPr>
      </p:cxnSp>
      <p:cxnSp>
        <p:nvCxnSpPr>
          <p:cNvPr id="15" name="Google Shape;96;p4">
            <a:extLst>
              <a:ext uri="{FF2B5EF4-FFF2-40B4-BE49-F238E27FC236}">
                <a16:creationId xmlns:a16="http://schemas.microsoft.com/office/drawing/2014/main" id="{75D53461-1BF3-4C46-A41A-E8B9F4077C08}"/>
              </a:ext>
            </a:extLst>
          </p:cNvPr>
          <p:cNvCxnSpPr>
            <a:cxnSpLocks/>
          </p:cNvCxnSpPr>
          <p:nvPr/>
        </p:nvCxnSpPr>
        <p:spPr>
          <a:xfrm>
            <a:off x="4343686" y="4115667"/>
            <a:ext cx="0" cy="247485"/>
          </a:xfrm>
          <a:prstGeom prst="straightConnector1">
            <a:avLst/>
          </a:prstGeom>
          <a:noFill/>
          <a:ln w="25400" cap="flat" cmpd="sng">
            <a:solidFill>
              <a:schemeClr val="tx1">
                <a:lumMod val="90000"/>
                <a:lumOff val="10000"/>
              </a:schemeClr>
            </a:solidFill>
            <a:prstDash val="dash"/>
            <a:round/>
            <a:headEnd type="none" w="sm" len="sm"/>
            <a:tailEnd type="none" w="sm" len="sm"/>
          </a:ln>
        </p:spPr>
      </p:cxnSp>
      <p:sp>
        <p:nvSpPr>
          <p:cNvPr id="16" name="Google Shape;97;p4">
            <a:extLst>
              <a:ext uri="{FF2B5EF4-FFF2-40B4-BE49-F238E27FC236}">
                <a16:creationId xmlns:a16="http://schemas.microsoft.com/office/drawing/2014/main" id="{AE5E58B1-0EC4-410C-BDBF-3890C63B1902}"/>
              </a:ext>
            </a:extLst>
          </p:cNvPr>
          <p:cNvSpPr txBox="1"/>
          <p:nvPr/>
        </p:nvSpPr>
        <p:spPr>
          <a:xfrm>
            <a:off x="687619" y="5153371"/>
            <a:ext cx="3084723"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600" dirty="0">
                <a:solidFill>
                  <a:schemeClr val="dk1"/>
                </a:solidFill>
                <a:latin typeface="Arial"/>
                <a:ea typeface="Arial"/>
                <a:cs typeface="Arial"/>
                <a:sym typeface="Arial"/>
              </a:rPr>
              <a:t>DESCRIPTIVE STATISTICAL APPROACH</a:t>
            </a:r>
            <a:endParaRPr dirty="0"/>
          </a:p>
        </p:txBody>
      </p:sp>
      <p:sp>
        <p:nvSpPr>
          <p:cNvPr id="17" name="Google Shape;98;p4">
            <a:extLst>
              <a:ext uri="{FF2B5EF4-FFF2-40B4-BE49-F238E27FC236}">
                <a16:creationId xmlns:a16="http://schemas.microsoft.com/office/drawing/2014/main" id="{E7C1FA6B-D952-46D0-A6B0-18544FD472F6}"/>
              </a:ext>
            </a:extLst>
          </p:cNvPr>
          <p:cNvSpPr txBox="1"/>
          <p:nvPr/>
        </p:nvSpPr>
        <p:spPr>
          <a:xfrm>
            <a:off x="5189096" y="5094721"/>
            <a:ext cx="3084723"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600" dirty="0">
                <a:solidFill>
                  <a:schemeClr val="dk1"/>
                </a:solidFill>
                <a:latin typeface="Arial"/>
                <a:ea typeface="Arial"/>
                <a:cs typeface="Arial"/>
                <a:sym typeface="Arial"/>
              </a:rPr>
              <a:t>INFERENTIAL STATISTICAL APPROACH</a:t>
            </a:r>
            <a:endParaRPr dirty="0"/>
          </a:p>
        </p:txBody>
      </p:sp>
      <p:pic>
        <p:nvPicPr>
          <p:cNvPr id="2" name="Picture 1">
            <a:extLst>
              <a:ext uri="{FF2B5EF4-FFF2-40B4-BE49-F238E27FC236}">
                <a16:creationId xmlns:a16="http://schemas.microsoft.com/office/drawing/2014/main" id="{27A8114A-C4F3-4FB4-A06A-144FB69FF129}"/>
              </a:ext>
            </a:extLst>
          </p:cNvPr>
          <p:cNvPicPr>
            <a:picLocks noChangeAspect="1"/>
          </p:cNvPicPr>
          <p:nvPr/>
        </p:nvPicPr>
        <p:blipFill>
          <a:blip r:embed="rId4"/>
          <a:stretch>
            <a:fillRect/>
          </a:stretch>
        </p:blipFill>
        <p:spPr>
          <a:xfrm>
            <a:off x="239677" y="1285937"/>
            <a:ext cx="8290539" cy="2827426"/>
          </a:xfrm>
          <a:prstGeom prst="rect">
            <a:avLst/>
          </a:prstGeom>
        </p:spPr>
      </p:pic>
    </p:spTree>
    <p:extLst>
      <p:ext uri="{BB962C8B-B14F-4D97-AF65-F5344CB8AC3E}">
        <p14:creationId xmlns:p14="http://schemas.microsoft.com/office/powerpoint/2010/main" val="38947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1953"/>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Descriptive statistical analysis identified positive skew in sales price data, as well as outliers and missing data in the dataset, which were excluded from the regression analyses.</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0975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1000"/>
              <a:buFont typeface="+mj-lt"/>
              <a:buAutoNum type="arabicParenR"/>
            </a:pPr>
            <a:endParaRPr lang="en-US" sz="1000" b="1" i="0" u="none" strike="noStrike" cap="none" dirty="0">
              <a:solidFill>
                <a:schemeClr val="dk1"/>
              </a:solidFill>
              <a:latin typeface="Arial"/>
              <a:ea typeface="Arial"/>
              <a:cs typeface="Arial"/>
              <a:sym typeface="Arial"/>
            </a:endParaRPr>
          </a:p>
          <a:p>
            <a:pPr marL="285750" lvl="0" indent="-285750">
              <a:buClr>
                <a:schemeClr val="dk1"/>
              </a:buClr>
              <a:buSzPts val="1400"/>
              <a:buFont typeface="Noto Sans Symbols"/>
              <a:buChar char="▪"/>
            </a:pPr>
            <a:r>
              <a:rPr lang="en-US" sz="1000" b="1" dirty="0">
                <a:solidFill>
                  <a:schemeClr val="dk1"/>
                </a:solidFill>
              </a:rPr>
              <a:t>The proportion of outliers in the dataset is 38.6%.</a:t>
            </a:r>
          </a:p>
          <a:p>
            <a:pPr marL="285750" lvl="0" indent="-285750">
              <a:buClr>
                <a:schemeClr val="dk1"/>
              </a:buClr>
              <a:buSzPts val="1400"/>
              <a:buFont typeface="Noto Sans Symbols"/>
              <a:buChar char="▪"/>
            </a:pPr>
            <a:endParaRPr lang="en-US" sz="1000" b="1" dirty="0">
              <a:solidFill>
                <a:schemeClr val="dk1"/>
              </a:solidFill>
            </a:endParaRPr>
          </a:p>
          <a:p>
            <a:pPr marL="285750" indent="-285750">
              <a:buClr>
                <a:schemeClr val="dk1"/>
              </a:buClr>
              <a:buSzPts val="1400"/>
              <a:buFont typeface="Noto Sans Symbols"/>
              <a:buChar char="▪"/>
            </a:pPr>
            <a:r>
              <a:rPr lang="en-US" sz="1000" b="1" dirty="0">
                <a:solidFill>
                  <a:schemeClr val="dk1"/>
                </a:solidFill>
              </a:rPr>
              <a:t>Outliers were removed from variables used in the regression analyses.</a:t>
            </a:r>
          </a:p>
          <a:p>
            <a:pPr marL="285750" indent="-285750">
              <a:buClr>
                <a:schemeClr val="dk1"/>
              </a:buClr>
              <a:buSzPts val="1400"/>
              <a:buFont typeface="Noto Sans Symbols"/>
              <a:buChar char="▪"/>
            </a:pPr>
            <a:endParaRPr lang="en-US" sz="1000" b="1" dirty="0">
              <a:solidFill>
                <a:schemeClr val="dk1"/>
              </a:solidFill>
            </a:endParaRPr>
          </a:p>
          <a:p>
            <a:pPr marL="285750" indent="-285750">
              <a:buClr>
                <a:schemeClr val="dk1"/>
              </a:buClr>
              <a:buSzPts val="1400"/>
              <a:buFont typeface="Noto Sans Symbols"/>
              <a:buChar char="▪"/>
            </a:pPr>
            <a:r>
              <a:rPr lang="en-US" sz="1000" b="1" dirty="0">
                <a:solidFill>
                  <a:schemeClr val="dk1"/>
                </a:solidFill>
              </a:rPr>
              <a:t>Variables with missing data were excluded from the regression analyses.</a:t>
            </a:r>
          </a:p>
          <a:p>
            <a:pPr marL="285750" indent="-285750">
              <a:buClr>
                <a:schemeClr val="dk1"/>
              </a:buClr>
              <a:buSzPts val="1400"/>
              <a:buFont typeface="Noto Sans Symbols"/>
              <a:buChar char="▪"/>
            </a:pPr>
            <a:endParaRPr lang="en-US" sz="1000" b="1" dirty="0"/>
          </a:p>
        </p:txBody>
      </p:sp>
      <p:sp>
        <p:nvSpPr>
          <p:cNvPr id="12" name="Google Shape;66;p2">
            <a:extLst>
              <a:ext uri="{FF2B5EF4-FFF2-40B4-BE49-F238E27FC236}">
                <a16:creationId xmlns:a16="http://schemas.microsoft.com/office/drawing/2014/main" id="{1BDBC066-0B0F-410B-ABC1-F7A7AE780590}"/>
              </a:ext>
            </a:extLst>
          </p:cNvPr>
          <p:cNvSpPr/>
          <p:nvPr/>
        </p:nvSpPr>
        <p:spPr>
          <a:xfrm>
            <a:off x="539450" y="4865981"/>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47B6A0D8-E2A5-466F-A719-BEB87D454E27}"/>
              </a:ext>
            </a:extLst>
          </p:cNvPr>
          <p:cNvPicPr>
            <a:picLocks noChangeAspect="1"/>
          </p:cNvPicPr>
          <p:nvPr/>
        </p:nvPicPr>
        <p:blipFill>
          <a:blip r:embed="rId4"/>
          <a:stretch>
            <a:fillRect/>
          </a:stretch>
        </p:blipFill>
        <p:spPr>
          <a:xfrm>
            <a:off x="288588" y="1313809"/>
            <a:ext cx="4087809" cy="3514725"/>
          </a:xfrm>
          <a:prstGeom prst="rect">
            <a:avLst/>
          </a:prstGeom>
        </p:spPr>
      </p:pic>
      <p:pic>
        <p:nvPicPr>
          <p:cNvPr id="3" name="Picture 2">
            <a:extLst>
              <a:ext uri="{FF2B5EF4-FFF2-40B4-BE49-F238E27FC236}">
                <a16:creationId xmlns:a16="http://schemas.microsoft.com/office/drawing/2014/main" id="{DE79AB15-E0BC-4634-9660-FAECF2498A64}"/>
              </a:ext>
            </a:extLst>
          </p:cNvPr>
          <p:cNvPicPr>
            <a:picLocks noChangeAspect="1"/>
          </p:cNvPicPr>
          <p:nvPr/>
        </p:nvPicPr>
        <p:blipFill>
          <a:blip r:embed="rId5"/>
          <a:stretch>
            <a:fillRect/>
          </a:stretch>
        </p:blipFill>
        <p:spPr>
          <a:xfrm>
            <a:off x="4480719" y="1313809"/>
            <a:ext cx="3761313" cy="3514725"/>
          </a:xfrm>
          <a:prstGeom prst="rect">
            <a:avLst/>
          </a:prstGeom>
        </p:spPr>
      </p:pic>
    </p:spTree>
    <p:extLst>
      <p:ext uri="{BB962C8B-B14F-4D97-AF65-F5344CB8AC3E}">
        <p14:creationId xmlns:p14="http://schemas.microsoft.com/office/powerpoint/2010/main" val="313773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65824"/>
            <a:ext cx="8586504" cy="5245200"/>
          </a:xfrm>
          <a:prstGeom prst="rect">
            <a:avLst/>
          </a:prstGeom>
          <a:solidFill>
            <a:schemeClr val="accent5">
              <a:lumMod val="40000"/>
              <a:lumOff val="60000"/>
            </a:schemeClr>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135743"/>
            <a:ext cx="8618538" cy="738664"/>
          </a:xfrm>
          <a:prstGeom prst="rect">
            <a:avLst/>
          </a:prstGeom>
          <a:noFill/>
          <a:ln>
            <a:noFill/>
          </a:ln>
        </p:spPr>
        <p:txBody>
          <a:bodyPr spcFirstLastPara="1" wrap="square" lIns="0" tIns="0" rIns="0" bIns="0" anchor="t" anchorCtr="0">
            <a:spAutoFit/>
          </a:bodyPr>
          <a:lstStyle/>
          <a:p>
            <a:pPr lvl="0"/>
            <a:r>
              <a:rPr lang="en-US" sz="1600" b="1" i="0" u="none" strike="noStrike" cap="none" dirty="0">
                <a:solidFill>
                  <a:srgbClr val="002060"/>
                </a:solidFill>
                <a:latin typeface="Arial"/>
                <a:ea typeface="Arial"/>
                <a:cs typeface="Arial"/>
                <a:sym typeface="Arial"/>
              </a:rPr>
              <a:t>Inferential statistical analysis </a:t>
            </a:r>
            <a:r>
              <a:rPr lang="en-US" sz="1600" dirty="0">
                <a:solidFill>
                  <a:srgbClr val="002060"/>
                </a:solidFill>
              </a:rPr>
              <a:t>identified 7 variables correlated with home valuation with an adjusted R square of 0.81: overall quality score, great living area (sq. ft.), basement size (sq. ft.), rooms above ground, garage capacity, full baths, and year built. </a:t>
            </a:r>
            <a:r>
              <a:rPr lang="en-US" sz="1600" b="1" i="0" u="none" strike="noStrike" cap="none" dirty="0">
                <a:solidFill>
                  <a:srgbClr val="002060"/>
                </a:solidFill>
                <a:latin typeface="Arial"/>
                <a:ea typeface="Arial"/>
                <a:cs typeface="Arial"/>
                <a:sym typeface="Arial"/>
              </a:rPr>
              <a:t> </a:t>
            </a:r>
            <a:endParaRPr sz="1600" b="1" i="0" u="none" strike="noStrike" cap="none" dirty="0">
              <a:solidFill>
                <a:srgbClr val="002060"/>
              </a:solidFill>
              <a:latin typeface="Arial"/>
              <a:ea typeface="Arial"/>
              <a:cs typeface="Arial"/>
              <a:sym typeface="Arial"/>
            </a:endParaRPr>
          </a:p>
        </p:txBody>
      </p:sp>
      <p:sp>
        <p:nvSpPr>
          <p:cNvPr id="186" name="Google Shape;186;p5"/>
          <p:cNvSpPr/>
          <p:nvPr/>
        </p:nvSpPr>
        <p:spPr>
          <a:xfrm>
            <a:off x="539450" y="6485919"/>
            <a:ext cx="7264637" cy="215403"/>
          </a:xfrm>
          <a:prstGeom prst="rect">
            <a:avLst/>
          </a:prstGeom>
          <a:noFill/>
          <a:ln>
            <a:noFill/>
          </a:ln>
        </p:spPr>
        <p:txBody>
          <a:bodyPr spcFirstLastPara="1" wrap="square" lIns="91425" tIns="45700" rIns="91425" bIns="45700" anchor="t" anchorCtr="0">
            <a:spAutoFit/>
          </a:bodyPr>
          <a:lstStyle/>
          <a:p>
            <a:r>
              <a:rPr lang="en-US" sz="800" b="1" i="0" u="none" strike="noStrike" cap="none" dirty="0">
                <a:solidFill>
                  <a:schemeClr val="dk1"/>
                </a:solidFill>
                <a:latin typeface="Arial"/>
                <a:ea typeface="Arial"/>
                <a:cs typeface="Arial"/>
                <a:sym typeface="Arial"/>
              </a:rPr>
              <a:t>Source:</a:t>
            </a:r>
            <a:r>
              <a:rPr lang="en-US" sz="800" dirty="0"/>
              <a:t> </a:t>
            </a:r>
            <a:r>
              <a:rPr lang="en-US" sz="800" dirty="0">
                <a:hlinkClick r:id="rId3"/>
              </a:rPr>
              <a:t>https://www.kaggle.com/pmarcelino/comprehensive-data-exploration-with-python#Out-liars!</a:t>
            </a:r>
            <a:r>
              <a:rPr lang="en-US" sz="800" dirty="0"/>
              <a:t> (accessed 2/24/2020)</a:t>
            </a:r>
            <a:endParaRPr sz="800" b="0" i="0" u="none" strike="noStrike" cap="none" dirty="0">
              <a:solidFill>
                <a:srgbClr val="00000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88589" y="5179371"/>
            <a:ext cx="7953443" cy="1169511"/>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lvl="0">
              <a:buClr>
                <a:schemeClr val="dk1"/>
              </a:buClr>
              <a:buSzPts val="1400"/>
            </a:pPr>
            <a:endParaRPr lang="en-US" sz="1000" b="1" dirty="0">
              <a:solidFill>
                <a:schemeClr val="dk1"/>
              </a:solidFill>
            </a:endParaRPr>
          </a:p>
          <a:p>
            <a:pPr lvl="0">
              <a:buClr>
                <a:schemeClr val="dk1"/>
              </a:buClr>
              <a:buSzPts val="1400"/>
            </a:pPr>
            <a:r>
              <a:rPr lang="en-US" sz="1000" b="1" dirty="0">
                <a:solidFill>
                  <a:schemeClr val="dk1"/>
                </a:solidFill>
              </a:rPr>
              <a:t>R-squared values were much lower for each variable when compared separately to home sales price:</a:t>
            </a:r>
          </a:p>
          <a:p>
            <a:pPr lvl="0">
              <a:buClr>
                <a:schemeClr val="dk1"/>
              </a:buClr>
              <a:buSzPts val="1400"/>
            </a:pPr>
            <a:endParaRPr lang="en-US" sz="1000" b="1" dirty="0">
              <a:solidFill>
                <a:schemeClr val="dk1"/>
              </a:solidFill>
            </a:endParaRPr>
          </a:p>
          <a:p>
            <a:pPr marL="171450" indent="-171450">
              <a:buClr>
                <a:schemeClr val="dk1"/>
              </a:buClr>
              <a:buSzPts val="1400"/>
              <a:buFont typeface="Wingdings" panose="05000000000000000000" pitchFamily="2" charset="2"/>
              <a:buChar char="§"/>
            </a:pPr>
            <a:r>
              <a:rPr lang="en-US" sz="1000" b="1" dirty="0">
                <a:solidFill>
                  <a:schemeClr val="dk1"/>
                </a:solidFill>
              </a:rPr>
              <a:t>0.63 for overall quality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0.31 for full baths	</a:t>
            </a:r>
          </a:p>
          <a:p>
            <a:pPr marL="171450" indent="-171450">
              <a:buClr>
                <a:schemeClr val="dk1"/>
              </a:buClr>
              <a:buSzPts val="1400"/>
              <a:buFont typeface="Wingdings" panose="05000000000000000000" pitchFamily="2" charset="2"/>
              <a:buChar char="§"/>
            </a:pPr>
            <a:r>
              <a:rPr lang="en-US" sz="1000" b="1" dirty="0">
                <a:solidFill>
                  <a:schemeClr val="dk1"/>
                </a:solidFill>
              </a:rPr>
              <a:t>0.54 for great living area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0.29 for rooms above ground	</a:t>
            </a:r>
          </a:p>
          <a:p>
            <a:pPr marL="171450" indent="-171450">
              <a:buClr>
                <a:schemeClr val="dk1"/>
              </a:buClr>
              <a:buSzPts val="1400"/>
              <a:buFont typeface="Wingdings" panose="05000000000000000000" pitchFamily="2" charset="2"/>
              <a:buChar char="§"/>
            </a:pPr>
            <a:r>
              <a:rPr lang="en-US" sz="1000" b="1" dirty="0">
                <a:solidFill>
                  <a:schemeClr val="dk1"/>
                </a:solidFill>
              </a:rPr>
              <a:t>0.41 for garage cars		</a:t>
            </a:r>
            <a:r>
              <a:rPr lang="en-US" sz="1000" b="1" dirty="0">
                <a:solidFill>
                  <a:schemeClr val="dk1"/>
                </a:solidFill>
                <a:latin typeface="Arial" panose="020B0604020202020204" pitchFamily="34" charset="0"/>
                <a:cs typeface="Arial" panose="020B0604020202020204" pitchFamily="34" charset="0"/>
              </a:rPr>
              <a:t>■  </a:t>
            </a:r>
            <a:r>
              <a:rPr lang="en-US" sz="1000" b="1" dirty="0">
                <a:solidFill>
                  <a:schemeClr val="dk1"/>
                </a:solidFill>
              </a:rPr>
              <a:t>0.27 for year built</a:t>
            </a:r>
          </a:p>
          <a:p>
            <a:pPr marL="171450" lvl="0" indent="-171450">
              <a:buClr>
                <a:schemeClr val="dk1"/>
              </a:buClr>
              <a:buSzPts val="1400"/>
              <a:buFont typeface="Wingdings" panose="05000000000000000000" pitchFamily="2" charset="2"/>
              <a:buChar char="§"/>
            </a:pPr>
            <a:r>
              <a:rPr lang="en-US" sz="1000" b="1" dirty="0">
                <a:solidFill>
                  <a:schemeClr val="dk1"/>
                </a:solidFill>
              </a:rPr>
              <a:t>0.38 for basement sq. ft.</a:t>
            </a:r>
          </a:p>
        </p:txBody>
      </p:sp>
      <p:pic>
        <p:nvPicPr>
          <p:cNvPr id="5" name="Picture 4">
            <a:extLst>
              <a:ext uri="{FF2B5EF4-FFF2-40B4-BE49-F238E27FC236}">
                <a16:creationId xmlns:a16="http://schemas.microsoft.com/office/drawing/2014/main" id="{FEFC0571-C82D-4600-8FD3-42137503DBF8}"/>
              </a:ext>
            </a:extLst>
          </p:cNvPr>
          <p:cNvPicPr>
            <a:picLocks noChangeAspect="1"/>
          </p:cNvPicPr>
          <p:nvPr/>
        </p:nvPicPr>
        <p:blipFill>
          <a:blip r:embed="rId4"/>
          <a:stretch>
            <a:fillRect/>
          </a:stretch>
        </p:blipFill>
        <p:spPr>
          <a:xfrm>
            <a:off x="230019" y="1341443"/>
            <a:ext cx="3693815" cy="3763033"/>
          </a:xfrm>
          <a:prstGeom prst="rect">
            <a:avLst/>
          </a:prstGeom>
        </p:spPr>
      </p:pic>
      <p:pic>
        <p:nvPicPr>
          <p:cNvPr id="6" name="Picture 5">
            <a:extLst>
              <a:ext uri="{FF2B5EF4-FFF2-40B4-BE49-F238E27FC236}">
                <a16:creationId xmlns:a16="http://schemas.microsoft.com/office/drawing/2014/main" id="{B76C4EE1-1EB0-4998-AB60-B0B649392B61}"/>
              </a:ext>
            </a:extLst>
          </p:cNvPr>
          <p:cNvPicPr>
            <a:picLocks noChangeAspect="1"/>
          </p:cNvPicPr>
          <p:nvPr/>
        </p:nvPicPr>
        <p:blipFill>
          <a:blip r:embed="rId5"/>
          <a:stretch>
            <a:fillRect/>
          </a:stretch>
        </p:blipFill>
        <p:spPr>
          <a:xfrm>
            <a:off x="3979716" y="2194087"/>
            <a:ext cx="4539595" cy="2042028"/>
          </a:xfrm>
          <a:prstGeom prst="rect">
            <a:avLst/>
          </a:prstGeom>
        </p:spPr>
      </p:pic>
      <p:sp>
        <p:nvSpPr>
          <p:cNvPr id="12" name="Google Shape;66;p2">
            <a:extLst>
              <a:ext uri="{FF2B5EF4-FFF2-40B4-BE49-F238E27FC236}">
                <a16:creationId xmlns:a16="http://schemas.microsoft.com/office/drawing/2014/main" id="{1BDBC066-0B0F-410B-ABC1-F7A7AE780590}"/>
              </a:ext>
            </a:extLst>
          </p:cNvPr>
          <p:cNvSpPr/>
          <p:nvPr/>
        </p:nvSpPr>
        <p:spPr>
          <a:xfrm>
            <a:off x="539450" y="4985229"/>
            <a:ext cx="1031689" cy="313390"/>
          </a:xfrm>
          <a:prstGeom prst="roundRect">
            <a:avLst>
              <a:gd name="adj" fmla="val 16667"/>
            </a:avLst>
          </a:prstGeom>
          <a:solidFill>
            <a:schemeClr val="accent1"/>
          </a:solidFill>
          <a:ln w="9525" cap="flat" cmpd="sng">
            <a:solidFill>
              <a:schemeClr val="accent6"/>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40990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187467" y="1149790"/>
            <a:ext cx="8586504" cy="5261234"/>
          </a:xfrm>
          <a:prstGeom prst="rect">
            <a:avLst/>
          </a:pr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182" name="Google Shape;182;p5"/>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r>
              <a:rPr lang="en-US" sz="1600" dirty="0"/>
              <a:t>Investing in Real Estate: Ames, IA </a:t>
            </a:r>
            <a:br>
              <a:rPr lang="en-US" sz="1600" dirty="0"/>
            </a:br>
            <a:endParaRPr sz="1600" b="1" i="0" u="none" strike="noStrike" cap="none" dirty="0">
              <a:solidFill>
                <a:srgbClr val="002060"/>
              </a:solidFill>
              <a:latin typeface="Arial"/>
              <a:ea typeface="Arial"/>
              <a:cs typeface="Arial"/>
              <a:sym typeface="Arial"/>
            </a:endParaRPr>
          </a:p>
        </p:txBody>
      </p:sp>
      <p:sp>
        <p:nvSpPr>
          <p:cNvPr id="10" name="Google Shape;64;p2">
            <a:extLst>
              <a:ext uri="{FF2B5EF4-FFF2-40B4-BE49-F238E27FC236}">
                <a16:creationId xmlns:a16="http://schemas.microsoft.com/office/drawing/2014/main" id="{4394FC70-B50B-4B00-A2D0-C1D7616F69E1}"/>
              </a:ext>
            </a:extLst>
          </p:cNvPr>
          <p:cNvSpPr txBox="1"/>
          <p:nvPr/>
        </p:nvSpPr>
        <p:spPr>
          <a:xfrm>
            <a:off x="2194158" y="5033096"/>
            <a:ext cx="4573122" cy="830956"/>
          </a:xfrm>
          <a:prstGeom prst="rect">
            <a:avLst/>
          </a:prstGeom>
          <a:solidFill>
            <a:schemeClr val="tx1">
              <a:lumMod val="10000"/>
              <a:lumOff val="90000"/>
            </a:schemeClr>
          </a:solidFill>
          <a:ln w="12700" cap="flat" cmpd="sng">
            <a:solidFill>
              <a:srgbClr val="002060"/>
            </a:solidFill>
            <a:prstDash val="dash"/>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t" anchorCtr="0">
            <a:spAutoFit/>
          </a:bodyPr>
          <a:lstStyle/>
          <a:p>
            <a:pPr algn="ctr"/>
            <a:endParaRPr lang="en-US" sz="1600" b="1" dirty="0"/>
          </a:p>
          <a:p>
            <a:pPr algn="ctr"/>
            <a:r>
              <a:rPr lang="en-US" sz="1600" b="1" dirty="0"/>
              <a:t>Thank you!</a:t>
            </a:r>
          </a:p>
          <a:p>
            <a:pPr algn="ctr"/>
            <a:endParaRPr lang="en-US" sz="1600" b="1" dirty="0"/>
          </a:p>
        </p:txBody>
      </p:sp>
    </p:spTree>
    <p:extLst>
      <p:ext uri="{BB962C8B-B14F-4D97-AF65-F5344CB8AC3E}">
        <p14:creationId xmlns:p14="http://schemas.microsoft.com/office/powerpoint/2010/main" val="1996799912"/>
      </p:ext>
    </p:extLst>
  </p:cSld>
  <p:clrMapOvr>
    <a:masterClrMapping/>
  </p:clrMapOvr>
</p:sld>
</file>

<file path=ppt/theme/theme1.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6593</TotalTime>
  <Words>554</Words>
  <Application>Microsoft Office PowerPoint</Application>
  <PresentationFormat>Custom</PresentationFormat>
  <Paragraphs>49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Noto Sans Symbols</vt:lpstr>
      <vt:lpstr>Quattrocento Sans</vt:lpstr>
      <vt:lpstr>Wingdings</vt:lpstr>
      <vt:lpstr>1_Synergy_CF_YNR002</vt:lpstr>
      <vt:lpstr>Investing in Real Estate: Ames, IA  </vt:lpstr>
      <vt:lpstr>Revenue has been lagging due to lower margins and increased mispricing of properties, which has delayed sales and bloated the Ames residential portfolio, tying up capital that could have been invested in more lucrative properties.</vt:lpstr>
      <vt:lpstr>Homes with the highest profit potential are undervalued. Eight key factors correlated with home valuation were identified, then used to determine market value and find undervalued homes. </vt:lpstr>
      <vt:lpstr> Statistical analyses</vt:lpstr>
      <vt:lpstr>Descriptive statistical analysis identified positive skew in sales price data, as well as outliers and missing data in the dataset, which were excluded from the regression analyses.</vt:lpstr>
      <vt:lpstr>Inferential statistical analysis identified 7 variables correlated with home valuation with an adjusted R square of 0.81: overall quality score, great living area (sq. ft.), basement size (sq. ft.), rooms above ground, garage capacity, full baths, and year built.  </vt:lpstr>
      <vt:lpstr>Investing in Real Estate: Ames, 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Christopher Bohn</cp:lastModifiedBy>
  <cp:revision>307</cp:revision>
  <dcterms:created xsi:type="dcterms:W3CDTF">2015-09-14T11:37:31Z</dcterms:created>
  <dcterms:modified xsi:type="dcterms:W3CDTF">2020-04-06T15:11:30Z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