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51" r:id="rId1"/>
  </p:sldMasterIdLst>
  <p:notesMasterIdLst>
    <p:notesMasterId r:id="rId8"/>
  </p:notesMasterIdLst>
  <p:sldIdLst>
    <p:sldId id="272" r:id="rId2"/>
    <p:sldId id="274" r:id="rId3"/>
    <p:sldId id="271" r:id="rId4"/>
    <p:sldId id="276" r:id="rId5"/>
    <p:sldId id="273" r:id="rId6"/>
    <p:sldId id="277" r:id="rId7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78" y="90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Thank you for taking the time to meet today to go over our recommendations for store expansion.</a:t>
            </a:r>
          </a:p>
          <a:p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My name is CB.  I am a data analyst with Springboard.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First, I’d like to set the background for the business problems we have been working to address.</a:t>
            </a:r>
          </a:p>
          <a:p>
            <a:pPr lvl="0"/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Walmart’s online sales have been lagging and last year accounted for a $1B loss. At the same time, in-store sales have been robust and last year accounted for 85% of total sales or $425B. This is an increase of $12B or 3% over the prior year.</a:t>
            </a:r>
          </a:p>
          <a:p>
            <a:pPr lvl="0"/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Walmart’s existing stores are strategically located. About 90% of US consumers live within 10 miles of a Walmart store.</a:t>
            </a:r>
          </a:p>
          <a:p>
            <a:pPr lvl="0"/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However, these stores have not been fully utilized to promote online sales. Walmart has a strategic advantage over its online competitors, since it can offer free in-store pick-up, many times on the same day.</a:t>
            </a:r>
          </a:p>
          <a:p>
            <a:pPr lvl="0"/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In order to make online sales profitable and maximize in-store sales, we recommend opening new stores to reach more online customers and also convert them into in-store shoppers.</a:t>
            </a:r>
          </a:p>
          <a:p>
            <a:pPr lvl="0"/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this study, we reviewed weekly sales data from 45 current stores nationwide to determine the optimal size, design, and product placement in the stores.</a:t>
            </a:r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81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Our research shows that the most profitable stores are Type A supercenter stores with a sq. ft. capacity between 183K-201K. </a:t>
            </a:r>
          </a:p>
          <a:p>
            <a:pPr lvl="0"/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In addition, we found that the top 10 departments by sales account for 46% of total sales. Products from these departments should be prominently displayed in the most heavily trafficked areas.  Such products would include: dry groceries, snacks/beverages, electronics, OTC medications, and health/beauty items.</a:t>
            </a:r>
          </a:p>
          <a:p>
            <a:pPr lvl="0"/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pie chart on the left of this slide shows average weekly sales by the three types of stores, with Type A stores accounting for just over half of all in-store sales.</a:t>
            </a:r>
          </a:p>
          <a:p>
            <a:pPr lvl="0"/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column chart on the right shows these sales on a month-to-month basis, taking into account seasonal trends.</a:t>
            </a:r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74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[Use laser pointer]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slide shows sales by store size, with nearly 20% of sales each going to stores with sq. ft. capacities of 201K and 183K.</a:t>
            </a:r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605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slide shows sales by store size categorized by store type. Again, the highest average sales were at Type A stores with sq. ft. capacities of 201K and 183K.</a:t>
            </a:r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824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finally, strategic product placement should be utilized to further maximize sales. This slide shows the top 10 departments with the highest sales. Products from these departments include…</a:t>
            </a:r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493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137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walmart-recruiting-store-sales-forecasting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reddit.com/r/walmart/comments/2yspx5/walmart_department_number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9;p5">
            <a:extLst>
              <a:ext uri="{FF2B5EF4-FFF2-40B4-BE49-F238E27FC236}">
                <a16:creationId xmlns:a16="http://schemas.microsoft.com/office/drawing/2014/main" id="{F5310801-EFD1-4838-8CD6-D29A308D02B9}"/>
              </a:ext>
            </a:extLst>
          </p:cNvPr>
          <p:cNvSpPr/>
          <p:nvPr/>
        </p:nvSpPr>
        <p:spPr>
          <a:xfrm>
            <a:off x="203484" y="1168888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/>
              <a:t>Walmart Store Expansion Recommendations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18FF581-AF32-4836-A34C-CBC6B9379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182" y="1255792"/>
            <a:ext cx="6251107" cy="507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512710" y="4841774"/>
            <a:ext cx="3968050" cy="107717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Maximizing Sales Through Strategic Store Planning &amp; Product Placement</a:t>
            </a:r>
          </a:p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Average Sales by Store Type, YTD, $m, $k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86345" y="131953"/>
            <a:ext cx="87887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To maximize revenue, </a:t>
            </a:r>
            <a:r>
              <a:rPr lang="en-US" sz="1600" dirty="0">
                <a:solidFill>
                  <a:srgbClr val="002060"/>
                </a:solidFill>
              </a:rPr>
              <a:t>new stores should be Type A supercenter stores with a capacity of 183K-201K sq. ft. and the best selling merchandise strategically positioned, such as dry groceries, snacks/beverages, electronics, OTC medications, and health/beauty items. 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/>
              <a:t>Walmart Recruiting - Store Sales Forecasting, accessed 11/24/2019 at https://www.kaggle.com/c/walmart-recruiting-store-sales-forecasting/data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342501" y="5088176"/>
            <a:ext cx="335131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sales at Type A supercenter stores were: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50% higher than Type B stores.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/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98% higher than Type C stores.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/>
          </a:p>
        </p:txBody>
      </p:sp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65981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A5F781-16F9-4175-802A-02B008C31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574" y="1333262"/>
            <a:ext cx="4740897" cy="49244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8EC356-ED27-41A2-9501-BC83103E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01" y="1650625"/>
            <a:ext cx="333669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4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Average Weekly Sales by Store Size, $</a:t>
            </a:r>
            <a:r>
              <a:rPr lang="en-US" sz="1196" b="1" dirty="0">
                <a:solidFill>
                  <a:srgbClr val="808080"/>
                </a:solidFill>
              </a:rPr>
              <a:t>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48" y="212137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Average weekly sales at supercenter stores with a capacities of 201K sq. ft. ($22.8K) and 183K sq. ft. ($22.6K) together account for more than one third of total in-store sales.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/>
              <a:t>Walmart Recruiting - Store Sales Forecasting, accessed 11/24/2019 at https://www.kaggle.com/c/walmart-recruiting-store-sales-forecasting/data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005504"/>
            <a:ext cx="7953443" cy="13233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1000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at </a:t>
            </a:r>
            <a:r>
              <a:rPr lang="en-US" sz="1000" b="1" dirty="0">
                <a:solidFill>
                  <a:schemeClr val="dk1"/>
                </a:solidFill>
              </a:rPr>
              <a:t>supercenter stores with capacities of 201K and 183K sq. ft. a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39% higher than stores with capacities of 146K and 109K sq. ft.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66% higher than stores with a capacity of 90K sq. ft.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101% higher than stores with capacities of 53K and 35K sq. 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05710-77C2-496C-BE69-7B3CF17CF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42" y="1253505"/>
            <a:ext cx="6991350" cy="3664319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11362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39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SzPts val="1196"/>
            </a:pPr>
            <a:r>
              <a:rPr lang="en-US" sz="1196" b="1" dirty="0">
                <a:solidFill>
                  <a:srgbClr val="808080"/>
                </a:solidFill>
              </a:rPr>
              <a:t>Average Weekly Sales by Store Type and Size, $k</a:t>
            </a:r>
            <a:endParaRPr lang="en-US" dirty="0"/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49" y="94442"/>
            <a:ext cx="861853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Preference should be given to opening new Type A supercenter stores with a capacity of 201K and 183K sq. ft. These stores had the highest sales average of $23K per week, representing 39.5% of total in-store sales.</a:t>
            </a: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85919"/>
            <a:ext cx="7264637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dirty="0"/>
              <a:t>Walmart Recruiting - Store Sales Forecasting, accessed 11/24/2019 at https://www.kaggle.com/c/walmart-recruiting-store-sales-forecasting/data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260077"/>
            <a:ext cx="7953443" cy="101562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dk1"/>
                </a:solidFill>
              </a:rPr>
              <a:t>Second highest sales are Type A and Type B stores with a capacity of 146K sq. ft. and 109K sq. ft., respectively, with $15,000 per week.</a:t>
            </a:r>
          </a:p>
          <a:p>
            <a:pPr marL="228600" lvl="0" indent="-228600"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endParaRPr lang="en-US" sz="1000" b="1" dirty="0">
              <a:solidFill>
                <a:schemeClr val="dk1"/>
              </a:solidFill>
            </a:endParaRPr>
          </a:p>
          <a:p>
            <a:pPr marL="228600" lvl="0" indent="-228600"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schemeClr val="dk1"/>
                </a:solidFill>
              </a:rPr>
              <a:t>Third is Type B stores with a capacity of 90K sq. ft. at $12,000 per week.</a:t>
            </a:r>
          </a:p>
          <a:p>
            <a:pPr marL="228600" lvl="0" indent="-228600">
              <a:buClr>
                <a:schemeClr val="dk1"/>
              </a:buClr>
              <a:buSzPts val="1000"/>
              <a:buFont typeface="Wingdings" panose="05000000000000000000" pitchFamily="2" charset="2"/>
              <a:buChar char="§"/>
            </a:pPr>
            <a:endParaRPr lang="en-US" sz="10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BCBE3-1890-4247-A176-0FC8AE1C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8" y="1237814"/>
            <a:ext cx="7429500" cy="3947368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5074403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72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65824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Average Weekly Sales by Department, $</a:t>
            </a:r>
            <a:r>
              <a:rPr lang="en-US" sz="1196" b="1" dirty="0">
                <a:solidFill>
                  <a:srgbClr val="808080"/>
                </a:solidFill>
              </a:rPr>
              <a:t>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86345" y="94442"/>
            <a:ext cx="87887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>
                <a:solidFill>
                  <a:srgbClr val="002060"/>
                </a:solidFill>
              </a:rPr>
              <a:t>The top 10 departments by sales account for 46% of total. To maximize sales, merchandise from these departments should be positioned in heavily trafficked areas: dry groceries (92), snacks/beverages (95), electronics (72), OTC medications (40), and health/beauty (2).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0" y="6422618"/>
            <a:ext cx="72646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Sources: </a:t>
            </a:r>
            <a:r>
              <a:rPr lang="en-US" sz="800" dirty="0"/>
              <a:t>Walmart Recruiting - Store Sales Forecasting, accessed 11/24/2019 at </a:t>
            </a:r>
            <a:r>
              <a:rPr lang="en-US" sz="800" dirty="0">
                <a:hlinkClick r:id="rId3"/>
              </a:rPr>
              <a:t>https://www.kaggle.com/c/walmart-recruiting-store-sales-forecasting/data</a:t>
            </a:r>
            <a:endParaRPr lang="en-US" sz="800" dirty="0"/>
          </a:p>
          <a:p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Walmart Department Numbers, accessed 3/21/2020 at </a:t>
            </a:r>
            <a:r>
              <a:rPr lang="en-US" sz="800" dirty="0">
                <a:hlinkClick r:id="rId4"/>
              </a:rPr>
              <a:t>https://www.reddit.com/r/walmart/comments/2yspx5/walmart_department_numbers/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402875" y="5114306"/>
            <a:ext cx="7953443" cy="11695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+mj-lt"/>
              <a:buAutoNum type="arabicParenR"/>
            </a:pPr>
            <a:endParaRPr lang="en-US"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Top 3 departments account for 20% of total sales: dry groceries (92), snacks/beverages (95), prescription pharmacy (38).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Top 5 departments account for 29% of total sales, which include electronics (72) and dairy (90).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US" sz="1000" b="1" dirty="0">
              <a:solidFill>
                <a:schemeClr val="dk1"/>
              </a:solidFill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000" b="1" dirty="0">
                <a:solidFill>
                  <a:schemeClr val="dk1"/>
                </a:solidFill>
              </a:rPr>
              <a:t>Top 10 departments account for 46% of total sales, which include: OTC medications (40), health/beauty (2), frozen foods (91), household chemicals (13), and pet supplies (8).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89C96-B9DF-459D-80AA-772B073A1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46" y="1287619"/>
            <a:ext cx="6972300" cy="3752850"/>
          </a:xfrm>
          <a:prstGeom prst="rect">
            <a:avLst/>
          </a:prstGeom>
        </p:spPr>
      </p:pic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1BDBC066-0B0F-410B-ABC1-F7A7AE780590}"/>
              </a:ext>
            </a:extLst>
          </p:cNvPr>
          <p:cNvSpPr/>
          <p:nvPr/>
        </p:nvSpPr>
        <p:spPr>
          <a:xfrm>
            <a:off x="539450" y="4883774"/>
            <a:ext cx="1031689" cy="313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7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9;p5">
            <a:extLst>
              <a:ext uri="{FF2B5EF4-FFF2-40B4-BE49-F238E27FC236}">
                <a16:creationId xmlns:a16="http://schemas.microsoft.com/office/drawing/2014/main" id="{F5310801-EFD1-4838-8CD6-D29A308D02B9}"/>
              </a:ext>
            </a:extLst>
          </p:cNvPr>
          <p:cNvSpPr/>
          <p:nvPr/>
        </p:nvSpPr>
        <p:spPr>
          <a:xfrm>
            <a:off x="203484" y="1168888"/>
            <a:ext cx="8586504" cy="524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/>
              <a:t>Walmart Store Expansion Recommendations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BBC47D-11B8-4E52-87A7-101D8B59B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43" y="1293030"/>
            <a:ext cx="7457951" cy="4971967"/>
          </a:xfrm>
          <a:prstGeom prst="rect">
            <a:avLst/>
          </a:prstGeom>
        </p:spPr>
      </p:pic>
      <p:sp>
        <p:nvSpPr>
          <p:cNvPr id="10" name="Google Shape;64;p2">
            <a:extLst>
              <a:ext uri="{FF2B5EF4-FFF2-40B4-BE49-F238E27FC236}">
                <a16:creationId xmlns:a16="http://schemas.microsoft.com/office/drawing/2014/main" id="{4394FC70-B50B-4B00-A2D0-C1D7616F69E1}"/>
              </a:ext>
            </a:extLst>
          </p:cNvPr>
          <p:cNvSpPr txBox="1"/>
          <p:nvPr/>
        </p:nvSpPr>
        <p:spPr>
          <a:xfrm>
            <a:off x="2124075" y="4234692"/>
            <a:ext cx="5057775" cy="181584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>
                <a:solidFill>
                  <a:srgbClr val="000F18"/>
                </a:solidFill>
              </a:rPr>
              <a:t>Key Takeaways: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000F18"/>
                </a:solidFill>
              </a:rPr>
              <a:t>The most profitable stores are Type A supercenter stores with a capacity between 183K-201K sq. ft.</a:t>
            </a:r>
          </a:p>
          <a:p>
            <a:pPr marL="342900" indent="-342900">
              <a:buAutoNum type="arabicParenR"/>
            </a:pPr>
            <a:r>
              <a:rPr lang="en-US" sz="1600" dirty="0">
                <a:solidFill>
                  <a:srgbClr val="000F18"/>
                </a:solidFill>
              </a:rPr>
              <a:t>Prominent locations in the stores should be saved for: dry groceries, snacks/beverages, electronics, OTC medications, and health/beauty items.</a:t>
            </a:r>
          </a:p>
        </p:txBody>
      </p:sp>
    </p:spTree>
    <p:extLst>
      <p:ext uri="{BB962C8B-B14F-4D97-AF65-F5344CB8AC3E}">
        <p14:creationId xmlns:p14="http://schemas.microsoft.com/office/powerpoint/2010/main" val="1994305523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7254</TotalTime>
  <Words>1119</Words>
  <Application>Microsoft Office PowerPoint</Application>
  <PresentationFormat>Custom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Noto Sans Symbols</vt:lpstr>
      <vt:lpstr>Wingdings</vt:lpstr>
      <vt:lpstr>1_Synergy_CF_YNR002</vt:lpstr>
      <vt:lpstr>Walmart Store Expansion Recommendations</vt:lpstr>
      <vt:lpstr>To maximize revenue, new stores should be Type A supercenter stores with a capacity of 183K-201K sq. ft. and the best selling merchandise strategically positioned, such as dry groceries, snacks/beverages, electronics, OTC medications, and health/beauty items. </vt:lpstr>
      <vt:lpstr>Average weekly sales at supercenter stores with a capacities of 201K sq. ft. ($22.8K) and 183K sq. ft. ($22.6K) together account for more than one third of total in-store sales.</vt:lpstr>
      <vt:lpstr>Preference should be given to opening new Type A supercenter stores with a capacity of 201K and 183K sq. ft. These stores had the highest sales average of $23K per week, representing 39.5% of total in-store sales.</vt:lpstr>
      <vt:lpstr>The top 10 departments by sales account for 46% of total. To maximize sales, merchandise from these departments should be positioned in heavily trafficked areas: dry groceries (92), snacks/beverages (95), electronics (72), OTC medications (40), and health/beauty (2).</vt:lpstr>
      <vt:lpstr>Walmart Store Expansion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Christopher Bohn</cp:lastModifiedBy>
  <cp:revision>241</cp:revision>
  <dcterms:created xsi:type="dcterms:W3CDTF">2015-09-14T11:37:31Z</dcterms:created>
  <dcterms:modified xsi:type="dcterms:W3CDTF">2020-03-23T18:37:18Z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