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1" r:id="rId1"/>
  </p:sldMasterIdLst>
  <p:notesMasterIdLst>
    <p:notesMasterId r:id="rId7"/>
  </p:notesMasterIdLst>
  <p:sldIdLst>
    <p:sldId id="272" r:id="rId2"/>
    <p:sldId id="274" r:id="rId3"/>
    <p:sldId id="271" r:id="rId4"/>
    <p:sldId id="276" r:id="rId5"/>
    <p:sldId id="273" r:id="rId6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m9BQygXBgTJ2GTFksXcKVEpy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28" y="108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81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274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605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824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493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6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9"/>
              <a:buFont typeface="Arial"/>
              <a:buChar char="▪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–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▫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/>
          <p:nvPr/>
        </p:nvSpPr>
        <p:spPr>
          <a:xfrm>
            <a:off x="8671366" y="6503196"/>
            <a:ext cx="118623" cy="11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4"/>
              <a:buFont typeface="Arial"/>
              <a:buNone/>
            </a:pPr>
            <a:fld id="{00000000-1234-1234-1234-123412341234}" type="slidenum">
              <a:rPr lang="en-US" sz="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6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2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nmadom-myenglishclass.blogspot.com/2012/10/collocations-spend-and-wast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187467" y="1149790"/>
            <a:ext cx="8586504" cy="526123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/>
              <a:t>Walmart Store Expansion Recommendations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4086333" y="4632841"/>
            <a:ext cx="4573122" cy="13233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Sales by Size, Type of Store, </a:t>
            </a:r>
          </a:p>
          <a:p>
            <a:pPr algn="ctr"/>
            <a:r>
              <a:rPr lang="en-US" sz="1600" b="1" dirty="0"/>
              <a:t>and Product Placement</a:t>
            </a:r>
          </a:p>
          <a:p>
            <a:pPr algn="ctr"/>
            <a:r>
              <a:rPr lang="en-US" sz="1600" b="1" dirty="0"/>
              <a:t>at 45 Supercenters Nationwide</a:t>
            </a:r>
          </a:p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12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Average Sales by Store Type, YTD, $m, $k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131953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Investing in </a:t>
            </a:r>
            <a:r>
              <a:rPr lang="en-US" sz="1600" dirty="0">
                <a:solidFill>
                  <a:srgbClr val="002060"/>
                </a:solidFill>
              </a:rPr>
              <a:t>new Type A supercenter stores with a capacity of 201K and 183K sq. ft. and strategically positioning merchandise from departments with the highest sales will appeal to most of our customers and maximize sales revenue. 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dirty="0"/>
              <a:t>Walmart Recruiting - Store Sales Forecasting, accessed 11/24/2019 at https://www.kaggle.com/c/walmart-recruiting-store-sales-forecasting/data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342501" y="5088176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sales at Type A supercenter stores were: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50% higher than Type B stores.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/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98% higher than Type C stores.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39C6E2-F1BD-422D-AF29-812BB2C50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28" y="1310250"/>
            <a:ext cx="4160625" cy="3667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02416-24E9-45DF-863A-2C8F84F8F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1310250"/>
            <a:ext cx="4147773" cy="3667125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65981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614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Average Weekly Sales by Store Size, $</a:t>
            </a:r>
            <a:r>
              <a:rPr lang="en-US" sz="1196" b="1" dirty="0">
                <a:solidFill>
                  <a:srgbClr val="808080"/>
                </a:solidFill>
              </a:rPr>
              <a:t>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48" y="212137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Average weekly sales at supercenter stores with a capacities of 201K sq. ft. ($22.8K) and 183K sq. ft. ($22.6K) together accounted for more than one third of total in-store sales.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dirty="0"/>
              <a:t>Walmart Recruiting - Store Sales Forecasting, accessed 11/24/2019 at https://www.kaggle.com/c/walmart-recruiting-store-sales-forecasting/data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402875" y="5005504"/>
            <a:ext cx="7953443" cy="13233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1000"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at </a:t>
            </a:r>
            <a:r>
              <a:rPr lang="en-US" sz="1000" b="1" dirty="0">
                <a:solidFill>
                  <a:schemeClr val="dk1"/>
                </a:solidFill>
              </a:rPr>
              <a:t>supercenter stores with capacities of 201K and 183K sq. ft. 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were: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39% higher than stores with capacities of 146K and 109K sq. ft.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66% higher than stores with a capacity of 90K sq. ft.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101% higher than stores with capacities of 53K and 35K sq. ft.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67B22-6717-457B-A3E3-D2DC8C41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769" y="1209239"/>
            <a:ext cx="6275897" cy="3752850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11362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39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96"/>
            </a:pPr>
            <a:r>
              <a:rPr lang="en-US" sz="1196" b="1" dirty="0">
                <a:solidFill>
                  <a:srgbClr val="808080"/>
                </a:solidFill>
              </a:rPr>
              <a:t>Average Weekly Sales by Store Type and Size, $k</a:t>
            </a:r>
            <a:endParaRPr lang="en-US" dirty="0"/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49" y="94442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Preference should be given to opening new Type A supercenter stores with a capacity of 201K and 183K sq. ft. These stores had the highest sales average of $23,000/week, representing 39.5% of total in-store sales.</a:t>
            </a:r>
            <a:endParaRPr sz="1600" dirty="0">
              <a:solidFill>
                <a:srgbClr val="002060"/>
              </a:solidFill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dirty="0"/>
              <a:t>Walmart Recruiting - Store Sales Forecasting, accessed 11/24/2019 at https://www.kaggle.com/c/walmart-recruiting-store-sales-forecasting/data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402875" y="5260077"/>
            <a:ext cx="7953443" cy="101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>
              <a:buClr>
                <a:schemeClr val="dk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dk1"/>
                </a:solidFill>
              </a:rPr>
              <a:t>Second highest sales were Type A and Type B stores with a capacity of 146K sq. ft. and 109K sq. ft., respectively, with $15,000 per week.</a:t>
            </a:r>
          </a:p>
          <a:p>
            <a:pPr marL="228600" lvl="0" indent="-228600">
              <a:buClr>
                <a:schemeClr val="dk1"/>
              </a:buClr>
              <a:buSzPts val="1000"/>
              <a:buFont typeface="Wingdings" panose="05000000000000000000" pitchFamily="2" charset="2"/>
              <a:buChar char="§"/>
            </a:pPr>
            <a:endParaRPr lang="en-US" sz="1000" b="1" dirty="0">
              <a:solidFill>
                <a:schemeClr val="dk1"/>
              </a:solidFill>
            </a:endParaRPr>
          </a:p>
          <a:p>
            <a:pPr marL="228600" lvl="0" indent="-228600">
              <a:buClr>
                <a:schemeClr val="dk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dk1"/>
                </a:solidFill>
              </a:rPr>
              <a:t>Third was Type B stores with a capacity of 90K sq. ft. at $12,000 per week.</a:t>
            </a:r>
          </a:p>
          <a:p>
            <a:pPr marL="228600" lvl="0" indent="-228600">
              <a:buClr>
                <a:schemeClr val="dk1"/>
              </a:buClr>
              <a:buSzPts val="1000"/>
              <a:buFont typeface="Wingdings" panose="05000000000000000000" pitchFamily="2" charset="2"/>
              <a:buChar char="§"/>
            </a:pPr>
            <a:endParaRPr lang="en-US" sz="100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BBCBE3-1890-4247-A176-0FC8AE1C6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68" y="1237814"/>
            <a:ext cx="7429500" cy="3947368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074403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72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Average Weekly Sales by Department, $</a:t>
            </a:r>
            <a:r>
              <a:rPr lang="en-US" sz="1196" b="1" dirty="0">
                <a:solidFill>
                  <a:srgbClr val="808080"/>
                </a:solidFill>
              </a:rPr>
              <a:t>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49" y="94442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The top 10 departments by average sales account for nearly half (46%) of total in-store sales. To maximize sales at new stores, merchandise from these departments should be positioned in the most heavily-trafficked areas.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dirty="0"/>
              <a:t>Walmart Recruiting - Store Sales Forecasting, accessed 11/24/2019 at https://www.kaggle.com/c/walmart-recruiting-store-sales-forecasting/data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402875" y="5114306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Top 3 departments accounted for 20% of total sales.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Top 5 departments accounted for 29% of total sales.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Top 10 departments accounted for 46% of total sales.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AA989-727F-49E8-AD75-C491BB38D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393" y="1248461"/>
            <a:ext cx="5962650" cy="3790950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83774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710778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5262</TotalTime>
  <Words>500</Words>
  <Application>Microsoft Office PowerPoint</Application>
  <PresentationFormat>Custom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Noto Sans Symbols</vt:lpstr>
      <vt:lpstr>Wingdings</vt:lpstr>
      <vt:lpstr>1_Synergy_CF_YNR002</vt:lpstr>
      <vt:lpstr>Walmart Store Expansion Recommendations</vt:lpstr>
      <vt:lpstr>Investing in new Type A supercenter stores with a capacity of 201K and 183K sq. ft. and strategically positioning merchandise from departments with the highest sales will appeal to most of our customers and maximize sales revenue. </vt:lpstr>
      <vt:lpstr>Average weekly sales at supercenter stores with a capacities of 201K sq. ft. ($22.8K) and 183K sq. ft. ($22.6K) together accounted for more than one third of total in-store sales.</vt:lpstr>
      <vt:lpstr>Preference should be given to opening new Type A supercenter stores with a capacity of 201K and 183K sq. ft. These stores had the highest sales average of $23,000/week, representing 39.5% of total in-store sales.</vt:lpstr>
      <vt:lpstr>The top 10 departments by average sales account for nearly half (46%) of total in-store sales. To maximize sales at new stores, merchandise from these departments should be positioned in the most heavily-trafficked areas.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Chris Hui</dc:creator>
  <cp:lastModifiedBy>Christopher Bohn</cp:lastModifiedBy>
  <cp:revision>184</cp:revision>
  <dcterms:created xsi:type="dcterms:W3CDTF">2015-09-14T11:37:31Z</dcterms:created>
  <dcterms:modified xsi:type="dcterms:W3CDTF">2020-03-04T20:21:06Z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