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89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000099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0" autoAdjust="0"/>
    <p:restoredTop sz="99457" autoAdjust="0"/>
  </p:normalViewPr>
  <p:slideViewPr>
    <p:cSldViewPr>
      <p:cViewPr>
        <p:scale>
          <a:sx n="75" d="100"/>
          <a:sy n="75" d="100"/>
        </p:scale>
        <p:origin x="-74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6561014263074481E-2"/>
          <c:y val="5.2631578947368425E-2"/>
          <c:w val="0.90491283676703649"/>
          <c:h val="0.84461152882205504"/>
        </c:manualLayout>
      </c:layout>
      <c:scatterChart>
        <c:scatterStyle val="smoothMarker"/>
        <c:ser>
          <c:idx val="14"/>
          <c:order val="0"/>
          <c:spPr>
            <a:ln w="16933">
              <a:solidFill>
                <a:srgbClr val="00008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Sheet1!$B$10:$B$13</c:f>
              <c:numCache>
                <c:formatCode>General</c:formatCode>
                <c:ptCount val="4"/>
                <c:pt idx="0">
                  <c:v>0.64603365384616074</c:v>
                </c:pt>
                <c:pt idx="1">
                  <c:v>0.16420361247946777</c:v>
                </c:pt>
                <c:pt idx="2">
                  <c:v>10.892697466467954</c:v>
                </c:pt>
                <c:pt idx="3">
                  <c:v>0.70466386234639555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1.2665695395838175</c:v>
                </c:pt>
                <c:pt idx="1">
                  <c:v>4.9614885133145057</c:v>
                </c:pt>
                <c:pt idx="2">
                  <c:v>90.83237446315097</c:v>
                </c:pt>
                <c:pt idx="3">
                  <c:v>90.891436628303964</c:v>
                </c:pt>
              </c:numCache>
            </c:numRef>
          </c:yVal>
          <c:smooth val="1"/>
        </c:ser>
        <c:ser>
          <c:idx val="16"/>
          <c:order val="1"/>
          <c:tx>
            <c:strRef>
              <c:f>Sheet1!$A$2</c:f>
              <c:strCache>
                <c:ptCount val="1"/>
                <c:pt idx="0">
                  <c:v>2004</c:v>
                </c:pt>
              </c:strCache>
            </c:strRef>
          </c:tx>
          <c:spPr>
            <a:ln w="16933">
              <a:solidFill>
                <a:srgbClr val="3366FF"/>
              </a:solidFill>
              <a:prstDash val="solid"/>
            </a:ln>
          </c:spPr>
          <c:marker>
            <c:symbol val="dot"/>
            <c:size val="6"/>
            <c:spPr>
              <a:noFill/>
              <a:ln>
                <a:solidFill>
                  <a:srgbClr val="FF66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4.1807215595710155E-3"/>
                  <c:y val="2.4116072661969884E-2"/>
                </c:manualLayout>
              </c:layout>
              <c:dLblPos val="r"/>
              <c:showSerName val="1"/>
            </c:dLbl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Sheet1!$B$10</c:f>
              <c:numCache>
                <c:formatCode>General</c:formatCode>
                <c:ptCount val="1"/>
                <c:pt idx="0">
                  <c:v>0.64603365384616074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1.2665695395838175</c:v>
                </c:pt>
              </c:numCache>
            </c:numRef>
          </c:yVal>
          <c:smooth val="1"/>
        </c:ser>
        <c:ser>
          <c:idx val="17"/>
          <c:order val="2"/>
          <c:tx>
            <c:strRef>
              <c:f>Sheet1!$A$3</c:f>
              <c:strCache>
                <c:ptCount val="1"/>
                <c:pt idx="0">
                  <c:v>2005</c:v>
                </c:pt>
              </c:strCache>
            </c:strRef>
          </c:tx>
          <c:spPr>
            <a:ln w="16933">
              <a:solidFill>
                <a:srgbClr val="33CCCC"/>
              </a:solidFill>
              <a:prstDash val="solid"/>
            </a:ln>
          </c:spPr>
          <c:marker>
            <c:symbol val="dash"/>
            <c:size val="6"/>
            <c:spPr>
              <a:noFill/>
              <a:ln>
                <a:solidFill>
                  <a:srgbClr val="000080"/>
                </a:solidFill>
                <a:prstDash val="solid"/>
              </a:ln>
            </c:spPr>
          </c:marker>
          <c:dLbls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Sheet1!$B$11</c:f>
              <c:numCache>
                <c:formatCode>General</c:formatCode>
                <c:ptCount val="1"/>
                <c:pt idx="0">
                  <c:v>0.16420361247946777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4.9614885133145057</c:v>
                </c:pt>
              </c:numCache>
            </c:numRef>
          </c:yVal>
          <c:smooth val="1"/>
        </c:ser>
        <c:ser>
          <c:idx val="18"/>
          <c:order val="3"/>
          <c:tx>
            <c:strRef>
              <c:f>Sheet1!$A$4</c:f>
              <c:strCache>
                <c:ptCount val="1"/>
                <c:pt idx="0">
                  <c:v>2006</c:v>
                </c:pt>
              </c:strCache>
            </c:strRef>
          </c:tx>
          <c:spPr>
            <a:ln w="16933">
              <a:solidFill>
                <a:srgbClr val="99CC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Sheet1!$B$12</c:f>
              <c:numCache>
                <c:formatCode>General</c:formatCode>
                <c:ptCount val="1"/>
                <c:pt idx="0">
                  <c:v>10.892697466467954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90.83237446315097</c:v>
                </c:pt>
              </c:numCache>
            </c:numRef>
          </c:yVal>
          <c:smooth val="1"/>
        </c:ser>
        <c:ser>
          <c:idx val="0"/>
          <c:order val="4"/>
          <c:tx>
            <c:strRef>
              <c:f>Sheet1!$A$13</c:f>
              <c:strCache>
                <c:ptCount val="1"/>
                <c:pt idx="0">
                  <c:v>2007</c:v>
                </c:pt>
              </c:strCache>
            </c:strRef>
          </c:tx>
          <c:spPr>
            <a:ln w="16933">
              <a:solidFill>
                <a:srgbClr val="FF00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5813020631186226E-2"/>
                  <c:y val="-9.8716352890099252E-2"/>
                </c:manualLayout>
              </c:layout>
              <c:dLblPos val="r"/>
              <c:showSerName val="1"/>
            </c:dLbl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Sheet1!$B$13</c:f>
              <c:numCache>
                <c:formatCode>General</c:formatCode>
                <c:ptCount val="1"/>
                <c:pt idx="0">
                  <c:v>0.70466386234639555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90.891436628303964</c:v>
                </c:pt>
              </c:numCache>
            </c:numRef>
          </c:yVal>
          <c:smooth val="1"/>
        </c:ser>
        <c:dLbls>
          <c:showSerName val="1"/>
        </c:dLbls>
        <c:axId val="169878272"/>
        <c:axId val="169880192"/>
      </c:scatterChart>
      <c:valAx>
        <c:axId val="169878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67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3740095087163239"/>
              <c:y val="0.91979949874686728"/>
            </c:manualLayout>
          </c:layout>
          <c:spPr>
            <a:noFill/>
            <a:ln w="33867">
              <a:noFill/>
            </a:ln>
          </c:spPr>
        </c:title>
        <c:numFmt formatCode="General" sourceLinked="1"/>
        <c:tickLblPos val="nextTo"/>
        <c:spPr>
          <a:ln w="338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6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9880192"/>
        <c:crosses val="autoZero"/>
        <c:crossBetween val="midCat"/>
      </c:valAx>
      <c:valAx>
        <c:axId val="169880192"/>
        <c:scaling>
          <c:orientation val="minMax"/>
        </c:scaling>
        <c:axPos val="l"/>
        <c:majorGridlines>
          <c:spPr>
            <a:ln w="4233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 algn="dist">
                  <a:defRPr sz="1067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 sz="1067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12-Month Average Annualized % Change </a:t>
                </a:r>
                <a:r>
                  <a:rPr lang="en-US" sz="1067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6.3391442155309053E-3"/>
              <c:y val="0.14035087719298245"/>
            </c:manualLayout>
          </c:layout>
          <c:spPr>
            <a:noFill/>
            <a:ln w="33867">
              <a:noFill/>
            </a:ln>
          </c:spPr>
        </c:title>
        <c:numFmt formatCode="General" sourceLinked="1"/>
        <c:tickLblPos val="nextTo"/>
        <c:spPr>
          <a:ln w="338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6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9878272"/>
        <c:crosses val="autoZero"/>
        <c:crossBetween val="midCat"/>
      </c:valAx>
      <c:spPr>
        <a:solidFill>
          <a:srgbClr val="FFFFFF"/>
        </a:solidFill>
        <a:ln w="16933">
          <a:solidFill>
            <a:srgbClr val="808080"/>
          </a:solidFill>
          <a:prstDash val="solid"/>
        </a:ln>
      </c:spPr>
    </c:plotArea>
    <c:dispBlanksAs val="gap"/>
  </c:chart>
  <c:spPr>
    <a:noFill/>
    <a:ln>
      <a:noFill/>
    </a:ln>
  </c:spPr>
  <c:txPr>
    <a:bodyPr/>
    <a:lstStyle/>
    <a:p>
      <a:pPr>
        <a:defRPr sz="1067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782334384858045E-2"/>
          <c:y val="5.6300268096514755E-2"/>
          <c:w val="0.90220820189274442"/>
          <c:h val="0.83378016085790863"/>
        </c:manualLayout>
      </c:layout>
      <c:scatterChart>
        <c:scatterStyle val="smoothMarker"/>
        <c:ser>
          <c:idx val="14"/>
          <c:order val="0"/>
          <c:spPr>
            <a:ln w="16579">
              <a:solidFill>
                <a:srgbClr val="000080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Sheet1!$B$13:$B$16</c:f>
              <c:numCache>
                <c:formatCode>General</c:formatCode>
                <c:ptCount val="4"/>
                <c:pt idx="0">
                  <c:v>-2.6837806301050242</c:v>
                </c:pt>
                <c:pt idx="1">
                  <c:v>-7.0743405275779443</c:v>
                </c:pt>
                <c:pt idx="2">
                  <c:v>-2.6903225806451574</c:v>
                </c:pt>
                <c:pt idx="3">
                  <c:v>-8.904064178213881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-9.7384875846497021</c:v>
                </c:pt>
                <c:pt idx="1">
                  <c:v>-44.92566803227426</c:v>
                </c:pt>
                <c:pt idx="2">
                  <c:v>-45.708912690966741</c:v>
                </c:pt>
                <c:pt idx="3">
                  <c:v>-50.896871381570286</c:v>
                </c:pt>
              </c:numCache>
            </c:numRef>
          </c:yVal>
          <c:smooth val="1"/>
        </c:ser>
        <c:ser>
          <c:idx val="16"/>
          <c:order val="1"/>
          <c:tx>
            <c:strRef>
              <c:f>Sheet1!$A$2</c:f>
              <c:strCache>
                <c:ptCount val="1"/>
                <c:pt idx="0">
                  <c:v>2004</c:v>
                </c:pt>
              </c:strCache>
            </c:strRef>
          </c:tx>
          <c:spPr>
            <a:ln w="16579">
              <a:solidFill>
                <a:srgbClr val="3366FF"/>
              </a:solidFill>
              <a:prstDash val="solid"/>
            </a:ln>
          </c:spPr>
          <c:marker>
            <c:symbol val="dot"/>
            <c:size val="6"/>
            <c:spPr>
              <a:noFill/>
              <a:ln>
                <a:solidFill>
                  <a:srgbClr val="FF6600"/>
                </a:solidFill>
                <a:prstDash val="solid"/>
              </a:ln>
            </c:spPr>
          </c:marker>
          <c:dLbls>
            <c:spPr>
              <a:noFill/>
              <a:ln w="33157">
                <a:noFill/>
              </a:ln>
            </c:spPr>
            <c:txPr>
              <a:bodyPr/>
              <a:lstStyle/>
              <a:p>
                <a:pPr>
                  <a:defRPr sz="1044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Sheet1!$B$13</c:f>
              <c:numCache>
                <c:formatCode>General</c:formatCode>
                <c:ptCount val="1"/>
                <c:pt idx="0">
                  <c:v>-2.6837806301050242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-9.7384875846497021</c:v>
                </c:pt>
              </c:numCache>
            </c:numRef>
          </c:yVal>
          <c:smooth val="1"/>
        </c:ser>
        <c:ser>
          <c:idx val="17"/>
          <c:order val="2"/>
          <c:tx>
            <c:strRef>
              <c:f>Sheet1!$A$3</c:f>
              <c:strCache>
                <c:ptCount val="1"/>
                <c:pt idx="0">
                  <c:v>2005</c:v>
                </c:pt>
              </c:strCache>
            </c:strRef>
          </c:tx>
          <c:spPr>
            <a:ln w="16579">
              <a:solidFill>
                <a:srgbClr val="33CCCC"/>
              </a:solidFill>
              <a:prstDash val="solid"/>
            </a:ln>
          </c:spPr>
          <c:marker>
            <c:symbol val="dash"/>
            <c:size val="6"/>
            <c:spPr>
              <a:noFill/>
              <a:ln>
                <a:solidFill>
                  <a:srgbClr val="000080"/>
                </a:solidFill>
                <a:prstDash val="solid"/>
              </a:ln>
            </c:spPr>
          </c:marker>
          <c:dLbls>
            <c:spPr>
              <a:noFill/>
              <a:ln w="33157">
                <a:noFill/>
              </a:ln>
            </c:spPr>
            <c:txPr>
              <a:bodyPr/>
              <a:lstStyle/>
              <a:p>
                <a:pPr>
                  <a:defRPr sz="1044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Sheet1!$B$14</c:f>
              <c:numCache>
                <c:formatCode>General</c:formatCode>
                <c:ptCount val="1"/>
                <c:pt idx="0">
                  <c:v>-7.0743405275779443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-44.92566803227426</c:v>
                </c:pt>
              </c:numCache>
            </c:numRef>
          </c:yVal>
          <c:smooth val="1"/>
        </c:ser>
        <c:ser>
          <c:idx val="18"/>
          <c:order val="3"/>
          <c:tx>
            <c:strRef>
              <c:f>Sheet1!$A$4</c:f>
              <c:strCache>
                <c:ptCount val="1"/>
                <c:pt idx="0">
                  <c:v>2006</c:v>
                </c:pt>
              </c:strCache>
            </c:strRef>
          </c:tx>
          <c:spPr>
            <a:ln w="16579">
              <a:solidFill>
                <a:srgbClr val="99CC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spPr>
              <a:noFill/>
              <a:ln w="33157">
                <a:noFill/>
              </a:ln>
            </c:spPr>
            <c:txPr>
              <a:bodyPr/>
              <a:lstStyle/>
              <a:p>
                <a:pPr>
                  <a:defRPr sz="1044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Sheet1!$B$15</c:f>
              <c:numCache>
                <c:formatCode>General</c:formatCode>
                <c:ptCount val="1"/>
                <c:pt idx="0">
                  <c:v>-2.6903225806451574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-45.708912690966741</c:v>
                </c:pt>
              </c:numCache>
            </c:numRef>
          </c:yVal>
          <c:smooth val="1"/>
        </c:ser>
        <c:ser>
          <c:idx val="0"/>
          <c:order val="4"/>
          <c:tx>
            <c:strRef>
              <c:f>Sheet1!$A$16</c:f>
              <c:strCache>
                <c:ptCount val="1"/>
                <c:pt idx="0">
                  <c:v>2007</c:v>
                </c:pt>
              </c:strCache>
            </c:strRef>
          </c:tx>
          <c:spPr>
            <a:ln w="16579">
              <a:solidFill>
                <a:srgbClr val="FF00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6.3441712926249005E-2"/>
                  <c:y val="1.3245033112582781E-2"/>
                </c:manualLayout>
              </c:layout>
              <c:showSerName val="1"/>
            </c:dLbl>
            <c:spPr>
              <a:noFill/>
              <a:ln w="33157">
                <a:noFill/>
              </a:ln>
            </c:spPr>
            <c:txPr>
              <a:bodyPr/>
              <a:lstStyle/>
              <a:p>
                <a:pPr>
                  <a:defRPr sz="1044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Sheet1!$B$16</c:f>
              <c:numCache>
                <c:formatCode>General</c:formatCode>
                <c:ptCount val="1"/>
                <c:pt idx="0">
                  <c:v>-8.904064178213881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-50.896871381570286</c:v>
                </c:pt>
              </c:numCache>
            </c:numRef>
          </c:yVal>
          <c:smooth val="1"/>
        </c:ser>
        <c:dLbls>
          <c:showSerName val="1"/>
        </c:dLbls>
        <c:axId val="163062912"/>
        <c:axId val="163451264"/>
      </c:scatterChart>
      <c:valAx>
        <c:axId val="163062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44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3848580441640383"/>
              <c:y val="0.91420911528150151"/>
            </c:manualLayout>
          </c:layout>
          <c:spPr>
            <a:noFill/>
            <a:ln w="33157">
              <a:noFill/>
            </a:ln>
          </c:spPr>
        </c:title>
        <c:numFmt formatCode="General" sourceLinked="1"/>
        <c:tickLblPos val="nextTo"/>
        <c:spPr>
          <a:ln w="3315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44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3451264"/>
        <c:crosses val="autoZero"/>
        <c:crossBetween val="midCat"/>
      </c:valAx>
      <c:valAx>
        <c:axId val="163451264"/>
        <c:scaling>
          <c:orientation val="minMax"/>
        </c:scaling>
        <c:axPos val="l"/>
        <c:majorGridlines>
          <c:spPr>
            <a:ln w="414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 algn="dist">
                  <a:defRPr sz="1044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 sz="1044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12 -Month Average Annualized % Change </a:t>
                </a:r>
                <a:r>
                  <a:rPr lang="en-US" sz="1044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4.731861198738173E-3"/>
              <c:y val="0.1126005361930295"/>
            </c:manualLayout>
          </c:layout>
          <c:spPr>
            <a:noFill/>
            <a:ln w="33157">
              <a:noFill/>
            </a:ln>
          </c:spPr>
        </c:title>
        <c:numFmt formatCode="General" sourceLinked="1"/>
        <c:tickLblPos val="nextTo"/>
        <c:spPr>
          <a:ln w="3315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44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3062912"/>
        <c:crosses val="autoZero"/>
        <c:crossBetween val="midCat"/>
      </c:valAx>
      <c:spPr>
        <a:solidFill>
          <a:srgbClr val="FFFFFF"/>
        </a:solidFill>
        <a:ln w="16579">
          <a:solidFill>
            <a:srgbClr val="808080"/>
          </a:solidFill>
          <a:prstDash val="solid"/>
        </a:ln>
      </c:spPr>
    </c:plotArea>
    <c:dispBlanksAs val="gap"/>
  </c:chart>
  <c:spPr>
    <a:noFill/>
    <a:ln>
      <a:noFill/>
    </a:ln>
  </c:spPr>
  <c:txPr>
    <a:bodyPr/>
    <a:lstStyle/>
    <a:p>
      <a:pPr>
        <a:defRPr sz="104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4976228209191772E-2"/>
          <c:y val="5.7534246575342472E-2"/>
          <c:w val="0.90966719492868453"/>
          <c:h val="0.83013698630136978"/>
        </c:manualLayout>
      </c:layout>
      <c:scatterChart>
        <c:scatterStyle val="smoothMarker"/>
        <c:ser>
          <c:idx val="14"/>
          <c:order val="0"/>
          <c:spPr>
            <a:ln w="16933">
              <a:solidFill>
                <a:srgbClr val="00008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Sheet1!$B$13:$B$16</c:f>
              <c:numCache>
                <c:formatCode>General</c:formatCode>
                <c:ptCount val="4"/>
                <c:pt idx="0">
                  <c:v>2.6592619533894641</c:v>
                </c:pt>
                <c:pt idx="1">
                  <c:v>3.7676972760843261</c:v>
                </c:pt>
                <c:pt idx="2">
                  <c:v>3.1106208635360946</c:v>
                </c:pt>
                <c:pt idx="3">
                  <c:v>-0.79274111657889157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-7.5435747639136084</c:v>
                </c:pt>
                <c:pt idx="1">
                  <c:v>46.286491244139413</c:v>
                </c:pt>
                <c:pt idx="2">
                  <c:v>49.938687541943246</c:v>
                </c:pt>
                <c:pt idx="3">
                  <c:v>14.422421158755473</c:v>
                </c:pt>
              </c:numCache>
            </c:numRef>
          </c:yVal>
          <c:smooth val="1"/>
        </c:ser>
        <c:ser>
          <c:idx val="16"/>
          <c:order val="1"/>
          <c:tx>
            <c:strRef>
              <c:f>Sheet1!$A$2</c:f>
              <c:strCache>
                <c:ptCount val="1"/>
                <c:pt idx="0">
                  <c:v>2004</c:v>
                </c:pt>
              </c:strCache>
            </c:strRef>
          </c:tx>
          <c:spPr>
            <a:ln w="16933">
              <a:solidFill>
                <a:srgbClr val="3366FF"/>
              </a:solidFill>
              <a:prstDash val="solid"/>
            </a:ln>
          </c:spPr>
          <c:marker>
            <c:symbol val="dot"/>
            <c:size val="6"/>
            <c:spPr>
              <a:noFill/>
              <a:ln>
                <a:solidFill>
                  <a:srgbClr val="FF66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2.0282899504956577E-2"/>
                  <c:y val="8.4612860892388456E-3"/>
                </c:manualLayout>
              </c:layout>
              <c:dLblPos val="r"/>
              <c:showSerName val="1"/>
            </c:dLbl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Sheet1!$B$13</c:f>
              <c:numCache>
                <c:formatCode>General</c:formatCode>
                <c:ptCount val="1"/>
                <c:pt idx="0">
                  <c:v>2.6592619533894641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-7.5435747639136084</c:v>
                </c:pt>
              </c:numCache>
            </c:numRef>
          </c:yVal>
          <c:smooth val="1"/>
        </c:ser>
        <c:ser>
          <c:idx val="17"/>
          <c:order val="2"/>
          <c:tx>
            <c:strRef>
              <c:f>Sheet1!$A$3</c:f>
              <c:strCache>
                <c:ptCount val="1"/>
                <c:pt idx="0">
                  <c:v>2005</c:v>
                </c:pt>
              </c:strCache>
            </c:strRef>
          </c:tx>
          <c:spPr>
            <a:ln w="16933">
              <a:solidFill>
                <a:srgbClr val="33CCCC"/>
              </a:solidFill>
              <a:prstDash val="solid"/>
            </a:ln>
          </c:spPr>
          <c:marker>
            <c:symbol val="dash"/>
            <c:size val="6"/>
            <c:spPr>
              <a:noFill/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6.9083739727543005E-3"/>
                  <c:y val="4.8193811299903304E-4"/>
                </c:manualLayout>
              </c:layout>
              <c:dLblPos val="r"/>
              <c:showSerName val="1"/>
            </c:dLbl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Sheet1!$B$14</c:f>
              <c:numCache>
                <c:formatCode>General</c:formatCode>
                <c:ptCount val="1"/>
                <c:pt idx="0">
                  <c:v>3.7676972760843261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46.286491244139413</c:v>
                </c:pt>
              </c:numCache>
            </c:numRef>
          </c:yVal>
          <c:smooth val="1"/>
        </c:ser>
        <c:ser>
          <c:idx val="18"/>
          <c:order val="3"/>
          <c:tx>
            <c:strRef>
              <c:f>Sheet1!$A$4</c:f>
              <c:strCache>
                <c:ptCount val="1"/>
                <c:pt idx="0">
                  <c:v>2006</c:v>
                </c:pt>
              </c:strCache>
            </c:strRef>
          </c:tx>
          <c:spPr>
            <a:ln w="16933">
              <a:solidFill>
                <a:srgbClr val="99CC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4.8254327023474528E-2"/>
                  <c:y val="-2.5198922503108165E-2"/>
                </c:manualLayout>
              </c:layout>
              <c:dLblPos val="r"/>
              <c:showSerName val="1"/>
            </c:dLbl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Sheet1!$B$15</c:f>
              <c:numCache>
                <c:formatCode>General</c:formatCode>
                <c:ptCount val="1"/>
                <c:pt idx="0">
                  <c:v>3.1106208635360946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49.938687541943246</c:v>
                </c:pt>
              </c:numCache>
            </c:numRef>
          </c:yVal>
          <c:smooth val="1"/>
        </c:ser>
        <c:ser>
          <c:idx val="0"/>
          <c:order val="4"/>
          <c:tx>
            <c:strRef>
              <c:f>Sheet1!$A$16</c:f>
              <c:strCache>
                <c:ptCount val="1"/>
                <c:pt idx="0">
                  <c:v>2007</c:v>
                </c:pt>
              </c:strCache>
            </c:strRef>
          </c:tx>
          <c:spPr>
            <a:ln w="16933">
              <a:solidFill>
                <a:srgbClr val="FF00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Sheet1!$B$16</c:f>
              <c:numCache>
                <c:formatCode>General</c:formatCode>
                <c:ptCount val="1"/>
                <c:pt idx="0">
                  <c:v>-0.79274111657889157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14.422421158755473</c:v>
                </c:pt>
              </c:numCache>
            </c:numRef>
          </c:yVal>
          <c:smooth val="1"/>
        </c:ser>
        <c:dLbls>
          <c:showSerName val="1"/>
        </c:dLbls>
        <c:axId val="161894784"/>
        <c:axId val="162159232"/>
      </c:scatterChart>
      <c:valAx>
        <c:axId val="161894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67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3898573692551512"/>
              <c:y val="0.9123287671232877"/>
            </c:manualLayout>
          </c:layout>
          <c:spPr>
            <a:noFill/>
            <a:ln w="33867">
              <a:noFill/>
            </a:ln>
          </c:spPr>
        </c:title>
        <c:numFmt formatCode="General" sourceLinked="1"/>
        <c:tickLblPos val="nextTo"/>
        <c:spPr>
          <a:ln w="338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6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2159232"/>
        <c:crosses val="autoZero"/>
        <c:crossBetween val="midCat"/>
      </c:valAx>
      <c:valAx>
        <c:axId val="162159232"/>
        <c:scaling>
          <c:orientation val="minMax"/>
        </c:scaling>
        <c:axPos val="l"/>
        <c:majorGridlines>
          <c:spPr>
            <a:ln w="4233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 algn="dist">
                  <a:defRPr sz="1067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 sz="1067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12-Month Average Annualized % Change </a:t>
                </a:r>
                <a:r>
                  <a:rPr lang="en-US" sz="1067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6.3391442155309044E-3"/>
              <c:y val="0.1095890410958904"/>
            </c:manualLayout>
          </c:layout>
          <c:spPr>
            <a:noFill/>
            <a:ln w="33867">
              <a:noFill/>
            </a:ln>
          </c:spPr>
        </c:title>
        <c:numFmt formatCode="General" sourceLinked="1"/>
        <c:tickLblPos val="nextTo"/>
        <c:spPr>
          <a:ln w="338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6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1894784"/>
        <c:crosses val="autoZero"/>
        <c:crossBetween val="midCat"/>
      </c:valAx>
      <c:spPr>
        <a:solidFill>
          <a:srgbClr val="FFFFFF"/>
        </a:solidFill>
        <a:ln w="16933">
          <a:solidFill>
            <a:srgbClr val="808080"/>
          </a:solidFill>
          <a:prstDash val="solid"/>
        </a:ln>
      </c:spPr>
    </c:plotArea>
    <c:dispBlanksAs val="gap"/>
  </c:chart>
  <c:spPr>
    <a:noFill/>
    <a:ln>
      <a:noFill/>
    </a:ln>
  </c:spPr>
  <c:txPr>
    <a:bodyPr/>
    <a:lstStyle/>
    <a:p>
      <a:pPr>
        <a:defRPr sz="1067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4976228209191772E-2"/>
          <c:y val="5.7534246575342472E-2"/>
          <c:w val="0.90966719492868453"/>
          <c:h val="0.83013698630136978"/>
        </c:manualLayout>
      </c:layout>
      <c:scatterChart>
        <c:scatterStyle val="smoothMarker"/>
        <c:ser>
          <c:idx val="14"/>
          <c:order val="0"/>
          <c:spPr>
            <a:ln w="16933">
              <a:solidFill>
                <a:srgbClr val="00008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Sheet1!$B$13:$B$16</c:f>
              <c:numCache>
                <c:formatCode>General</c:formatCode>
                <c:ptCount val="4"/>
                <c:pt idx="0">
                  <c:v>-3.1119519832985385</c:v>
                </c:pt>
                <c:pt idx="1">
                  <c:v>-0.46461517742912939</c:v>
                </c:pt>
                <c:pt idx="2">
                  <c:v>1.7099648220809138</c:v>
                </c:pt>
                <c:pt idx="3">
                  <c:v>7.2514126757002622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-26.746710197428801</c:v>
                </c:pt>
                <c:pt idx="1">
                  <c:v>-19.67526313253617</c:v>
                </c:pt>
                <c:pt idx="2">
                  <c:v>7.7008589069565527</c:v>
                </c:pt>
                <c:pt idx="3">
                  <c:v>69.66950757300738</c:v>
                </c:pt>
              </c:numCache>
            </c:numRef>
          </c:yVal>
          <c:smooth val="1"/>
        </c:ser>
        <c:ser>
          <c:idx val="16"/>
          <c:order val="1"/>
          <c:tx>
            <c:strRef>
              <c:f>Sheet1!$A$2</c:f>
              <c:strCache>
                <c:ptCount val="1"/>
                <c:pt idx="0">
                  <c:v>2004</c:v>
                </c:pt>
              </c:strCache>
            </c:strRef>
          </c:tx>
          <c:spPr>
            <a:ln w="16933">
              <a:solidFill>
                <a:srgbClr val="3366FF"/>
              </a:solidFill>
              <a:prstDash val="solid"/>
            </a:ln>
          </c:spPr>
          <c:marker>
            <c:symbol val="dot"/>
            <c:size val="6"/>
            <c:spPr>
              <a:noFill/>
              <a:ln>
                <a:solidFill>
                  <a:srgbClr val="FF66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2.2549412212708994E-2"/>
                  <c:y val="-3.1286607266196989E-2"/>
                </c:manualLayout>
              </c:layout>
              <c:dLblPos val="r"/>
              <c:showSerName val="1"/>
            </c:dLbl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Sheet1!$B$13</c:f>
              <c:numCache>
                <c:formatCode>General</c:formatCode>
                <c:ptCount val="1"/>
                <c:pt idx="0">
                  <c:v>-3.1119519832985385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-26.746710197428801</c:v>
                </c:pt>
              </c:numCache>
            </c:numRef>
          </c:yVal>
          <c:smooth val="1"/>
        </c:ser>
        <c:ser>
          <c:idx val="17"/>
          <c:order val="2"/>
          <c:tx>
            <c:strRef>
              <c:f>Sheet1!$A$3</c:f>
              <c:strCache>
                <c:ptCount val="1"/>
                <c:pt idx="0">
                  <c:v>2005</c:v>
                </c:pt>
              </c:strCache>
            </c:strRef>
          </c:tx>
          <c:spPr>
            <a:ln w="16933">
              <a:solidFill>
                <a:srgbClr val="33CCCC"/>
              </a:solidFill>
              <a:prstDash val="solid"/>
            </a:ln>
          </c:spPr>
          <c:marker>
            <c:symbol val="dash"/>
            <c:size val="6"/>
            <c:spPr>
              <a:noFill/>
              <a:ln>
                <a:solidFill>
                  <a:srgbClr val="33CCCC"/>
                </a:solidFill>
                <a:prstDash val="solid"/>
              </a:ln>
            </c:spPr>
          </c:marker>
          <c:dPt>
            <c:idx val="0"/>
            <c:marker>
              <c:spPr>
                <a:noFill/>
                <a:ln>
                  <a:solidFill>
                    <a:srgbClr val="000080"/>
                  </a:solidFill>
                  <a:prstDash val="solid"/>
                </a:ln>
              </c:spPr>
            </c:marker>
          </c:dPt>
          <c:dLbls>
            <c:dLbl>
              <c:idx val="0"/>
              <c:layout>
                <c:manualLayout>
                  <c:x val="-5.6209416880612234E-2"/>
                  <c:y val="-3.2800283188285678E-2"/>
                </c:manualLayout>
              </c:layout>
              <c:dLblPos val="r"/>
              <c:showSerName val="1"/>
            </c:dLbl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Sheet1!$B$14</c:f>
              <c:numCache>
                <c:formatCode>General</c:formatCode>
                <c:ptCount val="1"/>
                <c:pt idx="0">
                  <c:v>-0.46461517742912939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-19.67526313253617</c:v>
                </c:pt>
              </c:numCache>
            </c:numRef>
          </c:yVal>
          <c:smooth val="1"/>
        </c:ser>
        <c:ser>
          <c:idx val="18"/>
          <c:order val="3"/>
          <c:tx>
            <c:strRef>
              <c:f>Sheet1!$A$4</c:f>
              <c:strCache>
                <c:ptCount val="1"/>
                <c:pt idx="0">
                  <c:v>2006</c:v>
                </c:pt>
              </c:strCache>
            </c:strRef>
          </c:tx>
          <c:spPr>
            <a:ln w="16933">
              <a:solidFill>
                <a:srgbClr val="99CC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Sheet1!$B$15</c:f>
              <c:numCache>
                <c:formatCode>General</c:formatCode>
                <c:ptCount val="1"/>
                <c:pt idx="0">
                  <c:v>1.7099648220809138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7.7008589069565527</c:v>
                </c:pt>
              </c:numCache>
            </c:numRef>
          </c:yVal>
          <c:smooth val="1"/>
        </c:ser>
        <c:ser>
          <c:idx val="0"/>
          <c:order val="4"/>
          <c:tx>
            <c:strRef>
              <c:f>Sheet1!$A$16</c:f>
              <c:strCache>
                <c:ptCount val="1"/>
                <c:pt idx="0">
                  <c:v>2007</c:v>
                </c:pt>
              </c:strCache>
            </c:strRef>
          </c:tx>
          <c:spPr>
            <a:ln w="16933">
              <a:solidFill>
                <a:srgbClr val="FF00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spPr>
              <a:noFill/>
              <a:ln w="33867">
                <a:noFill/>
              </a:ln>
            </c:spPr>
            <c:txPr>
              <a:bodyPr/>
              <a:lstStyle/>
              <a:p>
                <a:pPr>
                  <a:defRPr sz="1067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Sheet1!$B$16</c:f>
              <c:numCache>
                <c:formatCode>General</c:formatCode>
                <c:ptCount val="1"/>
                <c:pt idx="0">
                  <c:v>7.2514126757002622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69.66950757300738</c:v>
                </c:pt>
              </c:numCache>
            </c:numRef>
          </c:yVal>
          <c:smooth val="1"/>
        </c:ser>
        <c:dLbls>
          <c:showSerName val="1"/>
        </c:dLbls>
        <c:axId val="163054336"/>
        <c:axId val="163055872"/>
      </c:scatterChart>
      <c:valAx>
        <c:axId val="1630543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67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3898573692551512"/>
              <c:y val="0.9123287671232877"/>
            </c:manualLayout>
          </c:layout>
          <c:spPr>
            <a:noFill/>
            <a:ln w="33867">
              <a:noFill/>
            </a:ln>
          </c:spPr>
        </c:title>
        <c:numFmt formatCode="General" sourceLinked="1"/>
        <c:tickLblPos val="nextTo"/>
        <c:spPr>
          <a:ln w="338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6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3055872"/>
        <c:crosses val="autoZero"/>
        <c:crossBetween val="midCat"/>
      </c:valAx>
      <c:valAx>
        <c:axId val="163055872"/>
        <c:scaling>
          <c:orientation val="minMax"/>
        </c:scaling>
        <c:axPos val="l"/>
        <c:majorGridlines>
          <c:spPr>
            <a:ln w="4233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 algn="dist">
                  <a:defRPr sz="1067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 sz="1067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12-Month Average Annualized % Change </a:t>
                </a:r>
                <a:r>
                  <a:rPr lang="en-US" sz="1067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6.3391442155309044E-3"/>
              <c:y val="0.1095890410958904"/>
            </c:manualLayout>
          </c:layout>
          <c:spPr>
            <a:noFill/>
            <a:ln w="33867">
              <a:noFill/>
            </a:ln>
          </c:spPr>
        </c:title>
        <c:numFmt formatCode="General" sourceLinked="1"/>
        <c:tickLblPos val="nextTo"/>
        <c:spPr>
          <a:ln w="338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6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3054336"/>
        <c:crosses val="autoZero"/>
        <c:crossBetween val="midCat"/>
      </c:valAx>
      <c:spPr>
        <a:solidFill>
          <a:srgbClr val="FFFFFF"/>
        </a:solidFill>
        <a:ln w="16933">
          <a:solidFill>
            <a:srgbClr val="808080"/>
          </a:solidFill>
          <a:prstDash val="solid"/>
        </a:ln>
      </c:spPr>
    </c:plotArea>
    <c:dispBlanksAs val="gap"/>
  </c:chart>
  <c:spPr>
    <a:noFill/>
    <a:ln>
      <a:noFill/>
    </a:ln>
  </c:spPr>
  <c:txPr>
    <a:bodyPr/>
    <a:lstStyle/>
    <a:p>
      <a:pPr>
        <a:defRPr sz="1067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3DA889-C004-4F19-996C-6A3170F347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4BC3F-C93F-4B53-B460-4EEF6BDF9C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B863A-4AF5-49CE-95BF-718833EF6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D92B3-EA1A-42DB-93FD-ECF536474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0B4E-F80E-4502-846D-9F9328368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E192F-E7E9-45A3-A416-1A1F6B196E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F3A16-6D71-4BE0-9D7D-C12579440B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EC17B-88F9-4DC0-9EBE-3FA4DD9E8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185A0-F2B3-4CA7-BE64-AFF098BC7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DDD18-0999-47C3-9553-63756D3BA4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1E5AA-2296-4F67-B7E5-7D840000D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041FE-F714-4C16-8780-FC4B09CDE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CCD316-DFA6-4AB4-8426-61CD87ED36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Agriculture, Forestry, Fishing &amp; Hunting Sector Employment Momentum Track (NAICS 11)</a:t>
            </a: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ph idx="1"/>
          </p:nvPr>
        </p:nvGraphicFramePr>
        <p:xfrm>
          <a:off x="674688" y="1233488"/>
          <a:ext cx="7754937" cy="5624512"/>
        </p:xfrm>
        <a:graphic>
          <a:graphicData uri="http://schemas.openxmlformats.org/presentationml/2006/ole">
            <p:oleObj spid="_x0000_s51203" name="Chart" r:id="rId3" imgW="6124491" imgH="3857549" progId="Excel.Chart.8">
              <p:embed followColorScheme="full"/>
            </p:oleObj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OleChart spid="51203" grpId="0" bld="category"/>
      <p:bldP spid="51204" grpId="0"/>
      <p:bldP spid="51205" grpId="0"/>
      <p:bldP spid="51206" grpId="0"/>
      <p:bldP spid="512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Finance and Insurance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52)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1066800"/>
          <a:ext cx="8140700" cy="5486400"/>
        </p:xfrm>
        <a:graphic>
          <a:graphicData uri="http://schemas.openxmlformats.org/presentationml/2006/ole">
            <p:oleObj spid="_x0000_s63491" name="Chart" r:id="rId3" imgW="6105497" imgH="3571768" progId="Excel.Chart.8">
              <p:embed followColorScheme="full"/>
            </p:oleObj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OleChart spid="63491" grpId="0" bld="category"/>
      <p:bldP spid="63492" grpId="0"/>
      <p:bldP spid="63493" grpId="0"/>
      <p:bldP spid="63494" grpId="0"/>
      <p:bldP spid="634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Real Estate and Rental and Leasing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53)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64515" name="Chart" r:id="rId3" imgW="6105497" imgH="3571768" progId="Excel.Chart.8">
              <p:embed followColorScheme="full"/>
            </p:oleObj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OleChart spid="64515" grpId="0" bld="category"/>
      <p:bldP spid="64516" grpId="0"/>
      <p:bldP spid="64517" grpId="0"/>
      <p:bldP spid="64518" grpId="0"/>
      <p:bldP spid="645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2100" b="1">
                <a:solidFill>
                  <a:srgbClr val="000099"/>
                </a:solidFill>
                <a:latin typeface="Book Antiqua" pitchFamily="18" charset="0"/>
              </a:rPr>
              <a:t>SOIC Professional, Scientific and Technical Service Sector </a:t>
            </a:r>
            <a:br>
              <a:rPr lang="en-US" sz="21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>
                <a:solidFill>
                  <a:srgbClr val="000099"/>
                </a:solidFill>
                <a:latin typeface="Book Antiqua" pitchFamily="18" charset="0"/>
              </a:rPr>
              <a:t>Employment Momentum Track (NAICS 54)</a:t>
            </a:r>
            <a:br>
              <a:rPr lang="en-US" sz="21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1104900"/>
          <a:ext cx="8140700" cy="5600700"/>
        </p:xfrm>
        <a:graphic>
          <a:graphicData uri="http://schemas.openxmlformats.org/presentationml/2006/ole">
            <p:oleObj spid="_x0000_s65539" name="Chart" r:id="rId3" imgW="6105497" imgH="3895832" progId="Excel.Chart.8">
              <p:embed followColorScheme="full"/>
            </p:oleObj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OleChart spid="65539" grpId="0" bld="category"/>
      <p:bldP spid="65540" grpId="0"/>
      <p:bldP spid="65541" grpId="0"/>
      <p:bldP spid="65542" grpId="0"/>
      <p:bldP spid="655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2100" b="1">
                <a:solidFill>
                  <a:srgbClr val="000099"/>
                </a:solidFill>
                <a:latin typeface="Book Antiqua" pitchFamily="18" charset="0"/>
              </a:rPr>
              <a:t>SOIC Management of Companies and Enterprises Sector </a:t>
            </a:r>
            <a:br>
              <a:rPr lang="en-US" sz="21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>
                <a:solidFill>
                  <a:srgbClr val="000099"/>
                </a:solidFill>
                <a:latin typeface="Book Antiqua" pitchFamily="18" charset="0"/>
              </a:rPr>
              <a:t>Employment Momentum Track (NAICS 55)</a:t>
            </a:r>
            <a:br>
              <a:rPr lang="en-US" sz="21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73075" y="1104900"/>
          <a:ext cx="8007350" cy="575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Graphic spid="11" grpId="0">
        <p:bldSub>
          <a:bldChart bld="category"/>
        </p:bldSub>
      </p:bldGraphic>
      <p:bldP spid="66564" grpId="0"/>
      <p:bldP spid="66565" grpId="0"/>
      <p:bldP spid="66566" grpId="0"/>
      <p:bldP spid="665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r>
              <a:rPr lang="en-US" sz="1900" b="1">
                <a:solidFill>
                  <a:srgbClr val="000099"/>
                </a:solidFill>
                <a:latin typeface="Book Antiqua" pitchFamily="18" charset="0"/>
              </a:rPr>
              <a:t>SOIC Administrative, Support, Waste Management &amp; Remediation Sector </a:t>
            </a:r>
            <a:br>
              <a:rPr lang="en-US" sz="19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900" b="1">
                <a:solidFill>
                  <a:srgbClr val="000099"/>
                </a:solidFill>
                <a:latin typeface="Book Antiqua" pitchFamily="18" charset="0"/>
              </a:rPr>
              <a:t>Employment Momentum Track (NAICS 56)</a:t>
            </a:r>
            <a:r>
              <a:rPr lang="en-US" sz="20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0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0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990600"/>
          <a:ext cx="8140700" cy="5867400"/>
        </p:xfrm>
        <a:graphic>
          <a:graphicData uri="http://schemas.openxmlformats.org/presentationml/2006/ole">
            <p:oleObj spid="_x0000_s67587" name="Chart" r:id="rId3" imgW="6105497" imgH="3571768" progId="Excel.Chart.8">
              <p:embed followColorScheme="full"/>
            </p:oleObj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OleChart spid="67587" grpId="0" bld="category"/>
      <p:bldP spid="67588" grpId="0"/>
      <p:bldP spid="67589" grpId="0"/>
      <p:bldP spid="67590" grpId="0"/>
      <p:bldP spid="675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Education Service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61)</a:t>
            </a: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82600" y="1066800"/>
          <a:ext cx="81407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Graphic spid="11" grpId="0">
        <p:bldSub>
          <a:bldChart bld="category"/>
        </p:bldSub>
      </p:bldGraphic>
      <p:bldP spid="68612" grpId="0"/>
      <p:bldP spid="68613" grpId="0"/>
      <p:bldP spid="68614" grpId="0"/>
      <p:bldP spid="686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Health Care and Social Assistance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62)</a:t>
            </a: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562600"/>
        </p:xfrm>
        <a:graphic>
          <a:graphicData uri="http://schemas.openxmlformats.org/presentationml/2006/ole">
            <p:oleObj spid="_x0000_s69635" name="Chart" r:id="rId3" imgW="6105497" imgH="3733922" progId="Excel.Chart.8">
              <p:embed followColorScheme="full"/>
            </p:oleObj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1430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OleChart spid="69635" grpId="0" bld="series"/>
      <p:bldP spid="69636" grpId="0"/>
      <p:bldP spid="69637" grpId="0"/>
      <p:bldP spid="69638" grpId="0"/>
      <p:bldP spid="696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Arts, Entertainment, and Recreation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71)</a:t>
            </a: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66800"/>
          <a:ext cx="8140700" cy="5638800"/>
        </p:xfrm>
        <a:graphic>
          <a:graphicData uri="http://schemas.openxmlformats.org/presentationml/2006/ole">
            <p:oleObj spid="_x0000_s70659" name="Chart" r:id="rId3" imgW="6105497" imgH="3733922" progId="Excel.Chart.8">
              <p:embed followColorScheme="full"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OleChart spid="70659" grpId="0" bld="category"/>
      <p:bldP spid="70660" grpId="0"/>
      <p:bldP spid="70661" grpId="0"/>
      <p:bldP spid="70662" grpId="0"/>
      <p:bldP spid="706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Accommodation and Food Services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72)</a:t>
            </a: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54100"/>
          <a:ext cx="8140700" cy="5803900"/>
        </p:xfrm>
        <a:graphic>
          <a:graphicData uri="http://schemas.openxmlformats.org/presentationml/2006/ole">
            <p:oleObj spid="_x0000_s71683" name="Chart" r:id="rId3" imgW="6105497" imgH="3571768" progId="Excel.Chart.8">
              <p:embed followColorScheme="full"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OleChart spid="71683" grpId="0" bld="category"/>
      <p:bldP spid="71684" grpId="0"/>
      <p:bldP spid="71685" grpId="0"/>
      <p:bldP spid="71686" grpId="0"/>
      <p:bldP spid="716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Other Services (except Public Administration)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81)</a:t>
            </a:r>
            <a:r>
              <a:rPr lang="en-US" sz="32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3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3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82600" y="1066800"/>
          <a:ext cx="81407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Graphic spid="11" grpId="0">
        <p:bldSub>
          <a:bldChart bld="category"/>
        </p:bldSub>
      </p:bldGraphic>
      <p:bldP spid="72708" grpId="0"/>
      <p:bldP spid="72709" grpId="0"/>
      <p:bldP spid="72710" grpId="0"/>
      <p:bldP spid="727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Mining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21)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8140700" cy="5626100"/>
        </p:xfrm>
        <a:graphic>
          <a:graphicData uri="http://schemas.openxmlformats.org/presentationml/2006/ole">
            <p:oleObj spid="_x0000_s53251" name="Chart" r:id="rId3" imgW="6105497" imgH="3895832" progId="Excel.Chart.8">
              <p:embed followColorScheme="full"/>
            </p:oleObj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OleChart spid="53251" grpId="0" bld="category"/>
      <p:bldP spid="53252" grpId="0"/>
      <p:bldP spid="53253" grpId="0"/>
      <p:bldP spid="53254" grpId="0"/>
      <p:bldP spid="532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Public Administration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92)</a:t>
            </a: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ph idx="1"/>
          </p:nvPr>
        </p:nvGraphicFramePr>
        <p:xfrm>
          <a:off x="469900" y="1066800"/>
          <a:ext cx="8140700" cy="5791200"/>
        </p:xfrm>
        <a:graphic>
          <a:graphicData uri="http://schemas.openxmlformats.org/presentationml/2006/ole">
            <p:oleObj spid="_x0000_s73731" name="Chart" r:id="rId3" imgW="6105497" imgH="3733922" progId="Excel.Chart.8">
              <p:embed followColorScheme="full"/>
            </p:oleObj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OleChart spid="73731" grpId="0" bld="category"/>
      <p:bldP spid="73732" grpId="0"/>
      <p:bldP spid="73733" grpId="0"/>
      <p:bldP spid="73734" grpId="0"/>
      <p:bldP spid="737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Utilities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22)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1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1066800"/>
          <a:ext cx="81407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Graphic spid="12" grpId="0">
        <p:bldSub>
          <a:bldChart bld="category"/>
        </p:bldSub>
      </p:bldGraphic>
      <p:bldP spid="55300" grpId="0"/>
      <p:bldP spid="55301" grpId="0"/>
      <p:bldP spid="55302" grpId="0"/>
      <p:bldP spid="55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Construction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23)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56323" name="Chart" r:id="rId3" imgW="6105497" imgH="3733922" progId="Excel.Chart.8">
              <p:embed followColorScheme="full"/>
            </p:oleObj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OleChart spid="56323" grpId="0" bld="category"/>
      <p:bldP spid="56324" grpId="0"/>
      <p:bldP spid="56325" grpId="0"/>
      <p:bldP spid="56326" grpId="0"/>
      <p:bldP spid="563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Manufacturing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31-33)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140700" cy="5715000"/>
        </p:xfrm>
        <a:graphic>
          <a:graphicData uri="http://schemas.openxmlformats.org/presentationml/2006/ole">
            <p:oleObj spid="_x0000_s57347" name="Chart" r:id="rId3" imgW="6105497" imgH="3733922" progId="Excel.Chart.8">
              <p:embed followColorScheme="full"/>
            </p:oleObj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OleChart spid="57347" grpId="0" bld="category"/>
      <p:bldP spid="57348" grpId="0"/>
      <p:bldP spid="57349" grpId="0"/>
      <p:bldP spid="57350" grpId="0"/>
      <p:bldP spid="573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Wholesale Trade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42)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idx="1"/>
          </p:nvPr>
        </p:nvGraphicFramePr>
        <p:xfrm>
          <a:off x="469900" y="1143000"/>
          <a:ext cx="8140700" cy="5715000"/>
        </p:xfrm>
        <a:graphic>
          <a:graphicData uri="http://schemas.openxmlformats.org/presentationml/2006/ole">
            <p:oleObj spid="_x0000_s59395" name="Chart" r:id="rId3" imgW="6105497" imgH="3733922" progId="Excel.Chart.8">
              <p:embed followColorScheme="full"/>
            </p:oleObj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OleChart spid="59395" grpId="0" bld="category"/>
      <p:bldP spid="59396" grpId="0"/>
      <p:bldP spid="59397" grpId="0"/>
      <p:bldP spid="59398" grpId="0"/>
      <p:bldP spid="593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Retail Trade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44-45)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143000"/>
          <a:ext cx="8013700" cy="5410200"/>
        </p:xfrm>
        <a:graphic>
          <a:graphicData uri="http://schemas.openxmlformats.org/presentationml/2006/ole">
            <p:oleObj spid="_x0000_s60419" name="Chart" r:id="rId3" imgW="6133988" imgH="3810000" progId="Excel.Chart.8">
              <p:embed followColorScheme="full"/>
            </p:oleObj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OleChart spid="60419" grpId="0" bld="category"/>
      <p:bldP spid="60420" grpId="0"/>
      <p:bldP spid="60421" grpId="0"/>
      <p:bldP spid="60422" grpId="0"/>
      <p:bldP spid="604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Transportation and Warehousing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48-49)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92200"/>
          <a:ext cx="8140700" cy="5765800"/>
        </p:xfrm>
        <a:graphic>
          <a:graphicData uri="http://schemas.openxmlformats.org/presentationml/2006/ole">
            <p:oleObj spid="_x0000_s61443" name="Chart" r:id="rId3" imgW="6105497" imgH="3895832" progId="Excel.Chart.8">
              <p:embed followColorScheme="full"/>
            </p:oleObj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OleChart spid="61443" grpId="0" bld="category"/>
      <p:bldP spid="61444" grpId="0"/>
      <p:bldP spid="61445" grpId="0"/>
      <p:bldP spid="61446" grpId="0"/>
      <p:bldP spid="614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SOIC Information Sector 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Employment Momentum Track (NAICS 51)</a:t>
            </a:r>
            <a:br>
              <a:rPr lang="en-US" sz="2200" b="1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>
                <a:solidFill>
                  <a:srgbClr val="000099"/>
                </a:solidFill>
                <a:latin typeface="Book Antiqua" pitchFamily="18" charset="0"/>
              </a:rPr>
              <a:t>2004 - 2007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62467" name="Chart" r:id="rId3" imgW="6105497" imgH="3571768" progId="Excel.Chart.8">
              <p:embed followColorScheme="full"/>
            </p:oleObj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OleChart spid="62467" grpId="0" bld="category"/>
      <p:bldP spid="62468" grpId="0"/>
      <p:bldP spid="62469" grpId="0"/>
      <p:bldP spid="62470" grpId="0"/>
      <p:bldP spid="6247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538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 Antiqua</vt:lpstr>
      <vt:lpstr>Default Design</vt:lpstr>
      <vt:lpstr>Microsoft Office Excel Chart</vt:lpstr>
      <vt:lpstr>SOIC Agriculture, Forestry, Fishing &amp; Hunting Sector Employment Momentum Track (NAICS 11) 2004 - 2007</vt:lpstr>
      <vt:lpstr>SOIC Mining Sector  Employment Momentum Track (NAICS 21)  2004 - 2007</vt:lpstr>
      <vt:lpstr>SOIC Utilities Sector  Employment Momentum Track (NAICS 22)  2004 - 2007</vt:lpstr>
      <vt:lpstr>SOIC Construction Sector  Employment Momentum Track (NAICS 23)  2004 - 2007</vt:lpstr>
      <vt:lpstr>SOIC Manufacturing Sector  Employment Momentum Track (NAICS 31-33)  2004 - 2007</vt:lpstr>
      <vt:lpstr>SOIC Wholesale Trade Sector  Employment Momentum Track (NAICS 42)  2004 - 2007</vt:lpstr>
      <vt:lpstr>SOIC Retail Trade Sector  Employment Momentum Track (NAICS 44-45)  2004 - 2007</vt:lpstr>
      <vt:lpstr>SOIC Transportation and Warehousing Sector  Employment Momentum Track (NAICS 48-49)  2004 - 2007</vt:lpstr>
      <vt:lpstr>SOIC Information Sector  Employment Momentum Track (NAICS 51)  2004 - 2007</vt:lpstr>
      <vt:lpstr>SOIC Finance and Insurance Sector  Employment Momentum Track (NAICS 52)  2004 - 2007</vt:lpstr>
      <vt:lpstr>SOIC Real Estate and Rental and Leasing Sector  Employment Momentum Track (NAICS 53)  2004 - 2007</vt:lpstr>
      <vt:lpstr>SOIC Professional, Scientific and Technical Service Sector  Employment Momentum Track (NAICS 54)  2004 - 2007</vt:lpstr>
      <vt:lpstr>SOIC Management of Companies and Enterprises Sector  Employment Momentum Track (NAICS 55)  2004 - 2007</vt:lpstr>
      <vt:lpstr>SOIC Administrative, Support, Waste Management &amp; Remediation Sector  Employment Momentum Track (NAICS 56)  2004 - 2007</vt:lpstr>
      <vt:lpstr>SOIC Education Service Sector  Employment Momentum Track (NAICS 61)  2004 - 2007</vt:lpstr>
      <vt:lpstr>SOIC Health Care and Social Assistance Sector  Employment Momentum Track (NAICS 62)  2004 - 2007</vt:lpstr>
      <vt:lpstr>SOIC Arts, Entertainment, and Recreation Sector  Employment Momentum Track (NAICS 71)  2004 - 2007</vt:lpstr>
      <vt:lpstr>SOIC Accommodation and Food Services Sector  Employment Momentum Track (NAICS 72)  2004 - 2007</vt:lpstr>
      <vt:lpstr>SOIC Other Services (except Public Administration) Sector  Employment Momentum Track (NAICS 81)  2004 - 2007</vt:lpstr>
      <vt:lpstr>SOIC Public Administration Sector  Employment Momentum Track (NAICS 92)  2004 - 2007</vt:lpstr>
    </vt:vector>
  </TitlesOfParts>
  <Company>Southwestern 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fui.phang</dc:creator>
  <cp:lastModifiedBy>Phang, Fui</cp:lastModifiedBy>
  <cp:revision>337</cp:revision>
  <dcterms:created xsi:type="dcterms:W3CDTF">2007-06-04T14:03:06Z</dcterms:created>
  <dcterms:modified xsi:type="dcterms:W3CDTF">2010-02-12T16:11:21Z</dcterms:modified>
</cp:coreProperties>
</file>