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67" r:id="rId2"/>
    <p:sldId id="289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88" r:id="rId13"/>
    <p:sldId id="277" r:id="rId14"/>
    <p:sldId id="278" r:id="rId15"/>
    <p:sldId id="279" r:id="rId16"/>
    <p:sldId id="280" r:id="rId17"/>
    <p:sldId id="281" r:id="rId18"/>
    <p:sldId id="283" r:id="rId19"/>
    <p:sldId id="284" r:id="rId20"/>
    <p:sldId id="285" r:id="rId21"/>
    <p:sldId id="286" r:id="rId22"/>
    <p:sldId id="290" r:id="rId2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  <a:srgbClr val="000099"/>
    <a:srgbClr val="0033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99678" autoAdjust="0"/>
  </p:normalViewPr>
  <p:slideViewPr>
    <p:cSldViewPr>
      <p:cViewPr varScale="1">
        <p:scale>
          <a:sx n="91" d="100"/>
          <a:sy n="91" d="100"/>
        </p:scale>
        <p:origin x="-4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7.32484076433121E-2"/>
          <c:y val="5.7377049180327884E-2"/>
          <c:w val="0.89490445859872991"/>
          <c:h val="0.83060109289617912"/>
        </c:manualLayout>
      </c:layout>
      <c:scatterChart>
        <c:scatterStyle val="smoothMarker"/>
        <c:ser>
          <c:idx val="16"/>
          <c:order val="0"/>
          <c:tx>
            <c:strRef>
              <c:f>Sheet1!$C$2</c:f>
              <c:strCache>
                <c:ptCount val="1"/>
                <c:pt idx="0">
                  <c:v>1999</c:v>
                </c:pt>
              </c:strCache>
            </c:strRef>
          </c:tx>
          <c:spPr>
            <a:ln w="16486">
              <a:solidFill>
                <a:srgbClr val="3366FF"/>
              </a:solidFill>
              <a:prstDash val="solid"/>
            </a:ln>
          </c:spPr>
          <c:marker>
            <c:symbol val="dot"/>
            <c:size val="4"/>
            <c:spPr>
              <a:noFill/>
              <a:ln>
                <a:solidFill>
                  <a:srgbClr val="3366FF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1.1989171054741296E-2"/>
                  <c:y val="-4.6726144342192334E-2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Sheet1!$D$2</c:f>
              <c:numCache>
                <c:formatCode>General</c:formatCode>
                <c:ptCount val="1"/>
                <c:pt idx="0">
                  <c:v>1.3596972534524212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20.036854019903231</c:v>
                </c:pt>
              </c:numCache>
            </c:numRef>
          </c:yVal>
          <c:smooth val="1"/>
        </c:ser>
        <c:ser>
          <c:idx val="17"/>
          <c:order val="1"/>
          <c:tx>
            <c:strRef>
              <c:f>Sheet1!$C$3</c:f>
              <c:strCache>
                <c:ptCount val="1"/>
                <c:pt idx="0">
                  <c:v>2000</c:v>
                </c:pt>
              </c:strCache>
            </c:strRef>
          </c:tx>
          <c:spPr>
            <a:ln w="16486">
              <a:solidFill>
                <a:srgbClr val="33CCCC"/>
              </a:solidFill>
              <a:prstDash val="solid"/>
            </a:ln>
          </c:spPr>
          <c:marker>
            <c:symbol val="dash"/>
            <c:size val="4"/>
            <c:spPr>
              <a:noFill/>
              <a:ln>
                <a:solidFill>
                  <a:srgbClr val="33CCCC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5.4557570524667823E-2"/>
                  <c:y val="-4.0457451447325946E-2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Sheet1!$D$3</c:f>
              <c:numCache>
                <c:formatCode>General</c:formatCode>
                <c:ptCount val="1"/>
                <c:pt idx="0">
                  <c:v>1.1744857545475167</c:v>
                </c:pt>
              </c:numCache>
            </c:numRef>
          </c:xVal>
          <c:yVal>
            <c:numRef>
              <c:f>Sheet1!$B$3</c:f>
              <c:numCache>
                <c:formatCode>General</c:formatCode>
                <c:ptCount val="1"/>
                <c:pt idx="0">
                  <c:v>16.302181180769672</c:v>
                </c:pt>
              </c:numCache>
            </c:numRef>
          </c:yVal>
          <c:smooth val="1"/>
        </c:ser>
        <c:ser>
          <c:idx val="18"/>
          <c:order val="2"/>
          <c:tx>
            <c:strRef>
              <c:f>Sheet1!$C$4</c:f>
              <c:strCache>
                <c:ptCount val="1"/>
                <c:pt idx="0">
                  <c:v>2001</c:v>
                </c:pt>
              </c:strCache>
            </c:strRef>
          </c:tx>
          <c:spPr>
            <a:ln w="16486">
              <a:solidFill>
                <a:schemeClr val="tx1"/>
              </a:solidFill>
              <a:prstDash val="solid"/>
            </a:ln>
          </c:spPr>
          <c:marker>
            <c:symbol val="diamond"/>
            <c:size val="4"/>
            <c:spPr>
              <a:solidFill>
                <a:schemeClr val="folHlink"/>
              </a:solidFill>
              <a:ln>
                <a:solidFill>
                  <a:schemeClr val="tx1"/>
                </a:solidFill>
              </a:ln>
            </c:spPr>
          </c:marker>
          <c:dLbls>
            <c:dLbl>
              <c:idx val="0"/>
              <c:layout>
                <c:manualLayout>
                  <c:x val="-6.0899915698132384E-2"/>
                  <c:y val="-1.7086255510438211E-3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Sheet1!$D$4</c:f>
              <c:numCache>
                <c:formatCode>General</c:formatCode>
                <c:ptCount val="1"/>
                <c:pt idx="0">
                  <c:v>0.31716450849519201</c:v>
                </c:pt>
              </c:numCache>
            </c:numRef>
          </c:xVal>
          <c:yVal>
            <c:numRef>
              <c:f>Sheet1!$B$4</c:f>
              <c:numCache>
                <c:formatCode>General</c:formatCode>
                <c:ptCount val="1"/>
                <c:pt idx="0">
                  <c:v>9.2937278175466265</c:v>
                </c:pt>
              </c:numCache>
            </c:numRef>
          </c:yVal>
          <c:smooth val="1"/>
        </c:ser>
        <c:ser>
          <c:idx val="19"/>
          <c:order val="3"/>
          <c:tx>
            <c:strRef>
              <c:f>Sheet1!$C$5</c:f>
              <c:strCache>
                <c:ptCount val="1"/>
                <c:pt idx="0">
                  <c:v>2002</c:v>
                </c:pt>
              </c:strCache>
            </c:strRef>
          </c:tx>
          <c:spPr>
            <a:ln w="16486">
              <a:solidFill>
                <a:srgbClr val="FFCC00"/>
              </a:solidFill>
              <a:prstDash val="solid"/>
            </a:ln>
          </c:spPr>
          <c:marker>
            <c:symbol val="square"/>
            <c:size val="4"/>
            <c:spPr>
              <a:solidFill>
                <a:srgbClr val="FFCC00"/>
              </a:solidFill>
              <a:ln>
                <a:solidFill>
                  <a:srgbClr val="FFCC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1.4535557300558138E-3"/>
                  <c:y val="8.101506908500946E-3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Sheet1!$D$5</c:f>
              <c:numCache>
                <c:formatCode>General</c:formatCode>
                <c:ptCount val="1"/>
                <c:pt idx="0">
                  <c:v>-0.77476610311203953</c:v>
                </c:pt>
              </c:numCache>
            </c:numRef>
          </c:xVal>
          <c:yVal>
            <c:numRef>
              <c:f>Sheet1!$B$5</c:f>
              <c:numCache>
                <c:formatCode>General</c:formatCode>
                <c:ptCount val="1"/>
                <c:pt idx="0">
                  <c:v>-2.7214354635236027</c:v>
                </c:pt>
              </c:numCache>
            </c:numRef>
          </c:yVal>
          <c:smooth val="1"/>
        </c:ser>
        <c:ser>
          <c:idx val="20"/>
          <c:order val="4"/>
          <c:tx>
            <c:strRef>
              <c:f>Sheet1!$C$6</c:f>
              <c:strCache>
                <c:ptCount val="1"/>
                <c:pt idx="0">
                  <c:v>2003</c:v>
                </c:pt>
              </c:strCache>
            </c:strRef>
          </c:tx>
          <c:spPr>
            <a:ln w="16486">
              <a:solidFill>
                <a:srgbClr val="FF9900"/>
              </a:solidFill>
              <a:prstDash val="solid"/>
            </a:ln>
          </c:spPr>
          <c:marker>
            <c:symbol val="triangle"/>
            <c:size val="4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4.1717550103255993E-2"/>
                  <c:y val="3.0825739076060191E-2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Sheet1!$D$6</c:f>
              <c:numCache>
                <c:formatCode>General</c:formatCode>
                <c:ptCount val="1"/>
                <c:pt idx="0">
                  <c:v>-0.29833433981382423</c:v>
                </c:pt>
              </c:numCache>
            </c:numRef>
          </c:xVal>
          <c:yVal>
            <c:numRef>
              <c:f>Sheet1!$B$6</c:f>
              <c:numCache>
                <c:formatCode>General</c:formatCode>
                <c:ptCount val="1"/>
                <c:pt idx="0">
                  <c:v>-6.2624327962227815</c:v>
                </c:pt>
              </c:numCache>
            </c:numRef>
          </c:yVal>
          <c:smooth val="1"/>
        </c:ser>
        <c:ser>
          <c:idx val="21"/>
          <c:order val="5"/>
          <c:spPr>
            <a:ln w="16486">
              <a:solidFill>
                <a:srgbClr val="00008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0"/>
            <c:marker>
              <c:symbol val="circle"/>
              <c:size val="10"/>
              <c:spPr>
                <a:solidFill>
                  <a:srgbClr val="FF6600"/>
                </a:solidFill>
                <a:ln>
                  <a:solidFill>
                    <a:srgbClr val="FF6600"/>
                  </a:solidFill>
                  <a:prstDash val="solid"/>
                </a:ln>
              </c:spPr>
            </c:marker>
          </c:dPt>
          <c:dLbls>
            <c:delete val="1"/>
          </c:dLbls>
          <c:xVal>
            <c:numRef>
              <c:f>Sheet1!$D$2:$D$13</c:f>
              <c:numCache>
                <c:formatCode>General</c:formatCode>
                <c:ptCount val="12"/>
                <c:pt idx="0">
                  <c:v>1.3596972534524212</c:v>
                </c:pt>
                <c:pt idx="1">
                  <c:v>1.1744857545475167</c:v>
                </c:pt>
                <c:pt idx="2">
                  <c:v>0.31716450849519201</c:v>
                </c:pt>
                <c:pt idx="3">
                  <c:v>-0.77476610311203953</c:v>
                </c:pt>
                <c:pt idx="4">
                  <c:v>-0.29833433981382423</c:v>
                </c:pt>
                <c:pt idx="5">
                  <c:v>0.72064175111360773</c:v>
                </c:pt>
                <c:pt idx="6">
                  <c:v>1.2660086634403682</c:v>
                </c:pt>
                <c:pt idx="7">
                  <c:v>1.3294371197208523</c:v>
                </c:pt>
                <c:pt idx="8">
                  <c:v>0.38935882443860936</c:v>
                </c:pt>
                <c:pt idx="9">
                  <c:v>0.98507858041763785</c:v>
                </c:pt>
                <c:pt idx="10">
                  <c:v>-0.77960278060249444</c:v>
                </c:pt>
                <c:pt idx="11">
                  <c:v>-0.89928287710703259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20.036854019903231</c:v>
                </c:pt>
                <c:pt idx="1">
                  <c:v>16.302181180769672</c:v>
                </c:pt>
                <c:pt idx="2">
                  <c:v>9.2937278175466265</c:v>
                </c:pt>
                <c:pt idx="3">
                  <c:v>-2.7214354635236027</c:v>
                </c:pt>
                <c:pt idx="4">
                  <c:v>-6.2624327962227815</c:v>
                </c:pt>
                <c:pt idx="5">
                  <c:v>2.554131762089741</c:v>
                </c:pt>
                <c:pt idx="6">
                  <c:v>12.606271377840294</c:v>
                </c:pt>
                <c:pt idx="7">
                  <c:v>16.736443234785899</c:v>
                </c:pt>
                <c:pt idx="8">
                  <c:v>10.773551125997134</c:v>
                </c:pt>
                <c:pt idx="9">
                  <c:v>8.5730627022873271</c:v>
                </c:pt>
                <c:pt idx="10">
                  <c:v>1.1873731437037409</c:v>
                </c:pt>
                <c:pt idx="11">
                  <c:v>-9.6184453464315443</c:v>
                </c:pt>
              </c:numCache>
            </c:numRef>
          </c:yVal>
          <c:smooth val="1"/>
        </c:ser>
        <c:ser>
          <c:idx val="22"/>
          <c:order val="6"/>
          <c:tx>
            <c:strRef>
              <c:f>Sheet1!$A$7</c:f>
              <c:strCache>
                <c:ptCount val="1"/>
                <c:pt idx="0">
                  <c:v>2004</c:v>
                </c:pt>
              </c:strCache>
            </c:strRef>
          </c:tx>
          <c:spPr>
            <a:ln w="16486">
              <a:solidFill>
                <a:srgbClr val="666699"/>
              </a:solidFill>
              <a:prstDash val="solid"/>
            </a:ln>
          </c:spPr>
          <c:marker>
            <c:symbol val="star"/>
            <c:size val="4"/>
            <c:spPr>
              <a:noFill/>
              <a:ln>
                <a:solidFill>
                  <a:srgbClr val="666699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1.4672915300307603E-2"/>
                  <c:y val="1.9518994023103989E-2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Sheet1!$D$7</c:f>
              <c:numCache>
                <c:formatCode>General</c:formatCode>
                <c:ptCount val="1"/>
                <c:pt idx="0">
                  <c:v>0.72064175111360773</c:v>
                </c:pt>
              </c:numCache>
            </c:numRef>
          </c:xVal>
          <c:yVal>
            <c:numRef>
              <c:f>Sheet1!$B$7</c:f>
              <c:numCache>
                <c:formatCode>General</c:formatCode>
                <c:ptCount val="1"/>
                <c:pt idx="0">
                  <c:v>2.554131762089741</c:v>
                </c:pt>
              </c:numCache>
            </c:numRef>
          </c:yVal>
          <c:smooth val="1"/>
        </c:ser>
        <c:ser>
          <c:idx val="23"/>
          <c:order val="7"/>
          <c:tx>
            <c:strRef>
              <c:f>Sheet1!$A$8</c:f>
              <c:strCache>
                <c:ptCount val="1"/>
                <c:pt idx="0">
                  <c:v>2005</c:v>
                </c:pt>
              </c:strCache>
            </c:strRef>
          </c:tx>
          <c:spPr>
            <a:ln w="16486">
              <a:solidFill>
                <a:srgbClr val="000080"/>
              </a:solidFill>
              <a:prstDash val="solid"/>
            </a:ln>
          </c:spPr>
          <c:marker>
            <c:symbol val="circle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1.3573024326615297E-2"/>
                  <c:y val="-1.19133927524592E-3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Sheet1!$D$8</c:f>
              <c:numCache>
                <c:formatCode>General</c:formatCode>
                <c:ptCount val="1"/>
                <c:pt idx="0">
                  <c:v>1.2660086634403682</c:v>
                </c:pt>
              </c:numCache>
            </c:numRef>
          </c:xVal>
          <c:yVal>
            <c:numRef>
              <c:f>Sheet1!$B$8</c:f>
              <c:numCache>
                <c:formatCode>General</c:formatCode>
                <c:ptCount val="1"/>
                <c:pt idx="0">
                  <c:v>12.606271377840294</c:v>
                </c:pt>
              </c:numCache>
            </c:numRef>
          </c:yVal>
          <c:smooth val="1"/>
        </c:ser>
        <c:ser>
          <c:idx val="24"/>
          <c:order val="8"/>
          <c:tx>
            <c:strRef>
              <c:f>Sheet1!$A$9</c:f>
              <c:strCache>
                <c:ptCount val="1"/>
                <c:pt idx="0">
                  <c:v>2006</c:v>
                </c:pt>
              </c:strCache>
            </c:strRef>
          </c:tx>
          <c:spPr>
            <a:ln w="16486">
              <a:solidFill>
                <a:srgbClr val="003366"/>
              </a:solidFill>
              <a:prstDash val="solid"/>
            </a:ln>
          </c:spPr>
          <c:marker>
            <c:symbol val="plus"/>
            <c:size val="4"/>
            <c:spPr>
              <a:noFill/>
              <a:ln>
                <a:solidFill>
                  <a:srgbClr val="003366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9.9248215276700018E-3"/>
                  <c:y val="-9.5515725195398759E-3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Sheet1!$D$9</c:f>
              <c:numCache>
                <c:formatCode>General</c:formatCode>
                <c:ptCount val="1"/>
                <c:pt idx="0">
                  <c:v>1.3294371197208523</c:v>
                </c:pt>
              </c:numCache>
            </c:numRef>
          </c:xVal>
          <c:yVal>
            <c:numRef>
              <c:f>Sheet1!$B$9</c:f>
              <c:numCache>
                <c:formatCode>General</c:formatCode>
                <c:ptCount val="1"/>
                <c:pt idx="0">
                  <c:v>16.736443234785899</c:v>
                </c:pt>
              </c:numCache>
            </c:numRef>
          </c:yVal>
          <c:smooth val="1"/>
        </c:ser>
        <c:ser>
          <c:idx val="25"/>
          <c:order val="9"/>
          <c:tx>
            <c:strRef>
              <c:f>Sheet1!$A$10</c:f>
              <c:strCache>
                <c:ptCount val="1"/>
                <c:pt idx="0">
                  <c:v>2007</c:v>
                </c:pt>
              </c:strCache>
            </c:strRef>
          </c:tx>
          <c:spPr>
            <a:ln w="16486">
              <a:solidFill>
                <a:srgbClr val="339966"/>
              </a:solidFill>
              <a:prstDash val="solid"/>
            </a:ln>
          </c:spPr>
          <c:marker>
            <c:symbol val="dot"/>
            <c:size val="4"/>
            <c:spPr>
              <a:noFill/>
              <a:ln>
                <a:solidFill>
                  <a:srgbClr val="339966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5.3418654474411319E-2"/>
                  <c:y val="-1.7215357518150065E-2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Sheet1!$D$10</c:f>
              <c:numCache>
                <c:formatCode>General</c:formatCode>
                <c:ptCount val="1"/>
                <c:pt idx="0">
                  <c:v>0.38935882443860936</c:v>
                </c:pt>
              </c:numCache>
            </c:numRef>
          </c:xVal>
          <c:yVal>
            <c:numRef>
              <c:f>Sheet1!$B$10</c:f>
              <c:numCache>
                <c:formatCode>General</c:formatCode>
                <c:ptCount val="1"/>
                <c:pt idx="0">
                  <c:v>10.773551125997134</c:v>
                </c:pt>
              </c:numCache>
            </c:numRef>
          </c:yVal>
          <c:smooth val="1"/>
        </c:ser>
        <c:ser>
          <c:idx val="26"/>
          <c:order val="10"/>
          <c:tx>
            <c:strRef>
              <c:f>Sheet1!$A$11</c:f>
              <c:strCache>
                <c:ptCount val="1"/>
                <c:pt idx="0">
                  <c:v>2008</c:v>
                </c:pt>
              </c:strCache>
            </c:strRef>
          </c:tx>
          <c:spPr>
            <a:ln w="16486">
              <a:solidFill>
                <a:srgbClr val="003300"/>
              </a:solidFill>
              <a:prstDash val="solid"/>
            </a:ln>
          </c:spPr>
          <c:marker>
            <c:symbol val="dash"/>
            <c:size val="4"/>
            <c:spPr>
              <a:noFill/>
              <a:ln>
                <a:solidFill>
                  <a:srgbClr val="0033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3.0325308673592889E-3"/>
                  <c:y val="1.3942138587931455E-2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Sheet1!$D$11</c:f>
              <c:numCache>
                <c:formatCode>General</c:formatCode>
                <c:ptCount val="1"/>
                <c:pt idx="0">
                  <c:v>0.98507858041763785</c:v>
                </c:pt>
              </c:numCache>
            </c:numRef>
          </c:xVal>
          <c:yVal>
            <c:numRef>
              <c:f>Sheet1!$B$11</c:f>
              <c:numCache>
                <c:formatCode>General</c:formatCode>
                <c:ptCount val="1"/>
                <c:pt idx="0">
                  <c:v>8.5730627022873271</c:v>
                </c:pt>
              </c:numCache>
            </c:numRef>
          </c:yVal>
          <c:smooth val="1"/>
        </c:ser>
        <c:ser>
          <c:idx val="27"/>
          <c:order val="11"/>
          <c:tx>
            <c:strRef>
              <c:f>Sheet1!$A$12</c:f>
              <c:strCache>
                <c:ptCount val="1"/>
                <c:pt idx="0">
                  <c:v>2009</c:v>
                </c:pt>
              </c:strCache>
            </c:strRef>
          </c:tx>
          <c:spPr>
            <a:ln w="16486">
              <a:solidFill>
                <a:srgbClr val="333300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333300"/>
              </a:solidFill>
              <a:ln>
                <a:solidFill>
                  <a:srgbClr val="3333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3.6282794703835004E-2"/>
                  <c:y val="-2.2856336686917555E-2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Sheet1!$D$12</c:f>
              <c:numCache>
                <c:formatCode>General</c:formatCode>
                <c:ptCount val="1"/>
                <c:pt idx="0">
                  <c:v>-0.77960278060249444</c:v>
                </c:pt>
              </c:numCache>
            </c:numRef>
          </c:xVal>
          <c:yVal>
            <c:numRef>
              <c:f>Sheet1!$B$12</c:f>
              <c:numCache>
                <c:formatCode>General</c:formatCode>
                <c:ptCount val="1"/>
                <c:pt idx="0">
                  <c:v>1.1873731437037409</c:v>
                </c:pt>
              </c:numCache>
            </c:numRef>
          </c:yVal>
          <c:smooth val="1"/>
        </c:ser>
        <c:ser>
          <c:idx val="0"/>
          <c:order val="12"/>
          <c:tx>
            <c:strRef>
              <c:f>Sheet1!$A$13</c:f>
              <c:strCache>
                <c:ptCount val="1"/>
                <c:pt idx="0">
                  <c:v>2010</c:v>
                </c:pt>
              </c:strCache>
            </c:strRef>
          </c:tx>
          <c:marker>
            <c:spPr>
              <a:solidFill>
                <a:srgbClr val="2D2D8A">
                  <a:lumMod val="50000"/>
                </a:srgbClr>
              </a:solidFill>
            </c:spPr>
          </c:marker>
          <c:dLbls>
            <c:txPr>
              <a:bodyPr/>
              <a:lstStyle/>
              <a:p>
                <a:pPr>
                  <a:defRPr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SerName val="1"/>
          </c:dLbls>
          <c:xVal>
            <c:numRef>
              <c:f>Sheet1!$D$13</c:f>
              <c:numCache>
                <c:formatCode>General</c:formatCode>
                <c:ptCount val="1"/>
                <c:pt idx="0">
                  <c:v>-0.89928287710703259</c:v>
                </c:pt>
              </c:numCache>
            </c:numRef>
          </c:xVal>
          <c:yVal>
            <c:numRef>
              <c:f>Sheet1!$B$13</c:f>
              <c:numCache>
                <c:formatCode>General</c:formatCode>
                <c:ptCount val="1"/>
                <c:pt idx="0">
                  <c:v>-9.6184453464315443</c:v>
                </c:pt>
              </c:numCache>
            </c:numRef>
          </c:yVal>
          <c:smooth val="1"/>
        </c:ser>
        <c:dLbls>
          <c:showSerName val="1"/>
        </c:dLbls>
        <c:axId val="97531776"/>
        <c:axId val="97546240"/>
      </c:scatterChart>
      <c:valAx>
        <c:axId val="975317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35" b="0" i="1" u="none" strike="noStrike" baseline="0">
                    <a:solidFill>
                      <a:srgbClr val="000080"/>
                    </a:solidFill>
                    <a:latin typeface="Book Antiqua"/>
                    <a:ea typeface="Book Antiqua"/>
                    <a:cs typeface="Book Antiqua"/>
                  </a:defRPr>
                </a:pPr>
                <a:r>
                  <a:rPr lang="en-US"/>
                  <a:t>Year / Year % Change</a:t>
                </a:r>
              </a:p>
            </c:rich>
          </c:tx>
          <c:layout>
            <c:manualLayout>
              <c:xMode val="edge"/>
              <c:yMode val="edge"/>
              <c:x val="0.43949046711459472"/>
              <c:y val="0.91256828804541357"/>
            </c:manualLayout>
          </c:layout>
          <c:spPr>
            <a:noFill/>
            <a:ln w="32972">
              <a:noFill/>
            </a:ln>
          </c:spPr>
        </c:title>
        <c:numFmt formatCode="General" sourceLinked="1"/>
        <c:tickLblPos val="nextTo"/>
        <c:spPr>
          <a:ln w="3297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4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7546240"/>
        <c:crosses val="autoZero"/>
        <c:crossBetween val="midCat"/>
      </c:valAx>
      <c:valAx>
        <c:axId val="97546240"/>
        <c:scaling>
          <c:orientation val="minMax"/>
        </c:scaling>
        <c:axPos val="l"/>
        <c:majorGridlines>
          <c:spPr>
            <a:ln w="4121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35" b="0" i="1" u="none" strike="noStrike" baseline="0">
                    <a:solidFill>
                      <a:srgbClr val="000080"/>
                    </a:solidFill>
                    <a:latin typeface="Book Antiqua"/>
                  </a:rPr>
                  <a:t>Center 12 - Month Average Annualized % Change </a:t>
                </a:r>
                <a:r>
                  <a:rPr lang="en-US" sz="1035" b="0" i="1" u="none" strike="noStrike" baseline="0">
                    <a:solidFill>
                      <a:srgbClr val="FFFFFF"/>
                    </a:solidFill>
                    <a:latin typeface="Book Antiqua"/>
                  </a:rPr>
                  <a:t>       .</a:t>
                </a:r>
              </a:p>
            </c:rich>
          </c:tx>
          <c:layout>
            <c:manualLayout>
              <c:xMode val="edge"/>
              <c:yMode val="edge"/>
              <c:x val="7.9616759396518178E-3"/>
              <c:y val="0.10382500726031395"/>
            </c:manualLayout>
          </c:layout>
          <c:spPr>
            <a:noFill/>
            <a:ln w="32972">
              <a:noFill/>
            </a:ln>
          </c:spPr>
        </c:title>
        <c:numFmt formatCode="General" sourceLinked="1"/>
        <c:tickLblPos val="nextTo"/>
        <c:spPr>
          <a:ln w="3297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4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7531776"/>
        <c:crosses val="autoZero"/>
        <c:crossBetween val="midCat"/>
      </c:valAx>
    </c:plotArea>
    <c:dispBlanksAs val="gap"/>
  </c:chart>
  <c:spPr>
    <a:noFill/>
    <a:ln>
      <a:noFill/>
    </a:ln>
  </c:spPr>
  <c:txPr>
    <a:bodyPr/>
    <a:lstStyle/>
    <a:p>
      <a:pPr>
        <a:defRPr sz="104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6E023F-911D-446D-AC11-4D7F22A4A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FBF93-F9ED-4333-9AB1-E8001F931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E5F18-65D8-468A-B184-0316FEDE0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4ECD1-B50B-4E04-B0FF-F452182BD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C9D40-1054-497D-A723-AFEEB98C2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9F747-B8B7-4A86-A0C7-D97CE343C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5A5F7-50F2-4567-9D02-C1FEDBCAD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BBBE-A888-4E46-AD41-1A330F3BF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CB4C2-1CE2-4919-BF29-56180BE88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3854B-ADC4-48CD-8B06-CBFB6C188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61415-5DD6-4EDF-AE6C-F461ACD16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49774-BA2E-4AB0-A5BA-4B4C0E4E3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FE28E69-B1FE-42FF-94BB-EEF745165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Oklahoma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69925" y="1035050"/>
          <a:ext cx="7789863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75220" y="6194471"/>
            <a:ext cx="1668780" cy="6635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143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9900"/>
                </a:solidFill>
              </a:rPr>
              <a:t>Center for Economic &amp; 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Graphic spid="11" grpId="0">
        <p:bldSub>
          <a:bldChart bld="category"/>
        </p:bldSub>
      </p:bldGraphic>
      <p:bldP spid="24580" grpId="0"/>
      <p:bldP spid="24581" grpId="0"/>
      <p:bldP spid="24582" grpId="0"/>
      <p:bldP spid="245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Dewey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ph idx="1"/>
          </p:nvPr>
        </p:nvGraphicFramePr>
        <p:xfrm>
          <a:off x="381000" y="1066800"/>
          <a:ext cx="8229600" cy="5562600"/>
        </p:xfrm>
        <a:graphic>
          <a:graphicData uri="http://schemas.openxmlformats.org/presentationml/2006/ole">
            <p:oleObj spid="_x0000_s9218" name="Worksheet" r:id="rId3" imgW="6134070" imgH="4457700" progId="Excel.Sheet.8">
              <p:embed followColorScheme="full"/>
            </p:oleObj>
          </a:graphicData>
        </a:graphic>
      </p:graphicFrame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OleChart spid="32771" grpId="0" bld="category"/>
      <p:bldP spid="32772" grpId="0"/>
      <p:bldP spid="32773" grpId="0"/>
      <p:bldP spid="32774" grpId="0"/>
      <p:bldP spid="327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Grady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ph idx="1"/>
          </p:nvPr>
        </p:nvGraphicFramePr>
        <p:xfrm>
          <a:off x="458788" y="1066800"/>
          <a:ext cx="8072437" cy="5486400"/>
        </p:xfrm>
        <a:graphic>
          <a:graphicData uri="http://schemas.openxmlformats.org/presentationml/2006/ole">
            <p:oleObj spid="_x0000_s10242" name="Worksheet" r:id="rId3" imgW="6124468" imgH="4162532" progId="Excel.Sheet.8">
              <p:embed followColorScheme="full"/>
            </p:oleObj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143000" y="5715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467600" y="5715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OleChart spid="33795" grpId="0" bld="category"/>
      <p:bldP spid="33796" grpId="0"/>
      <p:bldP spid="33797" grpId="0"/>
      <p:bldP spid="33798" grpId="0"/>
      <p:bldP spid="337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Greer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ph idx="1"/>
          </p:nvPr>
        </p:nvGraphicFramePr>
        <p:xfrm>
          <a:off x="381000" y="1143000"/>
          <a:ext cx="8229600" cy="5486400"/>
        </p:xfrm>
        <a:graphic>
          <a:graphicData uri="http://schemas.openxmlformats.org/presentationml/2006/ole">
            <p:oleObj spid="_x0000_s11266" name="Worksheet" r:id="rId3" imgW="6124468" imgH="4676882" progId="Excel.Sheet.8">
              <p:embed followColorScheme="full"/>
            </p:oleObj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143000" y="5715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1524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467600" y="1524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pic>
        <p:nvPicPr>
          <p:cNvPr id="11" name="Picture 10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OleChart spid="48131" grpId="0" bld="category"/>
      <p:bldP spid="48132" grpId="0"/>
      <p:bldP spid="48133" grpId="0"/>
      <p:bldP spid="48134" grpId="0"/>
      <p:bldP spid="48135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Harmon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ph idx="1"/>
          </p:nvPr>
        </p:nvGraphicFramePr>
        <p:xfrm>
          <a:off x="381000" y="1143000"/>
          <a:ext cx="8153399" cy="5486400"/>
        </p:xfrm>
        <a:graphic>
          <a:graphicData uri="http://schemas.openxmlformats.org/presentationml/2006/ole">
            <p:oleObj spid="_x0000_s12290" name="Worksheet" r:id="rId3" imgW="6077011" imgH="4248120" progId="Excel.Sheet.8">
              <p:embed followColorScheme="full"/>
            </p:oleObj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OleChart spid="34819" grpId="0" bld="category"/>
      <p:bldP spid="34820" grpId="0"/>
      <p:bldP spid="34821" grpId="0"/>
      <p:bldP spid="34822" grpId="0"/>
      <p:bldP spid="348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Jackson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001000" cy="5486399"/>
        </p:xfrm>
        <a:graphic>
          <a:graphicData uri="http://schemas.openxmlformats.org/presentationml/2006/ole">
            <p:oleObj spid="_x0000_s13314" name="Worksheet" r:id="rId3" imgW="6077011" imgH="4229191" progId="Excel.Sheet.8">
              <p:embed followColorScheme="full"/>
            </p:oleObj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143000" y="5715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467600" y="5715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OleChart spid="36867" grpId="0" bld="category"/>
      <p:bldP spid="36868" grpId="0"/>
      <p:bldP spid="36869" grpId="0"/>
      <p:bldP spid="36870" grpId="0"/>
      <p:bldP spid="368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Jefferson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066801"/>
          <a:ext cx="8001000" cy="5532438"/>
        </p:xfrm>
        <a:graphic>
          <a:graphicData uri="http://schemas.openxmlformats.org/presentationml/2006/ole">
            <p:oleObj spid="_x0000_s14338" name="Worksheet" r:id="rId3" imgW="6095939" imgH="4133728" progId="Excel.Sheet.8">
              <p:embed followColorScheme="full"/>
            </p:oleObj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143000" y="5715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7467600" y="5715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OleChart spid="37891" grpId="0" bld="category"/>
      <p:bldP spid="37892" grpId="0"/>
      <p:bldP spid="37893" grpId="0"/>
      <p:bldP spid="37894" grpId="0"/>
      <p:bldP spid="378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Kingfisher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990600"/>
          <a:ext cx="8077200" cy="5638800"/>
        </p:xfrm>
        <a:graphic>
          <a:graphicData uri="http://schemas.openxmlformats.org/presentationml/2006/ole">
            <p:oleObj spid="_x0000_s15362" name="Worksheet" r:id="rId3" imgW="6077011" imgH="4095872" progId="Excel.Sheet.8">
              <p:embed followColorScheme="full"/>
            </p:oleObj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OleChart spid="38915" grpId="0" bld="category"/>
      <p:bldP spid="38916" grpId="0"/>
      <p:bldP spid="38917" grpId="0"/>
      <p:bldP spid="38918" grpId="0"/>
      <p:bldP spid="389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Kiowa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>
            <p:ph idx="1"/>
          </p:nvPr>
        </p:nvGraphicFramePr>
        <p:xfrm>
          <a:off x="654050" y="1066800"/>
          <a:ext cx="7766050" cy="5767388"/>
        </p:xfrm>
        <a:graphic>
          <a:graphicData uri="http://schemas.openxmlformats.org/presentationml/2006/ole">
            <p:oleObj spid="_x0000_s16386" name="Worksheet" r:id="rId3" imgW="6105540" imgH="4533961" progId="Excel.Sheet.8">
              <p:embed followColorScheme="full"/>
            </p:oleObj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OleChart spid="39939" grpId="0" bld="category"/>
      <p:bldP spid="39940" grpId="0"/>
      <p:bldP spid="39941" grpId="0"/>
      <p:bldP spid="39942" grpId="0"/>
      <p:bldP spid="399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McClain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87438"/>
          <a:ext cx="8110538" cy="5672137"/>
        </p:xfrm>
        <a:graphic>
          <a:graphicData uri="http://schemas.openxmlformats.org/presentationml/2006/ole">
            <p:oleObj spid="_x0000_s17410" name="Worksheet" r:id="rId3" imgW="6124468" imgH="4324380" progId="Excel.Sheet.8">
              <p:embed followColorScheme="full"/>
            </p:oleObj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OleChart spid="41987" grpId="0" bld="category"/>
      <p:bldP spid="41988" grpId="0"/>
      <p:bldP spid="41989" grpId="0"/>
      <p:bldP spid="41990" grpId="0"/>
      <p:bldP spid="419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Roger Mills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ph idx="1"/>
          </p:nvPr>
        </p:nvGraphicFramePr>
        <p:xfrm>
          <a:off x="549275" y="1165225"/>
          <a:ext cx="8032750" cy="5459413"/>
        </p:xfrm>
        <a:graphic>
          <a:graphicData uri="http://schemas.openxmlformats.org/presentationml/2006/ole">
            <p:oleObj spid="_x0000_s18434" name="Worksheet" r:id="rId3" imgW="6124468" imgH="4162532" progId="Excel.Sheet.8">
              <p:embed followColorScheme="full"/>
            </p:oleObj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OleChart spid="43011" grpId="0" bld="category"/>
      <p:bldP spid="43012" grpId="0"/>
      <p:bldP spid="43013" grpId="0"/>
      <p:bldP spid="43014" grpId="0"/>
      <p:bldP spid="430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SOIC Region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>
            <p:ph idx="1"/>
          </p:nvPr>
        </p:nvGraphicFramePr>
        <p:xfrm>
          <a:off x="673100" y="1300163"/>
          <a:ext cx="7718425" cy="5399087"/>
        </p:xfrm>
        <a:graphic>
          <a:graphicData uri="http://schemas.openxmlformats.org/presentationml/2006/ole">
            <p:oleObj spid="_x0000_s1026" name="Worksheet" r:id="rId3" imgW="6086612" imgH="4257721" progId="Excel.Sheet.8">
              <p:embed followColorScheme="full"/>
            </p:oleObj>
          </a:graphicData>
        </a:graphic>
      </p:graphicFrame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2192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74676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0668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OleChart spid="51203" grpId="0" bld="category"/>
      <p:bldP spid="51204" grpId="0"/>
      <p:bldP spid="51205" grpId="0"/>
      <p:bldP spid="51206" grpId="0"/>
      <p:bldP spid="512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Stephens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800" b="1" dirty="0" smtClean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ph idx="1"/>
          </p:nvPr>
        </p:nvGraphicFramePr>
        <p:xfrm>
          <a:off x="619125" y="1082675"/>
          <a:ext cx="7891463" cy="5651500"/>
        </p:xfrm>
        <a:graphic>
          <a:graphicData uri="http://schemas.openxmlformats.org/presentationml/2006/ole">
            <p:oleObj spid="_x0000_s19458" name="Worksheet" r:id="rId3" imgW="6105540" imgH="4372112" progId="Excel.Sheet.8">
              <p:embed followColorScheme="full"/>
            </p:oleObj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OleChart spid="44035" grpId="0" bld="category"/>
      <p:bldP spid="44036" grpId="0"/>
      <p:bldP spid="44037" grpId="0"/>
      <p:bldP spid="44038" grpId="0"/>
      <p:bldP spid="440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Tillman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1800" b="1" dirty="0" smtClean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ph idx="1"/>
          </p:nvPr>
        </p:nvGraphicFramePr>
        <p:xfrm>
          <a:off x="534988" y="1073150"/>
          <a:ext cx="8032750" cy="5672138"/>
        </p:xfrm>
        <a:graphic>
          <a:graphicData uri="http://schemas.openxmlformats.org/presentationml/2006/ole">
            <p:oleObj spid="_x0000_s20482" name="Worksheet" r:id="rId3" imgW="6124468" imgH="4324380" progId="Excel.Sheet.8">
              <p:embed followColorScheme="full"/>
            </p:oleObj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OleChart spid="46083" grpId="0" bld="category"/>
      <p:bldP spid="46084" grpId="0"/>
      <p:bldP spid="46085" grpId="0"/>
      <p:bldP spid="46086" grpId="0"/>
      <p:bldP spid="460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Washita County Employment Momentum Track</a:t>
            </a:r>
            <a:r>
              <a:rPr lang="en-US" sz="28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8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8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2000" b="1" dirty="0" smtClean="0">
                <a:solidFill>
                  <a:srgbClr val="000099"/>
                </a:solidFill>
                <a:latin typeface="Book Antiqua" pitchFamily="18" charset="0"/>
              </a:rPr>
              <a:t>1999 - </a:t>
            </a:r>
            <a:r>
              <a:rPr lang="en-US" sz="2000" b="1" dirty="0" smtClean="0">
                <a:solidFill>
                  <a:srgbClr val="000099"/>
                </a:solidFill>
                <a:latin typeface="Book Antiqua" pitchFamily="18" charset="0"/>
              </a:rPr>
              <a:t>2010</a:t>
            </a:r>
            <a:endParaRPr lang="en-US" sz="2000" b="1" dirty="0" smtClean="0">
              <a:solidFill>
                <a:srgbClr val="000099"/>
              </a:solidFill>
              <a:latin typeface="Book Antiqua" pitchFamily="18" charset="0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>
            <p:ph idx="1"/>
          </p:nvPr>
        </p:nvGraphicFramePr>
        <p:xfrm>
          <a:off x="534988" y="1073150"/>
          <a:ext cx="8032750" cy="5672138"/>
        </p:xfrm>
        <a:graphic>
          <a:graphicData uri="http://schemas.openxmlformats.org/presentationml/2006/ole">
            <p:oleObj spid="_x0000_s21506" name="Worksheet" r:id="rId3" imgW="6124468" imgH="4324380" progId="Excel.Sheet.8">
              <p:embed followColorScheme="full"/>
            </p:oleObj>
          </a:graphicData>
        </a:graphic>
      </p:graphicFrame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OleChart spid="55299" grpId="0" bld="category"/>
      <p:bldP spid="55300" grpId="0"/>
      <p:bldP spid="55301" grpId="0"/>
      <p:bldP spid="55302" grpId="0"/>
      <p:bldP spid="553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Beckham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990600"/>
          <a:ext cx="7893050" cy="5715000"/>
        </p:xfrm>
        <a:graphic>
          <a:graphicData uri="http://schemas.openxmlformats.org/presentationml/2006/ole">
            <p:oleObj spid="_x0000_s2050" name="Worksheet" r:id="rId3" imgW="6124468" imgH="4495830" progId="Excel.Sheet.8">
              <p:embed followColorScheme="full"/>
            </p:oleObj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219200" y="13716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391400" y="13716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OleChart spid="25603" grpId="0" bld="category"/>
      <p:bldP spid="25604" grpId="0"/>
      <p:bldP spid="25605" grpId="0"/>
      <p:bldP spid="25606" grpId="0"/>
      <p:bldP spid="256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Blaine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066800"/>
          <a:ext cx="7864475" cy="5486400"/>
        </p:xfrm>
        <a:graphic>
          <a:graphicData uri="http://schemas.openxmlformats.org/presentationml/2006/ole">
            <p:oleObj spid="_x0000_s3074" name="Worksheet" r:id="rId3" imgW="6124468" imgH="4495830" progId="Excel.Sheet.8">
              <p:embed followColorScheme="full"/>
            </p:oleObj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OleChart spid="26627" grpId="0" bld="category"/>
      <p:bldP spid="26628" grpId="0"/>
      <p:bldP spid="26629" grpId="0"/>
      <p:bldP spid="26630" grpId="0"/>
      <p:bldP spid="266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Caddo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>
            <p:ph idx="1"/>
          </p:nvPr>
        </p:nvGraphicFramePr>
        <p:xfrm>
          <a:off x="609600" y="990600"/>
          <a:ext cx="7848600" cy="5562600"/>
        </p:xfrm>
        <a:graphic>
          <a:graphicData uri="http://schemas.openxmlformats.org/presentationml/2006/ole">
            <p:oleObj spid="_x0000_s4098" name="Worksheet" r:id="rId3" imgW="6667622" imgH="4229191" progId="Excel.Sheet.8">
              <p:embed followColorScheme="full"/>
            </p:oleObj>
          </a:graphicData>
        </a:graphic>
      </p:graphicFrame>
      <p:sp>
        <p:nvSpPr>
          <p:cNvPr id="4100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1430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73914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OleChart spid="27658" grpId="0" bld="category"/>
      <p:bldP spid="27652" grpId="0"/>
      <p:bldP spid="27653" grpId="0"/>
      <p:bldP spid="27654" grpId="0"/>
      <p:bldP spid="276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Canadian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ph idx="1"/>
          </p:nvPr>
        </p:nvGraphicFramePr>
        <p:xfrm>
          <a:off x="304800" y="1066800"/>
          <a:ext cx="8458199" cy="5562600"/>
        </p:xfrm>
        <a:graphic>
          <a:graphicData uri="http://schemas.openxmlformats.org/presentationml/2006/ole">
            <p:oleObj spid="_x0000_s5122" name="Worksheet" r:id="rId3" imgW="6115141" imgH="4152930" progId="Excel.Sheet.8">
              <p:embed followColorScheme="full"/>
            </p:oleObj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066800" y="55626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467600" y="55626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OleChart spid="28675" grpId="0" bld="category"/>
      <p:bldP spid="28676" grpId="0"/>
      <p:bldP spid="28677" grpId="0"/>
      <p:bldP spid="28678" grpId="0"/>
      <p:bldP spid="286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Comanche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077200" cy="5486400"/>
        </p:xfrm>
        <a:graphic>
          <a:graphicData uri="http://schemas.openxmlformats.org/presentationml/2006/ole">
            <p:oleObj spid="_x0000_s6146" name="Worksheet" r:id="rId3" imgW="6134070" imgH="4457700" progId="Excel.Sheet.8">
              <p:embed followColorScheme="full"/>
            </p:oleObj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143000" y="5715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467600" y="5715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OleChart spid="29699" grpId="0" bld="category"/>
      <p:bldP spid="29700" grpId="0"/>
      <p:bldP spid="29701" grpId="0"/>
      <p:bldP spid="29702" grpId="0"/>
      <p:bldP spid="297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Cotton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>
            <p:ph idx="1"/>
          </p:nvPr>
        </p:nvGraphicFramePr>
        <p:xfrm>
          <a:off x="647700" y="1143000"/>
          <a:ext cx="7770813" cy="5486400"/>
        </p:xfrm>
        <a:graphic>
          <a:graphicData uri="http://schemas.openxmlformats.org/presentationml/2006/ole">
            <p:oleObj spid="_x0000_s7170" name="Worksheet" r:id="rId3" imgW="6124468" imgH="4324380" progId="Excel.Sheet.8">
              <p:embed followColorScheme="full"/>
            </p:oleObj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OleChart spid="30723" grpId="0" bld="category"/>
      <p:bldP spid="30724" grpId="0"/>
      <p:bldP spid="30725" grpId="0"/>
      <p:bldP spid="30726" grpId="0"/>
      <p:bldP spid="307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Custer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1999 - 2010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ph idx="1"/>
          </p:nvPr>
        </p:nvGraphicFramePr>
        <p:xfrm>
          <a:off x="381000" y="1143000"/>
          <a:ext cx="8153399" cy="5410200"/>
        </p:xfrm>
        <a:graphic>
          <a:graphicData uri="http://schemas.openxmlformats.org/presentationml/2006/ole">
            <p:oleObj spid="_x0000_s8194" name="Worksheet" r:id="rId3" imgW="6134070" imgH="4457700" progId="Excel.Sheet.8">
              <p:embed followColorScheme="full"/>
            </p:oleObj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143000" y="5715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467600" y="5715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OleChart spid="31747" grpId="0" bld="category"/>
      <p:bldP spid="31748" grpId="0"/>
      <p:bldP spid="31749" grpId="0"/>
      <p:bldP spid="31750" grpId="0"/>
      <p:bldP spid="3175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7836</TotalTime>
  <Words>577</Words>
  <Application>Microsoft Office PowerPoint</Application>
  <PresentationFormat>On-screen Show (4:3)</PresentationFormat>
  <Paragraphs>190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Default Design</vt:lpstr>
      <vt:lpstr>Microsoft Office Excel 97-2003 Worksheet</vt:lpstr>
      <vt:lpstr>Oklahoma Employment Momentum Track 1999 - 2010</vt:lpstr>
      <vt:lpstr>SOIC Region Employment Momentum Track  1999 - 2010</vt:lpstr>
      <vt:lpstr>Beckham County Employment Momentum Track  1999 - 2010</vt:lpstr>
      <vt:lpstr>Blaine County Employment Momentum Track  1999 - 2010</vt:lpstr>
      <vt:lpstr>Caddo County Employment Momentum Track  1999 - 2010</vt:lpstr>
      <vt:lpstr>Canadian County Employment Momentum Track  1999 - 2010</vt:lpstr>
      <vt:lpstr>Comanche County Employment Momentum Track  1999 - 2009</vt:lpstr>
      <vt:lpstr>Cotton County Employment Momentum Track  1999 - 2010</vt:lpstr>
      <vt:lpstr>Custer County Employment Momentum Track  1999 - 2010</vt:lpstr>
      <vt:lpstr>Dewey County Employment Momentum Track  1999 - 2010</vt:lpstr>
      <vt:lpstr>Grady County Employment Momentum Track  1999 - 2010</vt:lpstr>
      <vt:lpstr>Greer County Employment Momentum Track  1999 - 2010</vt:lpstr>
      <vt:lpstr>Harmon County Employment Momentum Track  1999 - 2010</vt:lpstr>
      <vt:lpstr>Jackson County Employment Momentum Track  1999 - 2010</vt:lpstr>
      <vt:lpstr>Jefferson County Employment Momentum Track  1999 - 2010</vt:lpstr>
      <vt:lpstr>Kingfisher County Employment Momentum Track  1999 - 2010</vt:lpstr>
      <vt:lpstr>Kiowa County Employment Momentum Track  1999 - 2010</vt:lpstr>
      <vt:lpstr>McClain County Employment Momentum Track  1999 - 2010</vt:lpstr>
      <vt:lpstr>Roger Mills County Employment Momentum Track  1999 - 2010</vt:lpstr>
      <vt:lpstr>Stephens County Employment Momentum Track  1999 - 2010</vt:lpstr>
      <vt:lpstr>Tillman County Employment Momentum Track  1999 - 2010</vt:lpstr>
      <vt:lpstr>Washita County Employment Momentum Track  1999 - 2010</vt:lpstr>
    </vt:vector>
  </TitlesOfParts>
  <Company>Southwestern Oklahoma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fui.phang</dc:creator>
  <cp:lastModifiedBy>Phang, Fui</cp:lastModifiedBy>
  <cp:revision>364</cp:revision>
  <dcterms:created xsi:type="dcterms:W3CDTF">2007-06-04T14:03:06Z</dcterms:created>
  <dcterms:modified xsi:type="dcterms:W3CDTF">2011-11-17T20:57:05Z</dcterms:modified>
</cp:coreProperties>
</file>