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89" r:id="rId2"/>
    <p:sldId id="310" r:id="rId3"/>
    <p:sldId id="311" r:id="rId4"/>
    <p:sldId id="312" r:id="rId5"/>
    <p:sldId id="333" r:id="rId6"/>
    <p:sldId id="313" r:id="rId7"/>
    <p:sldId id="314" r:id="rId8"/>
    <p:sldId id="315" r:id="rId9"/>
    <p:sldId id="317" r:id="rId10"/>
    <p:sldId id="316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6600"/>
    <a:srgbClr val="000099"/>
    <a:srgbClr val="0033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7" autoAdjust="0"/>
    <p:restoredTop sz="94075" autoAdjust="0"/>
  </p:normalViewPr>
  <p:slideViewPr>
    <p:cSldViewPr>
      <p:cViewPr>
        <p:scale>
          <a:sx n="75" d="100"/>
          <a:sy n="75" d="100"/>
        </p:scale>
        <p:origin x="-768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0566615620214415"/>
          <c:y val="2.9411764705882356E-2"/>
          <c:w val="0.85911179173047469"/>
          <c:h val="0.86363636363636354"/>
        </c:manualLayout>
      </c:layout>
      <c:scatterChart>
        <c:scatterStyle val="smoothMarker"/>
        <c:ser>
          <c:idx val="1"/>
          <c:order val="0"/>
          <c:tx>
            <c:strRef>
              <c:f>Sheet1!$A$2</c:f>
              <c:strCache>
                <c:ptCount val="1"/>
                <c:pt idx="0">
                  <c:v>2005</c:v>
                </c:pt>
              </c:strCache>
            </c:strRef>
          </c:tx>
          <c:spPr>
            <a:ln w="17240">
              <a:solidFill>
                <a:srgbClr val="FFFF00"/>
              </a:solidFill>
              <a:prstDash val="solid"/>
            </a:ln>
          </c:spPr>
          <c:marker>
            <c:symbol val="square"/>
            <c:size val="6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8.0306117937401882E-3"/>
                  <c:y val="-8.9373587659831426E-3"/>
                </c:manualLayout>
              </c:layout>
              <c:dLblPos val="r"/>
              <c:showSerName val="1"/>
            </c:dLbl>
            <c:spPr>
              <a:noFill/>
              <a:ln w="34479">
                <a:noFill/>
              </a:ln>
            </c:spPr>
            <c:txPr>
              <a:bodyPr/>
              <a:lstStyle/>
              <a:p>
                <a:pPr>
                  <a:defRPr sz="1086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Sheet1!$C$2</c:f>
              <c:numCache>
                <c:formatCode>General</c:formatCode>
                <c:ptCount val="1"/>
                <c:pt idx="0">
                  <c:v>1.6085114379416598</c:v>
                </c:pt>
              </c:numCache>
            </c:numRef>
          </c:xVal>
          <c:yVal>
            <c:numRef>
              <c:f>Sheet1!$B$2</c:f>
              <c:numCache>
                <c:formatCode>#,##0.000</c:formatCode>
                <c:ptCount val="1"/>
                <c:pt idx="0">
                  <c:v>19.372954242734352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2006</c:v>
                </c:pt>
              </c:strCache>
            </c:strRef>
          </c:tx>
          <c:spPr>
            <a:ln w="17240">
              <a:solidFill>
                <a:srgbClr val="00FF00"/>
              </a:solidFill>
              <a:prstDash val="solid"/>
            </a:ln>
          </c:spPr>
          <c:marker>
            <c:symbol val="triangle"/>
            <c:size val="6"/>
            <c:spPr>
              <a:solidFill>
                <a:srgbClr val="00FF00"/>
              </a:solidFill>
              <a:ln>
                <a:solidFill>
                  <a:srgbClr val="00FF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3.427427620552002E-3"/>
                  <c:y val="-4.5728241189106427E-4"/>
                </c:manualLayout>
              </c:layout>
              <c:dLblPos val="r"/>
              <c:showSerName val="1"/>
            </c:dLbl>
            <c:spPr>
              <a:noFill/>
              <a:ln w="34479">
                <a:noFill/>
              </a:ln>
            </c:spPr>
            <c:txPr>
              <a:bodyPr/>
              <a:lstStyle/>
              <a:p>
                <a:pPr>
                  <a:defRPr sz="1086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Sheet1!$C$3</c:f>
              <c:numCache>
                <c:formatCode>General</c:formatCode>
                <c:ptCount val="1"/>
                <c:pt idx="0">
                  <c:v>2.7314325015845959</c:v>
                </c:pt>
              </c:numCache>
            </c:numRef>
          </c:xVal>
          <c:yVal>
            <c:numRef>
              <c:f>Sheet1!$B$3</c:f>
              <c:numCache>
                <c:formatCode>#,##0.000</c:formatCode>
                <c:ptCount val="1"/>
                <c:pt idx="0">
                  <c:v>29.451706778391323</c:v>
                </c:pt>
              </c:numCache>
            </c:numRef>
          </c:yVal>
          <c:smooth val="1"/>
        </c:ser>
        <c:ser>
          <c:idx val="0"/>
          <c:order val="2"/>
          <c:tx>
            <c:strRef>
              <c:f>Sheet1!$A$4</c:f>
              <c:strCache>
                <c:ptCount val="1"/>
                <c:pt idx="0">
                  <c:v>2007</c:v>
                </c:pt>
              </c:strCache>
            </c:strRef>
          </c:tx>
          <c:spPr>
            <a:ln w="17240">
              <a:solidFill>
                <a:srgbClr val="FF0000"/>
              </a:solidFill>
              <a:prstDash val="solid"/>
            </a:ln>
          </c:spPr>
          <c:marker>
            <c:symbol val="diamond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5.4054575490467983E-3"/>
                  <c:y val="-8.6914536752424644E-3"/>
                </c:manualLayout>
              </c:layout>
              <c:dLblPos val="r"/>
              <c:showSerName val="1"/>
            </c:dLbl>
            <c:spPr>
              <a:noFill/>
              <a:ln w="34479">
                <a:noFill/>
              </a:ln>
            </c:spPr>
            <c:txPr>
              <a:bodyPr/>
              <a:lstStyle/>
              <a:p>
                <a:pPr>
                  <a:defRPr sz="1086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Sheet1!$C$4</c:f>
              <c:numCache>
                <c:formatCode>General</c:formatCode>
                <c:ptCount val="1"/>
                <c:pt idx="0">
                  <c:v>3.3215242484691818</c:v>
                </c:pt>
              </c:numCache>
            </c:numRef>
          </c:xVal>
          <c:yVal>
            <c:numRef>
              <c:f>Sheet1!$B$4</c:f>
              <c:numCache>
                <c:formatCode>#,##0.000</c:formatCode>
                <c:ptCount val="1"/>
                <c:pt idx="0">
                  <c:v>43.082770535571846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2008</c:v>
                </c:pt>
              </c:strCache>
            </c:strRef>
          </c:tx>
          <c:spPr>
            <a:ln w="17240">
              <a:solidFill>
                <a:srgbClr val="00FFFF"/>
              </a:solidFill>
              <a:prstDash val="solid"/>
            </a:ln>
          </c:spPr>
          <c:marker>
            <c:symbol val="x"/>
            <c:size val="6"/>
            <c:spPr>
              <a:noFill/>
              <a:ln>
                <a:solidFill>
                  <a:srgbClr val="00FFFF"/>
                </a:solidFill>
                <a:prstDash val="solid"/>
              </a:ln>
            </c:spPr>
          </c:marker>
          <c:dLbls>
            <c:spPr>
              <a:noFill/>
              <a:ln w="34479">
                <a:noFill/>
              </a:ln>
            </c:spPr>
            <c:txPr>
              <a:bodyPr/>
              <a:lstStyle/>
              <a:p>
                <a:pPr>
                  <a:defRPr sz="1086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Sheet1!$C$5</c:f>
              <c:numCache>
                <c:formatCode>General</c:formatCode>
                <c:ptCount val="1"/>
                <c:pt idx="0">
                  <c:v>6.5847813236709465</c:v>
                </c:pt>
              </c:numCache>
            </c:numRef>
          </c:xVal>
          <c:yVal>
            <c:numRef>
              <c:f>Sheet1!$B$5</c:f>
              <c:numCache>
                <c:formatCode>#,##0.000</c:formatCode>
                <c:ptCount val="1"/>
                <c:pt idx="0">
                  <c:v>79.171640018479266</c:v>
                </c:pt>
              </c:numCache>
            </c:numRef>
          </c:yVal>
          <c:smooth val="1"/>
        </c:ser>
        <c:ser>
          <c:idx val="14"/>
          <c:order val="4"/>
          <c:spPr>
            <a:ln w="17240">
              <a:solidFill>
                <a:srgbClr val="000080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Pt>
            <c:idx val="0"/>
            <c:marker>
              <c:symbol val="circle"/>
              <c:size val="13"/>
              <c:spPr>
                <a:solidFill>
                  <a:srgbClr val="FF6600"/>
                </a:solidFill>
                <a:ln>
                  <a:solidFill>
                    <a:srgbClr val="FF6600"/>
                  </a:solidFill>
                  <a:prstDash val="solid"/>
                </a:ln>
              </c:spPr>
            </c:marker>
          </c:dPt>
          <c:dLbls>
            <c:delete val="1"/>
          </c:dLbls>
          <c:xVal>
            <c:numRef>
              <c:f>Sheet1!$C$2:$C$7</c:f>
              <c:numCache>
                <c:formatCode>General</c:formatCode>
                <c:ptCount val="6"/>
                <c:pt idx="0">
                  <c:v>1.6085114379416598</c:v>
                </c:pt>
                <c:pt idx="1">
                  <c:v>2.7314325015845959</c:v>
                </c:pt>
                <c:pt idx="2">
                  <c:v>3.3215242484691818</c:v>
                </c:pt>
                <c:pt idx="3">
                  <c:v>6.5847813236709465</c:v>
                </c:pt>
                <c:pt idx="4">
                  <c:v>13.240814414128685</c:v>
                </c:pt>
                <c:pt idx="5">
                  <c:v>8.0138786093735082</c:v>
                </c:pt>
              </c:numCache>
            </c:numRef>
          </c:xVal>
          <c:yVal>
            <c:numRef>
              <c:f>Sheet1!$B$2:$B$7</c:f>
              <c:numCache>
                <c:formatCode>#,##0.000</c:formatCode>
                <c:ptCount val="6"/>
                <c:pt idx="0">
                  <c:v>19.372954242734352</c:v>
                </c:pt>
                <c:pt idx="1">
                  <c:v>29.451706778391323</c:v>
                </c:pt>
                <c:pt idx="2">
                  <c:v>43.082770535571846</c:v>
                </c:pt>
                <c:pt idx="3">
                  <c:v>79.171640018479266</c:v>
                </c:pt>
                <c:pt idx="4">
                  <c:v>214.48973533346143</c:v>
                </c:pt>
                <c:pt idx="5" formatCode="General">
                  <c:v>230.14107542514537</c:v>
                </c:pt>
              </c:numCache>
            </c:numRef>
          </c:yVal>
          <c:smooth val="1"/>
        </c:ser>
        <c:ser>
          <c:idx val="4"/>
          <c:order val="5"/>
          <c:tx>
            <c:strRef>
              <c:f>Sheet1!$A$6</c:f>
              <c:strCache>
                <c:ptCount val="1"/>
                <c:pt idx="0">
                  <c:v>2009</c:v>
                </c:pt>
              </c:strCache>
            </c:strRef>
          </c:tx>
          <c:dLbls>
            <c:dLbl>
              <c:idx val="0"/>
              <c:layout>
                <c:manualLayout>
                  <c:x val="-6.4467766116941647E-2"/>
                  <c:y val="-4.1178526749576861E-3"/>
                </c:manualLayout>
              </c:layout>
              <c:showSerName val="1"/>
            </c:dLbl>
            <c:txPr>
              <a:bodyPr/>
              <a:lstStyle/>
              <a:p>
                <a:pPr>
                  <a:defRPr b="1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showSerName val="1"/>
          </c:dLbls>
          <c:xVal>
            <c:numRef>
              <c:f>Sheet1!$C$6</c:f>
              <c:numCache>
                <c:formatCode>General</c:formatCode>
                <c:ptCount val="1"/>
                <c:pt idx="0">
                  <c:v>13.240814414128685</c:v>
                </c:pt>
              </c:numCache>
            </c:numRef>
          </c:xVal>
          <c:yVal>
            <c:numRef>
              <c:f>Sheet1!$B$6</c:f>
              <c:numCache>
                <c:formatCode>#,##0.000</c:formatCode>
                <c:ptCount val="1"/>
                <c:pt idx="0">
                  <c:v>214.48973533346143</c:v>
                </c:pt>
              </c:numCache>
            </c:numRef>
          </c:yVal>
          <c:smooth val="1"/>
        </c:ser>
        <c:ser>
          <c:idx val="5"/>
          <c:order val="6"/>
          <c:tx>
            <c:strRef>
              <c:f>Sheet1!$A$7</c:f>
              <c:strCache>
                <c:ptCount val="1"/>
                <c:pt idx="0">
                  <c:v>2010</c:v>
                </c:pt>
              </c:strCache>
            </c:strRef>
          </c:tx>
          <c:dLbls>
            <c:dLbl>
              <c:idx val="0"/>
              <c:layout>
                <c:manualLayout>
                  <c:x val="-4.4977511244377877E-3"/>
                  <c:y val="-1.8691588785046745E-2"/>
                </c:manualLayout>
              </c:layout>
              <c:showSerName val="1"/>
            </c:dLbl>
            <c:txPr>
              <a:bodyPr/>
              <a:lstStyle/>
              <a:p>
                <a:pPr>
                  <a:defRPr b="1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showSerName val="1"/>
          </c:dLbls>
          <c:xVal>
            <c:numRef>
              <c:f>Sheet1!$C$7</c:f>
              <c:numCache>
                <c:formatCode>General</c:formatCode>
                <c:ptCount val="1"/>
                <c:pt idx="0">
                  <c:v>8.0138786093735082</c:v>
                </c:pt>
              </c:numCache>
            </c:numRef>
          </c:xVal>
          <c:yVal>
            <c:numRef>
              <c:f>Sheet1!$B$7</c:f>
              <c:numCache>
                <c:formatCode>General</c:formatCode>
                <c:ptCount val="1"/>
                <c:pt idx="0">
                  <c:v>230.14107542514537</c:v>
                </c:pt>
              </c:numCache>
            </c:numRef>
          </c:yVal>
          <c:smooth val="1"/>
        </c:ser>
        <c:dLbls>
          <c:showSerName val="1"/>
        </c:dLbls>
        <c:axId val="89073536"/>
        <c:axId val="89096192"/>
      </c:scatterChart>
      <c:valAx>
        <c:axId val="890735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086" b="0" i="1" u="none" strike="noStrike" baseline="0">
                    <a:solidFill>
                      <a:srgbClr val="000080"/>
                    </a:solidFill>
                    <a:latin typeface="Book Antiqua"/>
                    <a:ea typeface="Book Antiqua"/>
                    <a:cs typeface="Book Antiqua"/>
                  </a:defRPr>
                </a:pPr>
                <a:r>
                  <a:rPr lang="en-US"/>
                  <a:t>Year / Year % Change</a:t>
                </a:r>
              </a:p>
            </c:rich>
          </c:tx>
          <c:layout>
            <c:manualLayout>
              <c:xMode val="edge"/>
              <c:yMode val="edge"/>
              <c:x val="0.45635521239246185"/>
              <c:y val="0.92513356391528756"/>
            </c:manualLayout>
          </c:layout>
          <c:spPr>
            <a:noFill/>
            <a:ln w="34479">
              <a:noFill/>
            </a:ln>
          </c:spPr>
        </c:title>
        <c:numFmt formatCode="General" sourceLinked="1"/>
        <c:tickLblPos val="nextTo"/>
        <c:spPr>
          <a:ln w="3447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8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9096192"/>
        <c:crosses val="autoZero"/>
        <c:crossBetween val="midCat"/>
      </c:valAx>
      <c:valAx>
        <c:axId val="89096192"/>
        <c:scaling>
          <c:orientation val="minMax"/>
        </c:scaling>
        <c:axPos val="l"/>
        <c:majorGridlines>
          <c:spPr>
            <a:ln w="4310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86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086" b="0" i="1" u="none" strike="noStrike" baseline="0">
                    <a:solidFill>
                      <a:srgbClr val="000080"/>
                    </a:solidFill>
                    <a:latin typeface="Book Antiqua"/>
                  </a:rPr>
                  <a:t>Center 12-Month Average  Annualized % Change </a:t>
                </a:r>
                <a:r>
                  <a:rPr lang="en-US" sz="1086" b="0" i="1" u="none" strike="noStrike" baseline="0">
                    <a:solidFill>
                      <a:srgbClr val="FFFFFF"/>
                    </a:solidFill>
                    <a:latin typeface="Book Antiqua"/>
                  </a:rPr>
                  <a:t>       .</a:t>
                </a:r>
              </a:p>
            </c:rich>
          </c:tx>
          <c:layout>
            <c:manualLayout>
              <c:xMode val="edge"/>
              <c:yMode val="edge"/>
              <c:x val="0"/>
              <c:y val="9.8930367351927798E-2"/>
            </c:manualLayout>
          </c:layout>
          <c:spPr>
            <a:noFill/>
            <a:ln w="34479">
              <a:noFill/>
            </a:ln>
          </c:spPr>
        </c:title>
        <c:numFmt formatCode="#,##0.000" sourceLinked="1"/>
        <c:tickLblPos val="nextTo"/>
        <c:spPr>
          <a:ln w="3447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8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9073536"/>
        <c:crosses val="autoZero"/>
        <c:crossBetween val="midCat"/>
      </c:valAx>
      <c:spPr>
        <a:solidFill>
          <a:srgbClr val="FFFFFF"/>
        </a:solidFill>
        <a:ln w="17240">
          <a:solidFill>
            <a:srgbClr val="808080"/>
          </a:solidFill>
          <a:prstDash val="solid"/>
        </a:ln>
      </c:spPr>
    </c:plotArea>
    <c:dispBlanksAs val="gap"/>
  </c:chart>
  <c:spPr>
    <a:noFill/>
    <a:ln>
      <a:noFill/>
    </a:ln>
  </c:spPr>
  <c:txPr>
    <a:bodyPr/>
    <a:lstStyle/>
    <a:p>
      <a:pPr>
        <a:defRPr sz="1086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6B6FEE-A6CC-4FBF-AC02-7B40554BE4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51151-6E1B-4BA7-BD55-493EC0CF10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6419A-160B-4D68-AFC3-0FB4B5304D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E26EC-F88C-45AF-8EBF-1F2C326DA4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776D6-4DB2-476C-AB8A-C038BD634D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36A9F-B5DA-47EB-AE08-3B834EAD8B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BE78F-47E0-419C-99C9-B0EB6FF37A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74FD1-0231-424A-9654-E50045C056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DBBAF-3C44-4311-8E81-698B9C4D80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0ACC8-58BA-4345-BFBF-ABC8F70C00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3DA6F-D8DC-468B-B837-DB799A087D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77DD1-ABCF-45F8-90C4-76DD25E155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BAC9BC2-AED2-4AA5-8E12-4DA99DD1F7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Altus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33400" y="1117600"/>
          <a:ext cx="8559800" cy="543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8001000" y="12954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447800" y="5638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7543800" y="5638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1524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 dirty="0"/>
              <a:t>Source:  Oklahoma Tax Commission (OTC)</a:t>
            </a:r>
          </a:p>
          <a:p>
            <a:endParaRPr lang="en-US" sz="70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676400" y="13716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pic>
        <p:nvPicPr>
          <p:cNvPr id="10" name="Picture 9" descr="LogoM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90600" cy="990600"/>
          </a:xfrm>
          <a:prstGeom prst="rect">
            <a:avLst/>
          </a:prstGeom>
        </p:spPr>
      </p:pic>
      <p:pic>
        <p:nvPicPr>
          <p:cNvPr id="13" name="Picture 12" descr="normalFULLcolor-PRIMARY-MAR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9144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9900"/>
                </a:solidFill>
              </a:rPr>
              <a:t>Center for Economic &amp; 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Graphic spid="11" grpId="0">
        <p:bldSub>
          <a:bldChart bld="category"/>
        </p:bldSub>
      </p:bldGraphic>
      <p:bldP spid="51205" grpId="0"/>
      <p:bldP spid="51206" grpId="0"/>
      <p:bldP spid="51207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Elk-City </a:t>
            </a:r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City Sales Tax Collections Momentum Track</a:t>
            </a:r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003300"/>
          <a:ext cx="8191500" cy="5854700"/>
        </p:xfrm>
        <a:graphic>
          <a:graphicData uri="http://schemas.openxmlformats.org/presentationml/2006/ole">
            <p:oleObj spid="_x0000_s80899" name="Worksheet" r:id="rId3" imgW="6095939" imgH="3619378" progId="Excel.Sheet.8">
              <p:embed followColorScheme="full"/>
            </p:oleObj>
          </a:graphicData>
        </a:graphic>
      </p:graphicFrame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4478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1371600" y="5638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7467600" y="5638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OleChart spid="80899" grpId="0" bld="category"/>
      <p:bldP spid="80900" grpId="0"/>
      <p:bldP spid="80901" grpId="0"/>
      <p:bldP spid="80902" grpId="0"/>
      <p:bldP spid="809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Frederick City Sales Tax Collections Momentum Track</a:t>
            </a:r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>
            <p:ph idx="1"/>
          </p:nvPr>
        </p:nvGraphicFramePr>
        <p:xfrm>
          <a:off x="431800" y="1066800"/>
          <a:ext cx="8140700" cy="5943600"/>
        </p:xfrm>
        <a:graphic>
          <a:graphicData uri="http://schemas.openxmlformats.org/presentationml/2006/ole">
            <p:oleObj spid="_x0000_s82947" name="Worksheet" r:id="rId3" imgW="6105540" imgH="3571921" progId="Excel.Sheet.8">
              <p:embed followColorScheme="full"/>
            </p:oleObj>
          </a:graphicData>
        </a:graphic>
      </p:graphicFrame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OleChart spid="82947" grpId="0" bld="category"/>
      <p:bldP spid="82948" grpId="0"/>
      <p:bldP spid="82949" grpId="0"/>
      <p:bldP spid="82950" grpId="0"/>
      <p:bldP spid="829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Hobart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066800"/>
          <a:ext cx="8140700" cy="5791200"/>
        </p:xfrm>
        <a:graphic>
          <a:graphicData uri="http://schemas.openxmlformats.org/presentationml/2006/ole">
            <p:oleObj spid="_x0000_s83971" name="Worksheet" r:id="rId3" imgW="6105540" imgH="3733770" progId="Excel.Sheet.8">
              <p:embed followColorScheme="full"/>
            </p:oleObj>
          </a:graphicData>
        </a:graphic>
      </p:graphicFrame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  <p:bldOleChart spid="83971" grpId="0" bld="category"/>
      <p:bldP spid="83972" grpId="0"/>
      <p:bldP spid="83973" grpId="0"/>
      <p:bldP spid="83974" grpId="0"/>
      <p:bldP spid="839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Hollis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>
            <p:ph idx="1"/>
          </p:nvPr>
        </p:nvGraphicFramePr>
        <p:xfrm>
          <a:off x="609600" y="1066800"/>
          <a:ext cx="8013700" cy="5638799"/>
        </p:xfrm>
        <a:graphic>
          <a:graphicData uri="http://schemas.openxmlformats.org/presentationml/2006/ole">
            <p:oleObj spid="_x0000_s84995" name="Worksheet" r:id="rId3" imgW="6134070" imgH="3971879" progId="Excel.Sheet.8">
              <p:embed followColorScheme="full"/>
            </p:oleObj>
          </a:graphicData>
        </a:graphic>
      </p:graphicFrame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/>
      <p:bldOleChart spid="84995" grpId="0" bld="category"/>
      <p:bldP spid="84996" grpId="0"/>
      <p:bldP spid="84997" grpId="0"/>
      <p:bldP spid="84998" grpId="0"/>
      <p:bldP spid="849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Kingfisher City Sales Tax Collections Momentum Track</a:t>
            </a:r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86019" name="Object 3"/>
          <p:cNvGraphicFramePr>
            <a:graphicFrameLocks noChangeAspect="1"/>
          </p:cNvGraphicFramePr>
          <p:nvPr>
            <p:ph idx="1"/>
          </p:nvPr>
        </p:nvGraphicFramePr>
        <p:xfrm>
          <a:off x="533400" y="990600"/>
          <a:ext cx="8140700" cy="5867400"/>
        </p:xfrm>
        <a:graphic>
          <a:graphicData uri="http://schemas.openxmlformats.org/presentationml/2006/ole">
            <p:oleObj spid="_x0000_s86019" name="Worksheet" r:id="rId3" imgW="6105540" imgH="3247949" progId="Excel.Sheet.8">
              <p:embed followColorScheme="full"/>
            </p:oleObj>
          </a:graphicData>
        </a:graphic>
      </p:graphicFrame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1219200" y="54864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7467600" y="54864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  <p:bldOleChart spid="86019" grpId="0" bld="category"/>
      <p:bldP spid="86020" grpId="0"/>
      <p:bldP spid="86021" grpId="0"/>
      <p:bldP spid="86022" grpId="0"/>
      <p:bldP spid="860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Lawton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2009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ph idx="1"/>
          </p:nvPr>
        </p:nvGraphicFramePr>
        <p:xfrm>
          <a:off x="596900" y="1003300"/>
          <a:ext cx="8140700" cy="5854700"/>
        </p:xfrm>
        <a:graphic>
          <a:graphicData uri="http://schemas.openxmlformats.org/presentationml/2006/ole">
            <p:oleObj spid="_x0000_s87043" name="Worksheet" r:id="rId3" imgW="6105540" imgH="3733770" progId="Excel.Sheet.8">
              <p:embed followColorScheme="full"/>
            </p:oleObj>
          </a:graphicData>
        </a:graphic>
      </p:graphicFrame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/>
      <p:bldOleChart spid="87043" grpId="0" bld="category"/>
      <p:bldP spid="87044" grpId="0"/>
      <p:bldP spid="87045" grpId="0"/>
      <p:bldP spid="87046" grpId="0"/>
      <p:bldP spid="870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Mangum City Sales Tax Collections Momentum Track</a:t>
            </a:r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>
            <p:ph idx="1"/>
          </p:nvPr>
        </p:nvGraphicFramePr>
        <p:xfrm>
          <a:off x="609600" y="990600"/>
          <a:ext cx="8102600" cy="5715000"/>
        </p:xfrm>
        <a:graphic>
          <a:graphicData uri="http://schemas.openxmlformats.org/presentationml/2006/ole">
            <p:oleObj spid="_x0000_s88067" name="Worksheet" r:id="rId3" imgW="6229259" imgH="3648182" progId="Excel.Sheet.8">
              <p:embed followColorScheme="full"/>
            </p:oleObj>
          </a:graphicData>
        </a:graphic>
      </p:graphicFrame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1219200" y="54864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7391400" y="54864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  <p:bldOleChart spid="88067" grpId="0" bld="category"/>
      <p:bldP spid="88068" grpId="0"/>
      <p:bldP spid="88069" grpId="0"/>
      <p:bldP spid="88070" grpId="0"/>
      <p:bldP spid="880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Mustang City Sales Tax Collections Momentum Track</a:t>
            </a:r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>
            <p:ph idx="1"/>
          </p:nvPr>
        </p:nvGraphicFramePr>
        <p:xfrm>
          <a:off x="533400" y="1066800"/>
          <a:ext cx="8140700" cy="6019800"/>
        </p:xfrm>
        <a:graphic>
          <a:graphicData uri="http://schemas.openxmlformats.org/presentationml/2006/ole">
            <p:oleObj spid="_x0000_s89091" name="Worksheet" r:id="rId3" imgW="6105540" imgH="3571921" progId="Excel.Sheet.8">
              <p:embed followColorScheme="full"/>
            </p:oleObj>
          </a:graphicData>
        </a:graphic>
      </p:graphicFrame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  <p:bldOleChart spid="89091" grpId="0" bld="category"/>
      <p:bldP spid="89092" grpId="0"/>
      <p:bldP spid="89093" grpId="0"/>
      <p:bldP spid="89094" grpId="0"/>
      <p:bldP spid="890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Purcell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>
            <p:ph idx="1"/>
          </p:nvPr>
        </p:nvGraphicFramePr>
        <p:xfrm>
          <a:off x="381000" y="1066800"/>
          <a:ext cx="8216900" cy="5486399"/>
        </p:xfrm>
        <a:graphic>
          <a:graphicData uri="http://schemas.openxmlformats.org/presentationml/2006/ole">
            <p:oleObj spid="_x0000_s90115" name="Worksheet" r:id="rId3" imgW="6134070" imgH="3648182" progId="Excel.Sheet.8">
              <p:embed followColorScheme="full"/>
            </p:oleObj>
          </a:graphicData>
        </a:graphic>
      </p:graphicFrame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295400" y="53340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7467600" y="5410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/>
      <p:bldOleChart spid="90115" grpId="0" bld="category"/>
      <p:bldP spid="90116" grpId="0"/>
      <p:bldP spid="90117" grpId="0"/>
      <p:bldP spid="90118" grpId="0"/>
      <p:bldP spid="901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Sayre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990600"/>
          <a:ext cx="8140700" cy="5867400"/>
        </p:xfrm>
        <a:graphic>
          <a:graphicData uri="http://schemas.openxmlformats.org/presentationml/2006/ole">
            <p:oleObj spid="_x0000_s91139" name="Worksheet" r:id="rId3" imgW="6105540" imgH="3410072" progId="Excel.Sheet.8">
              <p:embed followColorScheme="full"/>
            </p:oleObj>
          </a:graphicData>
        </a:graphic>
      </p:graphicFrame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/>
      <p:bldOleChart spid="91139" grpId="0" bld="category"/>
      <p:bldP spid="91140" grpId="0"/>
      <p:bldP spid="91141" grpId="0"/>
      <p:bldP spid="91142" grpId="0"/>
      <p:bldP spid="911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Anadarko City Sales Tax Collections Momentum Track</a:t>
            </a:r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066800"/>
          <a:ext cx="8140700" cy="5791200"/>
        </p:xfrm>
        <a:graphic>
          <a:graphicData uri="http://schemas.openxmlformats.org/presentationml/2006/ole">
            <p:oleObj spid="_x0000_s74755" name="Worksheet" r:id="rId3" imgW="6105540" imgH="3733770" progId="Excel.Sheet.8">
              <p:embed followColorScheme="full"/>
            </p:oleObj>
          </a:graphicData>
        </a:graphic>
      </p:graphicFrame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  <p:bldOleChart spid="74755" grpId="0" bld="category"/>
      <p:bldP spid="74756" grpId="0"/>
      <p:bldP spid="74757" grpId="0"/>
      <p:bldP spid="74758" grpId="0"/>
      <p:bldP spid="747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 err="1">
                <a:solidFill>
                  <a:srgbClr val="000099"/>
                </a:solidFill>
                <a:latin typeface="Book Antiqua" pitchFamily="18" charset="0"/>
              </a:rPr>
              <a:t>Taloga</a:t>
            </a:r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92163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990600"/>
          <a:ext cx="8267700" cy="5867400"/>
        </p:xfrm>
        <a:graphic>
          <a:graphicData uri="http://schemas.openxmlformats.org/presentationml/2006/ole">
            <p:oleObj spid="_x0000_s92163" name="Worksheet" r:id="rId3" imgW="6077011" imgH="3819632" progId="Excel.Sheet.8">
              <p:embed followColorScheme="full"/>
            </p:oleObj>
          </a:graphicData>
        </a:graphic>
      </p:graphicFrame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1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1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1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1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oleChartEl type="category" lvl="1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OleChart spid="92163" grpId="0" bld="category"/>
      <p:bldP spid="92164" grpId="0"/>
      <p:bldP spid="92165" grpId="0"/>
      <p:bldP spid="92166" grpId="0"/>
      <p:bldP spid="921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Walters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>
            <p:ph idx="1"/>
          </p:nvPr>
        </p:nvGraphicFramePr>
        <p:xfrm>
          <a:off x="306388" y="990600"/>
          <a:ext cx="8264525" cy="5715000"/>
        </p:xfrm>
        <a:graphic>
          <a:graphicData uri="http://schemas.openxmlformats.org/presentationml/2006/ole">
            <p:oleObj spid="_x0000_s93187" name="Worksheet" r:id="rId3" imgW="6077011" imgH="3819632" progId="Excel.Sheet.8">
              <p:embed followColorScheme="full"/>
            </p:oleObj>
          </a:graphicData>
        </a:graphic>
      </p:graphicFrame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219200" y="54864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7467600" y="55626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OleChart spid="93187" grpId="0" bld="category"/>
      <p:bldP spid="93188" grpId="0"/>
      <p:bldP spid="93189" grpId="0"/>
      <p:bldP spid="93190" grpId="0"/>
      <p:bldP spid="931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Watonga City Sales Tax Collections Momentum Track</a:t>
            </a:r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>
            <p:ph idx="1"/>
          </p:nvPr>
        </p:nvGraphicFramePr>
        <p:xfrm>
          <a:off x="609600" y="1068388"/>
          <a:ext cx="8013700" cy="5789612"/>
        </p:xfrm>
        <a:graphic>
          <a:graphicData uri="http://schemas.openxmlformats.org/presentationml/2006/ole">
            <p:oleObj spid="_x0000_s94211" name="Worksheet" r:id="rId3" imgW="6134070" imgH="3476732" progId="Excel.Sheet.8">
              <p:embed followColorScheme="full"/>
            </p:oleObj>
          </a:graphicData>
        </a:graphic>
      </p:graphicFrame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371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1447800" y="55626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7467600" y="55626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OleChart spid="94211" grpId="0" bld="category"/>
      <p:bldP spid="94212" grpId="0"/>
      <p:bldP spid="94213" grpId="0"/>
      <p:bldP spid="94214" grpId="0"/>
      <p:bldP spid="942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Waurika City Sales Tax Collections Momentum Track</a:t>
            </a:r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>
            <p:ph idx="1"/>
          </p:nvPr>
        </p:nvGraphicFramePr>
        <p:xfrm>
          <a:off x="533400" y="1143000"/>
          <a:ext cx="8012113" cy="5715000"/>
        </p:xfrm>
        <a:graphic>
          <a:graphicData uri="http://schemas.openxmlformats.org/presentationml/2006/ole">
            <p:oleObj spid="_x0000_s95235" name="Worksheet" r:id="rId3" imgW="8582101" imgH="5400812" progId="Excel.Sheet.8">
              <p:embed followColorScheme="full"/>
            </p:oleObj>
          </a:graphicData>
        </a:graphic>
      </p:graphicFrame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Laggin</a:t>
            </a:r>
            <a:r>
              <a:rPr lang="en-US" sz="1000" b="1" i="1" dirty="0">
                <a:solidFill>
                  <a:schemeClr val="bg1"/>
                </a:solidFill>
                <a:latin typeface="Book Antiqua" pitchFamily="18" charset="0"/>
              </a:rPr>
              <a:t>g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/>
      <p:bldOleChart spid="95235" grpId="0" bld="category"/>
      <p:bldP spid="95236" grpId="0"/>
      <p:bldP spid="95237" grpId="0"/>
      <p:bldP spid="95238" grpId="0"/>
      <p:bldP spid="952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Weatherford City Sales Tax Collections Momentum Track</a:t>
            </a:r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>
            <p:ph idx="1"/>
          </p:nvPr>
        </p:nvGraphicFramePr>
        <p:xfrm>
          <a:off x="688975" y="1066800"/>
          <a:ext cx="8007350" cy="5791200"/>
        </p:xfrm>
        <a:graphic>
          <a:graphicData uri="http://schemas.openxmlformats.org/presentationml/2006/ole">
            <p:oleObj spid="_x0000_s96259" name="Worksheet" r:id="rId3" imgW="6134070" imgH="3648182" progId="Excel.Sheet.8">
              <p:embed followColorScheme="full"/>
            </p:oleObj>
          </a:graphicData>
        </a:graphic>
      </p:graphicFrame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4478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OleChart spid="96259" grpId="0" bld="category"/>
      <p:bldP spid="96260" grpId="0"/>
      <p:bldP spid="96261" grpId="0"/>
      <p:bldP spid="96262" grpId="0"/>
      <p:bldP spid="962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Yukon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>
            <p:ph idx="1"/>
          </p:nvPr>
        </p:nvGraphicFramePr>
        <p:xfrm>
          <a:off x="533400" y="990600"/>
          <a:ext cx="8267700" cy="6019800"/>
        </p:xfrm>
        <a:graphic>
          <a:graphicData uri="http://schemas.openxmlformats.org/presentationml/2006/ole">
            <p:oleObj spid="_x0000_s97283" name="Worksheet" r:id="rId3" imgW="6077011" imgH="3657509" progId="Excel.Sheet.8">
              <p:embed followColorScheme="full"/>
            </p:oleObj>
          </a:graphicData>
        </a:graphic>
      </p:graphicFrame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4478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OleChart spid="97283" grpId="0" bld="category"/>
      <p:bldP spid="97284" grpId="0"/>
      <p:bldP spid="97285" grpId="0"/>
      <p:bldP spid="97286" grpId="0"/>
      <p:bldP spid="972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Burns Flat City Sales Tax Collections Momentum Track</a:t>
            </a:r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066800"/>
          <a:ext cx="8140700" cy="5791200"/>
        </p:xfrm>
        <a:graphic>
          <a:graphicData uri="http://schemas.openxmlformats.org/presentationml/2006/ole">
            <p:oleObj spid="_x0000_s75779" name="Worksheet" r:id="rId3" imgW="6105540" imgH="3733770" progId="Excel.Sheet.8">
              <p:embed followColorScheme="full"/>
            </p:oleObj>
          </a:graphicData>
        </a:graphic>
      </p:graphicFrame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  <p:bldOleChart spid="75779" grpId="0" bld="category"/>
      <p:bldP spid="75780" grpId="0"/>
      <p:bldP spid="75781" grpId="0"/>
      <p:bldP spid="75782" grpId="0"/>
      <p:bldP spid="757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Cheyenne City Sales Tax Collections Momentum Track</a:t>
            </a:r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079500"/>
          <a:ext cx="8140700" cy="5778500"/>
        </p:xfrm>
        <a:graphic>
          <a:graphicData uri="http://schemas.openxmlformats.org/presentationml/2006/ole">
            <p:oleObj spid="_x0000_s76803" name="Worksheet" r:id="rId3" imgW="6105540" imgH="3733770" progId="Excel.Sheet.8">
              <p:embed followColorScheme="full"/>
            </p:oleObj>
          </a:graphicData>
        </a:graphic>
      </p:graphicFrame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/>
      <p:bldOleChart spid="76803" grpId="0" bld="category"/>
      <p:bldP spid="76804" grpId="0"/>
      <p:bldP spid="76805" grpId="0"/>
      <p:bldP spid="76806" grpId="0"/>
      <p:bldP spid="768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Chickasha City Sales Tax Collections Momentum Track</a:t>
            </a:r>
            <a:r>
              <a:rPr lang="en-US" sz="28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8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>
            <p:ph idx="1"/>
          </p:nvPr>
        </p:nvGraphicFramePr>
        <p:xfrm>
          <a:off x="381000" y="1066800"/>
          <a:ext cx="8216900" cy="5791200"/>
        </p:xfrm>
        <a:graphic>
          <a:graphicData uri="http://schemas.openxmlformats.org/presentationml/2006/ole">
            <p:oleObj spid="_x0000_s99331" name="Worksheet" r:id="rId3" imgW="6105540" imgH="3571921" progId="Excel.Sheet.8">
              <p:embed followColorScheme="full"/>
            </p:oleObj>
          </a:graphicData>
        </a:graphic>
      </p:graphicFrame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 smtClean="0">
                <a:solidFill>
                  <a:srgbClr val="CC6600"/>
                </a:solidFill>
                <a:latin typeface="Book Antiqua" pitchFamily="18" charset="0"/>
              </a:rPr>
              <a:t>Improving</a:t>
            </a:r>
            <a:endParaRPr lang="en-US" sz="1000" b="1" i="1" dirty="0">
              <a:solidFill>
                <a:srgbClr val="CC6600"/>
              </a:solidFill>
              <a:latin typeface="Book Antiqua" pitchFamily="18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1295400" y="5638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7467600" y="55626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OleChart spid="99331" grpId="0" bld="category"/>
      <p:bldP spid="99332" grpId="0"/>
      <p:bldP spid="99333" grpId="0"/>
      <p:bldP spid="99334" grpId="0"/>
      <p:bldP spid="993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Clinton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>
            <p:ph idx="1"/>
          </p:nvPr>
        </p:nvGraphicFramePr>
        <p:xfrm>
          <a:off x="381000" y="979488"/>
          <a:ext cx="8191500" cy="5878512"/>
        </p:xfrm>
        <a:graphic>
          <a:graphicData uri="http://schemas.openxmlformats.org/presentationml/2006/ole">
            <p:oleObj spid="_x0000_s77827" name="Worksheet" r:id="rId3" imgW="6095939" imgH="3619378" progId="Excel.Sheet.8">
              <p:embed followColorScheme="full"/>
            </p:oleObj>
          </a:graphicData>
        </a:graphic>
      </p:graphicFrame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524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1371600" y="5638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7467600" y="55626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  <p:bldOleChart spid="77827" grpId="0" bld="category"/>
      <p:bldP spid="77828" grpId="0"/>
      <p:bldP spid="77829" grpId="0"/>
      <p:bldP spid="77830" grpId="0"/>
      <p:bldP spid="778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Cordell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>
            <p:ph idx="1"/>
          </p:nvPr>
        </p:nvGraphicFramePr>
        <p:xfrm>
          <a:off x="533400" y="992188"/>
          <a:ext cx="8013700" cy="5865812"/>
        </p:xfrm>
        <a:graphic>
          <a:graphicData uri="http://schemas.openxmlformats.org/presentationml/2006/ole">
            <p:oleObj spid="_x0000_s78851" name="Worksheet" r:id="rId3" imgW="6134070" imgH="3971879" progId="Excel.Sheet.8">
              <p:embed followColorScheme="full"/>
            </p:oleObj>
          </a:graphicData>
        </a:graphic>
      </p:graphicFrame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  <p:bldOleChart spid="78851" grpId="0" bld="category"/>
      <p:bldP spid="78852" grpId="0"/>
      <p:bldP spid="78853" grpId="0"/>
      <p:bldP spid="78854" grpId="0"/>
      <p:bldP spid="788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Duncan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79875" name="Object 3"/>
          <p:cNvGraphicFramePr>
            <a:graphicFrameLocks noChangeAspect="1"/>
          </p:cNvGraphicFramePr>
          <p:nvPr>
            <p:ph idx="1"/>
          </p:nvPr>
        </p:nvGraphicFramePr>
        <p:xfrm>
          <a:off x="685800" y="990600"/>
          <a:ext cx="7896225" cy="5638800"/>
        </p:xfrm>
        <a:graphic>
          <a:graphicData uri="http://schemas.openxmlformats.org/presentationml/2006/ole">
            <p:oleObj spid="_x0000_s79875" name="Worksheet" r:id="rId3" imgW="6134070" imgH="3476732" progId="Excel.Sheet.8">
              <p:embed followColorScheme="full"/>
            </p:oleObj>
          </a:graphicData>
        </a:graphic>
      </p:graphicFrame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4478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524000" y="53340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C0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7315200" y="5410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C0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OleChart spid="79875" grpId="0" bld="category"/>
      <p:bldP spid="79876" grpId="0"/>
      <p:bldP spid="79877" grpId="0"/>
      <p:bldP spid="79878" grpId="0"/>
      <p:bldP spid="798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99"/>
                </a:solidFill>
                <a:latin typeface="Book Antiqua" pitchFamily="18" charset="0"/>
              </a:rPr>
              <a:t>El Reno City Sales Tax Collections Momentum Track</a:t>
            </a:r>
            <a: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 dirty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2005 </a:t>
            </a:r>
            <a:r>
              <a:rPr lang="en-US" sz="1700" b="1" dirty="0">
                <a:solidFill>
                  <a:srgbClr val="000099"/>
                </a:solidFill>
                <a:latin typeface="Book Antiqua" pitchFamily="18" charset="0"/>
              </a:rPr>
              <a:t>–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7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>
            <p:ph idx="1"/>
          </p:nvPr>
        </p:nvGraphicFramePr>
        <p:xfrm>
          <a:off x="304800" y="992188"/>
          <a:ext cx="8267700" cy="5865812"/>
        </p:xfrm>
        <a:graphic>
          <a:graphicData uri="http://schemas.openxmlformats.org/presentationml/2006/ole">
            <p:oleObj spid="_x0000_s81923" name="Worksheet" r:id="rId3" imgW="6095939" imgH="3619378" progId="Excel.Sheet.8">
              <p:embed followColorScheme="full"/>
            </p:oleObj>
          </a:graphicData>
        </a:graphic>
      </p:graphicFrame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1219200" y="6562725"/>
            <a:ext cx="3124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Tax Commission (OTC)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4138" y="6400800"/>
            <a:ext cx="114986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  <p:bldOleChart spid="81923" grpId="0" bld="category"/>
      <p:bldP spid="81924" grpId="0"/>
      <p:bldP spid="81925" grpId="0"/>
      <p:bldP spid="81926" grpId="0"/>
      <p:bldP spid="8192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7793</TotalTime>
  <Words>644</Words>
  <Application>Microsoft Office PowerPoint</Application>
  <PresentationFormat>On-screen Show (4:3)</PresentationFormat>
  <Paragraphs>206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Default Design</vt:lpstr>
      <vt:lpstr>Microsoft Office Excel 97-2003 Worksheet</vt:lpstr>
      <vt:lpstr>Altus City Sales Tax Collections Momentum Track 2005 – 2010</vt:lpstr>
      <vt:lpstr>Anadarko City Sales Tax Collections Momentum Track 2005 – 2010</vt:lpstr>
      <vt:lpstr>Burns Flat City Sales Tax Collections Momentum Track 2005 – 2010</vt:lpstr>
      <vt:lpstr>Cheyenne City Sales Tax Collections Momentum Track 2005 – 2010</vt:lpstr>
      <vt:lpstr>Chickasha City Sales Tax Collections Momentum Track 2005 – 2010</vt:lpstr>
      <vt:lpstr>Clinton City Sales Tax Collections Momentum Track 2005 – 2010</vt:lpstr>
      <vt:lpstr>Cordell City Sales Tax Collections Momentum Track 2005 – 2010</vt:lpstr>
      <vt:lpstr>Duncan City Sales Tax Collections Momentum Track 2005 – 2010</vt:lpstr>
      <vt:lpstr>El Reno City Sales Tax Collections Momentum Track 2005 – 2010</vt:lpstr>
      <vt:lpstr>Elk-City City Sales Tax Collections Momentum Track 2005 – 2010</vt:lpstr>
      <vt:lpstr>Frederick City Sales Tax Collections Momentum Track 2005 – 2010</vt:lpstr>
      <vt:lpstr>Hobart City Sales Tax Collections Momentum Track 2005 – 2010</vt:lpstr>
      <vt:lpstr>Hollis City Sales Tax Collections Momentum Track 2005 – 2010</vt:lpstr>
      <vt:lpstr>Kingfisher City Sales Tax Collections Momentum Track 2005 – 2010</vt:lpstr>
      <vt:lpstr>Lawton City Sales Tax Collections Momentum Track 2005 – 2009</vt:lpstr>
      <vt:lpstr>Mangum City Sales Tax Collections Momentum Track 2005 – 2010</vt:lpstr>
      <vt:lpstr>Mustang City Sales Tax Collections Momentum Track 2005 – 2010</vt:lpstr>
      <vt:lpstr>Purcell City Sales Tax Collections Momentum Track 2005 – 2010</vt:lpstr>
      <vt:lpstr>Sayre City Sales Tax Collections Momentum Track 2005 – 2010</vt:lpstr>
      <vt:lpstr>Taloga City Sales Tax Collections Momentum Track 2005 – 2010</vt:lpstr>
      <vt:lpstr>Walters City Sales Tax Collections Momentum Track 2005 – 2010</vt:lpstr>
      <vt:lpstr>Watonga City Sales Tax Collections Momentum Track 2005 – 2010</vt:lpstr>
      <vt:lpstr>Waurika City Sales Tax Collections Momentum Track 2005 – 2010</vt:lpstr>
      <vt:lpstr>Weatherford City Sales Tax Collections Momentum Track 2005 – 2010</vt:lpstr>
      <vt:lpstr>Yukon City Sales Tax Collections Momentum Track 2005 – 2010</vt:lpstr>
    </vt:vector>
  </TitlesOfParts>
  <Company>Southwestern Oklahoma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fui.phang</dc:creator>
  <cp:lastModifiedBy>Phang, Fui</cp:lastModifiedBy>
  <cp:revision>403</cp:revision>
  <dcterms:created xsi:type="dcterms:W3CDTF">2007-06-04T14:03:06Z</dcterms:created>
  <dcterms:modified xsi:type="dcterms:W3CDTF">2011-11-15T22:45:12Z</dcterms:modified>
</cp:coreProperties>
</file>