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99277" autoAdjust="0"/>
  </p:normalViewPr>
  <p:slideViewPr>
    <p:cSldViewPr>
      <p:cViewPr>
        <p:scale>
          <a:sx n="75" d="100"/>
          <a:sy n="75" d="100"/>
        </p:scale>
        <p:origin x="-74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76452E-E178-408B-89DA-ECCA377DC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1DAB1-8CAD-46AC-9D92-E3CC829B6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685E-4ED0-48C6-97DD-C46C1045D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356D-684C-4A51-9D1A-5475A48FA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4712F-94F6-474D-B5A6-CF793B101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DA65-7F23-4873-85E3-0D5E1E963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660C8-C78C-4536-9B62-941612455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74F-7E09-43EA-8F12-A20972EDD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C64F-21FE-4434-9A70-7A8A71BB3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74777-8D1B-4E57-B74F-7AA75DF14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A38E1-B8EE-4A5A-B3C5-6AB7BEE65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EA018-4F34-4C72-BECB-FBB465C12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1E84E6-CBCC-4F35-8339-F10EAD07C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Agriculture, Forestry, Fishing &amp; Hunting Sector Employment Momentum Track (NAICS 11)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ph idx="1"/>
          </p:nvPr>
        </p:nvGraphicFramePr>
        <p:xfrm>
          <a:off x="674688" y="1219200"/>
          <a:ext cx="7754937" cy="5268913"/>
        </p:xfrm>
        <a:graphic>
          <a:graphicData uri="http://schemas.openxmlformats.org/presentationml/2006/ole">
            <p:oleObj spid="_x0000_s1026" name="Worksheet" r:id="rId3" imgW="6124468" imgH="3857762" progId="Excel.Sheet.8">
              <p:embed followColorScheme="full"/>
            </p:oleObj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447800" y="541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391400" y="541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</p:txBody>
      </p:sp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OleChart spid="51203" grpId="0" bld="category"/>
      <p:bldP spid="51204" grpId="0"/>
      <p:bldP spid="51205" grpId="0"/>
      <p:bldP spid="51206" grpId="0"/>
      <p:bldP spid="51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Finance and Insurance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52)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1066800"/>
          <a:ext cx="8140700" cy="5486400"/>
        </p:xfrm>
        <a:graphic>
          <a:graphicData uri="http://schemas.openxmlformats.org/presentationml/2006/ole">
            <p:oleObj spid="_x0000_s10242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OleChart spid="63491" grpId="0" bld="category"/>
      <p:bldP spid="63492" grpId="0"/>
      <p:bldP spid="63493" grpId="0"/>
      <p:bldP spid="63494" grpId="0"/>
      <p:bldP spid="634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Real Estate and Rental and Leasing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53)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11266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OleChart spid="64515" grpId="0" bld="category"/>
      <p:bldP spid="64516" grpId="0"/>
      <p:bldP spid="64517" grpId="0"/>
      <p:bldP spid="64518" grpId="0"/>
      <p:bldP spid="645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SOIC Professional, Scientific and Technical Service Sector 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54)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1104900"/>
          <a:ext cx="8140700" cy="5600700"/>
        </p:xfrm>
        <a:graphic>
          <a:graphicData uri="http://schemas.openxmlformats.org/presentationml/2006/ole">
            <p:oleObj spid="_x0000_s12290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r>
              <a:rPr lang="en-US" sz="700" dirty="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OleChart spid="65539" grpId="0" bld="category"/>
      <p:bldP spid="65540" grpId="0"/>
      <p:bldP spid="65541" grpId="0"/>
      <p:bldP spid="65542" grpId="0"/>
      <p:bldP spid="655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SOIC Management of Companies and Enterprises Sector 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55)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ph idx="1"/>
          </p:nvPr>
        </p:nvGraphicFramePr>
        <p:xfrm>
          <a:off x="473075" y="1104900"/>
          <a:ext cx="8007350" cy="5753100"/>
        </p:xfrm>
        <a:graphic>
          <a:graphicData uri="http://schemas.openxmlformats.org/presentationml/2006/ole">
            <p:oleObj spid="_x0000_s13314" name="Worksheet" r:id="rId3" imgW="6134070" imgH="3648182" progId="Excel.Sheet.8">
              <p:embed followColorScheme="full"/>
            </p:oleObj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4676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OleChart spid="66563" grpId="0" bld="category"/>
      <p:bldP spid="66564" grpId="0"/>
      <p:bldP spid="66565" grpId="0"/>
      <p:bldP spid="66566" grpId="0"/>
      <p:bldP spid="665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SOIC Administrative, Support, Waste Management &amp; Remediation Sector </a:t>
            </a:r>
            <a:b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56)</a:t>
            </a: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990600"/>
          <a:ext cx="8140700" cy="5867400"/>
        </p:xfrm>
        <a:graphic>
          <a:graphicData uri="http://schemas.openxmlformats.org/presentationml/2006/ole">
            <p:oleObj spid="_x0000_s14338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3914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OleChart spid="67587" grpId="0" bld="category"/>
      <p:bldP spid="67588" grpId="0"/>
      <p:bldP spid="67589" grpId="0"/>
      <p:bldP spid="67590" grpId="0"/>
      <p:bldP spid="675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Education Service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61)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791200"/>
        </p:xfrm>
        <a:graphic>
          <a:graphicData uri="http://schemas.openxmlformats.org/presentationml/2006/ole">
            <p:oleObj spid="_x0000_s15362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pic>
        <p:nvPicPr>
          <p:cNvPr id="12" name="Picture 11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OleChart spid="68611" grpId="0" bld="category"/>
      <p:bldP spid="68612" grpId="0"/>
      <p:bldP spid="68613" grpId="0"/>
      <p:bldP spid="68614" grpId="0"/>
      <p:bldP spid="686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Health Care and Social Assistance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62)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219200"/>
          <a:ext cx="8140700" cy="5410200"/>
        </p:xfrm>
        <a:graphic>
          <a:graphicData uri="http://schemas.openxmlformats.org/presentationml/2006/ole">
            <p:oleObj spid="_x0000_s16386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160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467600" y="160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11430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pic>
        <p:nvPicPr>
          <p:cNvPr id="12" name="Picture 11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OleChart spid="69635" grpId="0" bld="series"/>
      <p:bldP spid="69636" grpId="0"/>
      <p:bldP spid="69637" grpId="0"/>
      <p:bldP spid="69638" grpId="0"/>
      <p:bldP spid="696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Arts, Entertainment, and Recreation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71)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638800"/>
        </p:xfrm>
        <a:graphic>
          <a:graphicData uri="http://schemas.openxmlformats.org/presentationml/2006/ole">
            <p:oleObj spid="_x0000_s17410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620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pic>
        <p:nvPicPr>
          <p:cNvPr id="12" name="Picture 11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OleChart spid="70659" grpId="0" bld="category"/>
      <p:bldP spid="70660" grpId="0"/>
      <p:bldP spid="70661" grpId="0"/>
      <p:bldP spid="70662" grpId="0"/>
      <p:bldP spid="706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Accommodation and Food Services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72)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8140700" cy="5715000"/>
        </p:xfrm>
        <a:graphic>
          <a:graphicData uri="http://schemas.openxmlformats.org/presentationml/2006/ole">
            <p:oleObj spid="_x0000_s18434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543800" y="1524000"/>
            <a:ext cx="838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pic>
        <p:nvPicPr>
          <p:cNvPr id="12" name="Picture 11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OleChart spid="71683" grpId="0" bld="category"/>
      <p:bldP spid="71684" grpId="0"/>
      <p:bldP spid="71685" grpId="0"/>
      <p:bldP spid="71686" grpId="0"/>
      <p:bldP spid="716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Other Services (except Public Administration)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81)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 2004 - 2009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791200"/>
        </p:xfrm>
        <a:graphic>
          <a:graphicData uri="http://schemas.openxmlformats.org/presentationml/2006/ole">
            <p:oleObj spid="_x0000_s19458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OleChart spid="72707" grpId="0" bld="category"/>
      <p:bldP spid="72708" grpId="0"/>
      <p:bldP spid="72709" grpId="0"/>
      <p:bldP spid="72710" grpId="0"/>
      <p:bldP spid="727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Mining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21)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5626100"/>
        </p:xfrm>
        <a:graphic>
          <a:graphicData uri="http://schemas.openxmlformats.org/presentationml/2006/ole">
            <p:oleObj spid="_x0000_s2050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OleChart spid="53251" grpId="0" bld="category"/>
      <p:bldP spid="53252" grpId="0"/>
      <p:bldP spid="53253" grpId="0"/>
      <p:bldP spid="53254" grpId="0"/>
      <p:bldP spid="532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Public Administration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92)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ph idx="1"/>
          </p:nvPr>
        </p:nvGraphicFramePr>
        <p:xfrm>
          <a:off x="469900" y="1066800"/>
          <a:ext cx="8140700" cy="5791200"/>
        </p:xfrm>
        <a:graphic>
          <a:graphicData uri="http://schemas.openxmlformats.org/presentationml/2006/ole">
            <p:oleObj spid="_x0000_s20482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OleChart spid="73731" grpId="0" bld="category"/>
      <p:bldP spid="73732" grpId="0"/>
      <p:bldP spid="73733" grpId="0"/>
      <p:bldP spid="73734" grpId="0"/>
      <p:bldP spid="737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Utilities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22)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5791200"/>
        </p:xfrm>
        <a:graphic>
          <a:graphicData uri="http://schemas.openxmlformats.org/presentationml/2006/ole">
            <p:oleObj spid="_x0000_s3074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OleChart spid="55299" grpId="0" bld="category"/>
      <p:bldP spid="55300" grpId="0"/>
      <p:bldP spid="55301" grpId="0"/>
      <p:bldP spid="55302" grpId="0"/>
      <p:bldP spid="55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Construction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23)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4098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sp>
        <p:nvSpPr>
          <p:cNvPr id="12" name="TextBox 11"/>
          <p:cNvSpPr txBox="1"/>
          <p:nvPr/>
        </p:nvSpPr>
        <p:spPr>
          <a:xfrm>
            <a:off x="1219200" y="6248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Director: Dr. Marvin Hankins</a:t>
            </a:r>
          </a:p>
          <a:p>
            <a:r>
              <a:rPr lang="en-US" sz="800" dirty="0" smtClean="0"/>
              <a:t>Prepared By: Fui Ting Phang</a:t>
            </a:r>
            <a:endParaRPr lang="en-US" sz="800" dirty="0"/>
          </a:p>
        </p:txBody>
      </p:sp>
      <p:pic>
        <p:nvPicPr>
          <p:cNvPr id="13" name="Picture 12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4" name="Picture 13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OleChart spid="56323" grpId="0" bld="category"/>
      <p:bldP spid="56324" grpId="0"/>
      <p:bldP spid="56325" grpId="0"/>
      <p:bldP spid="56326" grpId="0"/>
      <p:bldP spid="563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Manufacturing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31-33)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140700" cy="5715000"/>
        </p:xfrm>
        <a:graphic>
          <a:graphicData uri="http://schemas.openxmlformats.org/presentationml/2006/ole">
            <p:oleObj spid="_x0000_s5122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0668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4676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OleChart spid="57347" grpId="0" bld="category"/>
      <p:bldP spid="57348" grpId="0"/>
      <p:bldP spid="57349" grpId="0"/>
      <p:bldP spid="57350" grpId="0"/>
      <p:bldP spid="573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Wholesale Trade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42)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8140700" cy="5715000"/>
        </p:xfrm>
        <a:graphic>
          <a:graphicData uri="http://schemas.openxmlformats.org/presentationml/2006/ole">
            <p:oleObj spid="_x0000_s6146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5438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954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FF99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5438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OleChart spid="59395" grpId="0" bld="category"/>
      <p:bldP spid="59396" grpId="0"/>
      <p:bldP spid="59397" grpId="0"/>
      <p:bldP spid="59398" grpId="0"/>
      <p:bldP spid="593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Retail Trade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44-45)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ph idx="1"/>
          </p:nvPr>
        </p:nvGraphicFramePr>
        <p:xfrm>
          <a:off x="573088" y="1143000"/>
          <a:ext cx="7780337" cy="5154613"/>
        </p:xfrm>
        <a:graphic>
          <a:graphicData uri="http://schemas.openxmlformats.org/presentationml/2006/ole">
            <p:oleObj spid="_x0000_s7170" name="Worksheet" r:id="rId3" imgW="6124468" imgH="3857762" progId="Excel.Sheet.8">
              <p:embed followColorScheme="full"/>
            </p:oleObj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3914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OleChart spid="60419" grpId="0" bld="category"/>
      <p:bldP spid="60420" grpId="0"/>
      <p:bldP spid="60421" grpId="0"/>
      <p:bldP spid="60422" grpId="0"/>
      <p:bldP spid="604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Transportation and Warehousing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48-49)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92200"/>
          <a:ext cx="8140700" cy="5765800"/>
        </p:xfrm>
        <a:graphic>
          <a:graphicData uri="http://schemas.openxmlformats.org/presentationml/2006/ole">
            <p:oleObj spid="_x0000_s8194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219200" y="5638800"/>
            <a:ext cx="914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4676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OleChart spid="61443" grpId="0" bld="category"/>
      <p:bldP spid="61444" grpId="0"/>
      <p:bldP spid="61445" grpId="0"/>
      <p:bldP spid="61446" grpId="0"/>
      <p:bldP spid="614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Information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51)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9218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0" y="6400800"/>
            <a:ext cx="766574" cy="304800"/>
          </a:xfrm>
          <a:prstGeom prst="rect">
            <a:avLst/>
          </a:prstGeom>
        </p:spPr>
      </p:pic>
      <p:pic>
        <p:nvPicPr>
          <p:cNvPr id="13" name="Picture 12" descr="LogoM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28600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OleChart spid="62467" grpId="0" bld="category"/>
      <p:bldP spid="62468" grpId="0"/>
      <p:bldP spid="62469" grpId="0"/>
      <p:bldP spid="62470" grpId="0"/>
      <p:bldP spid="6247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7927</TotalTime>
  <Words>756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Microsoft Office Excel 97-2003 Worksheet</vt:lpstr>
      <vt:lpstr>SOIC Agriculture, Forestry, Fishing &amp; Hunting Sector Employment Momentum Track (NAICS 11) 2004 - 2009</vt:lpstr>
      <vt:lpstr>SOIC Mining Sector  Employment Momentum Track (NAICS 21)  2004 - 2009</vt:lpstr>
      <vt:lpstr>SOIC Utilities Sector  Employment Momentum Track (NAICS 22)  2004 - 2009</vt:lpstr>
      <vt:lpstr>SOIC Construction Sector  Employment Momentum Track (NAICS 23)  2004 - 2009</vt:lpstr>
      <vt:lpstr>SOIC Manufacturing Sector  Employment Momentum Track (NAICS 31-33)  2004 - 2009</vt:lpstr>
      <vt:lpstr>SOIC Wholesale Trade Sector  Employment Momentum Track (NAICS 42)  2004 - 2009</vt:lpstr>
      <vt:lpstr>SOIC Retail Trade Sector  Employment Momentum Track (NAICS 44-45)  2004 - 2009</vt:lpstr>
      <vt:lpstr>SOIC Transportation and Warehousing Sector  Employment Momentum Track (NAICS 48-49)  2004 - 2009</vt:lpstr>
      <vt:lpstr>SOIC Information Sector  Employment Momentum Track (NAICS 51)  2004 - 2009</vt:lpstr>
      <vt:lpstr>SOIC Finance and Insurance Sector  Employment Momentum Track (NAICS 52)  2004 - 2009</vt:lpstr>
      <vt:lpstr>SOIC Real Estate and Rental and Leasing Sector  Employment Momentum Track (NAICS 53)  2004 - 2009</vt:lpstr>
      <vt:lpstr>SOIC Professional, Scientific and Technical Service Sector  Employment Momentum Track (NAICS 54)  2004 - 2009</vt:lpstr>
      <vt:lpstr>SOIC Management of Companies and Enterprises Sector  Employment Momentum Track (NAICS 55)  2004 - 2009</vt:lpstr>
      <vt:lpstr>SOIC Administrative, Support, Waste Management &amp; Remediation Sector  Employment Momentum Track (NAICS 56)  2004 - 2009</vt:lpstr>
      <vt:lpstr>SOIC Education Service Sector  Employment Momentum Track (NAICS 61)  2004 - 2009</vt:lpstr>
      <vt:lpstr>SOIC Health Care and Social Assistance Sector  Employment Momentum Track (NAICS 62)  2004 - 2009</vt:lpstr>
      <vt:lpstr>SOIC Arts, Entertainment, and Recreation Sector  Employment Momentum Track (NAICS 71)  2004 - 2009</vt:lpstr>
      <vt:lpstr>SOIC Accommodation and Food Services Sector  Employment Momentum Track (NAICS 72)  2004 - 2009</vt:lpstr>
      <vt:lpstr>SOIC Other Services (except Public Administration) Sector  Employment Momentum Track (NAICS 81)  2004 - 2009</vt:lpstr>
      <vt:lpstr>SOIC Public Administration Sector  Employment Momentum Track (NAICS 92)  2004 - 2009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476</cp:revision>
  <dcterms:created xsi:type="dcterms:W3CDTF">2007-06-04T14:03:06Z</dcterms:created>
  <dcterms:modified xsi:type="dcterms:W3CDTF">2011-11-17T20:58:08Z</dcterms:modified>
</cp:coreProperties>
</file>