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emf" ContentType="image/x-emf"/>
  <Default Extension="xlsx" ContentType="application/vnd.openxmlformats-officedocument.spreadsheetml.sheet"/>
  <Default Extension="vml" ContentType="application/vnd.openxmlformats-officedocument.vmlDrawing"/>
  <Default Extension="gif" ContentType="image/gif"/>
  <Default Extension="png" ContentType="image/png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3"/>
  </p:notesMasterIdLst>
  <p:sldIdLst>
    <p:sldId id="256" r:id="rId2"/>
    <p:sldId id="257" r:id="rId3"/>
    <p:sldId id="291" r:id="rId4"/>
    <p:sldId id="276" r:id="rId5"/>
    <p:sldId id="287" r:id="rId6"/>
    <p:sldId id="284" r:id="rId7"/>
    <p:sldId id="285" r:id="rId8"/>
    <p:sldId id="288" r:id="rId9"/>
    <p:sldId id="289" r:id="rId10"/>
    <p:sldId id="295" r:id="rId11"/>
    <p:sldId id="296" r:id="rId12"/>
    <p:sldId id="297" r:id="rId13"/>
    <p:sldId id="298" r:id="rId14"/>
    <p:sldId id="299" r:id="rId15"/>
    <p:sldId id="300" r:id="rId16"/>
    <p:sldId id="301" r:id="rId17"/>
    <p:sldId id="302" r:id="rId18"/>
    <p:sldId id="303" r:id="rId19"/>
    <p:sldId id="304" r:id="rId20"/>
    <p:sldId id="305" r:id="rId21"/>
    <p:sldId id="306" r:id="rId22"/>
    <p:sldId id="307" r:id="rId23"/>
    <p:sldId id="308" r:id="rId24"/>
    <p:sldId id="309" r:id="rId25"/>
    <p:sldId id="310" r:id="rId26"/>
    <p:sldId id="311" r:id="rId27"/>
    <p:sldId id="312" r:id="rId28"/>
    <p:sldId id="313" r:id="rId29"/>
    <p:sldId id="314" r:id="rId30"/>
    <p:sldId id="292" r:id="rId31"/>
    <p:sldId id="258" r:id="rId32"/>
    <p:sldId id="259" r:id="rId33"/>
    <p:sldId id="260" r:id="rId34"/>
    <p:sldId id="263" r:id="rId35"/>
    <p:sldId id="261" r:id="rId36"/>
    <p:sldId id="262" r:id="rId37"/>
    <p:sldId id="264" r:id="rId38"/>
    <p:sldId id="267" r:id="rId39"/>
    <p:sldId id="274" r:id="rId40"/>
    <p:sldId id="265" r:id="rId41"/>
    <p:sldId id="268" r:id="rId42"/>
    <p:sldId id="269" r:id="rId43"/>
    <p:sldId id="270" r:id="rId44"/>
    <p:sldId id="271" r:id="rId45"/>
    <p:sldId id="272" r:id="rId46"/>
    <p:sldId id="273" r:id="rId47"/>
    <p:sldId id="275" r:id="rId48"/>
    <p:sldId id="322" r:id="rId49"/>
    <p:sldId id="315" r:id="rId50"/>
    <p:sldId id="316" r:id="rId51"/>
    <p:sldId id="318" r:id="rId52"/>
    <p:sldId id="317" r:id="rId53"/>
    <p:sldId id="319" r:id="rId54"/>
    <p:sldId id="320" r:id="rId55"/>
    <p:sldId id="321" r:id="rId56"/>
    <p:sldId id="336" r:id="rId57"/>
    <p:sldId id="337" r:id="rId58"/>
    <p:sldId id="338" r:id="rId59"/>
    <p:sldId id="323" r:id="rId60"/>
    <p:sldId id="324" r:id="rId61"/>
    <p:sldId id="330" r:id="rId62"/>
    <p:sldId id="325" r:id="rId63"/>
    <p:sldId id="326" r:id="rId64"/>
    <p:sldId id="327" r:id="rId65"/>
    <p:sldId id="328" r:id="rId66"/>
    <p:sldId id="329" r:id="rId67"/>
    <p:sldId id="331" r:id="rId68"/>
    <p:sldId id="335" r:id="rId69"/>
    <p:sldId id="332" r:id="rId70"/>
    <p:sldId id="333" r:id="rId71"/>
    <p:sldId id="334" r:id="rId72"/>
    <p:sldId id="339" r:id="rId73"/>
    <p:sldId id="340" r:id="rId74"/>
    <p:sldId id="341" r:id="rId75"/>
    <p:sldId id="343" r:id="rId76"/>
    <p:sldId id="342" r:id="rId77"/>
    <p:sldId id="344" r:id="rId78"/>
    <p:sldId id="345" r:id="rId79"/>
    <p:sldId id="346" r:id="rId80"/>
    <p:sldId id="347" r:id="rId81"/>
    <p:sldId id="348" r:id="rId8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0" autoAdjust="0"/>
    <p:restoredTop sz="94660"/>
  </p:normalViewPr>
  <p:slideViewPr>
    <p:cSldViewPr snapToGrid="0">
      <p:cViewPr varScale="1">
        <p:scale>
          <a:sx n="97" d="100"/>
          <a:sy n="97" d="100"/>
        </p:scale>
        <p:origin x="65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notesMaster" Target="notesMasters/notesMaster1.xml"/><Relationship Id="rId84" Type="http://schemas.openxmlformats.org/officeDocument/2006/relationships/presProps" Target="presProps.xml"/><Relationship Id="rId85" Type="http://schemas.openxmlformats.org/officeDocument/2006/relationships/viewProps" Target="viewProps.xml"/><Relationship Id="rId86" Type="http://schemas.openxmlformats.org/officeDocument/2006/relationships/theme" Target="theme/theme1.xml"/><Relationship Id="rId8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工作表1!$A$2</c:f>
              <c:strCache>
                <c:ptCount val="1"/>
                <c:pt idx="0">
                  <c:v>coalesce</c:v>
                </c:pt>
              </c:strCache>
            </c:strRef>
          </c:tx>
          <c:spPr>
            <a:ln w="38100">
              <a:solidFill>
                <a:schemeClr val="bg2">
                  <a:lumMod val="50000"/>
                </a:schemeClr>
              </a:solidFill>
            </a:ln>
          </c:spPr>
          <c:marker>
            <c:symbol val="circle"/>
            <c:size val="9"/>
          </c:marker>
          <c:cat>
            <c:strRef>
              <c:f>工作表1!$B$1:$K$1</c:f>
              <c:strCache>
                <c:ptCount val="10"/>
                <c:pt idx="0">
                  <c:v>2^20</c:v>
                </c:pt>
                <c:pt idx="1">
                  <c:v>2^21</c:v>
                </c:pt>
                <c:pt idx="2">
                  <c:v>2^22</c:v>
                </c:pt>
                <c:pt idx="3">
                  <c:v>2^23</c:v>
                </c:pt>
                <c:pt idx="4">
                  <c:v>2^24</c:v>
                </c:pt>
                <c:pt idx="5">
                  <c:v>2^25</c:v>
                </c:pt>
                <c:pt idx="6">
                  <c:v>2^26</c:v>
                </c:pt>
                <c:pt idx="7">
                  <c:v>2^27</c:v>
                </c:pt>
                <c:pt idx="8">
                  <c:v>2^28</c:v>
                </c:pt>
                <c:pt idx="9">
                  <c:v>2^29</c:v>
                </c:pt>
              </c:strCache>
            </c:strRef>
          </c:cat>
          <c:val>
            <c:numRef>
              <c:f>工作表1!$B$2:$K$2</c:f>
              <c:numCache>
                <c:formatCode>General</c:formatCode>
                <c:ptCount val="10"/>
                <c:pt idx="0">
                  <c:v>4.289568</c:v>
                </c:pt>
                <c:pt idx="1">
                  <c:v>8.611136</c:v>
                </c:pt>
                <c:pt idx="2">
                  <c:v>17.20691100000001</c:v>
                </c:pt>
                <c:pt idx="3">
                  <c:v>34.703392</c:v>
                </c:pt>
                <c:pt idx="4">
                  <c:v>68.86035199999998</c:v>
                </c:pt>
                <c:pt idx="5">
                  <c:v>137.826233</c:v>
                </c:pt>
                <c:pt idx="6">
                  <c:v>276.332123</c:v>
                </c:pt>
                <c:pt idx="7">
                  <c:v>552.890503</c:v>
                </c:pt>
                <c:pt idx="8">
                  <c:v>1106.131592</c:v>
                </c:pt>
                <c:pt idx="9">
                  <c:v>2211.765381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工作表1!$A$3</c:f>
              <c:strCache>
                <c:ptCount val="1"/>
                <c:pt idx="0">
                  <c:v>noncoalesce</c:v>
                </c:pt>
              </c:strCache>
            </c:strRef>
          </c:tx>
          <c:spPr>
            <a:ln w="38100">
              <a:solidFill>
                <a:srgbClr val="FF0000"/>
              </a:solidFill>
            </a:ln>
          </c:spPr>
          <c:cat>
            <c:strRef>
              <c:f>工作表1!$B$1:$K$1</c:f>
              <c:strCache>
                <c:ptCount val="10"/>
                <c:pt idx="0">
                  <c:v>2^20</c:v>
                </c:pt>
                <c:pt idx="1">
                  <c:v>2^21</c:v>
                </c:pt>
                <c:pt idx="2">
                  <c:v>2^22</c:v>
                </c:pt>
                <c:pt idx="3">
                  <c:v>2^23</c:v>
                </c:pt>
                <c:pt idx="4">
                  <c:v>2^24</c:v>
                </c:pt>
                <c:pt idx="5">
                  <c:v>2^25</c:v>
                </c:pt>
                <c:pt idx="6">
                  <c:v>2^26</c:v>
                </c:pt>
                <c:pt idx="7">
                  <c:v>2^27</c:v>
                </c:pt>
                <c:pt idx="8">
                  <c:v>2^28</c:v>
                </c:pt>
                <c:pt idx="9">
                  <c:v>2^29</c:v>
                </c:pt>
              </c:strCache>
            </c:strRef>
          </c:cat>
          <c:val>
            <c:numRef>
              <c:f>工作表1!$B$3:$K$3</c:f>
              <c:numCache>
                <c:formatCode>General</c:formatCode>
                <c:ptCount val="10"/>
                <c:pt idx="0">
                  <c:v>4.429632</c:v>
                </c:pt>
                <c:pt idx="1">
                  <c:v>9.826272</c:v>
                </c:pt>
                <c:pt idx="2">
                  <c:v>18.689856</c:v>
                </c:pt>
                <c:pt idx="3">
                  <c:v>55.062527</c:v>
                </c:pt>
                <c:pt idx="4">
                  <c:v>99.67517099999986</c:v>
                </c:pt>
                <c:pt idx="5">
                  <c:v>343.635803</c:v>
                </c:pt>
                <c:pt idx="6">
                  <c:v>753.549683</c:v>
                </c:pt>
                <c:pt idx="7">
                  <c:v>1554.658813</c:v>
                </c:pt>
                <c:pt idx="8">
                  <c:v>3029.75</c:v>
                </c:pt>
                <c:pt idx="9">
                  <c:v>5988.902344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064449696"/>
        <c:axId val="-2064444480"/>
      </c:lineChart>
      <c:catAx>
        <c:axId val="-206444969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altLang="zh-TW" dirty="0" smtClean="0"/>
                  <a:t>Input size</a:t>
                </a:r>
                <a:endParaRPr lang="zh-TW" altLang="en-US" dirty="0"/>
              </a:p>
            </c:rich>
          </c:tx>
          <c:overlay val="0"/>
        </c:title>
        <c:numFmt formatCode="General" sourceLinked="0"/>
        <c:majorTickMark val="out"/>
        <c:minorTickMark val="none"/>
        <c:tickLblPos val="nextTo"/>
        <c:crossAx val="-2064444480"/>
        <c:crosses val="autoZero"/>
        <c:auto val="1"/>
        <c:lblAlgn val="ctr"/>
        <c:lblOffset val="100"/>
        <c:noMultiLvlLbl val="0"/>
      </c:catAx>
      <c:valAx>
        <c:axId val="-2064444480"/>
        <c:scaling>
          <c:logBase val="2.0"/>
          <c:orientation val="minMax"/>
          <c:min val="4.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altLang="zh-TW" dirty="0" smtClean="0"/>
                  <a:t>Compute time (milliseconds)</a:t>
                </a:r>
                <a:endParaRPr lang="zh-TW" altLang="en-US" dirty="0"/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-2064449696"/>
        <c:crosses val="autoZero"/>
        <c:crossBetween val="midCat"/>
      </c:valAx>
    </c:plotArea>
    <c:legend>
      <c:legendPos val="r"/>
      <c:layout>
        <c:manualLayout>
          <c:xMode val="edge"/>
          <c:yMode val="edge"/>
          <c:x val="0.657499266698057"/>
          <c:y val="0.434056723707659"/>
          <c:w val="0.219962119165425"/>
          <c:h val="0.147331889065999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5A919FE-BFDA-4E6B-A690-C255AA186241}" type="doc">
      <dgm:prSet loTypeId="urn:microsoft.com/office/officeart/2005/8/layout/cycle5" loCatId="cycle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TW" altLang="en-US"/>
        </a:p>
      </dgm:t>
    </dgm:pt>
    <dgm:pt modelId="{34AE4AB3-932E-4F36-AA06-3E4262FF13C4}">
      <dgm:prSet phldrT="[文字]" custT="1"/>
      <dgm:spPr/>
      <dgm:t>
        <a:bodyPr/>
        <a:lstStyle/>
        <a:p>
          <a:r>
            <a:rPr lang="en-US" altLang="zh-TW" sz="2800" dirty="0" smtClean="0"/>
            <a:t>Access</a:t>
          </a:r>
          <a:endParaRPr lang="zh-TW" altLang="en-US" sz="2800" dirty="0"/>
        </a:p>
      </dgm:t>
    </dgm:pt>
    <dgm:pt modelId="{3F5A4441-8DEB-4581-95BC-2B90AF542D2F}" type="parTrans" cxnId="{655119FC-04B9-4F45-9398-E4A7299574E8}">
      <dgm:prSet/>
      <dgm:spPr/>
      <dgm:t>
        <a:bodyPr/>
        <a:lstStyle/>
        <a:p>
          <a:endParaRPr lang="zh-TW" altLang="en-US" sz="2000"/>
        </a:p>
      </dgm:t>
    </dgm:pt>
    <dgm:pt modelId="{6AE26C30-85AD-4204-9610-D117E83118B1}" type="sibTrans" cxnId="{655119FC-04B9-4F45-9398-E4A7299574E8}">
      <dgm:prSet/>
      <dgm:spPr/>
      <dgm:t>
        <a:bodyPr/>
        <a:lstStyle/>
        <a:p>
          <a:endParaRPr lang="zh-TW" altLang="en-US" sz="2000"/>
        </a:p>
      </dgm:t>
    </dgm:pt>
    <dgm:pt modelId="{52D11460-4250-412D-9EFC-09531D374B41}">
      <dgm:prSet phldrT="[文字]" custT="1"/>
      <dgm:spPr/>
      <dgm:t>
        <a:bodyPr/>
        <a:lstStyle/>
        <a:p>
          <a:r>
            <a:rPr lang="en-US" altLang="zh-TW" sz="2800" dirty="0" smtClean="0"/>
            <a:t>Parallelize</a:t>
          </a:r>
          <a:endParaRPr lang="zh-TW" altLang="en-US" sz="2800" dirty="0"/>
        </a:p>
      </dgm:t>
    </dgm:pt>
    <dgm:pt modelId="{E5B87CA8-4F97-456A-A313-CEB77E7006F8}" type="parTrans" cxnId="{A5AAF3AE-AAD2-45B1-896D-676D9EFD3EB7}">
      <dgm:prSet/>
      <dgm:spPr/>
      <dgm:t>
        <a:bodyPr/>
        <a:lstStyle/>
        <a:p>
          <a:endParaRPr lang="zh-TW" altLang="en-US" sz="2000"/>
        </a:p>
      </dgm:t>
    </dgm:pt>
    <dgm:pt modelId="{8AD25EE5-0FE1-4CFD-A93A-203E0FBCB319}" type="sibTrans" cxnId="{A5AAF3AE-AAD2-45B1-896D-676D9EFD3EB7}">
      <dgm:prSet/>
      <dgm:spPr/>
      <dgm:t>
        <a:bodyPr/>
        <a:lstStyle/>
        <a:p>
          <a:endParaRPr lang="zh-TW" altLang="en-US" sz="2000"/>
        </a:p>
      </dgm:t>
    </dgm:pt>
    <dgm:pt modelId="{43112906-BAE3-4094-908A-EA8674606995}">
      <dgm:prSet phldrT="[文字]" custT="1"/>
      <dgm:spPr/>
      <dgm:t>
        <a:bodyPr/>
        <a:lstStyle/>
        <a:p>
          <a:r>
            <a:rPr lang="en-US" altLang="zh-TW" sz="2800" dirty="0" smtClean="0"/>
            <a:t>Optimize</a:t>
          </a:r>
          <a:endParaRPr lang="zh-TW" altLang="en-US" sz="2800" dirty="0"/>
        </a:p>
      </dgm:t>
    </dgm:pt>
    <dgm:pt modelId="{2F84F47C-3CD7-43E1-A3A6-7460DB91990B}" type="parTrans" cxnId="{B666E597-710D-4730-9EC4-2E4779E6E8D0}">
      <dgm:prSet/>
      <dgm:spPr/>
      <dgm:t>
        <a:bodyPr/>
        <a:lstStyle/>
        <a:p>
          <a:endParaRPr lang="zh-TW" altLang="en-US" sz="2000"/>
        </a:p>
      </dgm:t>
    </dgm:pt>
    <dgm:pt modelId="{F92610B3-0A71-4A92-959D-879459718909}" type="sibTrans" cxnId="{B666E597-710D-4730-9EC4-2E4779E6E8D0}">
      <dgm:prSet/>
      <dgm:spPr/>
      <dgm:t>
        <a:bodyPr/>
        <a:lstStyle/>
        <a:p>
          <a:endParaRPr lang="zh-TW" altLang="en-US" sz="2000"/>
        </a:p>
      </dgm:t>
    </dgm:pt>
    <dgm:pt modelId="{BFA420A3-0089-43E1-A48D-48C994DADFEB}">
      <dgm:prSet phldrT="[文字]" custT="1"/>
      <dgm:spPr/>
      <dgm:t>
        <a:bodyPr/>
        <a:lstStyle/>
        <a:p>
          <a:r>
            <a:rPr lang="en-US" altLang="zh-TW" sz="2800" dirty="0" smtClean="0"/>
            <a:t>Deploy</a:t>
          </a:r>
          <a:endParaRPr lang="zh-TW" altLang="en-US" sz="2800" dirty="0"/>
        </a:p>
      </dgm:t>
    </dgm:pt>
    <dgm:pt modelId="{57AE5222-030C-437B-B253-BA6A52073220}" type="parTrans" cxnId="{530E1450-4E77-44D5-B93C-138F133846EC}">
      <dgm:prSet/>
      <dgm:spPr/>
      <dgm:t>
        <a:bodyPr/>
        <a:lstStyle/>
        <a:p>
          <a:endParaRPr lang="zh-TW" altLang="en-US" sz="2000"/>
        </a:p>
      </dgm:t>
    </dgm:pt>
    <dgm:pt modelId="{4AD1FD34-C891-498F-A389-326B15BDB031}" type="sibTrans" cxnId="{530E1450-4E77-44D5-B93C-138F133846EC}">
      <dgm:prSet/>
      <dgm:spPr/>
      <dgm:t>
        <a:bodyPr/>
        <a:lstStyle/>
        <a:p>
          <a:endParaRPr lang="zh-TW" altLang="en-US" sz="2000"/>
        </a:p>
      </dgm:t>
    </dgm:pt>
    <dgm:pt modelId="{C0205899-B2BE-4EB6-8B6A-A1B019D178F4}" type="pres">
      <dgm:prSet presAssocID="{45A919FE-BFDA-4E6B-A690-C255AA186241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95E90F11-E4CA-4316-9693-7D7804484A0C}" type="pres">
      <dgm:prSet presAssocID="{34AE4AB3-932E-4F36-AA06-3E4262FF13C4}" presName="node" presStyleLbl="node1" presStyleIdx="0" presStyleCnt="4" custScaleX="191229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F7B508A0-73B7-4868-91D7-6A130DF7FB18}" type="pres">
      <dgm:prSet presAssocID="{34AE4AB3-932E-4F36-AA06-3E4262FF13C4}" presName="spNode" presStyleCnt="0"/>
      <dgm:spPr/>
    </dgm:pt>
    <dgm:pt modelId="{229F707C-EA22-4A5D-9C92-18DF12224884}" type="pres">
      <dgm:prSet presAssocID="{6AE26C30-85AD-4204-9610-D117E83118B1}" presName="sibTrans" presStyleLbl="sibTrans1D1" presStyleIdx="0" presStyleCnt="4"/>
      <dgm:spPr/>
      <dgm:t>
        <a:bodyPr/>
        <a:lstStyle/>
        <a:p>
          <a:endParaRPr lang="zh-TW" altLang="en-US"/>
        </a:p>
      </dgm:t>
    </dgm:pt>
    <dgm:pt modelId="{0D8ACA31-1381-45F3-A58F-C0AF8F2A6432}" type="pres">
      <dgm:prSet presAssocID="{52D11460-4250-412D-9EFC-09531D374B41}" presName="node" presStyleLbl="node1" presStyleIdx="1" presStyleCnt="4" custScaleX="192667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1BAEAE28-E690-4958-9F0D-088F5285DC80}" type="pres">
      <dgm:prSet presAssocID="{52D11460-4250-412D-9EFC-09531D374B41}" presName="spNode" presStyleCnt="0"/>
      <dgm:spPr/>
    </dgm:pt>
    <dgm:pt modelId="{FA702359-6F30-4B57-A317-BE353C54FA15}" type="pres">
      <dgm:prSet presAssocID="{8AD25EE5-0FE1-4CFD-A93A-203E0FBCB319}" presName="sibTrans" presStyleLbl="sibTrans1D1" presStyleIdx="1" presStyleCnt="4"/>
      <dgm:spPr/>
      <dgm:t>
        <a:bodyPr/>
        <a:lstStyle/>
        <a:p>
          <a:endParaRPr lang="zh-TW" altLang="en-US"/>
        </a:p>
      </dgm:t>
    </dgm:pt>
    <dgm:pt modelId="{84E2EBB6-51BC-4403-ADD7-F414EE1C28D5}" type="pres">
      <dgm:prSet presAssocID="{43112906-BAE3-4094-908A-EA8674606995}" presName="node" presStyleLbl="node1" presStyleIdx="2" presStyleCnt="4" custScaleX="17674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DE2D8D1B-9CDC-4DCB-8DDB-BA6069057362}" type="pres">
      <dgm:prSet presAssocID="{43112906-BAE3-4094-908A-EA8674606995}" presName="spNode" presStyleCnt="0"/>
      <dgm:spPr/>
    </dgm:pt>
    <dgm:pt modelId="{411E64EA-4659-4A2E-8BD7-5337255BFCE9}" type="pres">
      <dgm:prSet presAssocID="{F92610B3-0A71-4A92-959D-879459718909}" presName="sibTrans" presStyleLbl="sibTrans1D1" presStyleIdx="2" presStyleCnt="4"/>
      <dgm:spPr/>
      <dgm:t>
        <a:bodyPr/>
        <a:lstStyle/>
        <a:p>
          <a:endParaRPr lang="zh-TW" altLang="en-US"/>
        </a:p>
      </dgm:t>
    </dgm:pt>
    <dgm:pt modelId="{2115BBD7-2B4A-4AC5-A73A-637428B89B78}" type="pres">
      <dgm:prSet presAssocID="{BFA420A3-0089-43E1-A48D-48C994DADFEB}" presName="node" presStyleLbl="node1" presStyleIdx="3" presStyleCnt="4" custScaleX="16149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FDB5D955-96DE-47D6-90BA-69161C6CCD92}" type="pres">
      <dgm:prSet presAssocID="{BFA420A3-0089-43E1-A48D-48C994DADFEB}" presName="spNode" presStyleCnt="0"/>
      <dgm:spPr/>
    </dgm:pt>
    <dgm:pt modelId="{0252170A-3B96-4B1B-90D4-6188D5BDC935}" type="pres">
      <dgm:prSet presAssocID="{4AD1FD34-C891-498F-A389-326B15BDB031}" presName="sibTrans" presStyleLbl="sibTrans1D1" presStyleIdx="3" presStyleCnt="4"/>
      <dgm:spPr/>
      <dgm:t>
        <a:bodyPr/>
        <a:lstStyle/>
        <a:p>
          <a:endParaRPr lang="zh-TW" altLang="en-US"/>
        </a:p>
      </dgm:t>
    </dgm:pt>
  </dgm:ptLst>
  <dgm:cxnLst>
    <dgm:cxn modelId="{46D28762-FD77-4470-9578-9F18CA38DC7D}" type="presOf" srcId="{43112906-BAE3-4094-908A-EA8674606995}" destId="{84E2EBB6-51BC-4403-ADD7-F414EE1C28D5}" srcOrd="0" destOrd="0" presId="urn:microsoft.com/office/officeart/2005/8/layout/cycle5"/>
    <dgm:cxn modelId="{DF442D6F-575E-4F84-933B-05FBA427A29C}" type="presOf" srcId="{6AE26C30-85AD-4204-9610-D117E83118B1}" destId="{229F707C-EA22-4A5D-9C92-18DF12224884}" srcOrd="0" destOrd="0" presId="urn:microsoft.com/office/officeart/2005/8/layout/cycle5"/>
    <dgm:cxn modelId="{655119FC-04B9-4F45-9398-E4A7299574E8}" srcId="{45A919FE-BFDA-4E6B-A690-C255AA186241}" destId="{34AE4AB3-932E-4F36-AA06-3E4262FF13C4}" srcOrd="0" destOrd="0" parTransId="{3F5A4441-8DEB-4581-95BC-2B90AF542D2F}" sibTransId="{6AE26C30-85AD-4204-9610-D117E83118B1}"/>
    <dgm:cxn modelId="{FE6E634E-12FF-44FC-B8D7-7A8F741B2073}" type="presOf" srcId="{4AD1FD34-C891-498F-A389-326B15BDB031}" destId="{0252170A-3B96-4B1B-90D4-6188D5BDC935}" srcOrd="0" destOrd="0" presId="urn:microsoft.com/office/officeart/2005/8/layout/cycle5"/>
    <dgm:cxn modelId="{F34C60C3-0975-4D76-8E67-36A21C7DEF4A}" type="presOf" srcId="{BFA420A3-0089-43E1-A48D-48C994DADFEB}" destId="{2115BBD7-2B4A-4AC5-A73A-637428B89B78}" srcOrd="0" destOrd="0" presId="urn:microsoft.com/office/officeart/2005/8/layout/cycle5"/>
    <dgm:cxn modelId="{E8D3E9ED-A17A-458C-A7F5-CD3E4EE12C6F}" type="presOf" srcId="{F92610B3-0A71-4A92-959D-879459718909}" destId="{411E64EA-4659-4A2E-8BD7-5337255BFCE9}" srcOrd="0" destOrd="0" presId="urn:microsoft.com/office/officeart/2005/8/layout/cycle5"/>
    <dgm:cxn modelId="{A5AAF3AE-AAD2-45B1-896D-676D9EFD3EB7}" srcId="{45A919FE-BFDA-4E6B-A690-C255AA186241}" destId="{52D11460-4250-412D-9EFC-09531D374B41}" srcOrd="1" destOrd="0" parTransId="{E5B87CA8-4F97-456A-A313-CEB77E7006F8}" sibTransId="{8AD25EE5-0FE1-4CFD-A93A-203E0FBCB319}"/>
    <dgm:cxn modelId="{7D59EE08-EDDE-46F9-9EA6-CC6E4CDA4B16}" type="presOf" srcId="{45A919FE-BFDA-4E6B-A690-C255AA186241}" destId="{C0205899-B2BE-4EB6-8B6A-A1B019D178F4}" srcOrd="0" destOrd="0" presId="urn:microsoft.com/office/officeart/2005/8/layout/cycle5"/>
    <dgm:cxn modelId="{B666E597-710D-4730-9EC4-2E4779E6E8D0}" srcId="{45A919FE-BFDA-4E6B-A690-C255AA186241}" destId="{43112906-BAE3-4094-908A-EA8674606995}" srcOrd="2" destOrd="0" parTransId="{2F84F47C-3CD7-43E1-A3A6-7460DB91990B}" sibTransId="{F92610B3-0A71-4A92-959D-879459718909}"/>
    <dgm:cxn modelId="{B2B4F551-D5D1-47D0-9D7F-098FFF72A97A}" type="presOf" srcId="{8AD25EE5-0FE1-4CFD-A93A-203E0FBCB319}" destId="{FA702359-6F30-4B57-A317-BE353C54FA15}" srcOrd="0" destOrd="0" presId="urn:microsoft.com/office/officeart/2005/8/layout/cycle5"/>
    <dgm:cxn modelId="{6F573D9D-B152-43F5-A255-4971C38BEEA7}" type="presOf" srcId="{34AE4AB3-932E-4F36-AA06-3E4262FF13C4}" destId="{95E90F11-E4CA-4316-9693-7D7804484A0C}" srcOrd="0" destOrd="0" presId="urn:microsoft.com/office/officeart/2005/8/layout/cycle5"/>
    <dgm:cxn modelId="{530E1450-4E77-44D5-B93C-138F133846EC}" srcId="{45A919FE-BFDA-4E6B-A690-C255AA186241}" destId="{BFA420A3-0089-43E1-A48D-48C994DADFEB}" srcOrd="3" destOrd="0" parTransId="{57AE5222-030C-437B-B253-BA6A52073220}" sibTransId="{4AD1FD34-C891-498F-A389-326B15BDB031}"/>
    <dgm:cxn modelId="{10B89432-AD72-4D19-B0B6-37F3BE561397}" type="presOf" srcId="{52D11460-4250-412D-9EFC-09531D374B41}" destId="{0D8ACA31-1381-45F3-A58F-C0AF8F2A6432}" srcOrd="0" destOrd="0" presId="urn:microsoft.com/office/officeart/2005/8/layout/cycle5"/>
    <dgm:cxn modelId="{EC3C7322-B240-4585-AF87-D48A20B30DB4}" type="presParOf" srcId="{C0205899-B2BE-4EB6-8B6A-A1B019D178F4}" destId="{95E90F11-E4CA-4316-9693-7D7804484A0C}" srcOrd="0" destOrd="0" presId="urn:microsoft.com/office/officeart/2005/8/layout/cycle5"/>
    <dgm:cxn modelId="{0EA9732A-AAF6-412D-919F-8690315A23C0}" type="presParOf" srcId="{C0205899-B2BE-4EB6-8B6A-A1B019D178F4}" destId="{F7B508A0-73B7-4868-91D7-6A130DF7FB18}" srcOrd="1" destOrd="0" presId="urn:microsoft.com/office/officeart/2005/8/layout/cycle5"/>
    <dgm:cxn modelId="{E77EDD2D-5443-4467-B3F9-C70957F86462}" type="presParOf" srcId="{C0205899-B2BE-4EB6-8B6A-A1B019D178F4}" destId="{229F707C-EA22-4A5D-9C92-18DF12224884}" srcOrd="2" destOrd="0" presId="urn:microsoft.com/office/officeart/2005/8/layout/cycle5"/>
    <dgm:cxn modelId="{44B49E86-A902-4F88-B7C7-42DF3756782B}" type="presParOf" srcId="{C0205899-B2BE-4EB6-8B6A-A1B019D178F4}" destId="{0D8ACA31-1381-45F3-A58F-C0AF8F2A6432}" srcOrd="3" destOrd="0" presId="urn:microsoft.com/office/officeart/2005/8/layout/cycle5"/>
    <dgm:cxn modelId="{3CC14838-4123-4D32-96AD-6ECC6EBA2973}" type="presParOf" srcId="{C0205899-B2BE-4EB6-8B6A-A1B019D178F4}" destId="{1BAEAE28-E690-4958-9F0D-088F5285DC80}" srcOrd="4" destOrd="0" presId="urn:microsoft.com/office/officeart/2005/8/layout/cycle5"/>
    <dgm:cxn modelId="{CDFC6E12-8324-46B9-B8DE-FE37861F78CC}" type="presParOf" srcId="{C0205899-B2BE-4EB6-8B6A-A1B019D178F4}" destId="{FA702359-6F30-4B57-A317-BE353C54FA15}" srcOrd="5" destOrd="0" presId="urn:microsoft.com/office/officeart/2005/8/layout/cycle5"/>
    <dgm:cxn modelId="{E7D04AF7-6917-459C-9EC6-3AB050257CE1}" type="presParOf" srcId="{C0205899-B2BE-4EB6-8B6A-A1B019D178F4}" destId="{84E2EBB6-51BC-4403-ADD7-F414EE1C28D5}" srcOrd="6" destOrd="0" presId="urn:microsoft.com/office/officeart/2005/8/layout/cycle5"/>
    <dgm:cxn modelId="{97D33113-5A51-4595-A23C-13A25639CBC8}" type="presParOf" srcId="{C0205899-B2BE-4EB6-8B6A-A1B019D178F4}" destId="{DE2D8D1B-9CDC-4DCB-8DDB-BA6069057362}" srcOrd="7" destOrd="0" presId="urn:microsoft.com/office/officeart/2005/8/layout/cycle5"/>
    <dgm:cxn modelId="{20402830-FEC8-403F-8515-D5BB82D828F3}" type="presParOf" srcId="{C0205899-B2BE-4EB6-8B6A-A1B019D178F4}" destId="{411E64EA-4659-4A2E-8BD7-5337255BFCE9}" srcOrd="8" destOrd="0" presId="urn:microsoft.com/office/officeart/2005/8/layout/cycle5"/>
    <dgm:cxn modelId="{ADCE7694-2B28-4A71-88D1-B493D17500C3}" type="presParOf" srcId="{C0205899-B2BE-4EB6-8B6A-A1B019D178F4}" destId="{2115BBD7-2B4A-4AC5-A73A-637428B89B78}" srcOrd="9" destOrd="0" presId="urn:microsoft.com/office/officeart/2005/8/layout/cycle5"/>
    <dgm:cxn modelId="{4709B561-D1E8-4C79-A32E-FDC949E37E5A}" type="presParOf" srcId="{C0205899-B2BE-4EB6-8B6A-A1B019D178F4}" destId="{FDB5D955-96DE-47D6-90BA-69161C6CCD92}" srcOrd="10" destOrd="0" presId="urn:microsoft.com/office/officeart/2005/8/layout/cycle5"/>
    <dgm:cxn modelId="{7818F9EB-1D69-44F9-91E4-BBACE5AF3857}" type="presParOf" srcId="{C0205899-B2BE-4EB6-8B6A-A1B019D178F4}" destId="{0252170A-3B96-4B1B-90D4-6188D5BDC935}" srcOrd="11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5767F9A-B2BE-4A4E-B250-EDA3C4C7BA17}" type="doc">
      <dgm:prSet loTypeId="urn:microsoft.com/office/officeart/2005/8/layout/default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zh-TW" altLang="en-US"/>
        </a:p>
      </dgm:t>
    </dgm:pt>
    <dgm:pt modelId="{D7907A35-54ED-4127-A6EE-AF37EB7B9AE3}">
      <dgm:prSet phldrT="[文字]" custT="1"/>
      <dgm:spPr/>
      <dgm:t>
        <a:bodyPr/>
        <a:lstStyle/>
        <a:p>
          <a:r>
            <a:rPr lang="en-US" altLang="zh-TW" sz="3200" dirty="0" smtClean="0"/>
            <a:t>1</a:t>
          </a:r>
          <a:endParaRPr lang="zh-TW" altLang="en-US" sz="3200" dirty="0"/>
        </a:p>
      </dgm:t>
    </dgm:pt>
    <dgm:pt modelId="{C3A1EF7F-29C9-43CA-B393-9D70AF58A8A3}" type="parTrans" cxnId="{2204606E-B357-419F-BB3E-4F22315F11FC}">
      <dgm:prSet/>
      <dgm:spPr/>
      <dgm:t>
        <a:bodyPr/>
        <a:lstStyle/>
        <a:p>
          <a:endParaRPr lang="zh-TW" altLang="en-US" sz="3600"/>
        </a:p>
      </dgm:t>
    </dgm:pt>
    <dgm:pt modelId="{30A01856-063D-4766-A2AA-2699A2FEA5F5}" type="sibTrans" cxnId="{2204606E-B357-419F-BB3E-4F22315F11FC}">
      <dgm:prSet/>
      <dgm:spPr/>
      <dgm:t>
        <a:bodyPr/>
        <a:lstStyle/>
        <a:p>
          <a:endParaRPr lang="zh-TW" altLang="en-US" sz="3600"/>
        </a:p>
      </dgm:t>
    </dgm:pt>
    <dgm:pt modelId="{0F04FCAD-101E-4068-BAA2-782060932C91}">
      <dgm:prSet phldrT="[文字]" custT="1"/>
      <dgm:spPr/>
      <dgm:t>
        <a:bodyPr/>
        <a:lstStyle/>
        <a:p>
          <a:r>
            <a:rPr lang="en-US" altLang="zh-TW" sz="3200" dirty="0" smtClean="0"/>
            <a:t>0</a:t>
          </a:r>
          <a:endParaRPr lang="zh-TW" altLang="en-US" sz="3200" dirty="0"/>
        </a:p>
      </dgm:t>
    </dgm:pt>
    <dgm:pt modelId="{0E697015-010A-4B01-B80A-9C6922B5004E}" type="parTrans" cxnId="{D5079FC3-5323-497F-9C96-E3DE3736BAB8}">
      <dgm:prSet/>
      <dgm:spPr/>
      <dgm:t>
        <a:bodyPr/>
        <a:lstStyle/>
        <a:p>
          <a:endParaRPr lang="zh-TW" altLang="en-US" sz="3600"/>
        </a:p>
      </dgm:t>
    </dgm:pt>
    <dgm:pt modelId="{53C61532-0CD9-46E0-974B-FF4581FC7459}" type="sibTrans" cxnId="{D5079FC3-5323-497F-9C96-E3DE3736BAB8}">
      <dgm:prSet/>
      <dgm:spPr/>
      <dgm:t>
        <a:bodyPr/>
        <a:lstStyle/>
        <a:p>
          <a:endParaRPr lang="zh-TW" altLang="en-US" sz="3600"/>
        </a:p>
      </dgm:t>
    </dgm:pt>
    <dgm:pt modelId="{D213218E-3DCD-45E1-ADC7-A1DAA1C15D09}">
      <dgm:prSet phldrT="[文字]" custT="1"/>
      <dgm:spPr/>
      <dgm:t>
        <a:bodyPr/>
        <a:lstStyle/>
        <a:p>
          <a:r>
            <a:rPr lang="en-US" altLang="zh-TW" sz="3200" dirty="0" smtClean="0"/>
            <a:t>1</a:t>
          </a:r>
          <a:endParaRPr lang="zh-TW" altLang="en-US" sz="3200" dirty="0"/>
        </a:p>
      </dgm:t>
    </dgm:pt>
    <dgm:pt modelId="{D918270F-BF7C-4A97-9EF4-89CBD51FB6EE}" type="parTrans" cxnId="{BF2B6656-0C7D-4492-9ABA-6EDADCB5CD72}">
      <dgm:prSet/>
      <dgm:spPr/>
      <dgm:t>
        <a:bodyPr/>
        <a:lstStyle/>
        <a:p>
          <a:endParaRPr lang="zh-TW" altLang="en-US" sz="3600"/>
        </a:p>
      </dgm:t>
    </dgm:pt>
    <dgm:pt modelId="{7ED8BE4E-3EC6-49D0-B6BA-1ADB8FB5F050}" type="sibTrans" cxnId="{BF2B6656-0C7D-4492-9ABA-6EDADCB5CD72}">
      <dgm:prSet/>
      <dgm:spPr/>
      <dgm:t>
        <a:bodyPr/>
        <a:lstStyle/>
        <a:p>
          <a:endParaRPr lang="zh-TW" altLang="en-US" sz="3600"/>
        </a:p>
      </dgm:t>
    </dgm:pt>
    <dgm:pt modelId="{C851763F-0D38-4A14-AB89-63FFFEB924AB}">
      <dgm:prSet phldrT="[文字]" custT="1"/>
      <dgm:spPr/>
      <dgm:t>
        <a:bodyPr/>
        <a:lstStyle/>
        <a:p>
          <a:r>
            <a:rPr lang="en-US" altLang="zh-TW" sz="3200" dirty="0" smtClean="0"/>
            <a:t>0</a:t>
          </a:r>
          <a:endParaRPr lang="zh-TW" altLang="en-US" sz="3200" dirty="0"/>
        </a:p>
      </dgm:t>
    </dgm:pt>
    <dgm:pt modelId="{137A52A5-A959-4D10-8E7A-D1A0871DB612}" type="parTrans" cxnId="{C31CAEA2-BCCB-40D4-A9AA-6A434A4CE8E2}">
      <dgm:prSet/>
      <dgm:spPr/>
      <dgm:t>
        <a:bodyPr/>
        <a:lstStyle/>
        <a:p>
          <a:endParaRPr lang="zh-TW" altLang="en-US" sz="3600"/>
        </a:p>
      </dgm:t>
    </dgm:pt>
    <dgm:pt modelId="{531651F4-B26D-45D7-8CA9-72044BA81256}" type="sibTrans" cxnId="{C31CAEA2-BCCB-40D4-A9AA-6A434A4CE8E2}">
      <dgm:prSet/>
      <dgm:spPr/>
      <dgm:t>
        <a:bodyPr/>
        <a:lstStyle/>
        <a:p>
          <a:endParaRPr lang="zh-TW" altLang="en-US" sz="3600"/>
        </a:p>
      </dgm:t>
    </dgm:pt>
    <dgm:pt modelId="{EA47CEB3-9C93-4FE7-86BC-741B1AB25BD8}">
      <dgm:prSet phldrT="[文字]" custT="1"/>
      <dgm:spPr/>
      <dgm:t>
        <a:bodyPr/>
        <a:lstStyle/>
        <a:p>
          <a:r>
            <a:rPr lang="en-US" altLang="zh-TW" sz="3200" dirty="0" smtClean="0"/>
            <a:t>0</a:t>
          </a:r>
          <a:endParaRPr lang="zh-TW" altLang="en-US" sz="3200" dirty="0"/>
        </a:p>
      </dgm:t>
    </dgm:pt>
    <dgm:pt modelId="{59219790-467A-48BD-B7A0-B5119A71084D}" type="parTrans" cxnId="{103A2DA3-5827-4EDA-A2FA-80C77D54D5C8}">
      <dgm:prSet/>
      <dgm:spPr/>
      <dgm:t>
        <a:bodyPr/>
        <a:lstStyle/>
        <a:p>
          <a:endParaRPr lang="zh-TW" altLang="en-US" sz="3600"/>
        </a:p>
      </dgm:t>
    </dgm:pt>
    <dgm:pt modelId="{AAF4FC50-A603-4D52-BBF1-3FE70EFCABB8}" type="sibTrans" cxnId="{103A2DA3-5827-4EDA-A2FA-80C77D54D5C8}">
      <dgm:prSet/>
      <dgm:spPr/>
      <dgm:t>
        <a:bodyPr/>
        <a:lstStyle/>
        <a:p>
          <a:endParaRPr lang="zh-TW" altLang="en-US" sz="3600"/>
        </a:p>
      </dgm:t>
    </dgm:pt>
    <dgm:pt modelId="{4AC8003F-0F9D-45B9-B2CB-590DF30CC9A0}">
      <dgm:prSet phldrT="[文字]" custT="1"/>
      <dgm:spPr/>
      <dgm:t>
        <a:bodyPr/>
        <a:lstStyle/>
        <a:p>
          <a:r>
            <a:rPr lang="en-US" altLang="zh-TW" sz="3200" dirty="0" smtClean="0"/>
            <a:t>1</a:t>
          </a:r>
          <a:endParaRPr lang="zh-TW" altLang="en-US" sz="3200" dirty="0"/>
        </a:p>
      </dgm:t>
    </dgm:pt>
    <dgm:pt modelId="{77BE1936-9683-4C16-BBB2-8FE945CF69F5}" type="parTrans" cxnId="{F0C92A1E-B217-4B37-8C3A-BFC306504563}">
      <dgm:prSet/>
      <dgm:spPr/>
      <dgm:t>
        <a:bodyPr/>
        <a:lstStyle/>
        <a:p>
          <a:endParaRPr lang="zh-TW" altLang="en-US" sz="3600"/>
        </a:p>
      </dgm:t>
    </dgm:pt>
    <dgm:pt modelId="{D2DFDF94-D7C2-4710-84E9-50190F57D18D}" type="sibTrans" cxnId="{F0C92A1E-B217-4B37-8C3A-BFC306504563}">
      <dgm:prSet/>
      <dgm:spPr/>
      <dgm:t>
        <a:bodyPr/>
        <a:lstStyle/>
        <a:p>
          <a:endParaRPr lang="zh-TW" altLang="en-US" sz="3600"/>
        </a:p>
      </dgm:t>
    </dgm:pt>
    <dgm:pt modelId="{07A2FC16-6D23-4249-B3BE-6B5E3F9CA060}">
      <dgm:prSet phldrT="[文字]" custT="1"/>
      <dgm:spPr>
        <a:solidFill>
          <a:srgbClr val="FF0000"/>
        </a:solidFill>
      </dgm:spPr>
      <dgm:t>
        <a:bodyPr/>
        <a:lstStyle/>
        <a:p>
          <a:endParaRPr lang="zh-TW" altLang="en-US" sz="3200" dirty="0"/>
        </a:p>
      </dgm:t>
    </dgm:pt>
    <dgm:pt modelId="{167A0F1E-90EE-4DEA-A2D7-F4EC40412343}" type="parTrans" cxnId="{EBCB4931-4D4A-4065-8780-949BA26B2E8D}">
      <dgm:prSet/>
      <dgm:spPr/>
      <dgm:t>
        <a:bodyPr/>
        <a:lstStyle/>
        <a:p>
          <a:endParaRPr lang="zh-TW" altLang="en-US" sz="2400"/>
        </a:p>
      </dgm:t>
    </dgm:pt>
    <dgm:pt modelId="{1853F067-7541-4B0B-9139-D954B13016AF}" type="sibTrans" cxnId="{EBCB4931-4D4A-4065-8780-949BA26B2E8D}">
      <dgm:prSet/>
      <dgm:spPr/>
      <dgm:t>
        <a:bodyPr/>
        <a:lstStyle/>
        <a:p>
          <a:endParaRPr lang="zh-TW" altLang="en-US" sz="2400"/>
        </a:p>
      </dgm:t>
    </dgm:pt>
    <dgm:pt modelId="{C09A1901-6DF5-4D57-B0DB-2A2E0C2DABC2}" type="pres">
      <dgm:prSet presAssocID="{25767F9A-B2BE-4A4E-B250-EDA3C4C7BA17}" presName="diagram" presStyleCnt="0">
        <dgm:presLayoutVars>
          <dgm:dir val="rev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25E5EAF9-7F0A-45FD-8DC6-CCBC3114AD38}" type="pres">
      <dgm:prSet presAssocID="{D7907A35-54ED-4127-A6EE-AF37EB7B9AE3}" presName="node" presStyleLbl="node1" presStyleIdx="0" presStyleCnt="7" custScaleY="206298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7EA8B0AA-C4F9-4349-888E-56844E45F4B7}" type="pres">
      <dgm:prSet presAssocID="{30A01856-063D-4766-A2AA-2699A2FEA5F5}" presName="sibTrans" presStyleCnt="0"/>
      <dgm:spPr/>
    </dgm:pt>
    <dgm:pt modelId="{14B8DD69-75AC-4BAB-9BD0-087C46B5D802}" type="pres">
      <dgm:prSet presAssocID="{0F04FCAD-101E-4068-BAA2-782060932C91}" presName="node" presStyleLbl="node1" presStyleIdx="1" presStyleCnt="7" custScaleY="206298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714018FA-A703-4316-A2F0-377F242942C9}" type="pres">
      <dgm:prSet presAssocID="{53C61532-0CD9-46E0-974B-FF4581FC7459}" presName="sibTrans" presStyleCnt="0"/>
      <dgm:spPr/>
    </dgm:pt>
    <dgm:pt modelId="{FECF81F9-57FF-40B4-85F2-CB9F2FC9EBA8}" type="pres">
      <dgm:prSet presAssocID="{D213218E-3DCD-45E1-ADC7-A1DAA1C15D09}" presName="node" presStyleLbl="node1" presStyleIdx="2" presStyleCnt="7" custScaleY="206298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79A80C39-93F3-40B3-B445-41E7C55E1B7C}" type="pres">
      <dgm:prSet presAssocID="{7ED8BE4E-3EC6-49D0-B6BA-1ADB8FB5F050}" presName="sibTrans" presStyleCnt="0"/>
      <dgm:spPr/>
    </dgm:pt>
    <dgm:pt modelId="{A580E57F-C3EC-4AF4-B192-646431BB306E}" type="pres">
      <dgm:prSet presAssocID="{07A2FC16-6D23-4249-B3BE-6B5E3F9CA060}" presName="node" presStyleLbl="node1" presStyleIdx="3" presStyleCnt="7" custScaleX="15533" custScaleY="22094" custLinFactNeighborX="-2606" custLinFactNeighborY="44308">
        <dgm:presLayoutVars>
          <dgm:bulletEnabled val="1"/>
        </dgm:presLayoutVars>
      </dgm:prSet>
      <dgm:spPr>
        <a:prstGeom prst="ellipse">
          <a:avLst/>
        </a:prstGeom>
      </dgm:spPr>
      <dgm:t>
        <a:bodyPr/>
        <a:lstStyle/>
        <a:p>
          <a:endParaRPr lang="zh-TW" altLang="en-US"/>
        </a:p>
      </dgm:t>
    </dgm:pt>
    <dgm:pt modelId="{1C912ED1-451F-4477-8719-2321F75A6450}" type="pres">
      <dgm:prSet presAssocID="{1853F067-7541-4B0B-9139-D954B13016AF}" presName="sibTrans" presStyleCnt="0"/>
      <dgm:spPr/>
    </dgm:pt>
    <dgm:pt modelId="{57FE44A1-B53F-41D2-90C7-554C368CCAEA}" type="pres">
      <dgm:prSet presAssocID="{C851763F-0D38-4A14-AB89-63FFFEB924AB}" presName="node" presStyleLbl="node1" presStyleIdx="4" presStyleCnt="7" custScaleY="206298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677789CF-CD1A-45F0-A8E2-4B168D291FA1}" type="pres">
      <dgm:prSet presAssocID="{531651F4-B26D-45D7-8CA9-72044BA81256}" presName="sibTrans" presStyleCnt="0"/>
      <dgm:spPr/>
    </dgm:pt>
    <dgm:pt modelId="{0B0A5308-856E-4730-9237-64F49CE850B2}" type="pres">
      <dgm:prSet presAssocID="{EA47CEB3-9C93-4FE7-86BC-741B1AB25BD8}" presName="node" presStyleLbl="node1" presStyleIdx="5" presStyleCnt="7" custScaleY="206298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40A28AD3-B03C-467B-BA5D-E0D07381286E}" type="pres">
      <dgm:prSet presAssocID="{AAF4FC50-A603-4D52-BBF1-3FE70EFCABB8}" presName="sibTrans" presStyleCnt="0"/>
      <dgm:spPr/>
    </dgm:pt>
    <dgm:pt modelId="{71EF2F76-1EDB-482F-88B8-D31BDDC82714}" type="pres">
      <dgm:prSet presAssocID="{4AC8003F-0F9D-45B9-B2CB-590DF30CC9A0}" presName="node" presStyleLbl="node1" presStyleIdx="6" presStyleCnt="7" custScaleY="206298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C31CAEA2-BCCB-40D4-A9AA-6A434A4CE8E2}" srcId="{25767F9A-B2BE-4A4E-B250-EDA3C4C7BA17}" destId="{C851763F-0D38-4A14-AB89-63FFFEB924AB}" srcOrd="4" destOrd="0" parTransId="{137A52A5-A959-4D10-8E7A-D1A0871DB612}" sibTransId="{531651F4-B26D-45D7-8CA9-72044BA81256}"/>
    <dgm:cxn modelId="{AE978ED6-848F-45DC-93F4-A1B10F7D9D15}" type="presOf" srcId="{4AC8003F-0F9D-45B9-B2CB-590DF30CC9A0}" destId="{71EF2F76-1EDB-482F-88B8-D31BDDC82714}" srcOrd="0" destOrd="0" presId="urn:microsoft.com/office/officeart/2005/8/layout/default"/>
    <dgm:cxn modelId="{103A2DA3-5827-4EDA-A2FA-80C77D54D5C8}" srcId="{25767F9A-B2BE-4A4E-B250-EDA3C4C7BA17}" destId="{EA47CEB3-9C93-4FE7-86BC-741B1AB25BD8}" srcOrd="5" destOrd="0" parTransId="{59219790-467A-48BD-B7A0-B5119A71084D}" sibTransId="{AAF4FC50-A603-4D52-BBF1-3FE70EFCABB8}"/>
    <dgm:cxn modelId="{2204606E-B357-419F-BB3E-4F22315F11FC}" srcId="{25767F9A-B2BE-4A4E-B250-EDA3C4C7BA17}" destId="{D7907A35-54ED-4127-A6EE-AF37EB7B9AE3}" srcOrd="0" destOrd="0" parTransId="{C3A1EF7F-29C9-43CA-B393-9D70AF58A8A3}" sibTransId="{30A01856-063D-4766-A2AA-2699A2FEA5F5}"/>
    <dgm:cxn modelId="{D5079FC3-5323-497F-9C96-E3DE3736BAB8}" srcId="{25767F9A-B2BE-4A4E-B250-EDA3C4C7BA17}" destId="{0F04FCAD-101E-4068-BAA2-782060932C91}" srcOrd="1" destOrd="0" parTransId="{0E697015-010A-4B01-B80A-9C6922B5004E}" sibTransId="{53C61532-0CD9-46E0-974B-FF4581FC7459}"/>
    <dgm:cxn modelId="{2ED6427E-AFAD-41FC-B21B-FCE9D9AB0AC0}" type="presOf" srcId="{D7907A35-54ED-4127-A6EE-AF37EB7B9AE3}" destId="{25E5EAF9-7F0A-45FD-8DC6-CCBC3114AD38}" srcOrd="0" destOrd="0" presId="urn:microsoft.com/office/officeart/2005/8/layout/default"/>
    <dgm:cxn modelId="{0AE8E2B0-2B3D-496D-B33C-E14F0A556AAE}" type="presOf" srcId="{25767F9A-B2BE-4A4E-B250-EDA3C4C7BA17}" destId="{C09A1901-6DF5-4D57-B0DB-2A2E0C2DABC2}" srcOrd="0" destOrd="0" presId="urn:microsoft.com/office/officeart/2005/8/layout/default"/>
    <dgm:cxn modelId="{BA8D90C1-7B17-47F7-B002-418117F99B98}" type="presOf" srcId="{C851763F-0D38-4A14-AB89-63FFFEB924AB}" destId="{57FE44A1-B53F-41D2-90C7-554C368CCAEA}" srcOrd="0" destOrd="0" presId="urn:microsoft.com/office/officeart/2005/8/layout/default"/>
    <dgm:cxn modelId="{9A40201A-857B-47D3-9B31-4FB642C2BFDB}" type="presOf" srcId="{07A2FC16-6D23-4249-B3BE-6B5E3F9CA060}" destId="{A580E57F-C3EC-4AF4-B192-646431BB306E}" srcOrd="0" destOrd="0" presId="urn:microsoft.com/office/officeart/2005/8/layout/default"/>
    <dgm:cxn modelId="{6C821C23-7321-4D58-8D16-63266AA49BF6}" type="presOf" srcId="{0F04FCAD-101E-4068-BAA2-782060932C91}" destId="{14B8DD69-75AC-4BAB-9BD0-087C46B5D802}" srcOrd="0" destOrd="0" presId="urn:microsoft.com/office/officeart/2005/8/layout/default"/>
    <dgm:cxn modelId="{8BDB1200-7704-4210-8622-CDB1929EDBEE}" type="presOf" srcId="{EA47CEB3-9C93-4FE7-86BC-741B1AB25BD8}" destId="{0B0A5308-856E-4730-9237-64F49CE850B2}" srcOrd="0" destOrd="0" presId="urn:microsoft.com/office/officeart/2005/8/layout/default"/>
    <dgm:cxn modelId="{BF2B6656-0C7D-4492-9ABA-6EDADCB5CD72}" srcId="{25767F9A-B2BE-4A4E-B250-EDA3C4C7BA17}" destId="{D213218E-3DCD-45E1-ADC7-A1DAA1C15D09}" srcOrd="2" destOrd="0" parTransId="{D918270F-BF7C-4A97-9EF4-89CBD51FB6EE}" sibTransId="{7ED8BE4E-3EC6-49D0-B6BA-1ADB8FB5F050}"/>
    <dgm:cxn modelId="{28AA6FED-8BCE-45A8-9F11-437A89D37A83}" type="presOf" srcId="{D213218E-3DCD-45E1-ADC7-A1DAA1C15D09}" destId="{FECF81F9-57FF-40B4-85F2-CB9F2FC9EBA8}" srcOrd="0" destOrd="0" presId="urn:microsoft.com/office/officeart/2005/8/layout/default"/>
    <dgm:cxn modelId="{F0C92A1E-B217-4B37-8C3A-BFC306504563}" srcId="{25767F9A-B2BE-4A4E-B250-EDA3C4C7BA17}" destId="{4AC8003F-0F9D-45B9-B2CB-590DF30CC9A0}" srcOrd="6" destOrd="0" parTransId="{77BE1936-9683-4C16-BBB2-8FE945CF69F5}" sibTransId="{D2DFDF94-D7C2-4710-84E9-50190F57D18D}"/>
    <dgm:cxn modelId="{EBCB4931-4D4A-4065-8780-949BA26B2E8D}" srcId="{25767F9A-B2BE-4A4E-B250-EDA3C4C7BA17}" destId="{07A2FC16-6D23-4249-B3BE-6B5E3F9CA060}" srcOrd="3" destOrd="0" parTransId="{167A0F1E-90EE-4DEA-A2D7-F4EC40412343}" sibTransId="{1853F067-7541-4B0B-9139-D954B13016AF}"/>
    <dgm:cxn modelId="{6A2DA65D-7BE0-49ED-8D5F-D0EA81BF2BBA}" type="presParOf" srcId="{C09A1901-6DF5-4D57-B0DB-2A2E0C2DABC2}" destId="{25E5EAF9-7F0A-45FD-8DC6-CCBC3114AD38}" srcOrd="0" destOrd="0" presId="urn:microsoft.com/office/officeart/2005/8/layout/default"/>
    <dgm:cxn modelId="{185F9AF9-9514-4A91-B31C-60D727AC190B}" type="presParOf" srcId="{C09A1901-6DF5-4D57-B0DB-2A2E0C2DABC2}" destId="{7EA8B0AA-C4F9-4349-888E-56844E45F4B7}" srcOrd="1" destOrd="0" presId="urn:microsoft.com/office/officeart/2005/8/layout/default"/>
    <dgm:cxn modelId="{BAD43E73-F4A4-4B77-9B9A-E6F4F22D525B}" type="presParOf" srcId="{C09A1901-6DF5-4D57-B0DB-2A2E0C2DABC2}" destId="{14B8DD69-75AC-4BAB-9BD0-087C46B5D802}" srcOrd="2" destOrd="0" presId="urn:microsoft.com/office/officeart/2005/8/layout/default"/>
    <dgm:cxn modelId="{712607F2-BFE2-41A3-9215-33CA5F453EBE}" type="presParOf" srcId="{C09A1901-6DF5-4D57-B0DB-2A2E0C2DABC2}" destId="{714018FA-A703-4316-A2F0-377F242942C9}" srcOrd="3" destOrd="0" presId="urn:microsoft.com/office/officeart/2005/8/layout/default"/>
    <dgm:cxn modelId="{E1EBCF68-5756-46B6-91D7-CC4199526C88}" type="presParOf" srcId="{C09A1901-6DF5-4D57-B0DB-2A2E0C2DABC2}" destId="{FECF81F9-57FF-40B4-85F2-CB9F2FC9EBA8}" srcOrd="4" destOrd="0" presId="urn:microsoft.com/office/officeart/2005/8/layout/default"/>
    <dgm:cxn modelId="{6295C778-CC42-4CBE-B4E7-0D1E7BDBF2A7}" type="presParOf" srcId="{C09A1901-6DF5-4D57-B0DB-2A2E0C2DABC2}" destId="{79A80C39-93F3-40B3-B445-41E7C55E1B7C}" srcOrd="5" destOrd="0" presId="urn:microsoft.com/office/officeart/2005/8/layout/default"/>
    <dgm:cxn modelId="{C5350A71-2822-47C0-A4C2-1813707412B9}" type="presParOf" srcId="{C09A1901-6DF5-4D57-B0DB-2A2E0C2DABC2}" destId="{A580E57F-C3EC-4AF4-B192-646431BB306E}" srcOrd="6" destOrd="0" presId="urn:microsoft.com/office/officeart/2005/8/layout/default"/>
    <dgm:cxn modelId="{5E4DFFEB-DE71-4C13-94CE-AA578EEA6A7E}" type="presParOf" srcId="{C09A1901-6DF5-4D57-B0DB-2A2E0C2DABC2}" destId="{1C912ED1-451F-4477-8719-2321F75A6450}" srcOrd="7" destOrd="0" presId="urn:microsoft.com/office/officeart/2005/8/layout/default"/>
    <dgm:cxn modelId="{C471381D-B556-4977-867A-32EA26BD72D7}" type="presParOf" srcId="{C09A1901-6DF5-4D57-B0DB-2A2E0C2DABC2}" destId="{57FE44A1-B53F-41D2-90C7-554C368CCAEA}" srcOrd="8" destOrd="0" presId="urn:microsoft.com/office/officeart/2005/8/layout/default"/>
    <dgm:cxn modelId="{2007A887-F4A0-4EB5-A879-8EC68CF50891}" type="presParOf" srcId="{C09A1901-6DF5-4D57-B0DB-2A2E0C2DABC2}" destId="{677789CF-CD1A-45F0-A8E2-4B168D291FA1}" srcOrd="9" destOrd="0" presId="urn:microsoft.com/office/officeart/2005/8/layout/default"/>
    <dgm:cxn modelId="{518A25AB-4C82-4F92-8292-81C12BA5700B}" type="presParOf" srcId="{C09A1901-6DF5-4D57-B0DB-2A2E0C2DABC2}" destId="{0B0A5308-856E-4730-9237-64F49CE850B2}" srcOrd="10" destOrd="0" presId="urn:microsoft.com/office/officeart/2005/8/layout/default"/>
    <dgm:cxn modelId="{01180C8E-B061-4179-A0BA-1A29DF2B632F}" type="presParOf" srcId="{C09A1901-6DF5-4D57-B0DB-2A2E0C2DABC2}" destId="{40A28AD3-B03C-467B-BA5D-E0D07381286E}" srcOrd="11" destOrd="0" presId="urn:microsoft.com/office/officeart/2005/8/layout/default"/>
    <dgm:cxn modelId="{809B68F2-1B0F-4D74-B422-DA0490AE99D3}" type="presParOf" srcId="{C09A1901-6DF5-4D57-B0DB-2A2E0C2DABC2}" destId="{71EF2F76-1EDB-482F-88B8-D31BDDC82714}" srcOrd="1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E90F11-E4CA-4316-9693-7D7804484A0C}">
      <dsp:nvSpPr>
        <dsp:cNvPr id="0" name=""/>
        <dsp:cNvSpPr/>
      </dsp:nvSpPr>
      <dsp:spPr>
        <a:xfrm>
          <a:off x="1875504" y="392"/>
          <a:ext cx="1846175" cy="627527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800" kern="1200" dirty="0" smtClean="0"/>
            <a:t>Access</a:t>
          </a:r>
          <a:endParaRPr lang="zh-TW" altLang="en-US" sz="2800" kern="1200" dirty="0"/>
        </a:p>
      </dsp:txBody>
      <dsp:txXfrm>
        <a:off x="1906137" y="31025"/>
        <a:ext cx="1784909" cy="566261"/>
      </dsp:txXfrm>
    </dsp:sp>
    <dsp:sp modelId="{229F707C-EA22-4A5D-9C92-18DF12224884}">
      <dsp:nvSpPr>
        <dsp:cNvPr id="0" name=""/>
        <dsp:cNvSpPr/>
      </dsp:nvSpPr>
      <dsp:spPr>
        <a:xfrm>
          <a:off x="1576444" y="499725"/>
          <a:ext cx="2073158" cy="2073158"/>
        </a:xfrm>
        <a:custGeom>
          <a:avLst/>
          <a:gdLst/>
          <a:ahLst/>
          <a:cxnLst/>
          <a:rect l="0" t="0" r="0" b="0"/>
          <a:pathLst>
            <a:path>
              <a:moveTo>
                <a:pt x="1633983" y="189463"/>
              </a:moveTo>
              <a:arcTo wR="1036579" hR="1036579" stAng="18311541" swAng="1176919"/>
            </a:path>
          </a:pathLst>
        </a:cu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8ACA31-1381-45F3-A58F-C0AF8F2A6432}">
      <dsp:nvSpPr>
        <dsp:cNvPr id="0" name=""/>
        <dsp:cNvSpPr/>
      </dsp:nvSpPr>
      <dsp:spPr>
        <a:xfrm>
          <a:off x="2905142" y="1036971"/>
          <a:ext cx="1860058" cy="627527"/>
        </a:xfrm>
        <a:prstGeom prst="roundRect">
          <a:avLst/>
        </a:prstGeom>
        <a:solidFill>
          <a:schemeClr val="accent5">
            <a:hueOff val="-2451115"/>
            <a:satOff val="-3409"/>
            <a:lumOff val="-130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800" kern="1200" dirty="0" smtClean="0"/>
            <a:t>Parallelize</a:t>
          </a:r>
          <a:endParaRPr lang="zh-TW" altLang="en-US" sz="2800" kern="1200" dirty="0"/>
        </a:p>
      </dsp:txBody>
      <dsp:txXfrm>
        <a:off x="2935775" y="1067604"/>
        <a:ext cx="1798792" cy="566261"/>
      </dsp:txXfrm>
    </dsp:sp>
    <dsp:sp modelId="{FA702359-6F30-4B57-A317-BE353C54FA15}">
      <dsp:nvSpPr>
        <dsp:cNvPr id="0" name=""/>
        <dsp:cNvSpPr/>
      </dsp:nvSpPr>
      <dsp:spPr>
        <a:xfrm>
          <a:off x="1576444" y="128587"/>
          <a:ext cx="2073158" cy="2073158"/>
        </a:xfrm>
        <a:custGeom>
          <a:avLst/>
          <a:gdLst/>
          <a:ahLst/>
          <a:cxnLst/>
          <a:rect l="0" t="0" r="0" b="0"/>
          <a:pathLst>
            <a:path>
              <a:moveTo>
                <a:pt x="1883694" y="1633983"/>
              </a:moveTo>
              <a:arcTo wR="1036579" hR="1036579" stAng="2111541" swAng="1176919"/>
            </a:path>
          </a:pathLst>
        </a:custGeom>
        <a:noFill/>
        <a:ln w="6350" cap="flat" cmpd="sng" algn="ctr">
          <a:solidFill>
            <a:schemeClr val="accent5">
              <a:hueOff val="-2451115"/>
              <a:satOff val="-3409"/>
              <a:lumOff val="-1307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4E2EBB6-51BC-4403-ADD7-F414EE1C28D5}">
      <dsp:nvSpPr>
        <dsp:cNvPr id="0" name=""/>
        <dsp:cNvSpPr/>
      </dsp:nvSpPr>
      <dsp:spPr>
        <a:xfrm>
          <a:off x="1945430" y="2073550"/>
          <a:ext cx="1706324" cy="627527"/>
        </a:xfrm>
        <a:prstGeom prst="roundRect">
          <a:avLst/>
        </a:prstGeom>
        <a:solidFill>
          <a:schemeClr val="accent5">
            <a:hueOff val="-4902230"/>
            <a:satOff val="-6819"/>
            <a:lumOff val="-261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800" kern="1200" dirty="0" smtClean="0"/>
            <a:t>Optimize</a:t>
          </a:r>
          <a:endParaRPr lang="zh-TW" altLang="en-US" sz="2800" kern="1200" dirty="0"/>
        </a:p>
      </dsp:txBody>
      <dsp:txXfrm>
        <a:off x="1976063" y="2104183"/>
        <a:ext cx="1645058" cy="566261"/>
      </dsp:txXfrm>
    </dsp:sp>
    <dsp:sp modelId="{411E64EA-4659-4A2E-8BD7-5337255BFCE9}">
      <dsp:nvSpPr>
        <dsp:cNvPr id="0" name=""/>
        <dsp:cNvSpPr/>
      </dsp:nvSpPr>
      <dsp:spPr>
        <a:xfrm>
          <a:off x="1947583" y="128587"/>
          <a:ext cx="2073158" cy="2073158"/>
        </a:xfrm>
        <a:custGeom>
          <a:avLst/>
          <a:gdLst/>
          <a:ahLst/>
          <a:cxnLst/>
          <a:rect l="0" t="0" r="0" b="0"/>
          <a:pathLst>
            <a:path>
              <a:moveTo>
                <a:pt x="439174" y="1883694"/>
              </a:moveTo>
              <a:arcTo wR="1036579" hR="1036579" stAng="7511541" swAng="1176919"/>
            </a:path>
          </a:pathLst>
        </a:custGeom>
        <a:noFill/>
        <a:ln w="6350" cap="flat" cmpd="sng" algn="ctr">
          <a:solidFill>
            <a:schemeClr val="accent5">
              <a:hueOff val="-4902230"/>
              <a:satOff val="-6819"/>
              <a:lumOff val="-2615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15BBD7-2B4A-4AC5-A73A-637428B89B78}">
      <dsp:nvSpPr>
        <dsp:cNvPr id="0" name=""/>
        <dsp:cNvSpPr/>
      </dsp:nvSpPr>
      <dsp:spPr>
        <a:xfrm>
          <a:off x="982455" y="1036971"/>
          <a:ext cx="1559115" cy="627527"/>
        </a:xfrm>
        <a:prstGeom prst="roundRect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800" kern="1200" dirty="0" smtClean="0"/>
            <a:t>Deploy</a:t>
          </a:r>
          <a:endParaRPr lang="zh-TW" altLang="en-US" sz="2800" kern="1200" dirty="0"/>
        </a:p>
      </dsp:txBody>
      <dsp:txXfrm>
        <a:off x="1013088" y="1067604"/>
        <a:ext cx="1497849" cy="566261"/>
      </dsp:txXfrm>
    </dsp:sp>
    <dsp:sp modelId="{0252170A-3B96-4B1B-90D4-6188D5BDC935}">
      <dsp:nvSpPr>
        <dsp:cNvPr id="0" name=""/>
        <dsp:cNvSpPr/>
      </dsp:nvSpPr>
      <dsp:spPr>
        <a:xfrm>
          <a:off x="1947583" y="499725"/>
          <a:ext cx="2073158" cy="2073158"/>
        </a:xfrm>
        <a:custGeom>
          <a:avLst/>
          <a:gdLst/>
          <a:ahLst/>
          <a:cxnLst/>
          <a:rect l="0" t="0" r="0" b="0"/>
          <a:pathLst>
            <a:path>
              <a:moveTo>
                <a:pt x="189463" y="439174"/>
              </a:moveTo>
              <a:arcTo wR="1036579" hR="1036579" stAng="12911541" swAng="1176919"/>
            </a:path>
          </a:pathLst>
        </a:custGeom>
        <a:noFill/>
        <a:ln w="6350" cap="flat" cmpd="sng" algn="ctr">
          <a:solidFill>
            <a:schemeClr val="accent5">
              <a:hueOff val="-7353344"/>
              <a:satOff val="-10228"/>
              <a:lumOff val="-3922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E5EAF9-7F0A-45FD-8DC6-CCBC3114AD38}">
      <dsp:nvSpPr>
        <dsp:cNvPr id="0" name=""/>
        <dsp:cNvSpPr/>
      </dsp:nvSpPr>
      <dsp:spPr>
        <a:xfrm>
          <a:off x="3564903" y="243"/>
          <a:ext cx="605192" cy="74909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3200" kern="1200" dirty="0" smtClean="0"/>
            <a:t>1</a:t>
          </a:r>
          <a:endParaRPr lang="zh-TW" altLang="en-US" sz="3200" kern="1200" dirty="0"/>
        </a:p>
      </dsp:txBody>
      <dsp:txXfrm>
        <a:off x="3564903" y="243"/>
        <a:ext cx="605192" cy="749099"/>
      </dsp:txXfrm>
    </dsp:sp>
    <dsp:sp modelId="{14B8DD69-75AC-4BAB-9BD0-087C46B5D802}">
      <dsp:nvSpPr>
        <dsp:cNvPr id="0" name=""/>
        <dsp:cNvSpPr/>
      </dsp:nvSpPr>
      <dsp:spPr>
        <a:xfrm>
          <a:off x="2899192" y="243"/>
          <a:ext cx="605192" cy="749099"/>
        </a:xfrm>
        <a:prstGeom prst="rect">
          <a:avLst/>
        </a:prstGeom>
        <a:solidFill>
          <a:schemeClr val="accent4">
            <a:hueOff val="1732615"/>
            <a:satOff val="-7995"/>
            <a:lumOff val="29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3200" kern="1200" dirty="0" smtClean="0"/>
            <a:t>0</a:t>
          </a:r>
          <a:endParaRPr lang="zh-TW" altLang="en-US" sz="3200" kern="1200" dirty="0"/>
        </a:p>
      </dsp:txBody>
      <dsp:txXfrm>
        <a:off x="2899192" y="243"/>
        <a:ext cx="605192" cy="749099"/>
      </dsp:txXfrm>
    </dsp:sp>
    <dsp:sp modelId="{FECF81F9-57FF-40B4-85F2-CB9F2FC9EBA8}">
      <dsp:nvSpPr>
        <dsp:cNvPr id="0" name=""/>
        <dsp:cNvSpPr/>
      </dsp:nvSpPr>
      <dsp:spPr>
        <a:xfrm>
          <a:off x="2233480" y="243"/>
          <a:ext cx="605192" cy="749099"/>
        </a:xfrm>
        <a:prstGeom prst="rect">
          <a:avLst/>
        </a:prstGeom>
        <a:solidFill>
          <a:schemeClr val="accent4">
            <a:hueOff val="3465231"/>
            <a:satOff val="-15989"/>
            <a:lumOff val="58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3200" kern="1200" dirty="0" smtClean="0"/>
            <a:t>1</a:t>
          </a:r>
          <a:endParaRPr lang="zh-TW" altLang="en-US" sz="3200" kern="1200" dirty="0"/>
        </a:p>
      </dsp:txBody>
      <dsp:txXfrm>
        <a:off x="2233480" y="243"/>
        <a:ext cx="605192" cy="749099"/>
      </dsp:txXfrm>
    </dsp:sp>
    <dsp:sp modelId="{A580E57F-C3EC-4AF4-B192-646431BB306E}">
      <dsp:nvSpPr>
        <dsp:cNvPr id="0" name=""/>
        <dsp:cNvSpPr/>
      </dsp:nvSpPr>
      <dsp:spPr>
        <a:xfrm>
          <a:off x="2063185" y="495569"/>
          <a:ext cx="94004" cy="80226"/>
        </a:xfrm>
        <a:prstGeom prst="ellipse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3200" kern="1200" dirty="0"/>
        </a:p>
      </dsp:txBody>
      <dsp:txXfrm>
        <a:off x="2076952" y="507318"/>
        <a:ext cx="66470" cy="56728"/>
      </dsp:txXfrm>
    </dsp:sp>
    <dsp:sp modelId="{57FE44A1-B53F-41D2-90C7-554C368CCAEA}">
      <dsp:nvSpPr>
        <dsp:cNvPr id="0" name=""/>
        <dsp:cNvSpPr/>
      </dsp:nvSpPr>
      <dsp:spPr>
        <a:xfrm>
          <a:off x="1413245" y="243"/>
          <a:ext cx="605192" cy="749099"/>
        </a:xfrm>
        <a:prstGeom prst="rect">
          <a:avLst/>
        </a:prstGeom>
        <a:solidFill>
          <a:schemeClr val="accent4">
            <a:hueOff val="6930461"/>
            <a:satOff val="-31979"/>
            <a:lumOff val="117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3200" kern="1200" dirty="0" smtClean="0"/>
            <a:t>0</a:t>
          </a:r>
          <a:endParaRPr lang="zh-TW" altLang="en-US" sz="3200" kern="1200" dirty="0"/>
        </a:p>
      </dsp:txBody>
      <dsp:txXfrm>
        <a:off x="1413245" y="243"/>
        <a:ext cx="605192" cy="749099"/>
      </dsp:txXfrm>
    </dsp:sp>
    <dsp:sp modelId="{0B0A5308-856E-4730-9237-64F49CE850B2}">
      <dsp:nvSpPr>
        <dsp:cNvPr id="0" name=""/>
        <dsp:cNvSpPr/>
      </dsp:nvSpPr>
      <dsp:spPr>
        <a:xfrm>
          <a:off x="747533" y="243"/>
          <a:ext cx="605192" cy="749099"/>
        </a:xfrm>
        <a:prstGeom prst="rect">
          <a:avLst/>
        </a:prstGeom>
        <a:solidFill>
          <a:schemeClr val="accent4">
            <a:hueOff val="8663077"/>
            <a:satOff val="-39973"/>
            <a:lumOff val="147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3200" kern="1200" dirty="0" smtClean="0"/>
            <a:t>0</a:t>
          </a:r>
          <a:endParaRPr lang="zh-TW" altLang="en-US" sz="3200" kern="1200" dirty="0"/>
        </a:p>
      </dsp:txBody>
      <dsp:txXfrm>
        <a:off x="747533" y="243"/>
        <a:ext cx="605192" cy="749099"/>
      </dsp:txXfrm>
    </dsp:sp>
    <dsp:sp modelId="{71EF2F76-1EDB-482F-88B8-D31BDDC82714}">
      <dsp:nvSpPr>
        <dsp:cNvPr id="0" name=""/>
        <dsp:cNvSpPr/>
      </dsp:nvSpPr>
      <dsp:spPr>
        <a:xfrm>
          <a:off x="81821" y="243"/>
          <a:ext cx="605192" cy="749099"/>
        </a:xfrm>
        <a:prstGeom prst="rect">
          <a:avLst/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3200" kern="1200" dirty="0" smtClean="0"/>
            <a:t>1</a:t>
          </a:r>
          <a:endParaRPr lang="zh-TW" altLang="en-US" sz="3200" kern="1200" dirty="0"/>
        </a:p>
      </dsp:txBody>
      <dsp:txXfrm>
        <a:off x="81821" y="243"/>
        <a:ext cx="605192" cy="7490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1464EF-83DC-467F-BF56-78162065D164}" type="datetimeFigureOut">
              <a:rPr lang="zh-TW" altLang="en-US" smtClean="0"/>
              <a:t>2017/11/26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4A1EE9-C244-4EB7-B816-7EF0E5C09D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7487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A3EDB8-52B7-B74C-A5B8-9909511E6E01}" type="slidenum">
              <a:rPr kumimoji="1" lang="zh-TW" altLang="en-US" smtClean="0"/>
              <a:pPr/>
              <a:t>14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126643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A3EDB8-52B7-B74C-A5B8-9909511E6E01}" type="slidenum">
              <a:rPr kumimoji="1" lang="zh-TW" altLang="en-US" smtClean="0"/>
              <a:pPr/>
              <a:t>17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086063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A3EDB8-52B7-B74C-A5B8-9909511E6E01}" type="slidenum">
              <a:rPr kumimoji="1" lang="zh-TW" altLang="en-US" smtClean="0"/>
              <a:pPr/>
              <a:t>20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43076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E4351-EFBD-4EBC-8F0C-F799EA5C7F19}" type="datetimeFigureOut">
              <a:rPr lang="zh-TW" altLang="en-US" smtClean="0"/>
              <a:t>2017/11/26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BBC70-2679-49BF-A808-ABF0456872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9464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E4351-EFBD-4EBC-8F0C-F799EA5C7F19}" type="datetimeFigureOut">
              <a:rPr lang="zh-TW" altLang="en-US" smtClean="0"/>
              <a:t>2017/11/26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BBC70-2679-49BF-A808-ABF0456872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9345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E4351-EFBD-4EBC-8F0C-F799EA5C7F19}" type="datetimeFigureOut">
              <a:rPr lang="zh-TW" altLang="en-US" smtClean="0"/>
              <a:t>2017/11/26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BBC70-2679-49BF-A808-ABF0456872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1122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E4351-EFBD-4EBC-8F0C-F799EA5C7F19}" type="datetimeFigureOut">
              <a:rPr lang="zh-TW" altLang="en-US" smtClean="0"/>
              <a:t>2017/11/26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BBC70-2679-49BF-A808-ABF0456872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8003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E4351-EFBD-4EBC-8F0C-F799EA5C7F19}" type="datetimeFigureOut">
              <a:rPr lang="zh-TW" altLang="en-US" smtClean="0"/>
              <a:t>2017/11/26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BBC70-2679-49BF-A808-ABF0456872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4432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E4351-EFBD-4EBC-8F0C-F799EA5C7F19}" type="datetimeFigureOut">
              <a:rPr lang="zh-TW" altLang="en-US" smtClean="0"/>
              <a:t>2017/11/26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BBC70-2679-49BF-A808-ABF0456872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9907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E4351-EFBD-4EBC-8F0C-F799EA5C7F19}" type="datetimeFigureOut">
              <a:rPr lang="zh-TW" altLang="en-US" smtClean="0"/>
              <a:t>2017/11/26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BBC70-2679-49BF-A808-ABF0456872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5420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E4351-EFBD-4EBC-8F0C-F799EA5C7F19}" type="datetimeFigureOut">
              <a:rPr lang="zh-TW" altLang="en-US" smtClean="0"/>
              <a:t>2017/11/26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BBC70-2679-49BF-A808-ABF0456872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2549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E4351-EFBD-4EBC-8F0C-F799EA5C7F19}" type="datetimeFigureOut">
              <a:rPr lang="zh-TW" altLang="en-US" smtClean="0"/>
              <a:t>2017/11/26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BBC70-2679-49BF-A808-ABF0456872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8899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E4351-EFBD-4EBC-8F0C-F799EA5C7F19}" type="datetimeFigureOut">
              <a:rPr lang="zh-TW" altLang="en-US" smtClean="0"/>
              <a:t>2017/11/26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BBC70-2679-49BF-A808-ABF0456872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1620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E4351-EFBD-4EBC-8F0C-F799EA5C7F19}" type="datetimeFigureOut">
              <a:rPr lang="zh-TW" altLang="en-US" smtClean="0"/>
              <a:t>2017/11/26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BBC70-2679-49BF-A808-ABF0456872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1533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3E4351-EFBD-4EBC-8F0C-F799EA5C7F19}" type="datetimeFigureOut">
              <a:rPr lang="zh-TW" altLang="en-US" smtClean="0"/>
              <a:t>2017/11/26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2BBC70-2679-49BF-A808-ABF0456872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2277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e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em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emf"/><Relationship Id="rId3" Type="http://schemas.openxmlformats.org/officeDocument/2006/relationships/image" Target="../media/image17.emf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emf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emf"/><Relationship Id="rId3" Type="http://schemas.openxmlformats.org/officeDocument/2006/relationships/image" Target="../media/image20.emf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emf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emf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e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4" Type="http://schemas.openxmlformats.org/officeDocument/2006/relationships/image" Target="../media/image27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emf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emf"/><Relationship Id="rId3" Type="http://schemas.openxmlformats.org/officeDocument/2006/relationships/image" Target="../media/image29.emf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emf"/><Relationship Id="rId3" Type="http://schemas.openxmlformats.org/officeDocument/2006/relationships/image" Target="../media/image31.e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4" Type="http://schemas.openxmlformats.org/officeDocument/2006/relationships/image" Target="../media/image34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emf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emf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emf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emf"/><Relationship Id="rId3" Type="http://schemas.openxmlformats.org/officeDocument/2006/relationships/image" Target="../media/image38.emf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jpe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9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arxiv.org/pdf/1502.02551.pdf" TargetMode="Externa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0.emf"/><Relationship Id="rId3" Type="http://schemas.openxmlformats.org/officeDocument/2006/relationships/image" Target="../media/image41.emf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2.emf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3.emf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4.emf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5.emf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gif"/><Relationship Id="rId4" Type="http://schemas.openxmlformats.org/officeDocument/2006/relationships/image" Target="../media/image48.gif"/><Relationship Id="rId5" Type="http://schemas.openxmlformats.org/officeDocument/2006/relationships/image" Target="../media/image49.gif"/><Relationship Id="rId6" Type="http://schemas.openxmlformats.org/officeDocument/2006/relationships/hyperlink" Target="http://www.songho.ca/dsp/convolution/convolution2d_example.html" TargetMode="External"/><Relationship Id="rId7" Type="http://schemas.openxmlformats.org/officeDocument/2006/relationships/image" Target="../media/image50.gif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6.gif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1.emf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2.emf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gif"/><Relationship Id="rId4" Type="http://schemas.openxmlformats.org/officeDocument/2006/relationships/image" Target="../media/image53.gi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6.gif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4.emf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3.png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5.emf"/><Relationship Id="rId3" Type="http://schemas.openxmlformats.org/officeDocument/2006/relationships/image" Target="../media/image56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57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8.png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9.emf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9.emf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0.emf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1.emf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2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3.emf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4.emf"/><Relationship Id="rId3" Type="http://schemas.openxmlformats.org/officeDocument/2006/relationships/image" Target="../media/image65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Deep Learning</a:t>
            </a:r>
            <a:r>
              <a:rPr lang="zh-TW" altLang="en-US" dirty="0" smtClean="0"/>
              <a:t> </a:t>
            </a:r>
            <a:r>
              <a:rPr lang="en-US" altLang="zh-TW" dirty="0" smtClean="0"/>
              <a:t>Acceleration</a:t>
            </a:r>
            <a:br>
              <a:rPr lang="en-US" altLang="zh-TW" dirty="0" smtClean="0"/>
            </a:br>
            <a:r>
              <a:rPr lang="en-US" altLang="zh-TW" sz="5300" dirty="0" smtClean="0"/>
              <a:t>Hardware/Software </a:t>
            </a:r>
            <a:r>
              <a:rPr lang="en-US" altLang="zh-TW" sz="5300" dirty="0"/>
              <a:t>A</a:t>
            </a:r>
            <a:r>
              <a:rPr lang="en-US" altLang="zh-TW" sz="5300" dirty="0" smtClean="0"/>
              <a:t>pproaches</a:t>
            </a:r>
            <a:endParaRPr lang="zh-TW" altLang="en-US" sz="53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李哲榮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803782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GPU programming is easy(?), but performance optimization is hard.</a:t>
            </a:r>
          </a:p>
          <a:p>
            <a:r>
              <a:rPr lang="en-US" altLang="zh-TW" dirty="0" smtClean="0"/>
              <a:t>Performance optimization is a circle, not a line.  </a:t>
            </a:r>
          </a:p>
          <a:p>
            <a:r>
              <a:rPr lang="en-US" altLang="zh-TW" dirty="0" smtClean="0"/>
              <a:t>APOD process</a:t>
            </a:r>
          </a:p>
          <a:p>
            <a:pPr lvl="1"/>
            <a:r>
              <a:rPr lang="en-US" altLang="zh-TW" dirty="0" smtClean="0"/>
              <a:t>Access</a:t>
            </a:r>
          </a:p>
          <a:p>
            <a:pPr lvl="1"/>
            <a:r>
              <a:rPr lang="en-US" altLang="zh-TW" dirty="0" smtClean="0"/>
              <a:t>Parallelize</a:t>
            </a:r>
            <a:endParaRPr lang="en-US" altLang="zh-TW" dirty="0"/>
          </a:p>
          <a:p>
            <a:pPr lvl="1"/>
            <a:r>
              <a:rPr lang="en-US" altLang="zh-TW" dirty="0" smtClean="0"/>
              <a:t>Optimize</a:t>
            </a:r>
            <a:endParaRPr lang="en-US" altLang="zh-TW" dirty="0"/>
          </a:p>
          <a:p>
            <a:pPr lvl="1"/>
            <a:r>
              <a:rPr lang="en-US" altLang="zh-TW" dirty="0" smtClean="0"/>
              <a:t>Deploy</a:t>
            </a:r>
            <a:endParaRPr lang="en-US" altLang="zh-TW" dirty="0"/>
          </a:p>
          <a:p>
            <a:pPr lvl="1"/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GPU performance optimization</a:t>
            </a:r>
            <a:endParaRPr lang="zh-TW" altLang="en-US" dirty="0"/>
          </a:p>
        </p:txBody>
      </p:sp>
      <p:graphicFrame>
        <p:nvGraphicFramePr>
          <p:cNvPr id="5" name="資料庫圖表 4"/>
          <p:cNvGraphicFramePr/>
          <p:nvPr>
            <p:extLst/>
          </p:nvPr>
        </p:nvGraphicFramePr>
        <p:xfrm>
          <a:off x="4659087" y="3797301"/>
          <a:ext cx="5747657" cy="27014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87916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Roofline model</a:t>
            </a:r>
            <a:endParaRPr lang="zh-TW" altLang="en-US" dirty="0"/>
          </a:p>
        </p:txBody>
      </p:sp>
      <p:pic>
        <p:nvPicPr>
          <p:cNvPr id="4098" name="Picture 2" descr="Roofline model of current hardware and computational intensity of various representative algorithms.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7963" y="846139"/>
            <a:ext cx="7915881" cy="5936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166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Communication </a:t>
            </a:r>
            <a:r>
              <a:rPr kumimoji="1" lang="en-US" altLang="zh-TW" dirty="0" err="1" smtClean="0"/>
              <a:t>vs</a:t>
            </a:r>
            <a:r>
              <a:rPr kumimoji="1" lang="en-US" altLang="zh-TW" dirty="0" smtClean="0"/>
              <a:t> computation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TW" dirty="0" smtClean="0"/>
              <a:t>Peak performance for </a:t>
            </a:r>
            <a:r>
              <a:rPr kumimoji="1" lang="en-US" altLang="zh-TW" dirty="0" err="1" smtClean="0"/>
              <a:t>Kepler</a:t>
            </a:r>
            <a:endParaRPr kumimoji="1" lang="en-US" altLang="zh-TW" dirty="0" smtClean="0"/>
          </a:p>
          <a:p>
            <a:pPr lvl="1"/>
            <a:r>
              <a:rPr kumimoji="1" lang="en-US" altLang="zh-TW" dirty="0" smtClean="0"/>
              <a:t>The </a:t>
            </a:r>
            <a:r>
              <a:rPr kumimoji="1" lang="en-US" altLang="zh-TW" dirty="0"/>
              <a:t>peak SP performance is </a:t>
            </a:r>
            <a:r>
              <a:rPr kumimoji="1" lang="en-US" altLang="zh-TW" dirty="0" smtClean="0"/>
              <a:t>3935 </a:t>
            </a:r>
            <a:r>
              <a:rPr kumimoji="1" lang="en-US" altLang="zh-TW" dirty="0" err="1" smtClean="0"/>
              <a:t>Gflops</a:t>
            </a:r>
            <a:r>
              <a:rPr kumimoji="1" lang="en-US" altLang="zh-TW" dirty="0"/>
              <a:t>.</a:t>
            </a:r>
            <a:endParaRPr lang="zh-TW" altLang="en-US" dirty="0"/>
          </a:p>
          <a:p>
            <a:pPr lvl="1"/>
            <a:r>
              <a:rPr kumimoji="1" lang="en-US" altLang="zh-TW" dirty="0"/>
              <a:t>The bandwidth is </a:t>
            </a:r>
            <a:r>
              <a:rPr kumimoji="1" lang="en-US" altLang="zh-TW" dirty="0" smtClean="0"/>
              <a:t>250GB/s, which </a:t>
            </a:r>
            <a:r>
              <a:rPr kumimoji="1" lang="en-US" altLang="zh-TW" dirty="0"/>
              <a:t>equals to </a:t>
            </a:r>
            <a:r>
              <a:rPr kumimoji="1" lang="en-US" altLang="zh-TW" dirty="0" smtClean="0"/>
              <a:t>63G </a:t>
            </a:r>
            <a:r>
              <a:rPr kumimoji="1" lang="en-US" altLang="zh-TW" dirty="0"/>
              <a:t>floating point data per second</a:t>
            </a:r>
            <a:r>
              <a:rPr kumimoji="1" lang="en-US" altLang="zh-TW" dirty="0" smtClean="0"/>
              <a:t>.</a:t>
            </a:r>
          </a:p>
          <a:p>
            <a:pPr lvl="1"/>
            <a:r>
              <a:rPr kumimoji="1" lang="en-US" altLang="zh-TW" dirty="0" smtClean="0"/>
              <a:t>The ratio is about 60 times</a:t>
            </a:r>
            <a:endParaRPr kumimoji="1" lang="en-US" altLang="zh-TW" dirty="0"/>
          </a:p>
          <a:p>
            <a:r>
              <a:rPr kumimoji="1" lang="en-US" altLang="zh-TW" dirty="0" smtClean="0"/>
              <a:t>Instruction execution</a:t>
            </a:r>
          </a:p>
          <a:p>
            <a:pPr lvl="1"/>
            <a:r>
              <a:rPr kumimoji="1" lang="en-US" altLang="zh-TW" dirty="0" smtClean="0"/>
              <a:t>Each computation instruction takes 1~4 cycles</a:t>
            </a:r>
          </a:p>
          <a:p>
            <a:pPr lvl="1"/>
            <a:r>
              <a:rPr kumimoji="1" lang="en-US" altLang="zh-TW" dirty="0" smtClean="0"/>
              <a:t>Each load/store instruction for global memory access takes 400~800 cycles</a:t>
            </a:r>
          </a:p>
          <a:p>
            <a:pPr lvl="1"/>
            <a:r>
              <a:rPr kumimoji="1" lang="en-US" altLang="zh-TW" dirty="0" smtClean="0"/>
              <a:t>The ratio is about 100 times</a:t>
            </a:r>
          </a:p>
        </p:txBody>
      </p:sp>
    </p:spTree>
    <p:extLst>
      <p:ext uri="{BB962C8B-B14F-4D97-AF65-F5344CB8AC3E}">
        <p14:creationId xmlns:p14="http://schemas.microsoft.com/office/powerpoint/2010/main" val="3156338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Data pre-fetch and reuse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smtClean="0"/>
              <a:t>GPU has faster memory spaces (but smaller)</a:t>
            </a:r>
          </a:p>
          <a:p>
            <a:pPr lvl="1"/>
            <a:r>
              <a:rPr kumimoji="1" lang="en-US" altLang="zh-TW" dirty="0"/>
              <a:t>Shared </a:t>
            </a:r>
            <a:r>
              <a:rPr kumimoji="1" lang="en-US" altLang="zh-TW" dirty="0" smtClean="0"/>
              <a:t>memory / L1 cache</a:t>
            </a:r>
            <a:endParaRPr kumimoji="1" lang="en-US" altLang="zh-TW" dirty="0"/>
          </a:p>
          <a:p>
            <a:pPr lvl="1"/>
            <a:r>
              <a:rPr kumimoji="1" lang="en-US" altLang="zh-TW" dirty="0"/>
              <a:t>Register file</a:t>
            </a:r>
          </a:p>
          <a:p>
            <a:r>
              <a:rPr kumimoji="1" lang="en-US" altLang="zh-TW" dirty="0" err="1" smtClean="0"/>
              <a:t>Prefetch</a:t>
            </a:r>
            <a:r>
              <a:rPr kumimoji="1" lang="en-US" altLang="zh-TW" dirty="0" smtClean="0"/>
              <a:t> data to shared memory or registers for later computation</a:t>
            </a:r>
          </a:p>
          <a:p>
            <a:r>
              <a:rPr kumimoji="1" lang="en-US" altLang="zh-TW" dirty="0" smtClean="0"/>
              <a:t>However, those memory space is small</a:t>
            </a:r>
          </a:p>
          <a:p>
            <a:pPr lvl="1"/>
            <a:r>
              <a:rPr kumimoji="1" lang="en-US" altLang="zh-TW" dirty="0" smtClean="0"/>
              <a:t>Reuse the data in shared memory or registers </a:t>
            </a:r>
            <a:r>
              <a:rPr kumimoji="1" lang="en-US" altLang="zh-TW" dirty="0" smtClean="0">
                <a:solidFill>
                  <a:srgbClr val="FF0000"/>
                </a:solidFill>
              </a:rPr>
              <a:t>as many times as possible</a:t>
            </a:r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94886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Multitasking model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TW" dirty="0" smtClean="0"/>
              <a:t>More (software) threads than (hardware) core</a:t>
            </a:r>
          </a:p>
          <a:p>
            <a:pPr lvl="1"/>
            <a:r>
              <a:rPr kumimoji="1" lang="en-US" altLang="zh-TW" dirty="0" smtClean="0"/>
              <a:t>Even with the price of context switch…</a:t>
            </a:r>
          </a:p>
          <a:p>
            <a:r>
              <a:rPr kumimoji="1" lang="en-US" altLang="zh-TW" dirty="0" smtClean="0"/>
              <a:t>Multitasking allows massive threads to cover the latency of communication/computation</a:t>
            </a:r>
          </a:p>
          <a:p>
            <a:pPr lvl="1"/>
            <a:r>
              <a:rPr kumimoji="1" lang="en-US" altLang="zh-TW" dirty="0" smtClean="0"/>
              <a:t>If </a:t>
            </a:r>
            <a:r>
              <a:rPr kumimoji="1" lang="en-US" altLang="zh-TW" dirty="0"/>
              <a:t>a</a:t>
            </a:r>
            <a:r>
              <a:rPr kumimoji="1" lang="en-US" altLang="zh-TW" dirty="0" smtClean="0"/>
              <a:t> thread is waiting for memory RW or computation dependency, other thread can fill in the idle time</a:t>
            </a:r>
          </a:p>
          <a:p>
            <a:r>
              <a:rPr kumimoji="1" lang="en-US" altLang="zh-TW" dirty="0" smtClean="0"/>
              <a:t>Best scenario</a:t>
            </a:r>
          </a:p>
          <a:p>
            <a:pPr lvl="1"/>
            <a:r>
              <a:rPr kumimoji="1" lang="en-US" altLang="zh-TW" dirty="0" smtClean="0"/>
              <a:t>All cores and memory bus are busy all the time.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37788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TW" dirty="0" smtClean="0"/>
              <a:t>To get the peak performance of data transfer, should take care of the hardware properties</a:t>
            </a:r>
          </a:p>
          <a:p>
            <a:pPr lvl="1"/>
            <a:r>
              <a:rPr kumimoji="1" lang="en-US" altLang="zh-TW" dirty="0" smtClean="0"/>
              <a:t>Reduce the number of data transfers</a:t>
            </a:r>
          </a:p>
          <a:p>
            <a:pPr lvl="1"/>
            <a:r>
              <a:rPr kumimoji="1" lang="en-US" altLang="zh-TW" dirty="0" smtClean="0"/>
              <a:t>Maximize the bandwidth usage</a:t>
            </a:r>
          </a:p>
          <a:p>
            <a:pPr lvl="1"/>
            <a:r>
              <a:rPr kumimoji="1" lang="en-US" altLang="zh-TW" dirty="0" smtClean="0"/>
              <a:t>Maximize the shared memory/register usage</a:t>
            </a:r>
          </a:p>
          <a:p>
            <a:r>
              <a:rPr kumimoji="1" lang="en-US" altLang="zh-TW" dirty="0" smtClean="0"/>
              <a:t>Memory </a:t>
            </a:r>
            <a:r>
              <a:rPr kumimoji="1" lang="en-US" altLang="zh-TW" dirty="0" smtClean="0">
                <a:sym typeface="Wingdings"/>
              </a:rPr>
              <a:t>transfer optimization</a:t>
            </a:r>
          </a:p>
          <a:p>
            <a:pPr lvl="1"/>
            <a:r>
              <a:rPr kumimoji="1" lang="en-US" altLang="zh-TW" dirty="0" smtClean="0">
                <a:sym typeface="Wingdings"/>
              </a:rPr>
              <a:t>Memory coalescing</a:t>
            </a:r>
          </a:p>
          <a:p>
            <a:pPr lvl="1"/>
            <a:r>
              <a:rPr kumimoji="1" lang="en-US" altLang="zh-TW" dirty="0" smtClean="0">
                <a:sym typeface="Wingdings"/>
              </a:rPr>
              <a:t>Bank conflicts avoidance</a:t>
            </a:r>
          </a:p>
          <a:p>
            <a:r>
              <a:rPr kumimoji="1" lang="en-US" altLang="zh-TW" dirty="0" smtClean="0">
                <a:sym typeface="Wingdings"/>
              </a:rPr>
              <a:t>O</a:t>
            </a:r>
            <a:r>
              <a:rPr kumimoji="1" lang="en-US" altLang="zh-TW" dirty="0">
                <a:sym typeface="Wingdings"/>
              </a:rPr>
              <a:t>ccupancy: Register </a:t>
            </a:r>
            <a:r>
              <a:rPr kumimoji="1" lang="en-US" altLang="zh-TW" dirty="0" smtClean="0">
                <a:sym typeface="Wingdings"/>
              </a:rPr>
              <a:t>splitting </a:t>
            </a:r>
            <a:endParaRPr kumimoji="1" lang="en-US" altLang="zh-TW" dirty="0">
              <a:sym typeface="Wingdings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Hardware consideration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45563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kumimoji="1" lang="en-US" altLang="zh-TW" dirty="0" smtClean="0"/>
              <a:t>Shared mem is like cache, but programmable</a:t>
            </a:r>
          </a:p>
          <a:p>
            <a:pPr lvl="1"/>
            <a:r>
              <a:rPr kumimoji="1" lang="en-US" altLang="zh-TW" dirty="0" smtClean="0"/>
              <a:t>You can decide when and what data to put on it.</a:t>
            </a:r>
          </a:p>
          <a:p>
            <a:r>
              <a:rPr kumimoji="1" lang="en-US" altLang="zh-TW" dirty="0" smtClean="0"/>
              <a:t>Useful only when data in the shared memory can be “reused”</a:t>
            </a:r>
          </a:p>
          <a:p>
            <a:pPr lvl="1"/>
            <a:r>
              <a:rPr kumimoji="1" lang="en-US" altLang="zh-TW" dirty="0" smtClean="0"/>
              <a:t>Reusability can be estimated by the computation/ communication ratio</a:t>
            </a:r>
            <a:endParaRPr kumimoji="1"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Computation to communication (CTC) ratio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20469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Example: matrix multiply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TW" dirty="0" smtClean="0"/>
              <a:t>Compute C = AB, where A, B, C are N by N matrices</a:t>
            </a:r>
          </a:p>
          <a:p>
            <a:endParaRPr kumimoji="1" lang="en-US" altLang="zh-TW" dirty="0"/>
          </a:p>
          <a:p>
            <a:pPr marL="0" indent="0">
              <a:buNone/>
            </a:pPr>
            <a:endParaRPr kumimoji="1" lang="en-US" altLang="zh-TW" dirty="0" smtClean="0"/>
          </a:p>
          <a:p>
            <a:endParaRPr kumimoji="1" lang="en-US" altLang="zh-TW" dirty="0" smtClean="0"/>
          </a:p>
          <a:p>
            <a:r>
              <a:rPr kumimoji="1" lang="en-US" altLang="zh-TW" dirty="0" smtClean="0"/>
              <a:t>O(N</a:t>
            </a:r>
            <a:r>
              <a:rPr kumimoji="1" lang="en-US" altLang="zh-TW" baseline="30000" dirty="0" smtClean="0"/>
              <a:t>2</a:t>
            </a:r>
            <a:r>
              <a:rPr kumimoji="1" lang="en-US" altLang="zh-TW" dirty="0" smtClean="0"/>
              <a:t>) data and O(N</a:t>
            </a:r>
            <a:r>
              <a:rPr kumimoji="1" lang="en-US" altLang="zh-TW" baseline="30000" dirty="0" smtClean="0"/>
              <a:t>3</a:t>
            </a:r>
            <a:r>
              <a:rPr kumimoji="1" lang="en-US" altLang="zh-TW" dirty="0" smtClean="0"/>
              <a:t>) computation</a:t>
            </a:r>
          </a:p>
          <a:p>
            <a:pPr lvl="1"/>
            <a:r>
              <a:rPr kumimoji="1" lang="en-US" altLang="zh-TW" dirty="0" smtClean="0"/>
              <a:t>For N &gt; 64, the computation can hide the communication cost.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2520322" y="2305827"/>
            <a:ext cx="680873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altLang="zh-TW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1:N</a:t>
            </a:r>
          </a:p>
          <a:p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For j = 1:N</a:t>
            </a:r>
          </a:p>
          <a:p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For k = 1:N</a:t>
            </a:r>
          </a:p>
          <a:p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C[</a:t>
            </a:r>
            <a:r>
              <a:rPr lang="en-US" altLang="zh-TW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][j]+=A[</a:t>
            </a:r>
            <a:r>
              <a:rPr lang="en-US" altLang="zh-TW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][k]*B[k][j] </a:t>
            </a:r>
            <a:endParaRPr lang="zh-TW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9967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In reality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Suppose N=1024. The </a:t>
            </a:r>
            <a:r>
              <a:rPr lang="en-US" altLang="zh-TW" dirty="0"/>
              <a:t>data are stored in </a:t>
            </a:r>
            <a:r>
              <a:rPr lang="en-US" altLang="zh-TW" dirty="0" smtClean="0"/>
              <a:t>3N</a:t>
            </a:r>
            <a:r>
              <a:rPr lang="en-US" altLang="zh-TW" baseline="30000" dirty="0" smtClean="0"/>
              <a:t>2</a:t>
            </a:r>
            <a:r>
              <a:rPr lang="en-US" altLang="zh-TW" dirty="0" smtClean="0"/>
              <a:t> matrices </a:t>
            </a:r>
            <a:r>
              <a:rPr lang="en-US" altLang="zh-TW" dirty="0"/>
              <a:t>of </a:t>
            </a:r>
            <a:r>
              <a:rPr lang="en-US" altLang="zh-TW" dirty="0" smtClean="0"/>
              <a:t>integers or floats (12M)</a:t>
            </a:r>
          </a:p>
          <a:p>
            <a:r>
              <a:rPr lang="en-US" altLang="zh-TW" dirty="0" smtClean="0"/>
              <a:t>To compute C[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][j], it needs 2N data A[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][*] and B[*][j], which are 2*1024*4 = 8 K.  </a:t>
            </a:r>
          </a:p>
          <a:p>
            <a:r>
              <a:rPr lang="en-US" altLang="zh-TW" dirty="0" smtClean="0"/>
              <a:t>Share memory is only 48K.  So 6 C[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][j] can be computed.</a:t>
            </a:r>
          </a:p>
          <a:p>
            <a:pPr lvl="1"/>
            <a:r>
              <a:rPr lang="en-US" altLang="zh-TW" dirty="0" smtClean="0"/>
              <a:t>The computation/communication ratio is 1.</a:t>
            </a:r>
          </a:p>
          <a:p>
            <a:r>
              <a:rPr lang="en-US" altLang="zh-TW" dirty="0" smtClean="0"/>
              <a:t>If fixing 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, we can reuse A[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][*].  </a:t>
            </a:r>
          </a:p>
          <a:p>
            <a:pPr lvl="1"/>
            <a:r>
              <a:rPr lang="en-US" altLang="zh-TW" dirty="0" smtClean="0"/>
              <a:t>The CTC </a:t>
            </a:r>
            <a:r>
              <a:rPr lang="en-US" altLang="zh-TW" dirty="0"/>
              <a:t>ratio is </a:t>
            </a:r>
            <a:r>
              <a:rPr lang="en-US" altLang="zh-TW" dirty="0" smtClean="0"/>
              <a:t> about 2.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46622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Can we do better?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TW" dirty="0" smtClean="0"/>
              <a:t>If we have 12 vectors, we should be able to compute max {x*(12-x)} C[</a:t>
            </a:r>
            <a:r>
              <a:rPr kumimoji="1" lang="en-US" altLang="zh-TW" dirty="0" err="1" smtClean="0"/>
              <a:t>i</a:t>
            </a:r>
            <a:r>
              <a:rPr kumimoji="1" lang="en-US" altLang="zh-TW" dirty="0" smtClean="0"/>
              <a:t>][j].  </a:t>
            </a:r>
          </a:p>
          <a:p>
            <a:pPr lvl="1"/>
            <a:r>
              <a:rPr kumimoji="1" lang="en-US" altLang="zh-TW" dirty="0" smtClean="0"/>
              <a:t>The solution is x=6, </a:t>
            </a:r>
            <a:r>
              <a:rPr kumimoji="1" lang="en-US" altLang="zh-TW" dirty="0"/>
              <a:t>and max {x*(12-x</a:t>
            </a:r>
            <a:r>
              <a:rPr kumimoji="1" lang="en-US" altLang="zh-TW" dirty="0" smtClean="0"/>
              <a:t>)}=36 C[</a:t>
            </a:r>
            <a:r>
              <a:rPr kumimoji="1" lang="en-US" altLang="zh-TW" dirty="0" err="1" smtClean="0"/>
              <a:t>i</a:t>
            </a:r>
            <a:r>
              <a:rPr kumimoji="1" lang="en-US" altLang="zh-TW" dirty="0" smtClean="0"/>
              <a:t>][j].</a:t>
            </a:r>
          </a:p>
          <a:p>
            <a:pPr lvl="1"/>
            <a:r>
              <a:rPr kumimoji="1" lang="en-US" altLang="zh-TW" dirty="0" smtClean="0"/>
              <a:t>The </a:t>
            </a:r>
            <a:r>
              <a:rPr lang="en-US" altLang="zh-TW" dirty="0"/>
              <a:t>computation/communication ratio is  </a:t>
            </a:r>
            <a:r>
              <a:rPr lang="en-US" altLang="zh-TW" dirty="0" smtClean="0"/>
              <a:t>~6.</a:t>
            </a:r>
            <a:endParaRPr lang="en-US" altLang="zh-TW" dirty="0"/>
          </a:p>
          <a:p>
            <a:r>
              <a:rPr kumimoji="1" lang="en-US" altLang="zh-TW" dirty="0" smtClean="0"/>
              <a:t>Good, but not good enough.  </a:t>
            </a:r>
          </a:p>
          <a:p>
            <a:pPr lvl="1"/>
            <a:r>
              <a:rPr kumimoji="1" lang="en-US" altLang="zh-TW" dirty="0" smtClean="0"/>
              <a:t>We need </a:t>
            </a:r>
            <a:r>
              <a:rPr lang="en-US" altLang="zh-TW" dirty="0" smtClean="0"/>
              <a:t>CTC ratio &gt;= 64.</a:t>
            </a:r>
            <a:endParaRPr kumimoji="1" lang="en-US" altLang="zh-TW" dirty="0" smtClean="0"/>
          </a:p>
          <a:p>
            <a:endParaRPr kumimoji="1" lang="en-US" altLang="zh-TW" dirty="0" smtClean="0"/>
          </a:p>
        </p:txBody>
      </p:sp>
      <p:sp>
        <p:nvSpPr>
          <p:cNvPr id="5" name="矩形 4"/>
          <p:cNvSpPr/>
          <p:nvPr/>
        </p:nvSpPr>
        <p:spPr>
          <a:xfrm>
            <a:off x="9221838" y="2609543"/>
            <a:ext cx="1570055" cy="1401851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800" dirty="0">
                <a:solidFill>
                  <a:schemeClr val="tx1"/>
                </a:solidFill>
              </a:rPr>
              <a:t>B</a:t>
            </a:r>
            <a:endParaRPr kumimoji="1"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7522347" y="4201673"/>
            <a:ext cx="1570055" cy="152168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800" dirty="0">
                <a:solidFill>
                  <a:schemeClr val="tx1"/>
                </a:solidFill>
              </a:rPr>
              <a:t>A</a:t>
            </a:r>
            <a:endParaRPr kumimoji="1"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9221838" y="4177488"/>
            <a:ext cx="1570055" cy="157005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800" dirty="0"/>
              <a:t>C</a:t>
            </a:r>
            <a:endParaRPr kumimoji="1" lang="zh-TW" altLang="en-US" sz="2800" dirty="0"/>
          </a:p>
        </p:txBody>
      </p:sp>
      <p:sp>
        <p:nvSpPr>
          <p:cNvPr id="8" name="矩形 7"/>
          <p:cNvSpPr/>
          <p:nvPr/>
        </p:nvSpPr>
        <p:spPr>
          <a:xfrm>
            <a:off x="9221837" y="2609543"/>
            <a:ext cx="186117" cy="140185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7546530" y="4213022"/>
            <a:ext cx="1521687" cy="17487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9229653" y="4181762"/>
            <a:ext cx="186117" cy="174876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932209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Deep Learning Acceleration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56125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The training process is very time consuming, so is the inference</a:t>
            </a:r>
          </a:p>
          <a:p>
            <a:r>
              <a:rPr lang="en-US" altLang="zh-TW" dirty="0" smtClean="0"/>
              <a:t>Different approaches to accelerate the process</a:t>
            </a:r>
          </a:p>
          <a:p>
            <a:r>
              <a:rPr lang="en-US" altLang="zh-TW" dirty="0" smtClean="0"/>
              <a:t>Hardware</a:t>
            </a:r>
          </a:p>
          <a:p>
            <a:pPr lvl="1"/>
            <a:r>
              <a:rPr lang="en-US" altLang="zh-TW" dirty="0" smtClean="0"/>
              <a:t>GPU</a:t>
            </a:r>
          </a:p>
          <a:p>
            <a:pPr lvl="1"/>
            <a:r>
              <a:rPr lang="en-US" altLang="zh-TW" dirty="0" smtClean="0"/>
              <a:t>FPGA</a:t>
            </a:r>
          </a:p>
          <a:p>
            <a:pPr lvl="1"/>
            <a:r>
              <a:rPr lang="en-US" altLang="zh-TW" dirty="0" smtClean="0"/>
              <a:t>Parallel/Distributed system </a:t>
            </a:r>
          </a:p>
          <a:p>
            <a:r>
              <a:rPr lang="en-US" altLang="zh-TW" dirty="0" smtClean="0"/>
              <a:t>Software (Algorithm)</a:t>
            </a:r>
          </a:p>
          <a:p>
            <a:pPr lvl="1"/>
            <a:r>
              <a:rPr lang="en-US" altLang="zh-TW" dirty="0" smtClean="0"/>
              <a:t>Convolution</a:t>
            </a:r>
          </a:p>
          <a:p>
            <a:pPr lvl="1"/>
            <a:r>
              <a:rPr lang="en-US" altLang="zh-TW" dirty="0" smtClean="0"/>
              <a:t>Stochastic gradient descent</a:t>
            </a:r>
          </a:p>
          <a:p>
            <a:pPr lvl="1"/>
            <a:r>
              <a:rPr lang="en-US" altLang="zh-TW" dirty="0" smtClean="0"/>
              <a:t>Parallelization</a:t>
            </a:r>
          </a:p>
        </p:txBody>
      </p:sp>
    </p:spTree>
    <p:extLst>
      <p:ext uri="{BB962C8B-B14F-4D97-AF65-F5344CB8AC3E}">
        <p14:creationId xmlns:p14="http://schemas.microsoft.com/office/powerpoint/2010/main" val="2805953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Can we do better?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TW" dirty="0" smtClean="0"/>
              <a:t>We can use half vectors to compute half C[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][j]</a:t>
            </a:r>
          </a:p>
          <a:p>
            <a:pPr lvl="1"/>
            <a:r>
              <a:rPr lang="en-US" altLang="zh-TW" dirty="0" smtClean="0"/>
              <a:t>Which means we use A[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][1:512] and B[1:512][j] to compute a half C[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][j] and merge 2 results later.</a:t>
            </a:r>
          </a:p>
          <a:p>
            <a:pPr lvl="1"/>
            <a:r>
              <a:rPr lang="en-US" altLang="zh-TW" dirty="0" smtClean="0"/>
              <a:t>By doing so, we can 12*12 = 144 half C[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][j].</a:t>
            </a:r>
          </a:p>
          <a:p>
            <a:pPr lvl="1"/>
            <a:r>
              <a:rPr lang="en-US" altLang="zh-TW" dirty="0" smtClean="0"/>
              <a:t>The comp/</a:t>
            </a:r>
            <a:r>
              <a:rPr lang="en-US" altLang="zh-TW" dirty="0" err="1" smtClean="0"/>
              <a:t>comm</a:t>
            </a:r>
            <a:r>
              <a:rPr lang="en-US" altLang="zh-TW" dirty="0" smtClean="0"/>
              <a:t> ratio is 144N/12N = 12 </a:t>
            </a:r>
          </a:p>
          <a:p>
            <a:r>
              <a:rPr lang="en-US" altLang="zh-TW" dirty="0" smtClean="0"/>
              <a:t>How about quarter vectors?</a:t>
            </a:r>
          </a:p>
          <a:p>
            <a:r>
              <a:rPr lang="en-US" altLang="zh-TW" dirty="0" smtClean="0"/>
              <a:t>If we use 1/8 vectors, </a:t>
            </a:r>
          </a:p>
          <a:p>
            <a:r>
              <a:rPr lang="en-US" altLang="zh-TW" dirty="0" smtClean="0"/>
              <a:t>If </a:t>
            </a:r>
            <a:r>
              <a:rPr lang="en-US" altLang="zh-TW" dirty="0"/>
              <a:t>we use </a:t>
            </a:r>
            <a:r>
              <a:rPr lang="en-US" altLang="zh-TW" dirty="0" smtClean="0"/>
              <a:t>1/16 </a:t>
            </a:r>
            <a:r>
              <a:rPr lang="en-US" altLang="zh-TW" dirty="0"/>
              <a:t>vectors, </a:t>
            </a:r>
          </a:p>
        </p:txBody>
      </p:sp>
      <p:sp>
        <p:nvSpPr>
          <p:cNvPr id="5" name="矩形 4"/>
          <p:cNvSpPr/>
          <p:nvPr/>
        </p:nvSpPr>
        <p:spPr>
          <a:xfrm>
            <a:off x="9359020" y="3173899"/>
            <a:ext cx="1570055" cy="1401851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800" dirty="0">
                <a:solidFill>
                  <a:schemeClr val="tx1"/>
                </a:solidFill>
              </a:rPr>
              <a:t>B</a:t>
            </a:r>
            <a:endParaRPr kumimoji="1"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7659529" y="4766029"/>
            <a:ext cx="1570055" cy="152168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800" dirty="0">
                <a:solidFill>
                  <a:schemeClr val="tx1"/>
                </a:solidFill>
              </a:rPr>
              <a:t>A</a:t>
            </a:r>
            <a:endParaRPr kumimoji="1"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9359020" y="4741844"/>
            <a:ext cx="1570055" cy="157005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C</a:t>
            </a:r>
            <a:endParaRPr kumimoji="1"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9359019" y="3159103"/>
            <a:ext cx="186116" cy="143144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7665997" y="4766028"/>
            <a:ext cx="1557116" cy="17487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9365488" y="4741844"/>
            <a:ext cx="205334" cy="19906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9365489" y="3159102"/>
            <a:ext cx="401234" cy="7407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8" name="矩形 17"/>
          <p:cNvSpPr/>
          <p:nvPr/>
        </p:nvSpPr>
        <p:spPr>
          <a:xfrm>
            <a:off x="7665997" y="4766029"/>
            <a:ext cx="824046" cy="41452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3" name="矩形 22"/>
          <p:cNvSpPr/>
          <p:nvPr/>
        </p:nvSpPr>
        <p:spPr>
          <a:xfrm>
            <a:off x="9378521" y="4756638"/>
            <a:ext cx="375170" cy="393598"/>
          </a:xfrm>
          <a:prstGeom prst="rect">
            <a:avLst/>
          </a:prstGeom>
          <a:solidFill>
            <a:srgbClr val="31859C">
              <a:alpha val="67843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9359020" y="3144308"/>
            <a:ext cx="794355" cy="40636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0" name="矩形 29"/>
          <p:cNvSpPr/>
          <p:nvPr/>
        </p:nvSpPr>
        <p:spPr>
          <a:xfrm>
            <a:off x="7670881" y="4758893"/>
            <a:ext cx="435650" cy="76797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1" name="矩形 30"/>
          <p:cNvSpPr/>
          <p:nvPr/>
        </p:nvSpPr>
        <p:spPr>
          <a:xfrm>
            <a:off x="9366310" y="4733553"/>
            <a:ext cx="800826" cy="782277"/>
          </a:xfrm>
          <a:prstGeom prst="rect">
            <a:avLst/>
          </a:prstGeom>
          <a:solidFill>
            <a:schemeClr val="accent5">
              <a:lumMod val="60000"/>
              <a:lumOff val="40000"/>
              <a:alpha val="4902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7659528" y="4766028"/>
            <a:ext cx="235201" cy="152168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3" name="矩形 32"/>
          <p:cNvSpPr/>
          <p:nvPr/>
        </p:nvSpPr>
        <p:spPr>
          <a:xfrm>
            <a:off x="9352548" y="3159104"/>
            <a:ext cx="1576526" cy="21174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4" name="矩形 33"/>
          <p:cNvSpPr/>
          <p:nvPr/>
        </p:nvSpPr>
        <p:spPr>
          <a:xfrm>
            <a:off x="9352549" y="4756638"/>
            <a:ext cx="1560899" cy="1545870"/>
          </a:xfrm>
          <a:prstGeom prst="rect">
            <a:avLst/>
          </a:prstGeom>
          <a:solidFill>
            <a:srgbClr val="B7DEE8">
              <a:alpha val="3098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sz="280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444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7" grpId="0" animBg="1"/>
      <p:bldP spid="18" grpId="0" animBg="1"/>
      <p:bldP spid="23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kumimoji="1" lang="en-US" altLang="zh-TW" dirty="0" smtClean="0"/>
              <a:t>Such kind of algorithms are called </a:t>
            </a:r>
            <a:r>
              <a:rPr kumimoji="1" lang="en-US" altLang="zh-TW" dirty="0" smtClean="0">
                <a:solidFill>
                  <a:srgbClr val="FF0000"/>
                </a:solidFill>
              </a:rPr>
              <a:t>block algorithms </a:t>
            </a:r>
            <a:r>
              <a:rPr kumimoji="1" lang="en-US" altLang="zh-TW" dirty="0" smtClean="0"/>
              <a:t>or </a:t>
            </a:r>
            <a:r>
              <a:rPr kumimoji="1" lang="en-US" altLang="zh-TW" dirty="0" smtClean="0">
                <a:solidFill>
                  <a:srgbClr val="FF0000"/>
                </a:solidFill>
              </a:rPr>
              <a:t>tiled algorithms</a:t>
            </a:r>
            <a:r>
              <a:rPr kumimoji="1" lang="en-US" altLang="zh-TW" dirty="0" smtClean="0"/>
              <a:t>, since they splits the inputs into blocks (tiles) to fit into shared (cache) memory.</a:t>
            </a:r>
          </a:p>
          <a:p>
            <a:r>
              <a:rPr kumimoji="1" lang="en-US" altLang="zh-TW" dirty="0" smtClean="0"/>
              <a:t>Larger CTC-ratio does not imply better performance.  </a:t>
            </a:r>
          </a:p>
          <a:p>
            <a:pPr lvl="1"/>
            <a:r>
              <a:rPr kumimoji="1" lang="en-US" altLang="zh-TW" dirty="0" smtClean="0"/>
              <a:t>CTC-ratio should be larger enough to high the communication cost, not the larger the better.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Tiled algorithm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41058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TW" dirty="0"/>
              <a:t>Global memory </a:t>
            </a:r>
            <a:r>
              <a:rPr kumimoji="1" lang="en-US" altLang="zh-TW" dirty="0" smtClean="0"/>
              <a:t>loads and </a:t>
            </a:r>
            <a:r>
              <a:rPr kumimoji="1" lang="en-US" altLang="zh-TW" dirty="0"/>
              <a:t>stores by threads of </a:t>
            </a:r>
            <a:r>
              <a:rPr kumimoji="1" lang="en-US" altLang="zh-TW" dirty="0" smtClean="0"/>
              <a:t>of a warp (32 threads) </a:t>
            </a:r>
            <a:r>
              <a:rPr kumimoji="1" lang="en-US" altLang="zh-TW" dirty="0"/>
              <a:t>are coalesced by the device into as few as one </a:t>
            </a:r>
            <a:r>
              <a:rPr kumimoji="1" lang="en-US" altLang="zh-TW" dirty="0" smtClean="0"/>
              <a:t>transaction.</a:t>
            </a:r>
          </a:p>
          <a:p>
            <a:r>
              <a:rPr kumimoji="1" lang="en-US" altLang="zh-TW" dirty="0" smtClean="0"/>
              <a:t>The </a:t>
            </a:r>
            <a:r>
              <a:rPr kumimoji="1" lang="en-US" altLang="zh-TW" dirty="0"/>
              <a:t>concurrent accesses of the threads of a warp will coalesce into a number of </a:t>
            </a:r>
            <a:r>
              <a:rPr kumimoji="1" lang="en-US" altLang="zh-TW" dirty="0" smtClean="0"/>
              <a:t>transactions </a:t>
            </a:r>
            <a:r>
              <a:rPr kumimoji="1" lang="en-US" altLang="zh-TW" dirty="0"/>
              <a:t>equal to the number of cache lines necessary to service all of the threads of </a:t>
            </a:r>
            <a:r>
              <a:rPr kumimoji="1" lang="en-US" altLang="zh-TW" dirty="0" smtClean="0"/>
              <a:t>the </a:t>
            </a:r>
            <a:r>
              <a:rPr kumimoji="1" lang="en-US" altLang="zh-TW" dirty="0"/>
              <a:t>warp. </a:t>
            </a:r>
            <a:endParaRPr kumimoji="1" lang="en-US" altLang="zh-TW" dirty="0" smtClean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Coalesced memory access 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2758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Example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smtClean="0"/>
              <a:t>Coalesced access</a:t>
            </a:r>
          </a:p>
          <a:p>
            <a:pPr lvl="1"/>
            <a:endParaRPr kumimoji="1" lang="en-US" altLang="zh-TW" dirty="0"/>
          </a:p>
          <a:p>
            <a:pPr lvl="1"/>
            <a:endParaRPr kumimoji="1" lang="en-US" altLang="zh-TW" dirty="0" smtClean="0"/>
          </a:p>
          <a:p>
            <a:pPr lvl="1"/>
            <a:endParaRPr kumimoji="1" lang="en-US" altLang="zh-TW" dirty="0"/>
          </a:p>
          <a:p>
            <a:r>
              <a:rPr kumimoji="1" lang="en-US" altLang="zh-TW" dirty="0"/>
              <a:t>Unaligned sequential addresses that fit into two 128-byte L1</a:t>
            </a:r>
            <a:r>
              <a:rPr kumimoji="1" lang="en-US" altLang="zh-TW" dirty="0" smtClean="0"/>
              <a:t>-cache </a:t>
            </a:r>
            <a:r>
              <a:rPr kumimoji="1" lang="en-US" altLang="zh-TW" dirty="0"/>
              <a:t>lines</a:t>
            </a:r>
          </a:p>
          <a:p>
            <a:endParaRPr kumimoji="1" lang="en-US" altLang="zh-TW" dirty="0" smtClean="0"/>
          </a:p>
          <a:p>
            <a:endParaRPr kumimoji="1" lang="en-US" altLang="zh-TW" dirty="0"/>
          </a:p>
          <a:p>
            <a:endParaRPr kumimoji="1" lang="en-US" altLang="zh-TW" dirty="0" smtClean="0"/>
          </a:p>
          <a:p>
            <a:endParaRPr kumimoji="1" lang="en-US" altLang="zh-TW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564722" y="1338390"/>
            <a:ext cx="7587754" cy="1881516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521897" y="4125615"/>
            <a:ext cx="7673403" cy="1937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775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Example: Square of numbers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TW" dirty="0" smtClean="0"/>
              <a:t>Let A be an array of 16 element.  Compute the square of their numbers.</a:t>
            </a:r>
          </a:p>
          <a:p>
            <a:r>
              <a:rPr lang="en-US" altLang="zh-TW" dirty="0"/>
              <a:t>Four threads</a:t>
            </a:r>
          </a:p>
          <a:p>
            <a:pPr lvl="1"/>
            <a:r>
              <a:rPr lang="en-US" altLang="zh-TW" dirty="0"/>
              <a:t>Thread </a:t>
            </a:r>
            <a:r>
              <a:rPr lang="en-US" altLang="zh-TW" dirty="0" smtClean="0"/>
              <a:t>0 computes A[0] to A[3]</a:t>
            </a:r>
          </a:p>
          <a:p>
            <a:pPr lvl="1"/>
            <a:r>
              <a:rPr lang="en-US" altLang="zh-TW" dirty="0"/>
              <a:t>Thread 1</a:t>
            </a:r>
            <a:r>
              <a:rPr lang="en-US" altLang="zh-TW" dirty="0" smtClean="0"/>
              <a:t> </a:t>
            </a:r>
            <a:r>
              <a:rPr lang="en-US" altLang="zh-TW" dirty="0"/>
              <a:t>computes </a:t>
            </a:r>
            <a:r>
              <a:rPr lang="en-US" altLang="zh-TW" dirty="0" smtClean="0"/>
              <a:t>A[4] </a:t>
            </a:r>
            <a:r>
              <a:rPr lang="en-US" altLang="zh-TW" dirty="0"/>
              <a:t>to </a:t>
            </a:r>
            <a:r>
              <a:rPr lang="en-US" altLang="zh-TW" dirty="0" smtClean="0"/>
              <a:t>A[7]</a:t>
            </a:r>
          </a:p>
          <a:p>
            <a:pPr lvl="1"/>
            <a:r>
              <a:rPr lang="en-US" altLang="zh-TW" dirty="0"/>
              <a:t>Thread 2</a:t>
            </a:r>
            <a:r>
              <a:rPr lang="en-US" altLang="zh-TW" dirty="0" smtClean="0"/>
              <a:t> </a:t>
            </a:r>
            <a:r>
              <a:rPr lang="en-US" altLang="zh-TW" dirty="0"/>
              <a:t>computes </a:t>
            </a:r>
            <a:r>
              <a:rPr lang="en-US" altLang="zh-TW" dirty="0" smtClean="0"/>
              <a:t>A[8] </a:t>
            </a:r>
            <a:r>
              <a:rPr lang="en-US" altLang="zh-TW" dirty="0"/>
              <a:t>to </a:t>
            </a:r>
            <a:r>
              <a:rPr lang="en-US" altLang="zh-TW" dirty="0" smtClean="0"/>
              <a:t>A[11]</a:t>
            </a:r>
            <a:endParaRPr lang="en-US" altLang="zh-TW" dirty="0"/>
          </a:p>
          <a:p>
            <a:pPr lvl="1"/>
            <a:r>
              <a:rPr lang="en-US" altLang="zh-TW" dirty="0"/>
              <a:t>Thread 3</a:t>
            </a:r>
            <a:r>
              <a:rPr lang="en-US" altLang="zh-TW" dirty="0" smtClean="0"/>
              <a:t> </a:t>
            </a:r>
            <a:r>
              <a:rPr lang="en-US" altLang="zh-TW" dirty="0"/>
              <a:t>computes </a:t>
            </a:r>
            <a:r>
              <a:rPr lang="en-US" altLang="zh-TW" dirty="0" smtClean="0"/>
              <a:t>A[12] </a:t>
            </a:r>
            <a:r>
              <a:rPr lang="en-US" altLang="zh-TW" dirty="0"/>
              <a:t>to </a:t>
            </a:r>
            <a:r>
              <a:rPr lang="en-US" altLang="zh-TW" dirty="0" smtClean="0"/>
              <a:t>A[15]</a:t>
            </a:r>
          </a:p>
          <a:p>
            <a:pPr lvl="1"/>
            <a:endParaRPr kumimoji="1"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2845069" y="5116807"/>
            <a:ext cx="419567" cy="5077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3298655" y="5116807"/>
            <a:ext cx="419567" cy="5077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3752242" y="5116807"/>
            <a:ext cx="419567" cy="5077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4205828" y="5116807"/>
            <a:ext cx="419567" cy="5077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4659415" y="5116807"/>
            <a:ext cx="419567" cy="5077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5113001" y="5116807"/>
            <a:ext cx="419567" cy="5077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5566588" y="5116807"/>
            <a:ext cx="419567" cy="5077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6020174" y="5116807"/>
            <a:ext cx="419567" cy="5077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6473077" y="5116807"/>
            <a:ext cx="419567" cy="5077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6926663" y="5116807"/>
            <a:ext cx="419567" cy="5077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7380250" y="5116807"/>
            <a:ext cx="419567" cy="5077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7" name="矩形 16"/>
          <p:cNvSpPr/>
          <p:nvPr/>
        </p:nvSpPr>
        <p:spPr>
          <a:xfrm>
            <a:off x="7833836" y="5116807"/>
            <a:ext cx="419567" cy="5077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8" name="矩形 17"/>
          <p:cNvSpPr/>
          <p:nvPr/>
        </p:nvSpPr>
        <p:spPr>
          <a:xfrm>
            <a:off x="8287423" y="5116807"/>
            <a:ext cx="419567" cy="5077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9" name="矩形 18"/>
          <p:cNvSpPr/>
          <p:nvPr/>
        </p:nvSpPr>
        <p:spPr>
          <a:xfrm>
            <a:off x="8741009" y="5116807"/>
            <a:ext cx="419567" cy="5077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0" name="矩形 19"/>
          <p:cNvSpPr/>
          <p:nvPr/>
        </p:nvSpPr>
        <p:spPr>
          <a:xfrm>
            <a:off x="9194596" y="5116807"/>
            <a:ext cx="419567" cy="5077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1" name="矩形 20"/>
          <p:cNvSpPr/>
          <p:nvPr/>
        </p:nvSpPr>
        <p:spPr>
          <a:xfrm>
            <a:off x="9648182" y="5116807"/>
            <a:ext cx="419567" cy="5077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23" name="直線箭頭接點 22"/>
          <p:cNvCxnSpPr>
            <a:endCxn id="5" idx="2"/>
          </p:cNvCxnSpPr>
          <p:nvPr/>
        </p:nvCxnSpPr>
        <p:spPr>
          <a:xfrm flipV="1">
            <a:off x="3054852" y="5624598"/>
            <a:ext cx="0" cy="10458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線箭頭接點 24"/>
          <p:cNvCxnSpPr>
            <a:endCxn id="10" idx="2"/>
          </p:cNvCxnSpPr>
          <p:nvPr/>
        </p:nvCxnSpPr>
        <p:spPr>
          <a:xfrm flipV="1">
            <a:off x="4869198" y="5624598"/>
            <a:ext cx="0" cy="10458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直線箭頭接點 27"/>
          <p:cNvCxnSpPr>
            <a:endCxn id="14" idx="2"/>
          </p:cNvCxnSpPr>
          <p:nvPr/>
        </p:nvCxnSpPr>
        <p:spPr>
          <a:xfrm flipV="1">
            <a:off x="6682860" y="5624598"/>
            <a:ext cx="0" cy="10458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直線箭頭接點 28"/>
          <p:cNvCxnSpPr>
            <a:endCxn id="18" idx="2"/>
          </p:cNvCxnSpPr>
          <p:nvPr/>
        </p:nvCxnSpPr>
        <p:spPr>
          <a:xfrm flipV="1">
            <a:off x="8497206" y="5624597"/>
            <a:ext cx="0" cy="10458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902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6305E-6 3.01249E-6 L 0.04586 3.01249E-6 " pathEditMode="relative" rAng="0" ptsTypes="AA">
                                      <p:cBhvr>
                                        <p:cTn id="6" dur="1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93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6978E-6 3.01249E-6 L 0.04482 0.00069 " pathEditMode="relative" rAng="0" ptsTypes="AA">
                                      <p:cBhvr>
                                        <p:cTn id="8" dur="1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41" y="23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8765E-6 3.01249E-6 L 0.04586 0.00023 " pathEditMode="relative" rAng="0" ptsTypes="AA">
                                      <p:cBhvr>
                                        <p:cTn id="10" dur="1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93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8322E-6 3.01249E-6 L 0.04847 0.00046 " pathEditMode="relative" rAng="0" ptsTypes="AA">
                                      <p:cBhvr>
                                        <p:cTn id="12" dur="1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14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586 3.01249E-6 L 0.09658 3.01249E-6 " pathEditMode="relative" rAng="0" ptsTypes="AA">
                                      <p:cBhvr>
                                        <p:cTn id="16" dur="1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36" y="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482 0.00069 L 0.1037 -0.00023 " pathEditMode="relative" rAng="0" ptsTypes="AA">
                                      <p:cBhvr>
                                        <p:cTn id="18" dur="1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36" y="-46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586 0.00023 L 0.10388 -0.0007 " pathEditMode="relative" rAng="0" ptsTypes="AA">
                                      <p:cBhvr>
                                        <p:cTn id="20" dur="1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01" y="-46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846 0.00047 L 0.10248 0.00116 " pathEditMode="relative" rAng="0" ptsTypes="AA">
                                      <p:cBhvr>
                                        <p:cTn id="22" dur="1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92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658 3.01249E-6 L 0.14938 -0.0007 " pathEditMode="relative" rAng="0" ptsTypes="AA">
                                      <p:cBhvr>
                                        <p:cTn id="26" dur="1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40" y="-46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037 -0.00023 L 0.14939 -0.00232 " pathEditMode="relative" rAng="0" ptsTypes="AA">
                                      <p:cBhvr>
                                        <p:cTn id="28" dur="1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75" y="-116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0388 -0.0007 L 0.14939 -0.00116 " pathEditMode="relative" rAng="0" ptsTypes="AA">
                                      <p:cBhvr>
                                        <p:cTn id="30" dur="1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75" y="-23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0248 0.00115 L 0.14938 -0.00024 " pathEditMode="relative" rAng="0" ptsTypes="AA">
                                      <p:cBhvr>
                                        <p:cTn id="32" dur="1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45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Coalescing access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zh-TW" dirty="0"/>
              <a:t>Thread 0 computes </a:t>
            </a:r>
            <a:r>
              <a:rPr lang="en-US" altLang="zh-TW" dirty="0" smtClean="0"/>
              <a:t>A[0],A[4],A[8],A[12]</a:t>
            </a:r>
            <a:endParaRPr lang="en-US" altLang="zh-TW" dirty="0"/>
          </a:p>
          <a:p>
            <a:pPr lvl="1"/>
            <a:r>
              <a:rPr lang="en-US" altLang="zh-TW" dirty="0"/>
              <a:t>Thread 1 computes </a:t>
            </a:r>
            <a:r>
              <a:rPr lang="en-US" altLang="zh-TW" dirty="0" smtClean="0"/>
              <a:t>A[1],A[5],A[9],A[13]</a:t>
            </a:r>
            <a:endParaRPr lang="en-US" altLang="zh-TW" dirty="0"/>
          </a:p>
          <a:p>
            <a:pPr lvl="1"/>
            <a:r>
              <a:rPr lang="en-US" altLang="zh-TW" dirty="0"/>
              <a:t>Thread 2 computes </a:t>
            </a:r>
            <a:r>
              <a:rPr lang="en-US" altLang="zh-TW" dirty="0" smtClean="0"/>
              <a:t>A[2],A[6],A[10],A[14]</a:t>
            </a:r>
            <a:endParaRPr lang="en-US" altLang="zh-TW" dirty="0"/>
          </a:p>
          <a:p>
            <a:pPr lvl="1"/>
            <a:r>
              <a:rPr lang="en-US" altLang="zh-TW" dirty="0"/>
              <a:t>Thread 3 computes </a:t>
            </a:r>
            <a:r>
              <a:rPr lang="en-US" altLang="zh-TW" dirty="0" smtClean="0"/>
              <a:t>A[3],A[7],A[11],A[15]</a:t>
            </a:r>
          </a:p>
          <a:p>
            <a:r>
              <a:rPr lang="en-US" altLang="zh-TW" dirty="0" smtClean="0"/>
              <a:t>Memory access can be coalesced</a:t>
            </a:r>
            <a:endParaRPr lang="en-US" altLang="zh-TW" dirty="0"/>
          </a:p>
        </p:txBody>
      </p:sp>
      <p:sp>
        <p:nvSpPr>
          <p:cNvPr id="5" name="矩形 4"/>
          <p:cNvSpPr/>
          <p:nvPr/>
        </p:nvSpPr>
        <p:spPr>
          <a:xfrm>
            <a:off x="2425503" y="4479149"/>
            <a:ext cx="419567" cy="5077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2879089" y="4479149"/>
            <a:ext cx="419567" cy="5077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3332676" y="4479149"/>
            <a:ext cx="419567" cy="5077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3786262" y="4479149"/>
            <a:ext cx="419567" cy="5077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4239849" y="4479149"/>
            <a:ext cx="419567" cy="5077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4693435" y="4479149"/>
            <a:ext cx="419567" cy="5077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5147022" y="4479149"/>
            <a:ext cx="419567" cy="5077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5600608" y="4479149"/>
            <a:ext cx="419567" cy="5077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6053511" y="4479149"/>
            <a:ext cx="419567" cy="5077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6507097" y="4479149"/>
            <a:ext cx="419567" cy="5077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6960684" y="4479149"/>
            <a:ext cx="419567" cy="5077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7" name="矩形 16"/>
          <p:cNvSpPr/>
          <p:nvPr/>
        </p:nvSpPr>
        <p:spPr>
          <a:xfrm>
            <a:off x="7414270" y="4479149"/>
            <a:ext cx="419567" cy="5077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8" name="矩形 17"/>
          <p:cNvSpPr/>
          <p:nvPr/>
        </p:nvSpPr>
        <p:spPr>
          <a:xfrm>
            <a:off x="7867857" y="4479149"/>
            <a:ext cx="419567" cy="5077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9" name="矩形 18"/>
          <p:cNvSpPr/>
          <p:nvPr/>
        </p:nvSpPr>
        <p:spPr>
          <a:xfrm>
            <a:off x="8321443" y="4479149"/>
            <a:ext cx="419567" cy="5077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0" name="矩形 19"/>
          <p:cNvSpPr/>
          <p:nvPr/>
        </p:nvSpPr>
        <p:spPr>
          <a:xfrm>
            <a:off x="8775030" y="4479149"/>
            <a:ext cx="419567" cy="5077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1" name="矩形 20"/>
          <p:cNvSpPr/>
          <p:nvPr/>
        </p:nvSpPr>
        <p:spPr>
          <a:xfrm>
            <a:off x="9228616" y="4479149"/>
            <a:ext cx="419567" cy="5077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grpSp>
        <p:nvGrpSpPr>
          <p:cNvPr id="32" name="群組 31"/>
          <p:cNvGrpSpPr/>
          <p:nvPr/>
        </p:nvGrpSpPr>
        <p:grpSpPr>
          <a:xfrm>
            <a:off x="2618276" y="5080343"/>
            <a:ext cx="1360759" cy="1045821"/>
            <a:chOff x="1111286" y="4986939"/>
            <a:chExt cx="1360759" cy="1045821"/>
          </a:xfrm>
        </p:grpSpPr>
        <p:cxnSp>
          <p:nvCxnSpPr>
            <p:cNvPr id="23" name="直線箭頭接點 22"/>
            <p:cNvCxnSpPr>
              <a:endCxn id="5" idx="2"/>
            </p:cNvCxnSpPr>
            <p:nvPr/>
          </p:nvCxnSpPr>
          <p:spPr>
            <a:xfrm flipV="1">
              <a:off x="1111286" y="4986939"/>
              <a:ext cx="0" cy="104582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箭頭接點 24"/>
            <p:cNvCxnSpPr>
              <a:endCxn id="6" idx="2"/>
            </p:cNvCxnSpPr>
            <p:nvPr/>
          </p:nvCxnSpPr>
          <p:spPr>
            <a:xfrm flipV="1">
              <a:off x="1564872" y="4986939"/>
              <a:ext cx="0" cy="104582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箭頭接點 27"/>
            <p:cNvCxnSpPr>
              <a:endCxn id="7" idx="2"/>
            </p:cNvCxnSpPr>
            <p:nvPr/>
          </p:nvCxnSpPr>
          <p:spPr>
            <a:xfrm flipV="1">
              <a:off x="2018459" y="4986939"/>
              <a:ext cx="0" cy="104582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箭頭接點 28"/>
            <p:cNvCxnSpPr>
              <a:endCxn id="8" idx="2"/>
            </p:cNvCxnSpPr>
            <p:nvPr/>
          </p:nvCxnSpPr>
          <p:spPr>
            <a:xfrm flipV="1">
              <a:off x="2472045" y="4986939"/>
              <a:ext cx="0" cy="104582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95249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9.58833E-7 3.01249E-6 L 0.19993 3.01249E-6 " pathEditMode="relative" rAng="0" ptsTypes="AA">
                                      <p:cBhvr>
                                        <p:cTn id="6" dur="1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98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9993 3.01249E-6 L 0.40004 3.01249E-6 " pathEditMode="relative" rAng="0" ptsTypes="AA">
                                      <p:cBhvr>
                                        <p:cTn id="10" dur="1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0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0004 1.63813E-6 L 0.59354 -0.00023 " pathEditMode="relative" rAng="0" ptsTypes="AA">
                                      <p:cBhvr>
                                        <p:cTn id="14" dur="1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675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Example: Square numbers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sz="quarter" idx="1"/>
            <p:extLst/>
          </p:nvPr>
        </p:nvGraphicFramePr>
        <p:xfrm>
          <a:off x="1919536" y="1447800"/>
          <a:ext cx="8291264" cy="49335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21578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Example: Matrix transpose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SDK Sample (“transpose”)</a:t>
            </a:r>
          </a:p>
          <a:p>
            <a:r>
              <a:rPr lang="en-US" altLang="zh-TW" dirty="0"/>
              <a:t>Illustrates coalescing using shared memory</a:t>
            </a:r>
          </a:p>
          <a:p>
            <a:pPr lvl="1"/>
            <a:r>
              <a:rPr lang="en-US" altLang="zh-TW" dirty="0"/>
              <a:t>Speedups for even small </a:t>
            </a:r>
            <a:r>
              <a:rPr lang="en-US" altLang="zh-TW" dirty="0" smtClean="0"/>
              <a:t>matrices</a:t>
            </a:r>
          </a:p>
          <a:p>
            <a:endParaRPr kumimoji="1"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8019" y="3528757"/>
            <a:ext cx="6920220" cy="2779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80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Uncoalesced</a:t>
            </a:r>
            <a:r>
              <a:rPr lang="en-US" altLang="zh-TW" dirty="0"/>
              <a:t> </a:t>
            </a:r>
            <a:r>
              <a:rPr lang="en-US" altLang="zh-TW" dirty="0" smtClean="0"/>
              <a:t>transpose</a:t>
            </a:r>
            <a:endParaRPr kumimoji="1"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913" r="391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703477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Coalesced transpose</a:t>
            </a:r>
            <a:endParaRPr kumimoji="1"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5412" r="-1541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367334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GPU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7381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FPGA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4662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What is FPGA?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Field-programmable gate arrays (FPGAs) are reprogrammable </a:t>
            </a:r>
            <a:r>
              <a:rPr lang="en-US" altLang="zh-TW" dirty="0" smtClean="0"/>
              <a:t>chips</a:t>
            </a:r>
            <a:r>
              <a:rPr lang="en-US" altLang="zh-TW" dirty="0"/>
              <a:t>. </a:t>
            </a:r>
          </a:p>
          <a:p>
            <a:r>
              <a:rPr lang="en-US" altLang="zh-TW" dirty="0" smtClean="0"/>
              <a:t>FPGA </a:t>
            </a:r>
            <a:r>
              <a:rPr lang="en-US" altLang="zh-TW" dirty="0"/>
              <a:t>has the same flexibility of </a:t>
            </a:r>
            <a:r>
              <a:rPr lang="en-US" altLang="zh-TW" dirty="0" smtClean="0"/>
              <a:t>software, </a:t>
            </a:r>
            <a:br>
              <a:rPr lang="en-US" altLang="zh-TW" dirty="0" smtClean="0"/>
            </a:br>
            <a:r>
              <a:rPr lang="en-US" altLang="zh-TW" dirty="0" smtClean="0"/>
              <a:t>but not </a:t>
            </a:r>
            <a:r>
              <a:rPr lang="en-US" altLang="zh-TW" dirty="0"/>
              <a:t>limited by the </a:t>
            </a:r>
            <a:r>
              <a:rPr lang="en-US" altLang="zh-TW" dirty="0" smtClean="0"/>
              <a:t>number </a:t>
            </a:r>
            <a:r>
              <a:rPr lang="en-US" altLang="zh-TW" dirty="0"/>
              <a:t>of </a:t>
            </a:r>
            <a:r>
              <a:rPr lang="en-US" altLang="zh-TW" dirty="0" smtClean="0"/>
              <a:t>CPUs. </a:t>
            </a:r>
          </a:p>
          <a:p>
            <a:r>
              <a:rPr lang="en-US" altLang="zh-TW" dirty="0" smtClean="0"/>
              <a:t>FPGAs </a:t>
            </a:r>
            <a:r>
              <a:rPr lang="en-US" altLang="zh-TW" dirty="0"/>
              <a:t>are truly parallel in nature, 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so </a:t>
            </a:r>
            <a:r>
              <a:rPr lang="en-US" altLang="zh-TW" dirty="0"/>
              <a:t>different processing operations </a:t>
            </a:r>
            <a:r>
              <a:rPr lang="en-US" altLang="zh-TW" dirty="0" smtClean="0"/>
              <a:t>do not </a:t>
            </a:r>
            <a:br>
              <a:rPr lang="en-US" altLang="zh-TW" dirty="0" smtClean="0"/>
            </a:br>
            <a:r>
              <a:rPr lang="en-US" altLang="zh-TW" dirty="0" smtClean="0"/>
              <a:t>have </a:t>
            </a:r>
            <a:r>
              <a:rPr lang="en-US" altLang="zh-TW" dirty="0"/>
              <a:t>to compete for the same resources. </a:t>
            </a:r>
            <a:endParaRPr lang="en-US" altLang="zh-TW" dirty="0" smtClean="0"/>
          </a:p>
          <a:p>
            <a:r>
              <a:rPr lang="en-US" altLang="zh-TW" dirty="0"/>
              <a:t>FPGA </a:t>
            </a:r>
            <a:r>
              <a:rPr lang="en-US" altLang="zh-TW" dirty="0" smtClean="0"/>
              <a:t>often includes </a:t>
            </a:r>
            <a:r>
              <a:rPr lang="en-US" altLang="zh-TW" dirty="0"/>
              <a:t>the number of </a:t>
            </a:r>
            <a:r>
              <a:rPr lang="en-US" altLang="zh-TW" dirty="0">
                <a:solidFill>
                  <a:srgbClr val="FF0000"/>
                </a:solidFill>
              </a:rPr>
              <a:t>configurable logic blocks</a:t>
            </a:r>
            <a:r>
              <a:rPr lang="en-US" altLang="zh-TW" dirty="0"/>
              <a:t>, number of </a:t>
            </a:r>
            <a:r>
              <a:rPr lang="en-US" altLang="zh-TW" dirty="0">
                <a:solidFill>
                  <a:srgbClr val="FF0000"/>
                </a:solidFill>
              </a:rPr>
              <a:t>fixed function logic blocks </a:t>
            </a:r>
            <a:r>
              <a:rPr lang="en-US" altLang="zh-TW" dirty="0"/>
              <a:t>such as </a:t>
            </a:r>
            <a:r>
              <a:rPr lang="en-US" altLang="zh-TW" dirty="0">
                <a:solidFill>
                  <a:srgbClr val="FF0000"/>
                </a:solidFill>
              </a:rPr>
              <a:t>multiplier</a:t>
            </a:r>
            <a:r>
              <a:rPr lang="en-US" altLang="zh-TW" dirty="0"/>
              <a:t>s, and size of memory resources like embedded </a:t>
            </a:r>
            <a:r>
              <a:rPr lang="en-US" altLang="zh-TW" dirty="0">
                <a:solidFill>
                  <a:srgbClr val="FF0000"/>
                </a:solidFill>
              </a:rPr>
              <a:t>block RAM</a:t>
            </a:r>
            <a:r>
              <a:rPr lang="en-US" altLang="zh-TW" dirty="0"/>
              <a:t>. </a:t>
            </a:r>
            <a:endParaRPr lang="en-US" altLang="zh-TW" dirty="0" smtClean="0"/>
          </a:p>
        </p:txBody>
      </p:sp>
      <p:pic>
        <p:nvPicPr>
          <p:cNvPr id="1026" name="Picture 2" descr="http://www.ni.com/cms/images/devzone/tut/swvvifhq55851.jp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2825" y="2238376"/>
            <a:ext cx="4572000" cy="2329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5064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Why FPGA helps DNN?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FPGAs can be used to implement the data and control path found in common logic functions, which is not a Von Neumann architecture.</a:t>
            </a:r>
          </a:p>
          <a:p>
            <a:r>
              <a:rPr lang="en-US" altLang="zh-TW" dirty="0" smtClean="0"/>
              <a:t>FPGA are capable of exploiting distributed on-chip memory, as well as large degrees of </a:t>
            </a:r>
            <a:r>
              <a:rPr lang="en-US" altLang="zh-TW" dirty="0" smtClean="0">
                <a:solidFill>
                  <a:srgbClr val="FF0000"/>
                </a:solidFill>
              </a:rPr>
              <a:t>pipeline parallelism</a:t>
            </a:r>
            <a:r>
              <a:rPr lang="en-US" altLang="zh-TW" dirty="0" smtClean="0"/>
              <a:t>, which fit naturally with the feed-forward nature deep learning methods.</a:t>
            </a:r>
          </a:p>
          <a:p>
            <a:r>
              <a:rPr lang="en-US" altLang="zh-TW" dirty="0" smtClean="0"/>
              <a:t>Modern FPGAs also support partial dynamic reconfiguration, where part of the FPGA can be reprogrammed while another part is used. </a:t>
            </a:r>
          </a:p>
          <a:p>
            <a:r>
              <a:rPr lang="en-US" altLang="zh-TW" dirty="0" smtClean="0"/>
              <a:t>FPGA architecture is tailored for the application, which allows more freedom to explore algorithm level optimizations. 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3590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Optimizing FPGA-based Accelerator Design for Deep Convolutional Neural Networks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TW" dirty="0"/>
              <a:t>Published in FPGA '15 Proceedings of the 2015 </a:t>
            </a:r>
            <a:r>
              <a:rPr lang="en-US" altLang="zh-TW" dirty="0" smtClean="0"/>
              <a:t>ACM/SIGDAP</a:t>
            </a:r>
          </a:p>
          <a:p>
            <a:r>
              <a:rPr lang="en-US" altLang="zh-TW" dirty="0" smtClean="0"/>
              <a:t>FPGA: very suitable for latency-sensitive real-time inference job </a:t>
            </a:r>
          </a:p>
          <a:p>
            <a:pPr lvl="1"/>
            <a:r>
              <a:rPr lang="en-US" altLang="zh-TW" dirty="0" smtClean="0"/>
              <a:t>Unmanned vehicle, Speech Recognition, Audio Surveillance, Multi-media</a:t>
            </a:r>
          </a:p>
          <a:p>
            <a:r>
              <a:rPr lang="en-US" altLang="zh-TW" dirty="0" smtClean="0"/>
              <a:t>System architecture</a:t>
            </a:r>
          </a:p>
          <a:p>
            <a:pPr lvl="1"/>
            <a:r>
              <a:rPr lang="en-US" altLang="zh-TW" dirty="0" smtClean="0"/>
              <a:t>External memory</a:t>
            </a:r>
          </a:p>
          <a:p>
            <a:pPr lvl="1"/>
            <a:r>
              <a:rPr lang="en-US" altLang="zh-TW" dirty="0" smtClean="0"/>
              <a:t>On-chip memory (small)</a:t>
            </a:r>
          </a:p>
          <a:p>
            <a:pPr lvl="1"/>
            <a:r>
              <a:rPr lang="en-US" altLang="zh-TW" dirty="0" smtClean="0"/>
              <a:t>Interconnect </a:t>
            </a:r>
          </a:p>
          <a:p>
            <a:pPr lvl="1"/>
            <a:r>
              <a:rPr lang="en-US" altLang="zh-TW" dirty="0" smtClean="0"/>
              <a:t>Parallel processing elements (Pes)</a:t>
            </a:r>
          </a:p>
          <a:p>
            <a:r>
              <a:rPr lang="en-US" altLang="zh-TW" dirty="0" smtClean="0"/>
              <a:t>Computation optimization and </a:t>
            </a:r>
            <a:br>
              <a:rPr lang="en-US" altLang="zh-TW" dirty="0" smtClean="0"/>
            </a:br>
            <a:r>
              <a:rPr lang="en-US" altLang="zh-TW" dirty="0" smtClean="0"/>
              <a:t>communication optimization</a:t>
            </a: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2025" y="3465462"/>
            <a:ext cx="4056000" cy="3041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044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Computation optimization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199" y="1825625"/>
            <a:ext cx="10963275" cy="4351338"/>
          </a:xfrm>
        </p:spPr>
        <p:txBody>
          <a:bodyPr/>
          <a:lstStyle/>
          <a:p>
            <a:r>
              <a:rPr lang="en-US" altLang="zh-TW" dirty="0"/>
              <a:t>Roofline </a:t>
            </a:r>
            <a:r>
              <a:rPr lang="en-US" altLang="zh-TW" dirty="0" smtClean="0"/>
              <a:t>model can help to identify </a:t>
            </a:r>
            <a:br>
              <a:rPr lang="en-US" altLang="zh-TW" dirty="0" smtClean="0"/>
            </a:br>
            <a:r>
              <a:rPr lang="en-US" altLang="zh-TW" dirty="0" smtClean="0"/>
              <a:t>the performance bottleneck</a:t>
            </a:r>
          </a:p>
          <a:p>
            <a:r>
              <a:rPr lang="en-US" altLang="zh-TW" dirty="0" smtClean="0"/>
              <a:t>The higher CTC (computation to </a:t>
            </a:r>
            <a:br>
              <a:rPr lang="en-US" altLang="zh-TW" dirty="0" smtClean="0"/>
            </a:br>
            <a:r>
              <a:rPr lang="en-US" altLang="zh-TW" dirty="0" smtClean="0"/>
              <a:t>communication) Ratio the better </a:t>
            </a:r>
            <a:br>
              <a:rPr lang="en-US" altLang="zh-TW" dirty="0" smtClean="0"/>
            </a:br>
            <a:r>
              <a:rPr lang="en-US" altLang="zh-TW" dirty="0" smtClean="0"/>
              <a:t>performance.</a:t>
            </a:r>
          </a:p>
          <a:p>
            <a:pPr lvl="1"/>
            <a:r>
              <a:rPr lang="en-US" altLang="zh-TW" dirty="0" smtClean="0"/>
              <a:t>Algorithm 2 is better than algorithm 1 because the roofline is computation.</a:t>
            </a:r>
          </a:p>
          <a:p>
            <a:r>
              <a:rPr lang="en-US" altLang="zh-TW" dirty="0" smtClean="0"/>
              <a:t>Higher CTC ratio means move </a:t>
            </a:r>
            <a:br>
              <a:rPr lang="en-US" altLang="zh-TW" dirty="0" smtClean="0"/>
            </a:br>
            <a:r>
              <a:rPr lang="en-US" altLang="zh-TW" dirty="0" smtClean="0"/>
              <a:t>data to buffer once and reuse </a:t>
            </a:r>
            <a:br>
              <a:rPr lang="en-US" altLang="zh-TW" dirty="0" smtClean="0"/>
            </a:br>
            <a:r>
              <a:rPr lang="en-US" altLang="zh-TW" dirty="0" smtClean="0"/>
              <a:t>them as many times as possible.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9836" y="2902217"/>
            <a:ext cx="5974425" cy="3274746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2203" y="1905001"/>
            <a:ext cx="5689797" cy="709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00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</a:t>
            </a:r>
            <a:r>
              <a:rPr lang="en-US" altLang="zh-TW" dirty="0" smtClean="0"/>
              <a:t>omputation </a:t>
            </a:r>
            <a:r>
              <a:rPr lang="en-US" altLang="zh-TW" dirty="0"/>
              <a:t>of </a:t>
            </a:r>
            <a:r>
              <a:rPr lang="en-US" altLang="zh-TW" dirty="0" smtClean="0"/>
              <a:t>convolution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41850"/>
          </a:xfrm>
        </p:spPr>
        <p:txBody>
          <a:bodyPr>
            <a:normAutofit/>
          </a:bodyPr>
          <a:lstStyle/>
          <a:p>
            <a:r>
              <a:rPr lang="en-US" altLang="zh-TW" sz="2400" dirty="0" smtClean="0"/>
              <a:t>N input feature maps; M output feature maps, whose sizes are </a:t>
            </a:r>
            <a:r>
              <a:rPr lang="en-US" altLang="zh-TW" sz="2400" dirty="0" err="1" smtClean="0"/>
              <a:t>RxC</a:t>
            </a:r>
            <a:r>
              <a:rPr lang="en-US" altLang="zh-TW" sz="2400" dirty="0" smtClean="0"/>
              <a:t>.</a:t>
            </a:r>
          </a:p>
          <a:p>
            <a:r>
              <a:rPr lang="en-US" altLang="zh-TW" sz="2400" dirty="0" err="1" smtClean="0"/>
              <a:t>NxM</a:t>
            </a:r>
            <a:r>
              <a:rPr lang="en-US" altLang="zh-TW" sz="2400" dirty="0" smtClean="0"/>
              <a:t> Filters of size </a:t>
            </a:r>
            <a:r>
              <a:rPr lang="en-US" altLang="zh-TW" sz="2400" dirty="0" err="1" smtClean="0"/>
              <a:t>KxK</a:t>
            </a:r>
            <a:endParaRPr lang="en-US" altLang="zh-TW" sz="2400" dirty="0" smtClean="0"/>
          </a:p>
          <a:p>
            <a:r>
              <a:rPr lang="en-US" altLang="zh-TW" sz="2400" dirty="0" smtClean="0"/>
              <a:t>Sliding window size S</a:t>
            </a:r>
          </a:p>
          <a:p>
            <a:r>
              <a:rPr lang="en-US" altLang="zh-TW" sz="2400" dirty="0" smtClean="0"/>
              <a:t>Code: </a:t>
            </a:r>
          </a:p>
          <a:p>
            <a:pPr marL="542925" indent="0">
              <a:buNone/>
            </a:pPr>
            <a:r>
              <a:rPr lang="en-US" altLang="zh-TW" sz="2000" dirty="0" smtClean="0">
                <a:cs typeface="Courier New" panose="02070309020205020404" pitchFamily="49" charset="0"/>
              </a:rPr>
              <a:t>for(row=0</a:t>
            </a:r>
            <a:r>
              <a:rPr lang="en-US" altLang="zh-TW" sz="2000" dirty="0">
                <a:cs typeface="Courier New" panose="02070309020205020404" pitchFamily="49" charset="0"/>
              </a:rPr>
              <a:t>; </a:t>
            </a:r>
            <a:r>
              <a:rPr lang="en-US" altLang="zh-TW" sz="2000" dirty="0" smtClean="0">
                <a:cs typeface="Courier New" panose="02070309020205020404" pitchFamily="49" charset="0"/>
              </a:rPr>
              <a:t>row&lt;R</a:t>
            </a:r>
            <a:r>
              <a:rPr lang="en-US" altLang="zh-TW" sz="2000" dirty="0">
                <a:cs typeface="Courier New" panose="02070309020205020404" pitchFamily="49" charset="0"/>
              </a:rPr>
              <a:t>; </a:t>
            </a:r>
            <a:r>
              <a:rPr lang="en-US" altLang="zh-TW" sz="2000" dirty="0" smtClean="0">
                <a:cs typeface="Courier New" panose="02070309020205020404" pitchFamily="49" charset="0"/>
              </a:rPr>
              <a:t>r++) </a:t>
            </a:r>
            <a:endParaRPr lang="en-US" altLang="zh-TW" sz="2000" dirty="0">
              <a:cs typeface="Courier New" panose="02070309020205020404" pitchFamily="49" charset="0"/>
            </a:endParaRPr>
          </a:p>
          <a:p>
            <a:pPr marL="542925" indent="0">
              <a:buNone/>
            </a:pPr>
            <a:r>
              <a:rPr lang="en-US" altLang="zh-TW" sz="2000" dirty="0">
                <a:cs typeface="Courier New" panose="02070309020205020404" pitchFamily="49" charset="0"/>
              </a:rPr>
              <a:t>  </a:t>
            </a:r>
            <a:r>
              <a:rPr lang="en-US" altLang="zh-TW" sz="2000" dirty="0" smtClean="0">
                <a:cs typeface="Courier New" panose="02070309020205020404" pitchFamily="49" charset="0"/>
              </a:rPr>
              <a:t>  for(col=0</a:t>
            </a:r>
            <a:r>
              <a:rPr lang="en-US" altLang="zh-TW" sz="2000" dirty="0">
                <a:cs typeface="Courier New" panose="02070309020205020404" pitchFamily="49" charset="0"/>
              </a:rPr>
              <a:t>; </a:t>
            </a:r>
            <a:r>
              <a:rPr lang="en-US" altLang="zh-TW" sz="2000" dirty="0" smtClean="0">
                <a:cs typeface="Courier New" panose="02070309020205020404" pitchFamily="49" charset="0"/>
              </a:rPr>
              <a:t>col&lt;C</a:t>
            </a:r>
            <a:r>
              <a:rPr lang="en-US" altLang="zh-TW" sz="2000" dirty="0">
                <a:cs typeface="Courier New" panose="02070309020205020404" pitchFamily="49" charset="0"/>
              </a:rPr>
              <a:t>; </a:t>
            </a:r>
            <a:r>
              <a:rPr lang="en-US" altLang="zh-TW" sz="2000" dirty="0" err="1" smtClean="0">
                <a:cs typeface="Courier New" panose="02070309020205020404" pitchFamily="49" charset="0"/>
              </a:rPr>
              <a:t>c++</a:t>
            </a:r>
            <a:r>
              <a:rPr lang="en-US" altLang="zh-TW" sz="2000" dirty="0" smtClean="0">
                <a:cs typeface="Courier New" panose="02070309020205020404" pitchFamily="49" charset="0"/>
              </a:rPr>
              <a:t>) </a:t>
            </a:r>
            <a:endParaRPr lang="en-US" altLang="zh-TW" sz="2000" dirty="0">
              <a:cs typeface="Courier New" panose="02070309020205020404" pitchFamily="49" charset="0"/>
            </a:endParaRPr>
          </a:p>
          <a:p>
            <a:pPr marL="542925" indent="0">
              <a:buNone/>
            </a:pPr>
            <a:r>
              <a:rPr lang="en-US" altLang="zh-TW" sz="2000" dirty="0">
                <a:cs typeface="Courier New" panose="02070309020205020404" pitchFamily="49" charset="0"/>
              </a:rPr>
              <a:t>   </a:t>
            </a:r>
            <a:r>
              <a:rPr lang="en-US" altLang="zh-TW" sz="2000" dirty="0" smtClean="0">
                <a:cs typeface="Courier New" panose="02070309020205020404" pitchFamily="49" charset="0"/>
              </a:rPr>
              <a:t>   for(to=0</a:t>
            </a:r>
            <a:r>
              <a:rPr lang="en-US" altLang="zh-TW" sz="2000" dirty="0">
                <a:cs typeface="Courier New" panose="02070309020205020404" pitchFamily="49" charset="0"/>
              </a:rPr>
              <a:t>; </a:t>
            </a:r>
            <a:r>
              <a:rPr lang="en-US" altLang="zh-TW" sz="2000" dirty="0" smtClean="0">
                <a:cs typeface="Courier New" panose="02070309020205020404" pitchFamily="49" charset="0"/>
              </a:rPr>
              <a:t>to&lt;M</a:t>
            </a:r>
            <a:r>
              <a:rPr lang="en-US" altLang="zh-TW" sz="2000" dirty="0">
                <a:cs typeface="Courier New" panose="02070309020205020404" pitchFamily="49" charset="0"/>
              </a:rPr>
              <a:t>; </a:t>
            </a:r>
            <a:r>
              <a:rPr lang="en-US" altLang="zh-TW" sz="2000" dirty="0" smtClean="0">
                <a:cs typeface="Courier New" panose="02070309020205020404" pitchFamily="49" charset="0"/>
              </a:rPr>
              <a:t>m++) </a:t>
            </a:r>
            <a:endParaRPr lang="en-US" altLang="zh-TW" sz="2000" dirty="0">
              <a:cs typeface="Courier New" panose="02070309020205020404" pitchFamily="49" charset="0"/>
            </a:endParaRPr>
          </a:p>
          <a:p>
            <a:pPr marL="542925" indent="0">
              <a:buNone/>
            </a:pPr>
            <a:r>
              <a:rPr lang="en-US" altLang="zh-TW" sz="2000" dirty="0">
                <a:cs typeface="Courier New" panose="02070309020205020404" pitchFamily="49" charset="0"/>
              </a:rPr>
              <a:t>    </a:t>
            </a:r>
            <a:r>
              <a:rPr lang="en-US" altLang="zh-TW" sz="2000" dirty="0" smtClean="0">
                <a:cs typeface="Courier New" panose="02070309020205020404" pitchFamily="49" charset="0"/>
              </a:rPr>
              <a:t>    for(</a:t>
            </a:r>
            <a:r>
              <a:rPr lang="en-US" altLang="zh-TW" sz="2000" dirty="0" err="1" smtClean="0">
                <a:cs typeface="Courier New" panose="02070309020205020404" pitchFamily="49" charset="0"/>
              </a:rPr>
              <a:t>ti</a:t>
            </a:r>
            <a:r>
              <a:rPr lang="en-US" altLang="zh-TW" sz="2000" dirty="0" smtClean="0">
                <a:cs typeface="Courier New" panose="02070309020205020404" pitchFamily="49" charset="0"/>
              </a:rPr>
              <a:t>=0</a:t>
            </a:r>
            <a:r>
              <a:rPr lang="en-US" altLang="zh-TW" sz="2000" dirty="0">
                <a:cs typeface="Courier New" panose="02070309020205020404" pitchFamily="49" charset="0"/>
              </a:rPr>
              <a:t>; </a:t>
            </a:r>
            <a:r>
              <a:rPr lang="en-US" altLang="zh-TW" sz="2000" dirty="0" err="1" smtClean="0">
                <a:cs typeface="Courier New" panose="02070309020205020404" pitchFamily="49" charset="0"/>
              </a:rPr>
              <a:t>ti</a:t>
            </a:r>
            <a:r>
              <a:rPr lang="en-US" altLang="zh-TW" sz="2000" dirty="0" smtClean="0">
                <a:cs typeface="Courier New" panose="02070309020205020404" pitchFamily="49" charset="0"/>
              </a:rPr>
              <a:t>&lt;N</a:t>
            </a:r>
            <a:r>
              <a:rPr lang="en-US" altLang="zh-TW" sz="2000" dirty="0">
                <a:cs typeface="Courier New" panose="02070309020205020404" pitchFamily="49" charset="0"/>
              </a:rPr>
              <a:t>; </a:t>
            </a:r>
            <a:r>
              <a:rPr lang="en-US" altLang="zh-TW" sz="2000" dirty="0" smtClean="0">
                <a:cs typeface="Courier New" panose="02070309020205020404" pitchFamily="49" charset="0"/>
              </a:rPr>
              <a:t>n++) </a:t>
            </a:r>
            <a:endParaRPr lang="en-US" altLang="zh-TW" sz="2000" dirty="0">
              <a:cs typeface="Courier New" panose="02070309020205020404" pitchFamily="49" charset="0"/>
            </a:endParaRPr>
          </a:p>
          <a:p>
            <a:pPr marL="542925" indent="0">
              <a:buNone/>
            </a:pPr>
            <a:r>
              <a:rPr lang="en-US" altLang="zh-TW" sz="2000" dirty="0">
                <a:cs typeface="Courier New" panose="02070309020205020404" pitchFamily="49" charset="0"/>
              </a:rPr>
              <a:t>     </a:t>
            </a:r>
            <a:r>
              <a:rPr lang="en-US" altLang="zh-TW" sz="2000" dirty="0" smtClean="0">
                <a:cs typeface="Courier New" panose="02070309020205020404" pitchFamily="49" charset="0"/>
              </a:rPr>
              <a:t>     </a:t>
            </a:r>
            <a:r>
              <a:rPr lang="en-US" altLang="zh-TW" sz="2000" dirty="0">
                <a:cs typeface="Courier New" panose="02070309020205020404" pitchFamily="49" charset="0"/>
              </a:rPr>
              <a:t>for(</a:t>
            </a:r>
            <a:r>
              <a:rPr lang="en-US" altLang="zh-TW" sz="2000" dirty="0" err="1">
                <a:cs typeface="Courier New" panose="02070309020205020404" pitchFamily="49" charset="0"/>
              </a:rPr>
              <a:t>i</a:t>
            </a:r>
            <a:r>
              <a:rPr lang="en-US" altLang="zh-TW" sz="2000" dirty="0">
                <a:cs typeface="Courier New" panose="02070309020205020404" pitchFamily="49" charset="0"/>
              </a:rPr>
              <a:t>=0; </a:t>
            </a:r>
            <a:r>
              <a:rPr lang="en-US" altLang="zh-TW" sz="2000" dirty="0" err="1">
                <a:cs typeface="Courier New" panose="02070309020205020404" pitchFamily="49" charset="0"/>
              </a:rPr>
              <a:t>i</a:t>
            </a:r>
            <a:r>
              <a:rPr lang="en-US" altLang="zh-TW" sz="2000" dirty="0">
                <a:cs typeface="Courier New" panose="02070309020205020404" pitchFamily="49" charset="0"/>
              </a:rPr>
              <a:t>&lt;K; </a:t>
            </a:r>
            <a:r>
              <a:rPr lang="en-US" altLang="zh-TW" sz="2000" dirty="0" err="1">
                <a:cs typeface="Courier New" panose="02070309020205020404" pitchFamily="49" charset="0"/>
              </a:rPr>
              <a:t>i</a:t>
            </a:r>
            <a:r>
              <a:rPr lang="en-US" altLang="zh-TW" sz="2000" dirty="0">
                <a:cs typeface="Courier New" panose="02070309020205020404" pitchFamily="49" charset="0"/>
              </a:rPr>
              <a:t>++) </a:t>
            </a:r>
          </a:p>
          <a:p>
            <a:pPr marL="542925" indent="0">
              <a:buNone/>
            </a:pPr>
            <a:r>
              <a:rPr lang="en-US" altLang="zh-TW" sz="2000" dirty="0">
                <a:cs typeface="Courier New" panose="02070309020205020404" pitchFamily="49" charset="0"/>
              </a:rPr>
              <a:t>      </a:t>
            </a:r>
            <a:r>
              <a:rPr lang="en-US" altLang="zh-TW" sz="2000" dirty="0" smtClean="0">
                <a:cs typeface="Courier New" panose="02070309020205020404" pitchFamily="49" charset="0"/>
              </a:rPr>
              <a:t>      </a:t>
            </a:r>
            <a:r>
              <a:rPr lang="en-US" altLang="zh-TW" sz="2000" dirty="0">
                <a:cs typeface="Courier New" panose="02070309020205020404" pitchFamily="49" charset="0"/>
              </a:rPr>
              <a:t>for(j=0; j&lt;K; </a:t>
            </a:r>
            <a:r>
              <a:rPr lang="en-US" altLang="zh-TW" sz="2000" dirty="0" err="1">
                <a:cs typeface="Courier New" panose="02070309020205020404" pitchFamily="49" charset="0"/>
              </a:rPr>
              <a:t>j++</a:t>
            </a:r>
            <a:r>
              <a:rPr lang="en-US" altLang="zh-TW" sz="2000" dirty="0">
                <a:cs typeface="Courier New" panose="02070309020205020404" pitchFamily="49" charset="0"/>
              </a:rPr>
              <a:t>) </a:t>
            </a:r>
          </a:p>
          <a:p>
            <a:pPr marL="542925" indent="0">
              <a:buNone/>
            </a:pPr>
            <a:r>
              <a:rPr lang="en-US" altLang="zh-TW" sz="2000" dirty="0">
                <a:cs typeface="Courier New" panose="02070309020205020404" pitchFamily="49" charset="0"/>
              </a:rPr>
              <a:t>       </a:t>
            </a:r>
            <a:r>
              <a:rPr lang="en-US" altLang="zh-TW" sz="2000" dirty="0" smtClean="0">
                <a:cs typeface="Courier New" panose="02070309020205020404" pitchFamily="49" charset="0"/>
              </a:rPr>
              <a:t>        </a:t>
            </a:r>
            <a:r>
              <a:rPr lang="en-US" altLang="zh-TW" sz="2000" dirty="0" err="1" smtClean="0">
                <a:cs typeface="Courier New" panose="02070309020205020404" pitchFamily="49" charset="0"/>
              </a:rPr>
              <a:t>output_fm</a:t>
            </a:r>
            <a:r>
              <a:rPr lang="en-US" altLang="zh-TW" sz="2000" dirty="0" smtClean="0">
                <a:cs typeface="Courier New" panose="02070309020205020404" pitchFamily="49" charset="0"/>
              </a:rPr>
              <a:t>[to][row][col] += weights[to][</a:t>
            </a:r>
            <a:r>
              <a:rPr lang="en-US" altLang="zh-TW" sz="2000" dirty="0" err="1" smtClean="0">
                <a:cs typeface="Courier New" panose="02070309020205020404" pitchFamily="49" charset="0"/>
              </a:rPr>
              <a:t>ti</a:t>
            </a:r>
            <a:r>
              <a:rPr lang="en-US" altLang="zh-TW" sz="2000" dirty="0" smtClean="0">
                <a:cs typeface="Courier New" panose="02070309020205020404" pitchFamily="49" charset="0"/>
              </a:rPr>
              <a:t>][</a:t>
            </a:r>
            <a:r>
              <a:rPr lang="en-US" altLang="zh-TW" sz="2000" dirty="0" err="1">
                <a:cs typeface="Courier New" panose="02070309020205020404" pitchFamily="49" charset="0"/>
              </a:rPr>
              <a:t>i</a:t>
            </a:r>
            <a:r>
              <a:rPr lang="en-US" altLang="zh-TW" sz="2000" dirty="0">
                <a:cs typeface="Courier New" panose="02070309020205020404" pitchFamily="49" charset="0"/>
              </a:rPr>
              <a:t>][j]*</a:t>
            </a:r>
            <a:r>
              <a:rPr lang="en-US" altLang="zh-TW" sz="2000" dirty="0" err="1" smtClean="0">
                <a:cs typeface="Courier New" panose="02070309020205020404" pitchFamily="49" charset="0"/>
              </a:rPr>
              <a:t>input_fm</a:t>
            </a:r>
            <a:r>
              <a:rPr lang="en-US" altLang="zh-TW" sz="2000" dirty="0" smtClean="0">
                <a:cs typeface="Courier New" panose="02070309020205020404" pitchFamily="49" charset="0"/>
              </a:rPr>
              <a:t>[</a:t>
            </a:r>
            <a:r>
              <a:rPr lang="en-US" altLang="zh-TW" sz="2000" dirty="0" err="1" smtClean="0">
                <a:cs typeface="Courier New" panose="02070309020205020404" pitchFamily="49" charset="0"/>
              </a:rPr>
              <a:t>ti</a:t>
            </a:r>
            <a:r>
              <a:rPr lang="en-US" altLang="zh-TW" sz="2000" dirty="0" smtClean="0">
                <a:cs typeface="Courier New" panose="02070309020205020404" pitchFamily="49" charset="0"/>
              </a:rPr>
              <a:t>][S*</a:t>
            </a:r>
            <a:r>
              <a:rPr lang="en-US" altLang="zh-TW" sz="2000" dirty="0" err="1" smtClean="0">
                <a:cs typeface="Courier New" panose="02070309020205020404" pitchFamily="49" charset="0"/>
              </a:rPr>
              <a:t>row+i</a:t>
            </a:r>
            <a:r>
              <a:rPr lang="en-US" altLang="zh-TW" sz="2000" dirty="0">
                <a:cs typeface="Courier New" panose="02070309020205020404" pitchFamily="49" charset="0"/>
              </a:rPr>
              <a:t>][</a:t>
            </a:r>
            <a:r>
              <a:rPr lang="en-US" altLang="zh-TW" sz="2000" dirty="0" smtClean="0">
                <a:cs typeface="Courier New" panose="02070309020205020404" pitchFamily="49" charset="0"/>
              </a:rPr>
              <a:t>S*</a:t>
            </a:r>
            <a:r>
              <a:rPr lang="en-US" altLang="zh-TW" sz="2000" dirty="0" err="1" smtClean="0">
                <a:cs typeface="Courier New" panose="02070309020205020404" pitchFamily="49" charset="0"/>
              </a:rPr>
              <a:t>col+j</a:t>
            </a:r>
            <a:r>
              <a:rPr lang="en-US" altLang="zh-TW" sz="2000" dirty="0" smtClean="0">
                <a:cs typeface="Courier New" panose="02070309020205020404" pitchFamily="49" charset="0"/>
              </a:rPr>
              <a:t>];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4850" y="2415122"/>
            <a:ext cx="7078051" cy="3107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54729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CNN configuration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The </a:t>
            </a:r>
            <a:r>
              <a:rPr lang="en-US" altLang="zh-TW" dirty="0" smtClean="0"/>
              <a:t>first </a:t>
            </a:r>
            <a:r>
              <a:rPr lang="en-US" altLang="zh-TW" dirty="0"/>
              <a:t>5 layers are </a:t>
            </a:r>
            <a:r>
              <a:rPr lang="en-US" altLang="zh-TW" dirty="0" smtClean="0"/>
              <a:t>convolutional </a:t>
            </a:r>
            <a:br>
              <a:rPr lang="en-US" altLang="zh-TW" dirty="0" smtClean="0"/>
            </a:br>
            <a:r>
              <a:rPr lang="en-US" altLang="zh-TW" dirty="0" smtClean="0"/>
              <a:t>layers </a:t>
            </a:r>
            <a:r>
              <a:rPr lang="en-US" altLang="zh-TW" dirty="0"/>
              <a:t>and layers </a:t>
            </a:r>
            <a:r>
              <a:rPr lang="en-US" altLang="zh-TW" dirty="0" smtClean="0"/>
              <a:t>6-8 </a:t>
            </a:r>
            <a:r>
              <a:rPr lang="en-US" altLang="zh-TW" dirty="0"/>
              <a:t>form a fully 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connected artificial </a:t>
            </a:r>
            <a:r>
              <a:rPr lang="en-US" altLang="zh-TW" dirty="0"/>
              <a:t>neural network.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1524" y="700337"/>
            <a:ext cx="5135033" cy="2363626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38200" y="3283288"/>
            <a:ext cx="9261001" cy="3113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10185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Tiled algorithm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4200525" cy="4351338"/>
          </a:xfrm>
        </p:spPr>
        <p:txBody>
          <a:bodyPr/>
          <a:lstStyle/>
          <a:p>
            <a:r>
              <a:rPr lang="en-US" altLang="zh-TW" dirty="0" smtClean="0"/>
              <a:t>On-chip memory (buffer) is fast but relatively small</a:t>
            </a:r>
          </a:p>
          <a:p>
            <a:r>
              <a:rPr lang="en-US" altLang="zh-TW" dirty="0" smtClean="0"/>
              <a:t>Partition the maps into tiles so that each tile can be fitted into buffer.</a:t>
            </a:r>
          </a:p>
          <a:p>
            <a:r>
              <a:rPr lang="en-US" altLang="zh-TW" dirty="0" smtClean="0"/>
              <a:t>Goal: fully utilize the data in the buffers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004" t="1004"/>
          <a:stretch/>
        </p:blipFill>
        <p:spPr>
          <a:xfrm>
            <a:off x="4781549" y="952500"/>
            <a:ext cx="7191375" cy="5716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929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Tile s</a:t>
            </a:r>
            <a:r>
              <a:rPr lang="en-US" altLang="zh-TW" dirty="0" smtClean="0"/>
              <a:t>ize </a:t>
            </a:r>
            <a:r>
              <a:rPr lang="en-US" altLang="zh-TW" dirty="0"/>
              <a:t>s</a:t>
            </a:r>
            <a:r>
              <a:rPr lang="en-US" altLang="zh-TW" dirty="0" smtClean="0"/>
              <a:t>election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Given a </a:t>
            </a:r>
            <a:r>
              <a:rPr lang="en-US" altLang="zh-TW" dirty="0" smtClean="0"/>
              <a:t>specific </a:t>
            </a:r>
            <a:r>
              <a:rPr lang="en-US" altLang="zh-TW" dirty="0"/>
              <a:t>tile size combination </a:t>
            </a:r>
            <a:r>
              <a:rPr lang="en-US" altLang="zh-TW" dirty="0" smtClean="0"/>
              <a:t>&lt;Tm</a:t>
            </a:r>
            <a:r>
              <a:rPr lang="en-US" altLang="zh-TW" dirty="0"/>
              <a:t>; </a:t>
            </a:r>
            <a:r>
              <a:rPr lang="en-US" altLang="zh-TW" dirty="0" err="1"/>
              <a:t>Tn</a:t>
            </a:r>
            <a:r>
              <a:rPr lang="en-US" altLang="zh-TW" dirty="0"/>
              <a:t>; </a:t>
            </a:r>
            <a:r>
              <a:rPr lang="en-US" altLang="zh-TW" dirty="0" err="1"/>
              <a:t>Tr</a:t>
            </a:r>
            <a:r>
              <a:rPr lang="en-US" altLang="zh-TW" dirty="0"/>
              <a:t>; </a:t>
            </a:r>
            <a:r>
              <a:rPr lang="en-US" altLang="zh-TW" dirty="0" smtClean="0"/>
              <a:t>Tc&gt;, the </a:t>
            </a:r>
            <a:r>
              <a:rPr lang="en-US" altLang="zh-TW" dirty="0"/>
              <a:t>computational performance </a:t>
            </a:r>
            <a:r>
              <a:rPr lang="en-US" altLang="zh-TW" dirty="0" smtClean="0"/>
              <a:t>(computational roof) </a:t>
            </a:r>
            <a:r>
              <a:rPr lang="en-US" altLang="zh-TW" dirty="0"/>
              <a:t>can be calculated </a:t>
            </a:r>
            <a:r>
              <a:rPr lang="en-US" altLang="zh-TW" dirty="0" smtClean="0"/>
              <a:t>by,  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r>
              <a:rPr lang="en-US" altLang="zh-TW" dirty="0" smtClean="0"/>
              <a:t>Constrained by </a:t>
            </a:r>
            <a:r>
              <a:rPr lang="en-US" altLang="zh-TW" dirty="0"/>
              <a:t>0 &lt; </a:t>
            </a:r>
            <a:r>
              <a:rPr lang="en-US" altLang="zh-TW" dirty="0" smtClean="0"/>
              <a:t>Tm*</a:t>
            </a:r>
            <a:r>
              <a:rPr lang="en-US" altLang="zh-TW" dirty="0" err="1" smtClean="0"/>
              <a:t>Tn</a:t>
            </a:r>
            <a:r>
              <a:rPr lang="en-US" altLang="zh-TW" dirty="0" smtClean="0"/>
              <a:t> &lt; number </a:t>
            </a:r>
            <a:r>
              <a:rPr lang="en-US" altLang="zh-TW" dirty="0"/>
              <a:t>of PEs; </a:t>
            </a:r>
            <a:r>
              <a:rPr lang="en-US" altLang="zh-TW" dirty="0" smtClean="0"/>
              <a:t>and </a:t>
            </a:r>
            <a:br>
              <a:rPr lang="en-US" altLang="zh-TW" dirty="0" smtClean="0"/>
            </a:br>
            <a:r>
              <a:rPr lang="en-US" altLang="zh-TW" dirty="0" smtClean="0"/>
              <a:t>0 </a:t>
            </a:r>
            <a:r>
              <a:rPr lang="en-US" altLang="zh-TW" dirty="0"/>
              <a:t>&lt; Tm &lt;= M; 0 &lt; </a:t>
            </a:r>
            <a:r>
              <a:rPr lang="en-US" altLang="zh-TW" dirty="0" err="1" smtClean="0"/>
              <a:t>Tn</a:t>
            </a:r>
            <a:r>
              <a:rPr lang="en-US" altLang="zh-TW" dirty="0" smtClean="0"/>
              <a:t> </a:t>
            </a:r>
            <a:r>
              <a:rPr lang="en-US" altLang="zh-TW" dirty="0"/>
              <a:t>&lt;= N; 0 &lt; </a:t>
            </a:r>
            <a:r>
              <a:rPr lang="en-US" altLang="zh-TW" dirty="0" err="1" smtClean="0"/>
              <a:t>Tr</a:t>
            </a:r>
            <a:r>
              <a:rPr lang="en-US" altLang="zh-TW" dirty="0" smtClean="0"/>
              <a:t> &lt;= R; </a:t>
            </a:r>
            <a:r>
              <a:rPr lang="en-US" altLang="zh-TW" dirty="0"/>
              <a:t>0 &lt; </a:t>
            </a:r>
            <a:r>
              <a:rPr lang="en-US" altLang="zh-TW" dirty="0" smtClean="0"/>
              <a:t>Tc &lt;= C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525" y="2672950"/>
            <a:ext cx="6528450" cy="2508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901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Design space search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36649" y="1690688"/>
            <a:ext cx="7578826" cy="4952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437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What is GPU?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>
              <a:buClr>
                <a:schemeClr val="accent1"/>
              </a:buClr>
            </a:pPr>
            <a:r>
              <a:rPr lang="en-US" altLang="zh-TW" sz="2800" dirty="0"/>
              <a:t>Graphics Processing Unit </a:t>
            </a:r>
            <a:r>
              <a:rPr lang="en-US" altLang="zh-TW" sz="2800" dirty="0" smtClean="0"/>
              <a:t>(GPU) is </a:t>
            </a:r>
            <a:r>
              <a:rPr lang="en-US" altLang="zh-TW" sz="2800" dirty="0"/>
              <a:t>a specialized chip designed for rapidly display and visualization.</a:t>
            </a:r>
          </a:p>
          <a:p>
            <a:pPr marL="608076" lvl="2">
              <a:buClr>
                <a:schemeClr val="accent1"/>
              </a:buClr>
            </a:pPr>
            <a:r>
              <a:rPr lang="en-US" altLang="zh-TW" sz="2400" dirty="0"/>
              <a:t>The term was coined by </a:t>
            </a:r>
            <a:r>
              <a:rPr lang="en-US" altLang="zh-TW" sz="2400" dirty="0" err="1"/>
              <a:t>Nvidia</a:t>
            </a:r>
            <a:r>
              <a:rPr lang="en-US" altLang="zh-TW" sz="2400" dirty="0"/>
              <a:t> in 1999</a:t>
            </a:r>
          </a:p>
          <a:p>
            <a:pPr marL="608076" lvl="2">
              <a:buClr>
                <a:schemeClr val="accent1"/>
              </a:buClr>
            </a:pPr>
            <a:r>
              <a:rPr lang="en-US" altLang="zh-TW" sz="2400" dirty="0"/>
              <a:t>The GeForce 256 as "the world's first 'GPU’.</a:t>
            </a:r>
          </a:p>
          <a:p>
            <a:endParaRPr lang="zh-TW" altLang="en-US" sz="24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399" y="3772247"/>
            <a:ext cx="2698789" cy="1748631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2915188" y="3757576"/>
            <a:ext cx="2603500" cy="1908969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5604413" y="3752655"/>
            <a:ext cx="2603499" cy="1913890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841659" y="5775789"/>
            <a:ext cx="1332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Before 1987</a:t>
            </a:r>
            <a:endParaRPr kumimoji="1"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3434553" y="5773612"/>
            <a:ext cx="1191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1987-1992</a:t>
            </a:r>
            <a:endParaRPr kumimoji="1"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6209877" y="5807631"/>
            <a:ext cx="1191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1992-2000</a:t>
            </a:r>
            <a:endParaRPr kumimoji="1" lang="zh-TW" altLang="en-US" dirty="0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8546090" y="3700535"/>
            <a:ext cx="3062811" cy="1884807"/>
          </a:xfrm>
          <a:prstGeom prst="rect">
            <a:avLst/>
          </a:prstGeom>
        </p:spPr>
      </p:pic>
      <p:sp>
        <p:nvSpPr>
          <p:cNvPr id="11" name="內容版面配置區 2"/>
          <p:cNvSpPr txBox="1">
            <a:spLocks/>
          </p:cNvSpPr>
          <p:nvPr/>
        </p:nvSpPr>
        <p:spPr>
          <a:xfrm>
            <a:off x="8448675" y="5720279"/>
            <a:ext cx="3978812" cy="8453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en-US" altLang="zh-TW" sz="2000" dirty="0" smtClean="0"/>
              <a:t>Programmable GPU (after 2000)</a:t>
            </a:r>
          </a:p>
          <a:p>
            <a:pPr marL="0" indent="0">
              <a:buNone/>
            </a:pPr>
            <a:r>
              <a:rPr kumimoji="1" lang="en-US" altLang="zh-TW" sz="2000" dirty="0" smtClean="0"/>
              <a:t>General purpose GPU (after 2007)</a:t>
            </a:r>
            <a:endParaRPr kumimoji="1"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263172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Different data sharing </a:t>
            </a:r>
            <a:r>
              <a:rPr lang="en-US" altLang="zh-TW" dirty="0"/>
              <a:t>relations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 smtClean="0"/>
              <a:t>Irrelevant</a:t>
            </a:r>
            <a:r>
              <a:rPr lang="en-US" altLang="zh-TW" dirty="0" smtClean="0"/>
              <a:t>: The </a:t>
            </a:r>
            <a:r>
              <a:rPr lang="en-US" altLang="zh-TW" dirty="0"/>
              <a:t>loop iterator 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 </a:t>
            </a:r>
            <a:br>
              <a:rPr lang="en-US" altLang="zh-TW" dirty="0" smtClean="0"/>
            </a:br>
            <a:r>
              <a:rPr lang="en-US" altLang="zh-TW" dirty="0" smtClean="0"/>
              <a:t>does </a:t>
            </a:r>
            <a:r>
              <a:rPr lang="en-US" altLang="zh-TW" dirty="0"/>
              <a:t>not </a:t>
            </a:r>
            <a:r>
              <a:rPr lang="en-US" altLang="zh-TW" dirty="0" smtClean="0"/>
              <a:t>appear</a:t>
            </a:r>
            <a:r>
              <a:rPr lang="en-US" altLang="zh-TW" dirty="0"/>
              <a:t> </a:t>
            </a:r>
            <a:r>
              <a:rPr lang="en-US" altLang="zh-TW" dirty="0" smtClean="0"/>
              <a:t>in any access </a:t>
            </a:r>
            <a:br>
              <a:rPr lang="en-US" altLang="zh-TW" dirty="0" smtClean="0"/>
            </a:br>
            <a:r>
              <a:rPr lang="en-US" altLang="zh-TW" dirty="0" smtClean="0"/>
              <a:t>functions </a:t>
            </a:r>
            <a:r>
              <a:rPr lang="en-US" altLang="zh-TW" dirty="0"/>
              <a:t>of an array </a:t>
            </a:r>
            <a:r>
              <a:rPr lang="en-US" altLang="zh-TW" dirty="0" smtClean="0"/>
              <a:t>A</a:t>
            </a:r>
          </a:p>
          <a:p>
            <a:r>
              <a:rPr lang="en-US" altLang="zh-TW" b="1" dirty="0" smtClean="0"/>
              <a:t>Independent</a:t>
            </a:r>
            <a:r>
              <a:rPr lang="en-US" altLang="zh-TW" dirty="0"/>
              <a:t>: </a:t>
            </a:r>
            <a:r>
              <a:rPr lang="en-US" altLang="zh-TW" dirty="0" smtClean="0"/>
              <a:t>The </a:t>
            </a:r>
            <a:r>
              <a:rPr lang="en-US" altLang="zh-TW" dirty="0"/>
              <a:t>union of 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data space </a:t>
            </a:r>
            <a:r>
              <a:rPr lang="en-US" altLang="zh-TW" dirty="0"/>
              <a:t>accessed </a:t>
            </a:r>
            <a:r>
              <a:rPr lang="en-US" altLang="zh-TW" dirty="0" smtClean="0"/>
              <a:t>on an </a:t>
            </a:r>
            <a:br>
              <a:rPr lang="en-US" altLang="zh-TW" dirty="0" smtClean="0"/>
            </a:br>
            <a:r>
              <a:rPr lang="en-US" altLang="zh-TW" dirty="0" smtClean="0"/>
              <a:t>array </a:t>
            </a:r>
            <a:r>
              <a:rPr lang="en-US" altLang="zh-TW" dirty="0"/>
              <a:t>A is </a:t>
            </a:r>
            <a:r>
              <a:rPr lang="en-US" altLang="zh-TW" dirty="0" smtClean="0"/>
              <a:t>separable </a:t>
            </a:r>
            <a:r>
              <a:rPr lang="en-US" altLang="zh-TW" dirty="0"/>
              <a:t>along a 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certain loop dimension 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.</a:t>
            </a:r>
          </a:p>
          <a:p>
            <a:r>
              <a:rPr lang="en-US" altLang="zh-TW" b="1" dirty="0"/>
              <a:t>Dependent</a:t>
            </a:r>
            <a:r>
              <a:rPr lang="en-US" altLang="zh-TW" dirty="0"/>
              <a:t>. </a:t>
            </a:r>
            <a:r>
              <a:rPr lang="en-US" altLang="zh-TW" dirty="0" smtClean="0"/>
              <a:t>The </a:t>
            </a:r>
            <a:r>
              <a:rPr lang="en-US" altLang="zh-TW" dirty="0"/>
              <a:t>union of data </a:t>
            </a:r>
            <a:r>
              <a:rPr lang="en-US" altLang="zh-TW" dirty="0" smtClean="0"/>
              <a:t>space </a:t>
            </a:r>
            <a:r>
              <a:rPr lang="en-US" altLang="zh-TW" dirty="0"/>
              <a:t>accessed on </a:t>
            </a:r>
            <a:r>
              <a:rPr lang="en-US" altLang="zh-TW" dirty="0" smtClean="0"/>
              <a:t>an array </a:t>
            </a:r>
            <a:r>
              <a:rPr lang="en-US" altLang="zh-TW" dirty="0"/>
              <a:t>A 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is </a:t>
            </a:r>
            <a:r>
              <a:rPr lang="en-US" altLang="zh-TW" dirty="0"/>
              <a:t>not separable along a </a:t>
            </a:r>
            <a:r>
              <a:rPr lang="en-US" altLang="zh-TW" dirty="0" smtClean="0"/>
              <a:t>certain </a:t>
            </a:r>
            <a:r>
              <a:rPr lang="en-US" altLang="zh-TW" dirty="0"/>
              <a:t>loop </a:t>
            </a:r>
            <a:r>
              <a:rPr lang="en-US" altLang="zh-TW" dirty="0" smtClean="0"/>
              <a:t>dimension 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.</a:t>
            </a:r>
            <a:endParaRPr lang="zh-TW" altLang="en-US" dirty="0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8214" y="2124869"/>
            <a:ext cx="5564629" cy="2129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464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Loop unroll and loop pipeline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Loop unroll for different data relations</a:t>
            </a:r>
          </a:p>
          <a:p>
            <a:pPr marL="0" indent="0">
              <a:buNone/>
            </a:pPr>
            <a:r>
              <a:rPr lang="en-US" altLang="zh-TW" sz="2400" i="1" dirty="0" smtClean="0"/>
              <a:t>	Irrelevant		     Independent		Dependent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r>
              <a:rPr lang="en-US" altLang="zh-TW" dirty="0"/>
              <a:t>Loop pipelining is a key </a:t>
            </a:r>
            <a:r>
              <a:rPr lang="en-US" altLang="zh-TW" dirty="0" smtClean="0"/>
              <a:t>optimization technique </a:t>
            </a:r>
            <a:r>
              <a:rPr lang="en-US" altLang="zh-TW" dirty="0"/>
              <a:t>in high-level synthesis </a:t>
            </a:r>
            <a:r>
              <a:rPr lang="en-US" altLang="zh-TW" dirty="0" smtClean="0"/>
              <a:t>(HLS) to </a:t>
            </a:r>
            <a:r>
              <a:rPr lang="en-US" altLang="zh-TW" dirty="0"/>
              <a:t>improve system </a:t>
            </a:r>
            <a:r>
              <a:rPr lang="en-US" altLang="zh-TW" dirty="0" smtClean="0"/>
              <a:t>throughput </a:t>
            </a:r>
            <a:r>
              <a:rPr lang="en-US" altLang="zh-TW" dirty="0"/>
              <a:t>by </a:t>
            </a:r>
            <a:r>
              <a:rPr lang="en-US" altLang="zh-TW" dirty="0">
                <a:solidFill>
                  <a:srgbClr val="FF0000"/>
                </a:solidFill>
              </a:rPr>
              <a:t>overlapping the execution of operations </a:t>
            </a:r>
            <a:r>
              <a:rPr lang="en-US" altLang="zh-TW" dirty="0"/>
              <a:t>from </a:t>
            </a:r>
            <a:r>
              <a:rPr lang="en-US" altLang="zh-TW" dirty="0" smtClean="0"/>
              <a:t>different loop </a:t>
            </a:r>
            <a:r>
              <a:rPr lang="en-US" altLang="zh-TW" dirty="0"/>
              <a:t>iterations. 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73310" y="2783084"/>
            <a:ext cx="2115282" cy="196788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8034" y="2808319"/>
            <a:ext cx="1952709" cy="194265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11567" y="2800657"/>
            <a:ext cx="2460909" cy="1932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282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Code and generated hardware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High Level </a:t>
            </a:r>
            <a:r>
              <a:rPr lang="en-US" altLang="zh-TW" dirty="0"/>
              <a:t>S</a:t>
            </a:r>
            <a:r>
              <a:rPr lang="en-US" altLang="zh-TW" dirty="0" smtClean="0"/>
              <a:t>ynthesis (HLS) code 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06663"/>
            <a:ext cx="6197098" cy="367030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0875" y="1422462"/>
            <a:ext cx="4958025" cy="4513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484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Memory optimization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Reduce memory movement between buffers and external memory</a:t>
            </a:r>
          </a:p>
          <a:p>
            <a:r>
              <a:rPr lang="en-US" altLang="zh-TW" dirty="0" smtClean="0"/>
              <a:t>CTC Ratio</a:t>
            </a:r>
            <a:br>
              <a:rPr lang="en-US" altLang="zh-TW" dirty="0" smtClean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where </a:t>
            </a:r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0999" y="2354449"/>
            <a:ext cx="5438625" cy="1635321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9250" y="4196674"/>
            <a:ext cx="5415150" cy="2301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815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Example: Local memory promotion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4610100" cy="4351338"/>
          </a:xfrm>
        </p:spPr>
        <p:txBody>
          <a:bodyPr/>
          <a:lstStyle/>
          <a:p>
            <a:r>
              <a:rPr lang="en-US" altLang="zh-TW" dirty="0" smtClean="0"/>
              <a:t>Do not move the output feature maps to buffers</a:t>
            </a:r>
          </a:p>
          <a:p>
            <a:r>
              <a:rPr lang="en-US" altLang="zh-TW" dirty="0" smtClean="0"/>
              <a:t>The memory movement is reduced from </a:t>
            </a:r>
            <a:br>
              <a:rPr lang="en-US" altLang="zh-TW" dirty="0" smtClean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to 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r="21955"/>
          <a:stretch/>
        </p:blipFill>
        <p:spPr>
          <a:xfrm>
            <a:off x="5956050" y="1690688"/>
            <a:ext cx="5518858" cy="405550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5950" y="3660294"/>
            <a:ext cx="3245872" cy="473556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0274" y="4268787"/>
            <a:ext cx="2146875" cy="584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353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Performance comparison to CPU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33625" y="1976027"/>
            <a:ext cx="6972300" cy="3545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587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Power consumption comparison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66950" y="2068311"/>
            <a:ext cx="7060608" cy="1978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970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Projected performance </a:t>
            </a:r>
            <a:r>
              <a:rPr lang="en-US" altLang="zh-TW" dirty="0"/>
              <a:t>with tuning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7775" y="3534815"/>
            <a:ext cx="9429750" cy="3041802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9499" y="1476375"/>
            <a:ext cx="5817314" cy="2058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844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Accelerated by lower precision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3472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Floating point arithmetic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Current computer systems usually use floating point arithmetic </a:t>
            </a:r>
            <a:endParaRPr lang="zh-TW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51387" y="2353982"/>
            <a:ext cx="11270714" cy="3046988"/>
          </a:xfrm>
          <a:prstGeom prst="rect">
            <a:avLst/>
          </a:prstGeom>
          <a:solidFill>
            <a:srgbClr val="EFF0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</a:rPr>
              <a:t>#include &lt;stdio.h&gt; </a:t>
            </a:r>
            <a:endParaRPr kumimoji="0" lang="en-US" altLang="zh-TW" b="0" i="0" u="none" strike="noStrike" cap="none" normalizeH="0" baseline="0" dirty="0" smtClean="0">
              <a:ln>
                <a:noFill/>
              </a:ln>
              <a:solidFill>
                <a:srgbClr val="242729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</a:rPr>
              <a:t>#define E_PI 3.1415926535897932384626433832795028841971693993751058209749445923078164062 </a:t>
            </a:r>
            <a:endParaRPr kumimoji="0" lang="en-US" altLang="zh-TW" b="0" i="0" u="none" strike="noStrike" cap="none" normalizeH="0" baseline="0" dirty="0" smtClean="0">
              <a:ln>
                <a:noFill/>
              </a:ln>
              <a:solidFill>
                <a:srgbClr val="242729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</a:rPr>
              <a:t>int main(</a:t>
            </a:r>
            <a:r>
              <a:rPr kumimoji="0" lang="en-US" altLang="zh-TW" b="0" i="0" u="none" strike="noStrike" cap="none" normalizeH="0" baseline="0" dirty="0" smtClean="0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</a:rPr>
              <a:t>) { </a:t>
            </a:r>
            <a:endParaRPr kumimoji="0" lang="en-US" altLang="zh-TW" b="0" i="0" u="none" strike="noStrike" cap="none" normalizeH="0" baseline="0" dirty="0" smtClean="0">
              <a:ln>
                <a:noFill/>
              </a:ln>
              <a:solidFill>
                <a:srgbClr val="242729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b="0" i="0" u="none" strike="noStrike" cap="none" normalizeH="0" baseline="0" dirty="0" smtClean="0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long double 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</a:rPr>
              <a:t>pild = E_PI; </a:t>
            </a:r>
            <a:endParaRPr kumimoji="0" lang="en-US" altLang="zh-TW" b="0" i="0" u="none" strike="noStrike" cap="none" normalizeH="0" baseline="0" dirty="0" smtClean="0">
              <a:ln>
                <a:noFill/>
              </a:ln>
              <a:solidFill>
                <a:srgbClr val="242729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dirty="0">
                <a:solidFill>
                  <a:srgbClr val="242729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smtClean="0">
                <a:solidFill>
                  <a:srgbClr val="242729"/>
                </a:solidFill>
                <a:latin typeface="Consolas" panose="020B0609020204030204" pitchFamily="49" charset="0"/>
              </a:rPr>
              <a:t>  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</a:rPr>
              <a:t> pid = pild; </a:t>
            </a:r>
            <a:endParaRPr kumimoji="0" lang="en-US" altLang="zh-TW" b="0" i="0" u="none" strike="noStrike" cap="none" normalizeH="0" baseline="0" dirty="0" smtClean="0">
              <a:ln>
                <a:noFill/>
              </a:ln>
              <a:solidFill>
                <a:srgbClr val="242729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b="0" i="0" u="none" strike="noStrike" cap="none" normalizeH="0" baseline="0" dirty="0" smtClean="0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</a:rPr>
              <a:t> pif = pid; </a:t>
            </a:r>
            <a:endParaRPr kumimoji="0" lang="en-US" altLang="zh-TW" b="0" i="0" u="none" strike="noStrike" cap="none" normalizeH="0" baseline="0" dirty="0" smtClean="0">
              <a:ln>
                <a:noFill/>
              </a:ln>
              <a:solidFill>
                <a:srgbClr val="242729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b="0" i="0" u="none" strike="noStrike" cap="none" normalizeH="0" baseline="0" dirty="0" smtClean="0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</a:rPr>
              <a:t>printf("%s\n%1.80f\n%1.80f\n%1.80Lf\n", </a:t>
            </a:r>
            <a:endParaRPr kumimoji="0" lang="en-US" altLang="zh-TW" b="0" i="0" u="none" strike="noStrike" cap="none" normalizeH="0" baseline="0" dirty="0" smtClean="0">
              <a:ln>
                <a:noFill/>
              </a:ln>
              <a:solidFill>
                <a:srgbClr val="242729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b="0" i="0" u="none" strike="noStrike" cap="none" normalizeH="0" baseline="0" dirty="0" smtClean="0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</a:rPr>
              <a:t>"3.14159265358979323846264338327950288419716939937510582097494459230781640628620899", </a:t>
            </a:r>
            <a:endParaRPr kumimoji="0" lang="en-US" altLang="zh-TW" b="0" i="0" u="none" strike="noStrike" cap="none" normalizeH="0" baseline="0" dirty="0" smtClean="0">
              <a:ln>
                <a:noFill/>
              </a:ln>
              <a:solidFill>
                <a:srgbClr val="242729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b="0" i="0" u="none" strike="noStrike" cap="none" normalizeH="0" baseline="0" dirty="0" smtClean="0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</a:rPr>
              <a:t>pif, pid, pild); </a:t>
            </a:r>
            <a:endParaRPr kumimoji="0" lang="en-US" altLang="zh-TW" b="0" i="0" u="none" strike="noStrike" cap="none" normalizeH="0" baseline="0" dirty="0" smtClean="0">
              <a:ln>
                <a:noFill/>
              </a:ln>
              <a:solidFill>
                <a:srgbClr val="242729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dirty="0">
                <a:solidFill>
                  <a:srgbClr val="242729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smtClean="0">
                <a:solidFill>
                  <a:srgbClr val="242729"/>
                </a:solidFill>
                <a:latin typeface="Consolas" panose="020B0609020204030204" pitchFamily="49" charset="0"/>
              </a:rPr>
              <a:t>  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</a:rPr>
              <a:t>return 0; </a:t>
            </a:r>
            <a:endParaRPr kumimoji="0" lang="en-US" altLang="zh-TW" b="0" i="0" u="none" strike="noStrike" cap="none" normalizeH="0" baseline="0" dirty="0" smtClean="0">
              <a:ln>
                <a:noFill/>
              </a:ln>
              <a:solidFill>
                <a:srgbClr val="242729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</a:rPr>
              <a:t>} </a:t>
            </a:r>
            <a:endParaRPr kumimoji="0" lang="zh-TW" altLang="zh-TW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762125" y="5327015"/>
            <a:ext cx="9313447" cy="984885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</a:rPr>
              <a:t>3.14159265358979323846264338327950288419716939937510582097494459230781640628620899 </a:t>
            </a:r>
            <a:endParaRPr kumimoji="0" lang="en-US" altLang="zh-TW" sz="1600" b="0" i="0" u="none" strike="noStrike" cap="none" normalizeH="0" baseline="0" dirty="0" smtClean="0">
              <a:ln>
                <a:noFill/>
              </a:ln>
              <a:solidFill>
                <a:srgbClr val="242729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</a:rPr>
              <a:t>3.14159274101257324218750000000000000000000000000000000000000000000000000000000000</a:t>
            </a:r>
            <a:endParaRPr kumimoji="0" lang="en-US" altLang="zh-TW" sz="1600" b="0" i="0" u="none" strike="noStrike" cap="none" normalizeH="0" baseline="0" dirty="0" smtClean="0">
              <a:ln>
                <a:noFill/>
              </a:ln>
              <a:solidFill>
                <a:srgbClr val="242729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</a:rPr>
              <a:t>3.14159265358979311599796346854418516159057617187500000000000000000000000000000000</a:t>
            </a:r>
            <a:endParaRPr kumimoji="0" lang="en-US" altLang="zh-TW" sz="1600" b="0" i="0" u="none" strike="noStrike" cap="none" normalizeH="0" baseline="0" dirty="0" smtClean="0">
              <a:ln>
                <a:noFill/>
              </a:ln>
              <a:solidFill>
                <a:srgbClr val="242729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</a:rPr>
              <a:t>3.14159265358979311599796346854418516159057617187500000000000000000000000000000000</a:t>
            </a:r>
            <a:endParaRPr kumimoji="0" lang="zh-TW" altLang="zh-TW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0177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GPU programming model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1" y="1825625"/>
            <a:ext cx="7372350" cy="4351338"/>
          </a:xfrm>
        </p:spPr>
        <p:txBody>
          <a:bodyPr>
            <a:noAutofit/>
          </a:bodyPr>
          <a:lstStyle/>
          <a:p>
            <a:r>
              <a:rPr kumimoji="1" lang="en-US" altLang="zh-TW" dirty="0" smtClean="0"/>
              <a:t>A GPU has hundreds to thousands of cores.  They can work in parallel.</a:t>
            </a:r>
          </a:p>
          <a:p>
            <a:r>
              <a:rPr kumimoji="1" lang="en-US" altLang="zh-TW" dirty="0" smtClean="0"/>
              <a:t>Single </a:t>
            </a:r>
            <a:r>
              <a:rPr kumimoji="1" lang="en-US" altLang="zh-TW" dirty="0"/>
              <a:t>Instruction Multiple Data (SIMD): </a:t>
            </a:r>
            <a:endParaRPr kumimoji="1" lang="en-US" altLang="zh-TW" dirty="0" smtClean="0"/>
          </a:p>
          <a:p>
            <a:pPr lvl="1"/>
            <a:r>
              <a:rPr kumimoji="1" lang="en-US" altLang="zh-TW" dirty="0" smtClean="0"/>
              <a:t>All </a:t>
            </a:r>
            <a:r>
              <a:rPr kumimoji="1" lang="en-US" altLang="zh-TW" dirty="0"/>
              <a:t>computing nodes execute the same instructions </a:t>
            </a:r>
            <a:r>
              <a:rPr kumimoji="1" lang="en-US" altLang="zh-TW" dirty="0" smtClean="0"/>
              <a:t>on </a:t>
            </a:r>
            <a:r>
              <a:rPr kumimoji="1" lang="en-US" altLang="zh-TW" dirty="0"/>
              <a:t>different data.</a:t>
            </a:r>
          </a:p>
          <a:p>
            <a:pPr lvl="1"/>
            <a:r>
              <a:rPr kumimoji="1" lang="en-US" altLang="zh-TW" dirty="0"/>
              <a:t>Each computing node has </a:t>
            </a:r>
            <a:r>
              <a:rPr kumimoji="1" lang="en-US" altLang="zh-TW" dirty="0" smtClean="0"/>
              <a:t>a unique ID to identify itself</a:t>
            </a:r>
            <a:endParaRPr kumimoji="1" lang="en-US" altLang="zh-TW" dirty="0"/>
          </a:p>
          <a:p>
            <a:pPr lvl="1"/>
            <a:r>
              <a:rPr kumimoji="1" lang="en-US" altLang="zh-TW" dirty="0"/>
              <a:t>Programmer needs to specify  </a:t>
            </a:r>
            <a:r>
              <a:rPr kumimoji="1" lang="en-US" altLang="zh-TW" dirty="0" smtClean="0"/>
              <a:t>the </a:t>
            </a:r>
            <a:r>
              <a:rPr kumimoji="1" lang="en-US" altLang="zh-TW" dirty="0"/>
              <a:t>mapping of computing </a:t>
            </a:r>
            <a:r>
              <a:rPr kumimoji="1" lang="en-US" altLang="zh-TW" dirty="0" smtClean="0"/>
              <a:t>nodes </a:t>
            </a:r>
            <a:r>
              <a:rPr kumimoji="1" lang="en-US" altLang="zh-TW" dirty="0"/>
              <a:t>and the processing data.</a:t>
            </a:r>
          </a:p>
          <a:p>
            <a:pPr marL="118872" indent="0">
              <a:buNone/>
            </a:pPr>
            <a:endParaRPr kumimoji="1"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1360" y="3334544"/>
            <a:ext cx="3241527" cy="3241527"/>
          </a:xfrm>
          <a:prstGeom prst="rect">
            <a:avLst/>
          </a:prstGeom>
        </p:spPr>
      </p:pic>
      <p:pic>
        <p:nvPicPr>
          <p:cNvPr id="5" name="Picture 4" descr="GPU 擁有數千個核心，能有效處理平行運算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6522" y="468312"/>
            <a:ext cx="3962400" cy="271462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8751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Computational influence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Operations of float are about 3 times faster than those of double.</a:t>
            </a:r>
          </a:p>
          <a:p>
            <a:pPr lvl="1"/>
            <a:r>
              <a:rPr lang="en-US" altLang="zh-TW" dirty="0" smtClean="0"/>
              <a:t>On GPU and other CPU</a:t>
            </a:r>
          </a:p>
          <a:p>
            <a:r>
              <a:rPr lang="en-US" altLang="zh-TW" dirty="0" smtClean="0"/>
              <a:t>Using float also benefit of storage and data communication</a:t>
            </a:r>
          </a:p>
          <a:p>
            <a:pPr lvl="1"/>
            <a:r>
              <a:rPr lang="en-US" altLang="zh-TW" dirty="0" smtClean="0"/>
              <a:t>Float uses 4 bytes and double uses 8 bytes.  </a:t>
            </a:r>
          </a:p>
          <a:p>
            <a:r>
              <a:rPr lang="en-US" altLang="zh-TW" dirty="0" smtClean="0"/>
              <a:t>GPU also has Half precision (2 bytes)</a:t>
            </a:r>
          </a:p>
          <a:p>
            <a:pPr lvl="1"/>
            <a:r>
              <a:rPr lang="en-US" altLang="zh-TW" dirty="0" smtClean="0"/>
              <a:t>ARM also supports half precision</a:t>
            </a:r>
          </a:p>
          <a:p>
            <a:endParaRPr lang="en-US" altLang="zh-TW" dirty="0" smtClean="0"/>
          </a:p>
          <a:p>
            <a:endParaRPr lang="en-US" altLang="zh-TW" dirty="0" smtClean="0"/>
          </a:p>
        </p:txBody>
      </p:sp>
      <p:pic>
        <p:nvPicPr>
          <p:cNvPr id="2050" name="Picture 2" descr="IEEE 754r Half Floating Point Format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2625" y="3676650"/>
            <a:ext cx="3978275" cy="227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6916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Fixed point numbers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A </a:t>
            </a:r>
            <a:r>
              <a:rPr lang="en-US" altLang="zh-TW" dirty="0"/>
              <a:t>fixed-point number representation is a real data type for a number that has a fixed number of digits after </a:t>
            </a:r>
            <a:r>
              <a:rPr lang="en-US" altLang="zh-TW" dirty="0" smtClean="0"/>
              <a:t>the </a:t>
            </a:r>
            <a:r>
              <a:rPr lang="en-US" altLang="zh-TW" dirty="0"/>
              <a:t>radix </a:t>
            </a:r>
            <a:r>
              <a:rPr lang="en-US" altLang="zh-TW" dirty="0" smtClean="0"/>
              <a:t>point.</a:t>
            </a:r>
          </a:p>
          <a:p>
            <a:pPr lvl="1"/>
            <a:r>
              <a:rPr lang="en-US" altLang="zh-TW" dirty="0" smtClean="0"/>
              <a:t>The radix point of floating point representation is floated</a:t>
            </a:r>
          </a:p>
          <a:p>
            <a:pPr lvl="1"/>
            <a:endParaRPr lang="en-US" altLang="zh-TW" dirty="0"/>
          </a:p>
          <a:p>
            <a:pPr lvl="1"/>
            <a:endParaRPr lang="en-US" altLang="zh-TW" dirty="0" smtClean="0"/>
          </a:p>
          <a:p>
            <a:r>
              <a:rPr lang="en-US" altLang="zh-TW" dirty="0" smtClean="0"/>
              <a:t>The representable range of fixed point is very limited</a:t>
            </a:r>
          </a:p>
          <a:p>
            <a:pPr lvl="1"/>
            <a:r>
              <a:rPr lang="en-US" altLang="zh-TW" dirty="0" smtClean="0"/>
              <a:t>Cannot represent too large and too small numbers</a:t>
            </a:r>
          </a:p>
          <a:p>
            <a:r>
              <a:rPr lang="en-US" altLang="zh-TW" dirty="0" smtClean="0"/>
              <a:t>But numbers in fixed point representation can be calculated very fast</a:t>
            </a:r>
          </a:p>
          <a:p>
            <a:pPr lvl="1"/>
            <a:r>
              <a:rPr lang="en-US" altLang="zh-TW" dirty="0" smtClean="0"/>
              <a:t>Just like integer operations with fixed scaling</a:t>
            </a:r>
            <a:endParaRPr lang="zh-TW" altLang="en-US" dirty="0"/>
          </a:p>
        </p:txBody>
      </p:sp>
      <p:graphicFrame>
        <p:nvGraphicFramePr>
          <p:cNvPr id="4" name="資料庫圖表 3"/>
          <p:cNvGraphicFramePr/>
          <p:nvPr>
            <p:extLst>
              <p:ext uri="{D42A27DB-BD31-4B8C-83A1-F6EECF244321}">
                <p14:modId xmlns:p14="http://schemas.microsoft.com/office/powerpoint/2010/main" val="112826525"/>
              </p:ext>
            </p:extLst>
          </p:nvPr>
        </p:nvGraphicFramePr>
        <p:xfrm>
          <a:off x="3894394" y="3175507"/>
          <a:ext cx="4251918" cy="7495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79569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Precision influence for deep learning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Deep Learning with Limited Numerical </a:t>
            </a:r>
            <a:r>
              <a:rPr lang="en-US" altLang="zh-TW" dirty="0" smtClean="0"/>
              <a:t>Precision</a:t>
            </a:r>
          </a:p>
          <a:p>
            <a:pPr lvl="1"/>
            <a:r>
              <a:rPr lang="en-US" altLang="zh-TW" dirty="0" smtClean="0">
                <a:hlinkClick r:id="rId2"/>
              </a:rPr>
              <a:t>https</a:t>
            </a:r>
            <a:r>
              <a:rPr lang="en-US" altLang="zh-TW" dirty="0">
                <a:hlinkClick r:id="rId2"/>
              </a:rPr>
              <a:t>://</a:t>
            </a:r>
            <a:r>
              <a:rPr lang="en-US" altLang="zh-TW" dirty="0" smtClean="0">
                <a:hlinkClick r:id="rId2"/>
              </a:rPr>
              <a:t>arxiv.org/pdf/1502.02551.pdf</a:t>
            </a:r>
            <a:endParaRPr lang="en-US" altLang="zh-TW" dirty="0" smtClean="0"/>
          </a:p>
          <a:p>
            <a:r>
              <a:rPr lang="en-US" altLang="zh-TW" dirty="0" smtClean="0"/>
              <a:t>Deep </a:t>
            </a:r>
            <a:r>
              <a:rPr lang="en-US" altLang="zh-TW" dirty="0"/>
              <a:t>neural networks can be trained using low-precision </a:t>
            </a:r>
            <a:r>
              <a:rPr lang="en-US" altLang="zh-TW" dirty="0" smtClean="0"/>
              <a:t>fixed point </a:t>
            </a:r>
            <a:r>
              <a:rPr lang="en-US" altLang="zh-TW" dirty="0"/>
              <a:t>arithmetic, provided that the stochastic rounding scheme is applied while operating on </a:t>
            </a:r>
            <a:r>
              <a:rPr lang="en-US" altLang="zh-TW" dirty="0" smtClean="0"/>
              <a:t>(16 bits) fixed-point numbers.</a:t>
            </a:r>
          </a:p>
          <a:p>
            <a:pPr lvl="1"/>
            <a:r>
              <a:rPr lang="en-US" altLang="zh-TW" dirty="0" smtClean="0"/>
              <a:t>WL: the total length of a number: WL = IL+FL</a:t>
            </a:r>
          </a:p>
          <a:p>
            <a:pPr lvl="1"/>
            <a:r>
              <a:rPr lang="en-US" altLang="zh-TW" dirty="0" smtClean="0"/>
              <a:t>IL: the length of integer part</a:t>
            </a:r>
          </a:p>
          <a:p>
            <a:pPr lvl="1"/>
            <a:r>
              <a:rPr lang="en-US" altLang="zh-TW" dirty="0" smtClean="0"/>
              <a:t>FL: the length of fraction part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42095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Rounding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Round-to-nearest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/>
              <a:t>Stochastic </a:t>
            </a:r>
            <a:r>
              <a:rPr lang="en-US" altLang="zh-TW" dirty="0" smtClean="0"/>
              <a:t>rounding: </a:t>
            </a:r>
            <a:r>
              <a:rPr lang="en-US" altLang="zh-TW" dirty="0"/>
              <a:t>The probability of rounding x</a:t>
            </a:r>
          </a:p>
          <a:p>
            <a:r>
              <a:rPr lang="en-US" altLang="zh-TW" dirty="0"/>
              <a:t>to </a:t>
            </a:r>
            <a:r>
              <a:rPr lang="en-US" altLang="zh-TW" dirty="0" smtClean="0"/>
              <a:t>floor(x) </a:t>
            </a:r>
            <a:r>
              <a:rPr lang="en-US" altLang="zh-TW" dirty="0"/>
              <a:t>is proportional to the proximity of x to </a:t>
            </a:r>
            <a:r>
              <a:rPr lang="en-US" altLang="zh-TW" dirty="0" smtClean="0"/>
              <a:t>floor(x):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5724" y="1941174"/>
            <a:ext cx="5343801" cy="1630701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0950" y="4898662"/>
            <a:ext cx="6289038" cy="1413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573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MNIST </a:t>
            </a:r>
            <a:r>
              <a:rPr lang="en-US" altLang="zh-TW" dirty="0"/>
              <a:t>dataset using fully connected </a:t>
            </a:r>
            <a:r>
              <a:rPr lang="en-US" altLang="zh-TW" dirty="0" smtClean="0"/>
              <a:t>DNN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89843" y="1368425"/>
            <a:ext cx="8159032" cy="5330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103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MNIST dataset using CNNs: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1995487"/>
            <a:ext cx="11215105" cy="3862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202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High precision multiplication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High precision multiplication is major cost of hardware and performance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4624" y="3106725"/>
            <a:ext cx="8679525" cy="2063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917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High precision accumulation  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6549" y="1690688"/>
            <a:ext cx="7855125" cy="4718062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047875" y="6408750"/>
            <a:ext cx="88963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latin typeface="NimbusRomNo9L-Regu"/>
              </a:rPr>
              <a:t>H</a:t>
            </a:r>
            <a:r>
              <a:rPr lang="en-US" altLang="zh-TW" sz="1400" dirty="0">
                <a:latin typeface="NimbusRomNo9L-Regu"/>
              </a:rPr>
              <a:t>ARDWARE</a:t>
            </a:r>
            <a:r>
              <a:rPr lang="en-US" altLang="zh-TW" dirty="0">
                <a:latin typeface="NimbusRomNo9L-Regu"/>
              </a:rPr>
              <a:t>-</a:t>
            </a:r>
            <a:r>
              <a:rPr lang="en-US" altLang="zh-TW" sz="1400" dirty="0">
                <a:latin typeface="NimbusRomNo9L-Regu"/>
              </a:rPr>
              <a:t>ORIENTED </a:t>
            </a:r>
            <a:r>
              <a:rPr lang="en-US" altLang="zh-TW" dirty="0">
                <a:latin typeface="NimbusRomNo9L-Regu"/>
              </a:rPr>
              <a:t>A</a:t>
            </a:r>
            <a:r>
              <a:rPr lang="en-US" altLang="zh-TW" sz="1400" dirty="0">
                <a:latin typeface="NimbusRomNo9L-Regu"/>
              </a:rPr>
              <a:t>PPROXIMATION OF </a:t>
            </a:r>
            <a:r>
              <a:rPr lang="en-US" altLang="zh-TW" dirty="0" smtClean="0">
                <a:latin typeface="NimbusRomNo9L-Regu"/>
              </a:rPr>
              <a:t>C</a:t>
            </a:r>
            <a:r>
              <a:rPr lang="en-US" altLang="zh-TW" sz="1400" dirty="0" smtClean="0">
                <a:latin typeface="NimbusRomNo9L-Regu"/>
              </a:rPr>
              <a:t>ONVOLUTIONAL </a:t>
            </a:r>
            <a:r>
              <a:rPr lang="en-US" altLang="zh-TW" dirty="0" smtClean="0">
                <a:latin typeface="NimbusRomNo9L-Regu"/>
              </a:rPr>
              <a:t>N</a:t>
            </a:r>
            <a:r>
              <a:rPr lang="en-US" altLang="zh-TW" sz="1400" dirty="0" smtClean="0">
                <a:latin typeface="NimbusRomNo9L-Regu"/>
              </a:rPr>
              <a:t>EURAL </a:t>
            </a:r>
            <a:r>
              <a:rPr lang="en-US" altLang="zh-TW" dirty="0">
                <a:latin typeface="NimbusRomNo9L-Regu"/>
              </a:rPr>
              <a:t>N</a:t>
            </a:r>
            <a:r>
              <a:rPr lang="en-US" altLang="zh-TW" sz="1400" dirty="0">
                <a:latin typeface="NimbusRomNo9L-Regu"/>
              </a:rPr>
              <a:t>ETWORKS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011878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Dynamic fixed precision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When training deep neural networks,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TW" dirty="0"/>
              <a:t>A</a:t>
            </a:r>
            <a:r>
              <a:rPr lang="en-US" altLang="zh-TW" dirty="0" smtClean="0"/>
              <a:t>ctivations</a:t>
            </a:r>
            <a:r>
              <a:rPr lang="en-US" altLang="zh-TW" dirty="0"/>
              <a:t>, gradients and parameters have very different ranges.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TW" dirty="0"/>
              <a:t>G</a:t>
            </a:r>
            <a:r>
              <a:rPr lang="en-US" altLang="zh-TW" dirty="0" smtClean="0"/>
              <a:t>radients </a:t>
            </a:r>
            <a:r>
              <a:rPr lang="en-US" altLang="zh-TW" dirty="0"/>
              <a:t>ranges slowly diminish during the training.</a:t>
            </a:r>
          </a:p>
          <a:p>
            <a:r>
              <a:rPr lang="en-US" altLang="zh-TW" dirty="0"/>
              <a:t>As a result, the fixed point format, with its unique shared fixed exponent, is ill-suited to deep learning</a:t>
            </a:r>
            <a:r>
              <a:rPr lang="en-US" altLang="zh-TW" dirty="0" smtClean="0"/>
              <a:t>.</a:t>
            </a:r>
          </a:p>
          <a:p>
            <a:r>
              <a:rPr lang="en-US" altLang="zh-TW" dirty="0"/>
              <a:t>The dynamic fixed point format (Williamson, 1991) is a variant of the fixed point format in </a:t>
            </a:r>
            <a:r>
              <a:rPr lang="en-US" altLang="zh-TW" dirty="0" smtClean="0"/>
              <a:t>which there </a:t>
            </a:r>
            <a:r>
              <a:rPr lang="en-US" altLang="zh-TW" dirty="0"/>
              <a:t>are several scaling factors instead of a single global one. Those scaling factors are not fixed.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55283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Convolution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5535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GPU programming language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TW" dirty="0" smtClean="0"/>
              <a:t>2000-2007: </a:t>
            </a:r>
            <a:r>
              <a:rPr kumimoji="1" lang="en-US" altLang="zh-TW" dirty="0" err="1" smtClean="0"/>
              <a:t>shader</a:t>
            </a:r>
            <a:r>
              <a:rPr kumimoji="1" lang="en-US" altLang="zh-TW" dirty="0" smtClean="0"/>
              <a:t> language</a:t>
            </a:r>
          </a:p>
          <a:p>
            <a:r>
              <a:rPr kumimoji="1" lang="en-US" altLang="zh-TW" dirty="0" smtClean="0"/>
              <a:t>CUDA </a:t>
            </a:r>
            <a:r>
              <a:rPr kumimoji="1" lang="en-US" altLang="zh-TW" dirty="0"/>
              <a:t>(Compute Unified Device </a:t>
            </a:r>
            <a:r>
              <a:rPr kumimoji="1" lang="en-US" altLang="zh-TW" dirty="0" smtClean="0"/>
              <a:t>Architecture)</a:t>
            </a:r>
            <a:endParaRPr kumimoji="1" lang="en-US" altLang="zh-TW" dirty="0"/>
          </a:p>
          <a:p>
            <a:pPr lvl="1"/>
            <a:r>
              <a:rPr kumimoji="1" lang="en-US" altLang="zh-TW" dirty="0" smtClean="0"/>
              <a:t>A </a:t>
            </a:r>
            <a:r>
              <a:rPr kumimoji="1" lang="en-US" altLang="zh-TW" dirty="0"/>
              <a:t>compiler and toolkit </a:t>
            </a:r>
            <a:r>
              <a:rPr kumimoji="1" lang="en-US" altLang="zh-TW" dirty="0" smtClean="0"/>
              <a:t>to program </a:t>
            </a:r>
            <a:r>
              <a:rPr kumimoji="1" lang="en-US" altLang="zh-TW" dirty="0"/>
              <a:t>NVIDIA GPUs.</a:t>
            </a:r>
          </a:p>
          <a:p>
            <a:pPr lvl="1"/>
            <a:r>
              <a:rPr kumimoji="1" lang="en-US" altLang="zh-TW" dirty="0" smtClean="0"/>
              <a:t>Extension of </a:t>
            </a:r>
            <a:r>
              <a:rPr kumimoji="1" lang="en-US" altLang="zh-TW" dirty="0"/>
              <a:t>C/C++ programming language.</a:t>
            </a:r>
          </a:p>
          <a:p>
            <a:pPr lvl="1"/>
            <a:r>
              <a:rPr kumimoji="1" lang="en-US" altLang="zh-TW" dirty="0"/>
              <a:t>Express SIMD parallelism. </a:t>
            </a:r>
            <a:endParaRPr kumimoji="1" lang="en-US" altLang="zh-TW" dirty="0" smtClean="0"/>
          </a:p>
          <a:p>
            <a:r>
              <a:rPr kumimoji="1" lang="en-US" altLang="zh-TW" dirty="0" err="1" smtClean="0"/>
              <a:t>OpenCL</a:t>
            </a:r>
            <a:r>
              <a:rPr kumimoji="1" lang="en-US" altLang="zh-TW" dirty="0"/>
              <a:t> (Open Computing Language</a:t>
            </a:r>
            <a:r>
              <a:rPr kumimoji="1" lang="en-US" altLang="zh-TW" dirty="0" smtClean="0"/>
              <a:t>)</a:t>
            </a:r>
          </a:p>
          <a:p>
            <a:pPr lvl="1"/>
            <a:r>
              <a:rPr kumimoji="1" lang="en-US" altLang="zh-TW" dirty="0" smtClean="0"/>
              <a:t>A </a:t>
            </a:r>
            <a:r>
              <a:rPr kumimoji="1" lang="en-US" altLang="zh-TW" dirty="0"/>
              <a:t>framework for writing programs that execute across heterogeneous platforms consisting of </a:t>
            </a:r>
            <a:r>
              <a:rPr kumimoji="1" lang="en-US" altLang="zh-TW" dirty="0" smtClean="0"/>
              <a:t>CPU, GPU, DSP, and </a:t>
            </a:r>
            <a:r>
              <a:rPr kumimoji="1" lang="en-US" altLang="zh-TW" dirty="0"/>
              <a:t>other processors. </a:t>
            </a:r>
            <a:endParaRPr kumimoji="1" lang="en-US" altLang="zh-TW" dirty="0" smtClean="0"/>
          </a:p>
          <a:p>
            <a:r>
              <a:rPr kumimoji="1" lang="en-US" altLang="zh-TW" dirty="0" err="1" smtClean="0"/>
              <a:t>OpenACC</a:t>
            </a:r>
            <a:r>
              <a:rPr kumimoji="1" lang="en-US" altLang="zh-TW" dirty="0" smtClean="0"/>
              <a:t> </a:t>
            </a:r>
          </a:p>
          <a:p>
            <a:pPr lvl="1"/>
            <a:r>
              <a:rPr kumimoji="1" lang="en-US" altLang="zh-TW" dirty="0" smtClean="0"/>
              <a:t>Using pragma to parallelize sequential code on </a:t>
            </a:r>
            <a:r>
              <a:rPr kumimoji="1" lang="en-US" altLang="zh-TW" dirty="0" err="1" smtClean="0"/>
              <a:t>acclerators</a:t>
            </a:r>
            <a:endParaRPr kumimoji="1"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167474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What is 2D convolution?</a:t>
            </a:r>
            <a:endParaRPr lang="zh-TW" altLang="en-US" dirty="0"/>
          </a:p>
        </p:txBody>
      </p:sp>
      <p:pic>
        <p:nvPicPr>
          <p:cNvPr id="1028" name="Picture 4" descr="x[m,n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966" y="3602104"/>
            <a:ext cx="2047559" cy="2060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[m,n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804" y="3602104"/>
            <a:ext cx="2047559" cy="2060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字方塊 1"/>
          <p:cNvSpPr txBox="1"/>
          <p:nvPr/>
        </p:nvSpPr>
        <p:spPr>
          <a:xfrm>
            <a:off x="714375" y="5821437"/>
            <a:ext cx="837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Input x</a:t>
            </a:r>
            <a:endParaRPr lang="zh-TW" altLang="en-US" dirty="0"/>
          </a:p>
        </p:txBody>
      </p:sp>
      <p:sp>
        <p:nvSpPr>
          <p:cNvPr id="3" name="文字方塊 2"/>
          <p:cNvSpPr txBox="1"/>
          <p:nvPr/>
        </p:nvSpPr>
        <p:spPr>
          <a:xfrm>
            <a:off x="3000375" y="5821437"/>
            <a:ext cx="839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Filter h</a:t>
            </a:r>
            <a:endParaRPr lang="zh-TW" altLang="en-US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9211411" y="3218006"/>
            <a:ext cx="837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Input y</a:t>
            </a:r>
            <a:endParaRPr lang="zh-TW" altLang="en-US" dirty="0"/>
          </a:p>
        </p:txBody>
      </p:sp>
      <p:pic>
        <p:nvPicPr>
          <p:cNvPr id="1042" name="Picture 18" descr="y[2,0]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9760" y="864372"/>
            <a:ext cx="2147500" cy="214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y[2,0]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5324" y="4068128"/>
            <a:ext cx="7413959" cy="1412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4432073" y="5871834"/>
            <a:ext cx="72932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hlinkClick r:id="rId6"/>
              </a:rPr>
              <a:t>http://www.songho.ca/dsp/convolution/convolution2d_example</a:t>
            </a:r>
            <a:r>
              <a:rPr lang="zh-TW" altLang="en-US" dirty="0" smtClean="0">
                <a:hlinkClick r:id="rId6"/>
              </a:rPr>
              <a:t>.html</a:t>
            </a:r>
            <a:r>
              <a:rPr lang="zh-TW" altLang="en-US" dirty="0" smtClean="0"/>
              <a:t> </a:t>
            </a:r>
            <a:endParaRPr lang="zh-TW" altLang="en-US" dirty="0"/>
          </a:p>
        </p:txBody>
      </p:sp>
      <p:pic>
        <p:nvPicPr>
          <p:cNvPr id="1046" name="Picture 22" descr="http://www.songho.ca/dsp/convolution/files/conv2d_eq02.gif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966" y="1830851"/>
            <a:ext cx="7452634" cy="954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1741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High level program of 2D convolution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assume that we have a W*H image with depth D at each input location. For each location, we get a K*K patch, which could be considered as a K*K*D vector, and apply M filters to it. 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2047875" y="5753785"/>
            <a:ext cx="71532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https://github.com/Yangqing/caffe/wiki/Convolution-in-Caffe:-a-memo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838200" y="3332649"/>
            <a:ext cx="10908435" cy="2154436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for w in 1..W </a:t>
            </a:r>
            <a:endParaRPr kumimoji="0" lang="en-US" altLang="zh-TW" sz="2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  </a:t>
            </a:r>
            <a:r>
              <a:rPr kumimoji="0" lang="zh-TW" altLang="zh-TW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for h in 1..H </a:t>
            </a:r>
            <a:endParaRPr kumimoji="0" lang="en-US" altLang="zh-TW" sz="2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     </a:t>
            </a:r>
            <a:r>
              <a:rPr kumimoji="0" lang="zh-TW" altLang="zh-TW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for x in 1..K </a:t>
            </a:r>
            <a:endParaRPr kumimoji="0" lang="en-US" altLang="zh-TW" sz="2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        </a:t>
            </a:r>
            <a:r>
              <a:rPr kumimoji="0" lang="zh-TW" altLang="zh-TW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for y in 1..K </a:t>
            </a:r>
            <a:endParaRPr kumimoji="0" lang="en-US" altLang="zh-TW" sz="2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           </a:t>
            </a:r>
            <a:r>
              <a:rPr kumimoji="0" lang="zh-TW" altLang="zh-TW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for m in 1..M </a:t>
            </a:r>
            <a:endParaRPr kumimoji="0" lang="en-US" altLang="zh-TW" sz="2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              </a:t>
            </a:r>
            <a:r>
              <a:rPr kumimoji="0" lang="zh-TW" altLang="zh-TW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for d in 1..D </a:t>
            </a:r>
            <a:endParaRPr kumimoji="0" lang="en-US" altLang="zh-TW" sz="2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                  </a:t>
            </a:r>
            <a:r>
              <a:rPr kumimoji="0" lang="zh-TW" altLang="zh-TW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output(w, h, m) += input(w+x, h+y, d) * filter(m, x, y, d)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3389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How to optimize it?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Stack smaller filters to larger one</a:t>
            </a:r>
          </a:p>
          <a:p>
            <a:r>
              <a:rPr lang="en-US" altLang="zh-TW" dirty="0" smtClean="0"/>
              <a:t>Using matrix-multiplication kernel</a:t>
            </a:r>
          </a:p>
          <a:p>
            <a:r>
              <a:rPr lang="en-US" altLang="zh-TW" dirty="0" smtClean="0"/>
              <a:t>FFT (Fast-Fourier </a:t>
            </a:r>
            <a:r>
              <a:rPr lang="en-US" altLang="zh-TW" dirty="0"/>
              <a:t>T</a:t>
            </a:r>
            <a:r>
              <a:rPr lang="en-US" altLang="zh-TW" dirty="0" smtClean="0"/>
              <a:t>ransform)</a:t>
            </a:r>
          </a:p>
          <a:p>
            <a:r>
              <a:rPr lang="en-US" altLang="zh-TW" dirty="0" smtClean="0"/>
              <a:t>Split filters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4607879" y="5101709"/>
            <a:ext cx="24618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http://cs231n.github.io/</a:t>
            </a:r>
          </a:p>
        </p:txBody>
      </p:sp>
    </p:spTree>
    <p:extLst>
      <p:ext uri="{BB962C8B-B14F-4D97-AF65-F5344CB8AC3E}">
        <p14:creationId xmlns:p14="http://schemas.microsoft.com/office/powerpoint/2010/main" val="3799299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Stack smaller filters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/>
              <a:t>Question</a:t>
            </a:r>
            <a:r>
              <a:rPr lang="en-US" altLang="zh-TW" dirty="0"/>
              <a:t>: How big of a region in the input does a neuron on </a:t>
            </a:r>
            <a:r>
              <a:rPr lang="en-US" altLang="zh-TW" dirty="0" smtClean="0"/>
              <a:t>the second </a:t>
            </a:r>
            <a:r>
              <a:rPr lang="en-US" altLang="zh-TW" dirty="0"/>
              <a:t>conv layer see</a:t>
            </a:r>
            <a:r>
              <a:rPr lang="en-US" altLang="zh-TW" dirty="0" smtClean="0"/>
              <a:t>?</a:t>
            </a:r>
          </a:p>
          <a:p>
            <a:r>
              <a:rPr lang="en-US" altLang="zh-TW" dirty="0" smtClean="0"/>
              <a:t>Answer: 5x5</a:t>
            </a:r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For 3 layers, the region is 7x7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9349" y="2732769"/>
            <a:ext cx="7346369" cy="2267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215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Why stacked smaller filters are better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Suppose input is H x W x C and we use convolutions with C </a:t>
            </a:r>
            <a:r>
              <a:rPr lang="en-US" altLang="zh-TW" dirty="0" smtClean="0"/>
              <a:t>filters to </a:t>
            </a:r>
            <a:r>
              <a:rPr lang="en-US" altLang="zh-TW" dirty="0"/>
              <a:t>preserve depth (stride 1, padding to preserve H, W</a:t>
            </a:r>
            <a:r>
              <a:rPr lang="en-US" altLang="zh-TW" dirty="0" smtClean="0"/>
              <a:t>)</a:t>
            </a:r>
          </a:p>
          <a:p>
            <a:r>
              <a:rPr lang="en-US" altLang="zh-TW" dirty="0" smtClean="0"/>
              <a:t>For one </a:t>
            </a:r>
            <a:r>
              <a:rPr lang="en-US" altLang="zh-TW" dirty="0"/>
              <a:t>CONV with 7 x 7 </a:t>
            </a:r>
            <a:r>
              <a:rPr lang="en-US" altLang="zh-TW" dirty="0" smtClean="0"/>
              <a:t>filters, </a:t>
            </a:r>
          </a:p>
          <a:p>
            <a:pPr lvl="1"/>
            <a:r>
              <a:rPr lang="en-US" altLang="zh-TW" dirty="0"/>
              <a:t>T</a:t>
            </a:r>
            <a:r>
              <a:rPr lang="en-US" altLang="zh-TW" dirty="0" smtClean="0"/>
              <a:t>he number </a:t>
            </a:r>
            <a:r>
              <a:rPr lang="en-US" altLang="zh-TW" dirty="0"/>
              <a:t>of </a:t>
            </a:r>
            <a:r>
              <a:rPr lang="en-US" altLang="zh-TW" dirty="0" smtClean="0"/>
              <a:t>weights is</a:t>
            </a:r>
            <a:r>
              <a:rPr lang="en-US" altLang="zh-TW" dirty="0"/>
              <a:t>  </a:t>
            </a:r>
            <a:r>
              <a:rPr lang="en-US" altLang="zh-TW" dirty="0" smtClean="0"/>
              <a:t>C </a:t>
            </a:r>
            <a:r>
              <a:rPr lang="en-US" altLang="zh-TW" dirty="0"/>
              <a:t>x (7 x 7 x C) = </a:t>
            </a:r>
            <a:r>
              <a:rPr lang="en-US" altLang="zh-TW" b="1" dirty="0"/>
              <a:t>49 </a:t>
            </a:r>
            <a:r>
              <a:rPr lang="en-US" altLang="zh-TW" b="1" dirty="0" smtClean="0"/>
              <a:t>C</a:t>
            </a:r>
            <a:r>
              <a:rPr lang="en-US" altLang="zh-TW" b="1" baseline="30000" dirty="0" smtClean="0"/>
              <a:t>2</a:t>
            </a:r>
            <a:r>
              <a:rPr lang="en-US" altLang="zh-TW" b="1" dirty="0" smtClean="0"/>
              <a:t>. </a:t>
            </a:r>
          </a:p>
          <a:p>
            <a:pPr lvl="1"/>
            <a:r>
              <a:rPr lang="en-US" altLang="zh-TW" dirty="0" smtClean="0"/>
              <a:t>The number </a:t>
            </a:r>
            <a:r>
              <a:rPr lang="en-US" altLang="zh-TW" dirty="0"/>
              <a:t>of </a:t>
            </a:r>
            <a:r>
              <a:rPr lang="en-US" altLang="zh-TW" dirty="0" smtClean="0"/>
              <a:t>multiply-adds is (H </a:t>
            </a:r>
            <a:r>
              <a:rPr lang="en-US" altLang="zh-TW" dirty="0"/>
              <a:t>x W x C) x (7 x 7 x C</a:t>
            </a:r>
            <a:r>
              <a:rPr lang="en-US" altLang="zh-TW" dirty="0" smtClean="0"/>
              <a:t>) = </a:t>
            </a:r>
            <a:r>
              <a:rPr lang="en-US" altLang="zh-TW" dirty="0"/>
              <a:t>49 </a:t>
            </a:r>
            <a:r>
              <a:rPr lang="en-US" altLang="zh-TW" dirty="0" smtClean="0"/>
              <a:t>HWC</a:t>
            </a:r>
            <a:r>
              <a:rPr lang="en-US" altLang="zh-TW" baseline="30000" dirty="0" smtClean="0"/>
              <a:t>2</a:t>
            </a:r>
            <a:r>
              <a:rPr lang="en-US" altLang="zh-TW" dirty="0" smtClean="0"/>
              <a:t>.</a:t>
            </a:r>
          </a:p>
          <a:p>
            <a:r>
              <a:rPr lang="en-US" altLang="zh-TW" dirty="0" smtClean="0"/>
              <a:t>For three </a:t>
            </a:r>
            <a:r>
              <a:rPr lang="en-US" altLang="zh-TW" dirty="0"/>
              <a:t>CONV with 3 x 3 </a:t>
            </a:r>
            <a:r>
              <a:rPr lang="en-US" altLang="zh-TW" dirty="0" smtClean="0"/>
              <a:t>filters, </a:t>
            </a:r>
          </a:p>
          <a:p>
            <a:pPr lvl="1"/>
            <a:r>
              <a:rPr lang="en-US" altLang="zh-TW" dirty="0"/>
              <a:t>T</a:t>
            </a:r>
            <a:r>
              <a:rPr lang="en-US" altLang="zh-TW" dirty="0" smtClean="0"/>
              <a:t>he number </a:t>
            </a:r>
            <a:r>
              <a:rPr lang="en-US" altLang="zh-TW" dirty="0"/>
              <a:t>of </a:t>
            </a:r>
            <a:r>
              <a:rPr lang="en-US" altLang="zh-TW" dirty="0" smtClean="0"/>
              <a:t>weights</a:t>
            </a:r>
            <a:r>
              <a:rPr lang="en-US" altLang="zh-TW" dirty="0"/>
              <a:t> </a:t>
            </a:r>
            <a:r>
              <a:rPr lang="en-US" altLang="zh-TW" dirty="0" smtClean="0"/>
              <a:t>is 3 </a:t>
            </a:r>
            <a:r>
              <a:rPr lang="en-US" altLang="zh-TW" dirty="0"/>
              <a:t>x C x (3 x 3 x C) = </a:t>
            </a:r>
            <a:r>
              <a:rPr lang="en-US" altLang="zh-TW" b="1" dirty="0"/>
              <a:t>27 </a:t>
            </a:r>
            <a:r>
              <a:rPr lang="en-US" altLang="zh-TW" b="1" dirty="0" smtClean="0"/>
              <a:t>C</a:t>
            </a:r>
            <a:r>
              <a:rPr lang="en-US" altLang="zh-TW" b="1" baseline="30000" dirty="0" smtClean="0"/>
              <a:t>2</a:t>
            </a:r>
            <a:r>
              <a:rPr lang="en-US" altLang="zh-TW" b="1" dirty="0" smtClean="0"/>
              <a:t>.</a:t>
            </a:r>
          </a:p>
          <a:p>
            <a:pPr lvl="1"/>
            <a:r>
              <a:rPr lang="en-US" altLang="zh-TW" dirty="0"/>
              <a:t>The number of multiply-adds is </a:t>
            </a:r>
            <a:r>
              <a:rPr lang="pl-PL" altLang="zh-TW" dirty="0"/>
              <a:t>3 x (H x W x C) x (3 x 3 x C</a:t>
            </a:r>
            <a:r>
              <a:rPr lang="pl-PL" altLang="zh-TW" dirty="0" smtClean="0"/>
              <a:t>)= </a:t>
            </a:r>
            <a:r>
              <a:rPr lang="pl-PL" altLang="zh-TW" dirty="0"/>
              <a:t>27 </a:t>
            </a:r>
            <a:r>
              <a:rPr lang="pl-PL" altLang="zh-TW" dirty="0" smtClean="0"/>
              <a:t>HWC</a:t>
            </a:r>
            <a:r>
              <a:rPr lang="pl-PL" altLang="zh-TW" baseline="30000" dirty="0" smtClean="0"/>
              <a:t>2</a:t>
            </a:r>
            <a:r>
              <a:rPr lang="en-US" altLang="zh-TW" dirty="0" smtClean="0"/>
              <a:t>.</a:t>
            </a:r>
          </a:p>
          <a:p>
            <a:r>
              <a:rPr lang="en-US" altLang="zh-TW" dirty="0" smtClean="0"/>
              <a:t>Fewer parameters, more nonlinearity, so the latter one is better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27299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Turn CONV to matrix multiplication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4099" y="2354269"/>
            <a:ext cx="10643026" cy="4056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717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Slow motion of above slide</a:t>
            </a:r>
            <a:endParaRPr lang="zh-TW" altLang="en-US" dirty="0"/>
          </a:p>
        </p:txBody>
      </p:sp>
      <p:graphicFrame>
        <p:nvGraphicFramePr>
          <p:cNvPr id="8" name="內容版面配置區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96099834"/>
              </p:ext>
            </p:extLst>
          </p:nvPr>
        </p:nvGraphicFramePr>
        <p:xfrm>
          <a:off x="5162555" y="2378444"/>
          <a:ext cx="521969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9966"/>
                <a:gridCol w="579966"/>
                <a:gridCol w="579966"/>
                <a:gridCol w="579966"/>
                <a:gridCol w="579966"/>
                <a:gridCol w="579966"/>
                <a:gridCol w="579966"/>
                <a:gridCol w="579966"/>
                <a:gridCol w="57996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9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4" name="Picture 4" descr="x[m,n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25625"/>
            <a:ext cx="2047559" cy="2060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h[m,n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4038" y="1825625"/>
            <a:ext cx="2047559" cy="2060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字方塊 5"/>
          <p:cNvSpPr txBox="1"/>
          <p:nvPr/>
        </p:nvSpPr>
        <p:spPr>
          <a:xfrm>
            <a:off x="1304609" y="4044958"/>
            <a:ext cx="837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Input x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3590609" y="4044958"/>
            <a:ext cx="839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Filter h</a:t>
            </a:r>
            <a:endParaRPr lang="zh-TW" altLang="en-US" dirty="0"/>
          </a:p>
        </p:txBody>
      </p:sp>
      <p:pic>
        <p:nvPicPr>
          <p:cNvPr id="1034" name="Picture 10" descr="y[1,1]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8052" y="4573502"/>
            <a:ext cx="6701526" cy="1287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7643579"/>
              </p:ext>
            </p:extLst>
          </p:nvPr>
        </p:nvGraphicFramePr>
        <p:xfrm>
          <a:off x="10639425" y="2378444"/>
          <a:ext cx="387350" cy="33375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8735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-1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-2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-1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6831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Implementing convolutions: FFT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/>
              <a:t>Convolution Theorem: </a:t>
            </a:r>
            <a:r>
              <a:rPr lang="en-US" altLang="zh-TW" dirty="0"/>
              <a:t>The convolution of f and g is </a:t>
            </a:r>
            <a:r>
              <a:rPr lang="en-US" altLang="zh-TW" dirty="0" smtClean="0"/>
              <a:t>equal to </a:t>
            </a:r>
            <a:r>
              <a:rPr lang="en-US" altLang="zh-TW" dirty="0"/>
              <a:t>the elementwise product of their Fourier Transforms: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Using </a:t>
            </a:r>
            <a:r>
              <a:rPr lang="en-US" altLang="zh-TW" dirty="0"/>
              <a:t>the </a:t>
            </a:r>
            <a:r>
              <a:rPr lang="en-US" altLang="zh-TW" b="1" dirty="0"/>
              <a:t>Fast Fourier Transform</a:t>
            </a:r>
            <a:r>
              <a:rPr lang="en-US" altLang="zh-TW" dirty="0"/>
              <a:t>, we can compute </a:t>
            </a:r>
            <a:r>
              <a:rPr lang="en-US" altLang="zh-TW" dirty="0" smtClean="0"/>
              <a:t>the Discrete </a:t>
            </a:r>
            <a:r>
              <a:rPr lang="en-US" altLang="zh-TW" dirty="0"/>
              <a:t>Fourier transform of an N-dimensional vector in </a:t>
            </a:r>
            <a:r>
              <a:rPr lang="en-US" altLang="zh-TW" dirty="0" smtClean="0"/>
              <a:t>O(N </a:t>
            </a:r>
            <a:r>
              <a:rPr lang="en-US" altLang="zh-TW" dirty="0"/>
              <a:t>log N) time (also extends to 2D images)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7699" y="2870724"/>
            <a:ext cx="4297095" cy="71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199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Slow motion of 1D CONV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Def of 1D conv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3969666" y="1825625"/>
                <a:ext cx="3561843" cy="79585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zh-TW" alt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zh-TW" altLang="en-US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zh-TW" altLang="en-US" i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d>
                        <m:dPr>
                          <m:ctrlPr>
                            <a:rPr lang="zh-TW" altLang="en-US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zh-TW" altLang="en-US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zh-TW" altLang="en-US" i="1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zh-TW" altLang="en-US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TW" altLang="en-US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zh-TW" altLang="en-US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9666" y="1825625"/>
                <a:ext cx="3561843" cy="795859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15798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Separable filter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 2D filter is separable if it can be expressed as a product of two vectors.</a:t>
            </a:r>
          </a:p>
          <a:p>
            <a:endParaRPr lang="en-US" altLang="zh-TW" dirty="0"/>
          </a:p>
          <a:p>
            <a:endParaRPr lang="en-US" altLang="zh-TW" dirty="0"/>
          </a:p>
          <a:p>
            <a:pPr marL="457200" lvl="1" indent="0">
              <a:buNone/>
            </a:pPr>
            <a:endParaRPr lang="en-US" altLang="zh-TW" dirty="0"/>
          </a:p>
          <a:p>
            <a:pPr lvl="1"/>
            <a:endParaRPr lang="en-US" altLang="zh-TW" dirty="0" smtClean="0"/>
          </a:p>
          <a:p>
            <a:pPr lvl="1"/>
            <a:r>
              <a:rPr lang="en-US" altLang="zh-TW" dirty="0" smtClean="0"/>
              <a:t>Suppose </a:t>
            </a:r>
            <a:r>
              <a:rPr lang="en-US" altLang="zh-TW" dirty="0"/>
              <a:t>a </a:t>
            </a:r>
            <a:r>
              <a:rPr lang="en-US" altLang="zh-TW" dirty="0" err="1"/>
              <a:t>pxq</a:t>
            </a:r>
            <a:r>
              <a:rPr lang="en-US" altLang="zh-TW" dirty="0"/>
              <a:t> 2D filter                    .  </a:t>
            </a:r>
          </a:p>
          <a:p>
            <a:pPr lvl="1"/>
            <a:r>
              <a:rPr lang="en-US" altLang="zh-TW" dirty="0"/>
              <a:t>The element of F equals to</a:t>
            </a:r>
            <a:endParaRPr lang="zh-TW" altLang="en-US" dirty="0"/>
          </a:p>
          <a:p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941063"/>
              </p:ext>
            </p:extLst>
          </p:nvPr>
        </p:nvGraphicFramePr>
        <p:xfrm>
          <a:off x="2811240" y="2468338"/>
          <a:ext cx="2057400" cy="1554480"/>
        </p:xfrm>
        <a:graphic>
          <a:graphicData uri="http://schemas.openxmlformats.org/drawingml/2006/table">
            <a:tbl>
              <a:tblPr>
                <a:tableStyleId>{18603FDC-E32A-4AB5-989C-0864C3EAD2B8}</a:tableStyleId>
              </a:tblPr>
              <a:tblGrid>
                <a:gridCol w="685800"/>
                <a:gridCol w="685800"/>
                <a:gridCol w="685800"/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-1</a:t>
                      </a:r>
                      <a:endParaRPr lang="zh-TW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0</a:t>
                      </a:r>
                      <a:endParaRPr lang="zh-TW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1</a:t>
                      </a:r>
                      <a:endParaRPr lang="zh-TW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-2</a:t>
                      </a:r>
                      <a:endParaRPr lang="zh-TW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0</a:t>
                      </a:r>
                      <a:endParaRPr lang="zh-TW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2</a:t>
                      </a:r>
                      <a:endParaRPr lang="zh-TW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-1</a:t>
                      </a:r>
                      <a:endParaRPr lang="zh-TW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0</a:t>
                      </a:r>
                      <a:endParaRPr lang="zh-TW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1</a:t>
                      </a:r>
                      <a:endParaRPr lang="zh-TW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等於 4"/>
          <p:cNvSpPr/>
          <p:nvPr/>
        </p:nvSpPr>
        <p:spPr>
          <a:xfrm>
            <a:off x="5157111" y="2940619"/>
            <a:ext cx="914400" cy="533400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5520140"/>
              </p:ext>
            </p:extLst>
          </p:nvPr>
        </p:nvGraphicFramePr>
        <p:xfrm>
          <a:off x="6316440" y="2430079"/>
          <a:ext cx="609600" cy="1554480"/>
        </p:xfrm>
        <a:graphic>
          <a:graphicData uri="http://schemas.openxmlformats.org/drawingml/2006/table">
            <a:tbl>
              <a:tblPr>
                <a:tableStyleId>{18603FDC-E32A-4AB5-989C-0864C3EAD2B8}</a:tableStyleId>
              </a:tblPr>
              <a:tblGrid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1</a:t>
                      </a:r>
                      <a:endParaRPr lang="zh-TW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2</a:t>
                      </a:r>
                      <a:endParaRPr lang="zh-TW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1</a:t>
                      </a:r>
                      <a:endParaRPr lang="zh-TW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917503"/>
              </p:ext>
            </p:extLst>
          </p:nvPr>
        </p:nvGraphicFramePr>
        <p:xfrm>
          <a:off x="7230840" y="2422459"/>
          <a:ext cx="1752600" cy="518160"/>
        </p:xfrm>
        <a:graphic>
          <a:graphicData uri="http://schemas.openxmlformats.org/drawingml/2006/table">
            <a:tbl>
              <a:tblPr>
                <a:tableStyleId>{18603FDC-E32A-4AB5-989C-0864C3EAD2B8}</a:tableStyleId>
              </a:tblPr>
              <a:tblGrid>
                <a:gridCol w="584200"/>
                <a:gridCol w="584200"/>
                <a:gridCol w="584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-1</a:t>
                      </a:r>
                      <a:endParaRPr lang="zh-TW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0</a:t>
                      </a:r>
                      <a:endParaRPr lang="zh-TW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1</a:t>
                      </a:r>
                      <a:endParaRPr lang="zh-TW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8" name="圖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6576" y="4417335"/>
            <a:ext cx="1279071" cy="340407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2390" y="4825211"/>
            <a:ext cx="1947219" cy="475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027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CUDA programming flow</a:t>
            </a:r>
            <a:endParaRPr kumimoji="1" lang="zh-TW" altLang="en-US" dirty="0"/>
          </a:p>
        </p:txBody>
      </p:sp>
      <p:grpSp>
        <p:nvGrpSpPr>
          <p:cNvPr id="7" name="群組 6"/>
          <p:cNvGrpSpPr/>
          <p:nvPr/>
        </p:nvGrpSpPr>
        <p:grpSpPr>
          <a:xfrm>
            <a:off x="2463007" y="2138190"/>
            <a:ext cx="6608164" cy="3399833"/>
            <a:chOff x="1060180" y="1865677"/>
            <a:chExt cx="6608164" cy="3399833"/>
          </a:xfrm>
        </p:grpSpPr>
        <p:grpSp>
          <p:nvGrpSpPr>
            <p:cNvPr id="8" name="群組 7"/>
            <p:cNvGrpSpPr/>
            <p:nvPr/>
          </p:nvGrpSpPr>
          <p:grpSpPr>
            <a:xfrm>
              <a:off x="1060180" y="2313182"/>
              <a:ext cx="2376264" cy="2952328"/>
              <a:chOff x="1691680" y="2204864"/>
              <a:chExt cx="2376264" cy="2952328"/>
            </a:xfrm>
          </p:grpSpPr>
          <p:sp>
            <p:nvSpPr>
              <p:cNvPr id="17" name="矩形 16"/>
              <p:cNvSpPr/>
              <p:nvPr/>
            </p:nvSpPr>
            <p:spPr>
              <a:xfrm>
                <a:off x="1691680" y="2204864"/>
                <a:ext cx="2376264" cy="295232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000"/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1979712" y="2420888"/>
                <a:ext cx="1800200" cy="1008112"/>
              </a:xfrm>
              <a:prstGeom prst="rect">
                <a:avLst/>
              </a:prstGeom>
              <a:solidFill>
                <a:schemeClr val="tx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000" dirty="0"/>
                  <a:t>CPU Memory</a:t>
                </a:r>
              </a:p>
              <a:p>
                <a:pPr algn="ctr"/>
                <a:r>
                  <a:rPr lang="en-US" altLang="zh-TW" sz="2000" dirty="0"/>
                  <a:t>(DRAM)</a:t>
                </a:r>
                <a:endParaRPr lang="zh-TW" altLang="en-US" sz="2000" dirty="0"/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1979712" y="3933056"/>
                <a:ext cx="1800200" cy="1008112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000" dirty="0"/>
                  <a:t>CPU</a:t>
                </a:r>
                <a:endParaRPr lang="zh-TW" altLang="en-US" sz="2000" dirty="0"/>
              </a:p>
            </p:txBody>
          </p:sp>
        </p:grpSp>
        <p:grpSp>
          <p:nvGrpSpPr>
            <p:cNvPr id="9" name="群組 8"/>
            <p:cNvGrpSpPr/>
            <p:nvPr/>
          </p:nvGrpSpPr>
          <p:grpSpPr>
            <a:xfrm>
              <a:off x="5292080" y="2313182"/>
              <a:ext cx="2376264" cy="2952328"/>
              <a:chOff x="1691680" y="2204864"/>
              <a:chExt cx="2376264" cy="2952328"/>
            </a:xfrm>
          </p:grpSpPr>
          <p:sp>
            <p:nvSpPr>
              <p:cNvPr id="14" name="矩形 13"/>
              <p:cNvSpPr/>
              <p:nvPr/>
            </p:nvSpPr>
            <p:spPr>
              <a:xfrm>
                <a:off x="1691680" y="2204864"/>
                <a:ext cx="2376264" cy="295232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000"/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1979712" y="2420888"/>
                <a:ext cx="1800200" cy="1008112"/>
              </a:xfrm>
              <a:prstGeom prst="rect">
                <a:avLst/>
              </a:prstGeom>
              <a:solidFill>
                <a:schemeClr val="accent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000" dirty="0"/>
                  <a:t>GPU </a:t>
                </a:r>
                <a:br>
                  <a:rPr lang="en-US" altLang="zh-TW" sz="2000" dirty="0"/>
                </a:br>
                <a:r>
                  <a:rPr lang="en-US" altLang="zh-TW" sz="2000" dirty="0"/>
                  <a:t>Memory</a:t>
                </a:r>
                <a:endParaRPr lang="zh-TW" altLang="en-US" sz="2000" dirty="0"/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1979712" y="3933056"/>
                <a:ext cx="1800200" cy="1008112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000" dirty="0"/>
                  <a:t>GPU</a:t>
                </a:r>
                <a:endParaRPr lang="zh-TW" altLang="en-US" sz="2000" dirty="0"/>
              </a:p>
            </p:txBody>
          </p:sp>
        </p:grpSp>
        <p:sp>
          <p:nvSpPr>
            <p:cNvPr id="10" name="文字方塊 9"/>
            <p:cNvSpPr txBox="1"/>
            <p:nvPr/>
          </p:nvSpPr>
          <p:spPr>
            <a:xfrm>
              <a:off x="1600240" y="1865678"/>
              <a:ext cx="12961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Host</a:t>
              </a:r>
              <a:endParaRPr lang="zh-TW" altLang="en-US" sz="2400" dirty="0"/>
            </a:p>
          </p:txBody>
        </p:sp>
        <p:sp>
          <p:nvSpPr>
            <p:cNvPr id="11" name="文字方塊 10"/>
            <p:cNvSpPr txBox="1"/>
            <p:nvPr/>
          </p:nvSpPr>
          <p:spPr>
            <a:xfrm>
              <a:off x="5832140" y="1865677"/>
              <a:ext cx="15481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Device</a:t>
              </a:r>
              <a:endParaRPr lang="zh-TW" altLang="en-US" sz="2400" dirty="0"/>
            </a:p>
          </p:txBody>
        </p:sp>
        <p:cxnSp>
          <p:nvCxnSpPr>
            <p:cNvPr id="12" name="直線接點 11"/>
            <p:cNvCxnSpPr/>
            <p:nvPr/>
          </p:nvCxnSpPr>
          <p:spPr>
            <a:xfrm>
              <a:off x="3148412" y="4555256"/>
              <a:ext cx="2431700" cy="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接點 12"/>
            <p:cNvCxnSpPr/>
            <p:nvPr/>
          </p:nvCxnSpPr>
          <p:spPr>
            <a:xfrm>
              <a:off x="3148412" y="2823113"/>
              <a:ext cx="2431700" cy="0"/>
            </a:xfrm>
            <a:prstGeom prst="line">
              <a:avLst/>
            </a:prstGeom>
            <a:ln w="76200">
              <a:solidFill>
                <a:srgbClr val="00B05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圓角矩形圖說文字 19"/>
          <p:cNvSpPr/>
          <p:nvPr/>
        </p:nvSpPr>
        <p:spPr>
          <a:xfrm>
            <a:off x="4839271" y="1777258"/>
            <a:ext cx="1764196" cy="1024460"/>
          </a:xfrm>
          <a:prstGeom prst="wedgeRoundRectCallout">
            <a:avLst>
              <a:gd name="adj1" fmla="val 7201"/>
              <a:gd name="adj2" fmla="val 80642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000" dirty="0"/>
              <a:t>①</a:t>
            </a:r>
            <a:r>
              <a:rPr lang="en-US" altLang="zh-TW" sz="2000" dirty="0"/>
              <a:t> Copy data to GPU</a:t>
            </a:r>
            <a:r>
              <a:rPr lang="zh-TW" altLang="en-US" sz="2000" dirty="0"/>
              <a:t> </a:t>
            </a:r>
            <a:r>
              <a:rPr lang="en-US" altLang="zh-TW" sz="2000" dirty="0"/>
              <a:t>memory</a:t>
            </a:r>
            <a:endParaRPr lang="zh-TW" altLang="en-US" sz="2000" dirty="0"/>
          </a:p>
        </p:txBody>
      </p:sp>
      <p:sp>
        <p:nvSpPr>
          <p:cNvPr id="21" name="圓角矩形圖說文字 20"/>
          <p:cNvSpPr/>
          <p:nvPr/>
        </p:nvSpPr>
        <p:spPr>
          <a:xfrm>
            <a:off x="5004404" y="3263266"/>
            <a:ext cx="1599063" cy="1293091"/>
          </a:xfrm>
          <a:prstGeom prst="wedgeRoundRectCallout">
            <a:avLst>
              <a:gd name="adj1" fmla="val -37019"/>
              <a:gd name="adj2" fmla="val -58982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000" dirty="0"/>
              <a:t>④</a:t>
            </a:r>
            <a:r>
              <a:rPr lang="en-US" altLang="zh-TW" sz="2000" dirty="0"/>
              <a:t> Copy result from GPU</a:t>
            </a:r>
            <a:r>
              <a:rPr lang="zh-TW" altLang="en-US" sz="2000" dirty="0"/>
              <a:t> </a:t>
            </a:r>
            <a:r>
              <a:rPr lang="en-US" altLang="zh-TW" sz="2000" dirty="0"/>
              <a:t>memory</a:t>
            </a:r>
            <a:endParaRPr lang="zh-TW" altLang="en-US" sz="2000" dirty="0"/>
          </a:p>
        </p:txBody>
      </p:sp>
      <p:sp>
        <p:nvSpPr>
          <p:cNvPr id="22" name="圓角矩形圖說文字 21"/>
          <p:cNvSpPr/>
          <p:nvPr/>
        </p:nvSpPr>
        <p:spPr>
          <a:xfrm>
            <a:off x="4905559" y="5071053"/>
            <a:ext cx="1913932" cy="865909"/>
          </a:xfrm>
          <a:prstGeom prst="wedgeRoundRectCallout">
            <a:avLst>
              <a:gd name="adj1" fmla="val -30512"/>
              <a:gd name="adj2" fmla="val -73250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000" dirty="0"/>
              <a:t>②</a:t>
            </a:r>
            <a:r>
              <a:rPr lang="en-US" altLang="zh-TW" sz="2000" dirty="0"/>
              <a:t> Call GPU functions</a:t>
            </a:r>
            <a:endParaRPr lang="zh-TW" altLang="en-US" sz="2000" dirty="0"/>
          </a:p>
        </p:txBody>
      </p:sp>
      <p:sp>
        <p:nvSpPr>
          <p:cNvPr id="23" name="圓角矩形圖說文字 22"/>
          <p:cNvSpPr/>
          <p:nvPr/>
        </p:nvSpPr>
        <p:spPr>
          <a:xfrm>
            <a:off x="7105678" y="5668588"/>
            <a:ext cx="2413000" cy="741737"/>
          </a:xfrm>
          <a:prstGeom prst="wedgeRoundRectCallout">
            <a:avLst>
              <a:gd name="adj1" fmla="val -31790"/>
              <a:gd name="adj2" fmla="val -95183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000" dirty="0"/>
              <a:t>③</a:t>
            </a:r>
            <a:r>
              <a:rPr lang="en-US" altLang="zh-TW" sz="2000" dirty="0"/>
              <a:t> GPU executes program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660956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Separable filters for CONV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If a 2D filter is separable, the 2D convolution can be computed via two 1D convolutions.</a:t>
            </a:r>
            <a:endParaRPr lang="zh-TW" altLang="en-US" dirty="0"/>
          </a:p>
          <a:p>
            <a:endParaRPr lang="zh-TW" altLang="en-US" dirty="0"/>
          </a:p>
        </p:txBody>
      </p:sp>
      <p:graphicFrame>
        <p:nvGraphicFramePr>
          <p:cNvPr id="4" name="物件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5729170"/>
              </p:ext>
            </p:extLst>
          </p:nvPr>
        </p:nvGraphicFramePr>
        <p:xfrm>
          <a:off x="1821826" y="2864643"/>
          <a:ext cx="7252947" cy="24176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9" name="方程式" r:id="rId3" imgW="2895480" imgH="965160" progId="Equation.3">
                  <p:embed/>
                </p:oleObj>
              </mc:Choice>
              <mc:Fallback>
                <p:oleObj name="方程式" r:id="rId3" imgW="2895480" imgH="96516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21826" y="2864643"/>
                        <a:ext cx="7252947" cy="241764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" name="肘形接點 4"/>
          <p:cNvCxnSpPr>
            <a:endCxn id="6" idx="1"/>
          </p:cNvCxnSpPr>
          <p:nvPr/>
        </p:nvCxnSpPr>
        <p:spPr>
          <a:xfrm>
            <a:off x="4631871" y="5119007"/>
            <a:ext cx="1240972" cy="435585"/>
          </a:xfrm>
          <a:prstGeom prst="bentConnector3">
            <a:avLst>
              <a:gd name="adj1" fmla="val 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字方塊 5"/>
          <p:cNvSpPr txBox="1"/>
          <p:nvPr/>
        </p:nvSpPr>
        <p:spPr>
          <a:xfrm>
            <a:off x="5872843" y="5292982"/>
            <a:ext cx="39106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/>
              <a:t>1D convolution of x and u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090144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Algorithm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725" y="1983422"/>
            <a:ext cx="7886700" cy="4035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541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ImageNet Training in </a:t>
            </a:r>
            <a:r>
              <a:rPr lang="en-US" altLang="zh-TW" dirty="0" smtClean="0"/>
              <a:t>Minutes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https://arxiv.org/pdf/1709.05011.pdf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48876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Introduction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Finishing </a:t>
            </a:r>
            <a:r>
              <a:rPr lang="en-US" altLang="zh-TW" dirty="0"/>
              <a:t>90- epoch ImageNet-1k training with ResNet-50 on a NVIDIA M40 GPU takes 14 days. This training requires 10</a:t>
            </a:r>
            <a:r>
              <a:rPr lang="en-US" altLang="zh-TW" baseline="30000" dirty="0"/>
              <a:t>18</a:t>
            </a:r>
            <a:r>
              <a:rPr lang="en-US" altLang="zh-TW" dirty="0"/>
              <a:t> single precision operations in total</a:t>
            </a:r>
            <a:r>
              <a:rPr lang="en-US" altLang="zh-TW" dirty="0" smtClean="0"/>
              <a:t>.</a:t>
            </a:r>
          </a:p>
          <a:p>
            <a:r>
              <a:rPr lang="en-US" altLang="zh-TW" dirty="0" smtClean="0"/>
              <a:t>The world’s </a:t>
            </a:r>
            <a:r>
              <a:rPr lang="en-US" altLang="zh-TW" dirty="0"/>
              <a:t>current fastest supercomputer can finish 2×10</a:t>
            </a:r>
            <a:r>
              <a:rPr lang="en-US" altLang="zh-TW" baseline="30000" dirty="0"/>
              <a:t>17</a:t>
            </a:r>
            <a:r>
              <a:rPr lang="en-US" altLang="zh-TW" dirty="0"/>
              <a:t> </a:t>
            </a:r>
            <a:r>
              <a:rPr lang="en-US" altLang="zh-TW" dirty="0" smtClean="0"/>
              <a:t>single precision </a:t>
            </a:r>
            <a:r>
              <a:rPr lang="en-US" altLang="zh-TW" dirty="0"/>
              <a:t>operations per second (</a:t>
            </a:r>
            <a:r>
              <a:rPr lang="en-US" altLang="zh-TW" dirty="0" err="1"/>
              <a:t>Dongarra</a:t>
            </a:r>
            <a:r>
              <a:rPr lang="en-US" altLang="zh-TW" dirty="0"/>
              <a:t> et al. 2017).</a:t>
            </a:r>
          </a:p>
          <a:p>
            <a:pPr lvl="1"/>
            <a:r>
              <a:rPr lang="en-US" altLang="zh-TW" dirty="0" smtClean="0"/>
              <a:t>It is possible to finish </a:t>
            </a:r>
            <a:r>
              <a:rPr lang="en-US" altLang="zh-TW" dirty="0"/>
              <a:t>the 90-epoch ResNet-50 training in five seconds</a:t>
            </a:r>
            <a:r>
              <a:rPr lang="en-US" altLang="zh-TW" dirty="0" smtClean="0"/>
              <a:t>.</a:t>
            </a:r>
          </a:p>
          <a:p>
            <a:r>
              <a:rPr lang="en-US" altLang="zh-TW" dirty="0" smtClean="0"/>
              <a:t>This paper presents a method to finish the training in minutes.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04853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Data-Parallelism SGD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The </a:t>
            </a:r>
            <a:r>
              <a:rPr lang="en-US" altLang="zh-TW" dirty="0"/>
              <a:t>dataset is partitioned into P </a:t>
            </a:r>
            <a:r>
              <a:rPr lang="en-US" altLang="zh-TW" dirty="0" smtClean="0"/>
              <a:t>parts, </a:t>
            </a:r>
            <a:r>
              <a:rPr lang="en-US" altLang="zh-TW" dirty="0"/>
              <a:t>stored on each machine, </a:t>
            </a:r>
            <a:endParaRPr lang="en-US" altLang="zh-TW" dirty="0" smtClean="0"/>
          </a:p>
          <a:p>
            <a:r>
              <a:rPr lang="en-US" altLang="zh-TW" dirty="0" smtClean="0"/>
              <a:t>Each </a:t>
            </a:r>
            <a:r>
              <a:rPr lang="en-US" altLang="zh-TW" dirty="0"/>
              <a:t>machine </a:t>
            </a:r>
            <a:r>
              <a:rPr lang="en-US" altLang="zh-TW" dirty="0" smtClean="0"/>
              <a:t>has </a:t>
            </a:r>
            <a:r>
              <a:rPr lang="en-US" altLang="zh-TW" dirty="0"/>
              <a:t>a local copy of the neural network and the </a:t>
            </a:r>
            <a:r>
              <a:rPr lang="en-US" altLang="zh-TW" dirty="0" smtClean="0"/>
              <a:t>weights. </a:t>
            </a:r>
          </a:p>
          <a:p>
            <a:r>
              <a:rPr lang="en-US" altLang="zh-TW" dirty="0" smtClean="0"/>
              <a:t>The </a:t>
            </a:r>
            <a:r>
              <a:rPr lang="en-US" altLang="zh-TW" dirty="0"/>
              <a:t>communication includes two parts: sum of local gradients and broadcast of the global weight. 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Each </a:t>
            </a:r>
            <a:r>
              <a:rPr lang="en-US" altLang="zh-TW" dirty="0"/>
              <a:t>worker computes the local gradient </a:t>
            </a:r>
            <a:r>
              <a:rPr lang="en-US" altLang="zh-TW" dirty="0" smtClean="0"/>
              <a:t>independently</a:t>
            </a:r>
            <a:r>
              <a:rPr lang="en-US" altLang="zh-TW" dirty="0"/>
              <a:t>, 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and </a:t>
            </a:r>
            <a:r>
              <a:rPr lang="en-US" altLang="zh-TW" dirty="0"/>
              <a:t>sends the update to the master node. 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The </a:t>
            </a:r>
            <a:r>
              <a:rPr lang="en-US" altLang="zh-TW" dirty="0"/>
              <a:t>master then updates </a:t>
            </a:r>
            <a:r>
              <a:rPr lang="en-US" altLang="zh-TW" dirty="0" smtClean="0"/>
              <a:t>after </a:t>
            </a:r>
            <a:r>
              <a:rPr lang="en-US" altLang="zh-TW" dirty="0"/>
              <a:t>it gets all the 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gradients </a:t>
            </a:r>
            <a:r>
              <a:rPr lang="en-US" altLang="zh-TW" dirty="0"/>
              <a:t>from workers. 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The </a:t>
            </a:r>
            <a:r>
              <a:rPr lang="en-US" altLang="zh-TW" dirty="0"/>
              <a:t>master broadcasts </a:t>
            </a:r>
            <a:r>
              <a:rPr lang="en-US" altLang="zh-TW" dirty="0" smtClean="0"/>
              <a:t>global weight to </a:t>
            </a:r>
            <a:r>
              <a:rPr lang="en-US" altLang="zh-TW" dirty="0"/>
              <a:t>all 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workers</a:t>
            </a:r>
            <a:r>
              <a:rPr lang="en-US" altLang="zh-TW" dirty="0"/>
              <a:t>. </a:t>
            </a:r>
            <a:endParaRPr lang="en-US" altLang="zh-TW" dirty="0" smtClean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865912" y="3725069"/>
            <a:ext cx="5044672" cy="2685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581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Challenges of </a:t>
            </a:r>
            <a:r>
              <a:rPr lang="en-US" altLang="zh-TW" dirty="0"/>
              <a:t>s</a:t>
            </a:r>
            <a:r>
              <a:rPr lang="en-US" altLang="zh-TW" dirty="0" smtClean="0"/>
              <a:t>caling </a:t>
            </a:r>
            <a:r>
              <a:rPr lang="en-US" altLang="zh-TW" dirty="0"/>
              <a:t>synchronous SGD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The first is giving each processor enough </a:t>
            </a:r>
            <a:r>
              <a:rPr lang="en-US" altLang="zh-TW" dirty="0" smtClean="0"/>
              <a:t>useful work </a:t>
            </a:r>
            <a:r>
              <a:rPr lang="en-US" altLang="zh-TW" dirty="0"/>
              <a:t>to </a:t>
            </a:r>
            <a:r>
              <a:rPr lang="en-US" altLang="zh-TW" dirty="0" smtClean="0"/>
              <a:t>do</a:t>
            </a:r>
          </a:p>
          <a:p>
            <a:pPr lvl="1"/>
            <a:r>
              <a:rPr lang="en-US" altLang="zh-TW" dirty="0" smtClean="0"/>
              <a:t>Larger batch size can give each processor more work to do</a:t>
            </a:r>
          </a:p>
          <a:p>
            <a:r>
              <a:rPr lang="en-US" altLang="zh-TW" dirty="0" smtClean="0"/>
              <a:t>The second challenge </a:t>
            </a:r>
            <a:r>
              <a:rPr lang="en-US" altLang="zh-TW" dirty="0"/>
              <a:t>is </a:t>
            </a:r>
            <a:r>
              <a:rPr lang="en-US" altLang="zh-TW" dirty="0" smtClean="0"/>
              <a:t>synchronization</a:t>
            </a:r>
          </a:p>
          <a:p>
            <a:pPr lvl="1"/>
            <a:r>
              <a:rPr lang="en-US" altLang="zh-TW" dirty="0" smtClean="0"/>
              <a:t>This problem can </a:t>
            </a:r>
            <a:r>
              <a:rPr lang="en-US" altLang="zh-TW" dirty="0"/>
              <a:t>be partially ameliorated by overlapping </a:t>
            </a:r>
            <a:r>
              <a:rPr lang="en-US" altLang="zh-TW" dirty="0" smtClean="0"/>
              <a:t>communication </a:t>
            </a:r>
            <a:r>
              <a:rPr lang="fr-FR" altLang="zh-TW" dirty="0" smtClean="0"/>
              <a:t>and communication.</a:t>
            </a:r>
          </a:p>
          <a:p>
            <a:pPr lvl="1"/>
            <a:r>
              <a:rPr lang="fr-FR" altLang="zh-TW" dirty="0" smtClean="0"/>
              <a:t>Asynchronized SGD: The master node gives </a:t>
            </a:r>
            <a:br>
              <a:rPr lang="fr-FR" altLang="zh-TW" dirty="0" smtClean="0"/>
            </a:br>
            <a:r>
              <a:rPr lang="fr-FR" altLang="zh-TW" dirty="0" smtClean="0"/>
              <a:t>the current weight to worker, without </a:t>
            </a:r>
            <a:br>
              <a:rPr lang="fr-FR" altLang="zh-TW" dirty="0" smtClean="0"/>
            </a:br>
            <a:r>
              <a:rPr lang="fr-FR" altLang="zh-TW" dirty="0" smtClean="0"/>
              <a:t>synchrnozing all the workers </a:t>
            </a:r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700090" y="3619500"/>
            <a:ext cx="5058094" cy="269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900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Large-Batch DNN Training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5070299" cy="4351338"/>
          </a:xfrm>
        </p:spPr>
        <p:txBody>
          <a:bodyPr/>
          <a:lstStyle/>
          <a:p>
            <a:r>
              <a:rPr lang="en-US" altLang="zh-TW" dirty="0" smtClean="0"/>
              <a:t>The larger batch size, the better speedup of GPU.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8499" y="1338950"/>
            <a:ext cx="6007275" cy="5705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494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224" y="2458449"/>
            <a:ext cx="11271740" cy="3875675"/>
          </a:xfrm>
          <a:prstGeom prst="rect">
            <a:avLst/>
          </a:prstGeom>
        </p:spPr>
      </p:pic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Large-Batch DNN Training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69786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Difficulty of Large-Batch Training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199" y="1825625"/>
            <a:ext cx="10848975" cy="4351338"/>
          </a:xfrm>
        </p:spPr>
        <p:txBody>
          <a:bodyPr>
            <a:noAutofit/>
          </a:bodyPr>
          <a:lstStyle/>
          <a:p>
            <a:r>
              <a:rPr lang="en-US" altLang="zh-TW" dirty="0"/>
              <a:t>S</a:t>
            </a:r>
            <a:r>
              <a:rPr lang="en-US" altLang="zh-TW" dirty="0" smtClean="0"/>
              <a:t>ynchronous </a:t>
            </a:r>
            <a:r>
              <a:rPr lang="en-US" altLang="zh-TW" dirty="0"/>
              <a:t>SGD with larger batch size </a:t>
            </a:r>
            <a:r>
              <a:rPr lang="en-US" altLang="zh-TW" dirty="0" smtClean="0"/>
              <a:t>usually achieves </a:t>
            </a:r>
            <a:r>
              <a:rPr lang="en-US" altLang="zh-TW" dirty="0"/>
              <a:t>lower accuracy than when used with smaller </a:t>
            </a:r>
            <a:r>
              <a:rPr lang="en-US" altLang="zh-TW" dirty="0" smtClean="0"/>
              <a:t>batch sizes</a:t>
            </a:r>
            <a:r>
              <a:rPr lang="en-US" altLang="zh-TW" dirty="0"/>
              <a:t>, if each is run for the same number of epochs, and </a:t>
            </a:r>
            <a:r>
              <a:rPr lang="en-US" altLang="zh-TW" dirty="0" smtClean="0"/>
              <a:t>currently there </a:t>
            </a:r>
            <a:r>
              <a:rPr lang="en-US" altLang="zh-TW" dirty="0"/>
              <a:t>is no algorithm allowing us to effectively </a:t>
            </a:r>
            <a:r>
              <a:rPr lang="en-US" altLang="zh-TW" dirty="0" smtClean="0"/>
              <a:t>use very </a:t>
            </a:r>
            <a:r>
              <a:rPr lang="en-US" altLang="zh-TW" dirty="0"/>
              <a:t>large batch sizes. (</a:t>
            </a:r>
            <a:r>
              <a:rPr lang="en-US" altLang="zh-TW" dirty="0" err="1"/>
              <a:t>Keskar</a:t>
            </a:r>
            <a:r>
              <a:rPr lang="en-US" altLang="zh-TW" dirty="0"/>
              <a:t> et al. 2016</a:t>
            </a:r>
            <a:r>
              <a:rPr lang="en-US" altLang="zh-TW" dirty="0" smtClean="0"/>
              <a:t>).</a:t>
            </a:r>
          </a:p>
          <a:p>
            <a:r>
              <a:rPr lang="en-US" altLang="zh-TW" dirty="0"/>
              <a:t>State-of-the-art </a:t>
            </a:r>
            <a:r>
              <a:rPr lang="en-US" altLang="zh-TW" dirty="0" smtClean="0"/>
              <a:t>approaches for </a:t>
            </a:r>
            <a:r>
              <a:rPr lang="en-US" altLang="zh-TW" dirty="0"/>
              <a:t>large batch training include two techniques: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Linear </a:t>
            </a:r>
            <a:r>
              <a:rPr lang="en-US" altLang="zh-TW" dirty="0"/>
              <a:t>Scaling (</a:t>
            </a:r>
            <a:r>
              <a:rPr lang="en-US" altLang="zh-TW" dirty="0" err="1"/>
              <a:t>Krizhevsky</a:t>
            </a:r>
            <a:r>
              <a:rPr lang="en-US" altLang="zh-TW" dirty="0"/>
              <a:t> 2014): If we increase </a:t>
            </a:r>
            <a:r>
              <a:rPr lang="en-US" altLang="zh-TW" dirty="0" smtClean="0"/>
              <a:t>the batch </a:t>
            </a:r>
            <a:r>
              <a:rPr lang="en-US" altLang="zh-TW" dirty="0"/>
              <a:t>size from B to kB, we should also increase the </a:t>
            </a:r>
            <a:r>
              <a:rPr lang="en-US" altLang="zh-TW" dirty="0" smtClean="0"/>
              <a:t>learning rate </a:t>
            </a:r>
            <a:r>
              <a:rPr lang="en-US" altLang="zh-TW" dirty="0"/>
              <a:t>from </a:t>
            </a:r>
            <a:r>
              <a:rPr lang="en-US" altLang="zh-TW" dirty="0" smtClean="0"/>
              <a:t>R </a:t>
            </a:r>
            <a:r>
              <a:rPr lang="en-US" altLang="zh-TW" dirty="0"/>
              <a:t>to </a:t>
            </a:r>
            <a:r>
              <a:rPr lang="en-US" altLang="zh-TW" dirty="0" err="1" smtClean="0"/>
              <a:t>kR.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Warmup </a:t>
            </a:r>
            <a:r>
              <a:rPr lang="en-US" altLang="zh-TW" dirty="0"/>
              <a:t>Scheme (Goyal et al. 2017): If we use </a:t>
            </a:r>
            <a:r>
              <a:rPr lang="en-US" altLang="zh-TW" dirty="0" smtClean="0"/>
              <a:t>a large </a:t>
            </a:r>
            <a:r>
              <a:rPr lang="en-US" altLang="zh-TW" dirty="0"/>
              <a:t>learning rate R</a:t>
            </a:r>
            <a:r>
              <a:rPr lang="en-US" altLang="zh-TW" dirty="0" smtClean="0"/>
              <a:t>. </a:t>
            </a:r>
            <a:r>
              <a:rPr lang="en-US" altLang="zh-TW" dirty="0"/>
              <a:t>We should start from a small </a:t>
            </a:r>
            <a:r>
              <a:rPr lang="en-US" altLang="zh-TW" dirty="0" smtClean="0"/>
              <a:t>R and increase </a:t>
            </a:r>
            <a:r>
              <a:rPr lang="en-US" altLang="zh-TW" dirty="0"/>
              <a:t>it to the large </a:t>
            </a:r>
            <a:r>
              <a:rPr lang="en-US" altLang="zh-TW" dirty="0" smtClean="0"/>
              <a:t>R </a:t>
            </a:r>
            <a:r>
              <a:rPr lang="en-US" altLang="zh-TW" dirty="0"/>
              <a:t>in the first few epochs.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778085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Layer-wise Adaptive Rate Scaling (</a:t>
            </a:r>
            <a:r>
              <a:rPr lang="en-US" altLang="zh-TW" dirty="0"/>
              <a:t>LARS)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The </a:t>
            </a:r>
            <a:r>
              <a:rPr lang="en-US" altLang="zh-TW" dirty="0"/>
              <a:t>ratio the L2-norm of weights and gradients ||w||/||∇L(</a:t>
            </a:r>
            <a:r>
              <a:rPr lang="en-US" altLang="zh-TW" dirty="0" err="1"/>
              <a:t>wt</a:t>
            </a:r>
            <a:r>
              <a:rPr lang="en-US" altLang="zh-TW" dirty="0"/>
              <a:t>)|| varies significantly between weights and biases, and between different layers</a:t>
            </a:r>
            <a:r>
              <a:rPr lang="en-US" altLang="zh-TW" dirty="0" smtClean="0"/>
              <a:t>.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smtClean="0"/>
              <a:t>LARS uses </a:t>
            </a:r>
            <a:r>
              <a:rPr lang="en-US" altLang="zh-TW" dirty="0"/>
              <a:t>local LR l for each layer l:</a:t>
            </a:r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600" y="3176825"/>
            <a:ext cx="7797599" cy="1964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742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GPU memory hierarchy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57992" y="1575167"/>
            <a:ext cx="4342828" cy="4625609"/>
          </a:xfrm>
        </p:spPr>
        <p:txBody>
          <a:bodyPr>
            <a:normAutofit/>
          </a:bodyPr>
          <a:lstStyle/>
          <a:p>
            <a:r>
              <a:rPr lang="en-US" altLang="zh-TW" dirty="0"/>
              <a:t>Registers</a:t>
            </a:r>
          </a:p>
          <a:p>
            <a:pPr marL="708660" lvl="2">
              <a:buClr>
                <a:schemeClr val="accent1"/>
              </a:buClr>
            </a:pPr>
            <a:r>
              <a:rPr lang="en-US" altLang="zh-TW" sz="2800" dirty="0"/>
              <a:t>Read/write per-thread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Shared memory</a:t>
            </a:r>
            <a:r>
              <a:rPr lang="en-US" altLang="zh-TW" dirty="0" smtClean="0"/>
              <a:t>/cache</a:t>
            </a:r>
            <a:endParaRPr lang="en-US" altLang="zh-TW" dirty="0"/>
          </a:p>
          <a:p>
            <a:pPr lvl="1"/>
            <a:r>
              <a:rPr lang="en-US" altLang="zh-TW" dirty="0"/>
              <a:t>Read/write per-block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Local memory</a:t>
            </a:r>
          </a:p>
          <a:p>
            <a:pPr lvl="1"/>
            <a:r>
              <a:rPr lang="en-US" altLang="zh-TW" dirty="0"/>
              <a:t>Read/write per-thread</a:t>
            </a:r>
          </a:p>
          <a:p>
            <a:r>
              <a:rPr lang="en-US" altLang="zh-TW" dirty="0"/>
              <a:t>Global memory</a:t>
            </a:r>
          </a:p>
          <a:p>
            <a:pPr lvl="1"/>
            <a:r>
              <a:rPr lang="en-US" altLang="zh-TW" dirty="0"/>
              <a:t>Read/write per-grid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Constant memory</a:t>
            </a:r>
            <a:endParaRPr kumimoji="1" lang="zh-TW" altLang="en-US" dirty="0">
              <a:solidFill>
                <a:srgbClr val="FF0000"/>
              </a:solidFill>
            </a:endParaRPr>
          </a:p>
          <a:p>
            <a:pPr lvl="1"/>
            <a:r>
              <a:rPr lang="en-US" altLang="zh-TW" dirty="0"/>
              <a:t>Read only </a:t>
            </a:r>
            <a:r>
              <a:rPr lang="en-US" altLang="zh-TW" dirty="0" smtClean="0"/>
              <a:t>per</a:t>
            </a:r>
            <a:r>
              <a:rPr lang="en-US" altLang="zh-TW" dirty="0"/>
              <a:t>-</a:t>
            </a:r>
            <a:r>
              <a:rPr lang="en-US" altLang="zh-TW" dirty="0" smtClean="0"/>
              <a:t>grid</a:t>
            </a:r>
            <a:endParaRPr lang="en-US" altLang="zh-TW" dirty="0"/>
          </a:p>
        </p:txBody>
      </p:sp>
      <p:grpSp>
        <p:nvGrpSpPr>
          <p:cNvPr id="7" name="群組 6"/>
          <p:cNvGrpSpPr/>
          <p:nvPr/>
        </p:nvGrpSpPr>
        <p:grpSpPr>
          <a:xfrm>
            <a:off x="6306412" y="1376594"/>
            <a:ext cx="4697808" cy="5022754"/>
            <a:chOff x="3508536" y="1546390"/>
            <a:chExt cx="4697808" cy="5022754"/>
          </a:xfrm>
        </p:grpSpPr>
        <p:pic>
          <p:nvPicPr>
            <p:cNvPr id="8" name="圖片 7"/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040707"/>
                </a:clrFrom>
                <a:clrTo>
                  <a:srgbClr val="040707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3508536" y="1546390"/>
              <a:ext cx="4697808" cy="5022754"/>
            </a:xfrm>
            <a:prstGeom prst="rect">
              <a:avLst/>
            </a:prstGeom>
          </p:spPr>
        </p:pic>
        <p:sp>
          <p:nvSpPr>
            <p:cNvPr id="9" name="左-右雙向箭號 8"/>
            <p:cNvSpPr/>
            <p:nvPr/>
          </p:nvSpPr>
          <p:spPr>
            <a:xfrm>
              <a:off x="4025132" y="5165695"/>
              <a:ext cx="408971" cy="193714"/>
            </a:xfrm>
            <a:prstGeom prst="left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0" name="左-右雙向箭號 9"/>
            <p:cNvSpPr/>
            <p:nvPr/>
          </p:nvSpPr>
          <p:spPr>
            <a:xfrm>
              <a:off x="4025132" y="5716284"/>
              <a:ext cx="408971" cy="193714"/>
            </a:xfrm>
            <a:prstGeom prst="left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1" name="文字方塊 10"/>
            <p:cNvSpPr txBox="1"/>
            <p:nvPr/>
          </p:nvSpPr>
          <p:spPr>
            <a:xfrm>
              <a:off x="4498675" y="5205520"/>
              <a:ext cx="116839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200" dirty="0"/>
                <a:t>(Local Memory)</a:t>
              </a:r>
              <a:endParaRPr kumimoji="1" lang="zh-TW" altLang="en-US" sz="1200" dirty="0"/>
            </a:p>
          </p:txBody>
        </p:sp>
        <p:sp>
          <p:nvSpPr>
            <p:cNvPr id="12" name="矩形 11"/>
            <p:cNvSpPr/>
            <p:nvPr/>
          </p:nvSpPr>
          <p:spPr>
            <a:xfrm>
              <a:off x="6565062" y="5165695"/>
              <a:ext cx="322871" cy="31682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6974032" y="5165695"/>
              <a:ext cx="322871" cy="31682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7379373" y="5159662"/>
              <a:ext cx="322871" cy="31682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7754329" y="5159662"/>
              <a:ext cx="322871" cy="31682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cxnSp>
          <p:nvCxnSpPr>
            <p:cNvPr id="16" name="直線箭頭接點 15"/>
            <p:cNvCxnSpPr>
              <a:endCxn id="12" idx="0"/>
            </p:cNvCxnSpPr>
            <p:nvPr/>
          </p:nvCxnSpPr>
          <p:spPr>
            <a:xfrm>
              <a:off x="5112138" y="4713698"/>
              <a:ext cx="1614360" cy="451997"/>
            </a:xfrm>
            <a:prstGeom prst="straightConnector1">
              <a:avLst/>
            </a:prstGeom>
            <a:ln>
              <a:solidFill>
                <a:schemeClr val="bg1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箭頭接點 16"/>
            <p:cNvCxnSpPr>
              <a:endCxn id="13" idx="0"/>
            </p:cNvCxnSpPr>
            <p:nvPr/>
          </p:nvCxnSpPr>
          <p:spPr>
            <a:xfrm>
              <a:off x="6005417" y="4713698"/>
              <a:ext cx="1130051" cy="451997"/>
            </a:xfrm>
            <a:prstGeom prst="straightConnector1">
              <a:avLst/>
            </a:prstGeom>
            <a:ln>
              <a:solidFill>
                <a:schemeClr val="bg1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箭頭接點 17"/>
            <p:cNvCxnSpPr>
              <a:endCxn id="14" idx="0"/>
            </p:cNvCxnSpPr>
            <p:nvPr/>
          </p:nvCxnSpPr>
          <p:spPr>
            <a:xfrm>
              <a:off x="6974032" y="4713698"/>
              <a:ext cx="566777" cy="445964"/>
            </a:xfrm>
            <a:prstGeom prst="straightConnector1">
              <a:avLst/>
            </a:prstGeom>
            <a:ln>
              <a:solidFill>
                <a:schemeClr val="bg1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箭頭接點 18"/>
            <p:cNvCxnSpPr>
              <a:endCxn id="15" idx="0"/>
            </p:cNvCxnSpPr>
            <p:nvPr/>
          </p:nvCxnSpPr>
          <p:spPr>
            <a:xfrm>
              <a:off x="7915765" y="4713698"/>
              <a:ext cx="0" cy="445964"/>
            </a:xfrm>
            <a:prstGeom prst="straightConnector1">
              <a:avLst/>
            </a:prstGeom>
            <a:ln>
              <a:solidFill>
                <a:schemeClr val="bg1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44545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Experiment Results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7052" y="1690688"/>
            <a:ext cx="10737896" cy="4528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843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State-of-the-art large-batch training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458" y="1690688"/>
            <a:ext cx="10469083" cy="278542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611050"/>
            <a:ext cx="12316242" cy="170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022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General strategy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457200">
              <a:buFont typeface="+mj-lt"/>
              <a:buAutoNum type="arabicPeriod"/>
            </a:pPr>
            <a:r>
              <a:rPr kumimoji="1" lang="en-US" altLang="zh-TW" dirty="0"/>
              <a:t>Load data from global </a:t>
            </a:r>
            <a:r>
              <a:rPr kumimoji="1" lang="en-US" altLang="zh-TW" dirty="0" smtClean="0"/>
              <a:t>memory </a:t>
            </a:r>
            <a:r>
              <a:rPr kumimoji="1" lang="en-US" altLang="zh-TW" dirty="0"/>
              <a:t>to shared </a:t>
            </a:r>
            <a:r>
              <a:rPr kumimoji="1" lang="en-US" altLang="zh-TW" dirty="0" smtClean="0"/>
              <a:t>memory</a:t>
            </a:r>
            <a:endParaRPr kumimoji="1" lang="en-US" altLang="zh-TW" dirty="0"/>
          </a:p>
          <a:p>
            <a:pPr marL="571500" indent="-457200">
              <a:buFont typeface="+mj-lt"/>
              <a:buAutoNum type="arabicPeriod"/>
            </a:pPr>
            <a:r>
              <a:rPr kumimoji="1" lang="en-US" altLang="zh-TW" dirty="0"/>
              <a:t>Process data in the shared memory</a:t>
            </a:r>
          </a:p>
          <a:p>
            <a:pPr marL="571500" indent="-457200">
              <a:buFont typeface="+mj-lt"/>
              <a:buAutoNum type="arabicPeriod"/>
            </a:pPr>
            <a:r>
              <a:rPr kumimoji="1" lang="en-US" altLang="zh-TW" dirty="0"/>
              <a:t>Write </a:t>
            </a:r>
            <a:r>
              <a:rPr kumimoji="1" lang="en-US" altLang="zh-TW" dirty="0" smtClean="0"/>
              <a:t>data </a:t>
            </a:r>
            <a:r>
              <a:rPr kumimoji="1" lang="en-US" altLang="zh-TW" dirty="0"/>
              <a:t>from shared </a:t>
            </a:r>
            <a:r>
              <a:rPr kumimoji="1" lang="en-US" altLang="zh-TW" dirty="0" smtClean="0"/>
              <a:t>memory </a:t>
            </a:r>
            <a:r>
              <a:rPr kumimoji="1" lang="en-US" altLang="zh-TW" dirty="0"/>
              <a:t>to global </a:t>
            </a:r>
            <a:r>
              <a:rPr kumimoji="1" lang="en-US" altLang="zh-TW" dirty="0" smtClean="0"/>
              <a:t>memory</a:t>
            </a:r>
            <a:endParaRPr kumimoji="1" lang="zh-TW" altLang="en-US" dirty="0"/>
          </a:p>
          <a:p>
            <a:endParaRPr kumimoji="1" lang="zh-TW" altLang="en-US" dirty="0"/>
          </a:p>
        </p:txBody>
      </p:sp>
      <p:sp>
        <p:nvSpPr>
          <p:cNvPr id="7" name="圓角矩形 6"/>
          <p:cNvSpPr/>
          <p:nvPr/>
        </p:nvSpPr>
        <p:spPr>
          <a:xfrm>
            <a:off x="2428040" y="5165696"/>
            <a:ext cx="5079852" cy="979330"/>
          </a:xfrm>
          <a:prstGeom prst="round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grpSp>
        <p:nvGrpSpPr>
          <p:cNvPr id="8" name="群組 7"/>
          <p:cNvGrpSpPr/>
          <p:nvPr/>
        </p:nvGrpSpPr>
        <p:grpSpPr>
          <a:xfrm>
            <a:off x="3827151" y="3619453"/>
            <a:ext cx="1097764" cy="1205330"/>
            <a:chOff x="904040" y="3476082"/>
            <a:chExt cx="1097764" cy="1205330"/>
          </a:xfrm>
        </p:grpSpPr>
        <p:sp>
          <p:nvSpPr>
            <p:cNvPr id="9" name="矩形 8"/>
            <p:cNvSpPr/>
            <p:nvPr/>
          </p:nvSpPr>
          <p:spPr>
            <a:xfrm>
              <a:off x="904040" y="3476082"/>
              <a:ext cx="1097764" cy="120533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grpSp>
          <p:nvGrpSpPr>
            <p:cNvPr id="10" name="群組 9"/>
            <p:cNvGrpSpPr/>
            <p:nvPr/>
          </p:nvGrpSpPr>
          <p:grpSpPr>
            <a:xfrm>
              <a:off x="1011342" y="3548242"/>
              <a:ext cx="920295" cy="573554"/>
              <a:chOff x="1054390" y="3548242"/>
              <a:chExt cx="920295" cy="573554"/>
            </a:xfrm>
          </p:grpSpPr>
          <p:sp>
            <p:nvSpPr>
              <p:cNvPr id="12" name="手繪多邊形 11"/>
              <p:cNvSpPr/>
              <p:nvPr/>
            </p:nvSpPr>
            <p:spPr>
              <a:xfrm>
                <a:off x="1054390" y="3607618"/>
                <a:ext cx="129473" cy="514178"/>
              </a:xfrm>
              <a:custGeom>
                <a:avLst/>
                <a:gdLst>
                  <a:gd name="connsiteX0" fmla="*/ 10777 w 247562"/>
                  <a:gd name="connsiteY0" fmla="*/ 0 h 947045"/>
                  <a:gd name="connsiteX1" fmla="*/ 172213 w 247562"/>
                  <a:gd name="connsiteY1" fmla="*/ 182952 h 947045"/>
                  <a:gd name="connsiteX2" fmla="*/ 15 w 247562"/>
                  <a:gd name="connsiteY2" fmla="*/ 365904 h 947045"/>
                  <a:gd name="connsiteX3" fmla="*/ 161451 w 247562"/>
                  <a:gd name="connsiteY3" fmla="*/ 495046 h 947045"/>
                  <a:gd name="connsiteX4" fmla="*/ 43065 w 247562"/>
                  <a:gd name="connsiteY4" fmla="*/ 699522 h 947045"/>
                  <a:gd name="connsiteX5" fmla="*/ 247550 w 247562"/>
                  <a:gd name="connsiteY5" fmla="*/ 796379 h 947045"/>
                  <a:gd name="connsiteX6" fmla="*/ 53827 w 247562"/>
                  <a:gd name="connsiteY6" fmla="*/ 947045 h 947045"/>
                  <a:gd name="connsiteX0" fmla="*/ 11087 w 247872"/>
                  <a:gd name="connsiteY0" fmla="*/ 0 h 947045"/>
                  <a:gd name="connsiteX1" fmla="*/ 172523 w 247872"/>
                  <a:gd name="connsiteY1" fmla="*/ 182952 h 947045"/>
                  <a:gd name="connsiteX2" fmla="*/ 325 w 247872"/>
                  <a:gd name="connsiteY2" fmla="*/ 365904 h 947045"/>
                  <a:gd name="connsiteX3" fmla="*/ 226336 w 247872"/>
                  <a:gd name="connsiteY3" fmla="*/ 495046 h 947045"/>
                  <a:gd name="connsiteX4" fmla="*/ 43375 w 247872"/>
                  <a:gd name="connsiteY4" fmla="*/ 699522 h 947045"/>
                  <a:gd name="connsiteX5" fmla="*/ 247860 w 247872"/>
                  <a:gd name="connsiteY5" fmla="*/ 796379 h 947045"/>
                  <a:gd name="connsiteX6" fmla="*/ 54137 w 247872"/>
                  <a:gd name="connsiteY6" fmla="*/ 947045 h 9470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7872" h="947045">
                    <a:moveTo>
                      <a:pt x="11087" y="0"/>
                    </a:moveTo>
                    <a:cubicBezTo>
                      <a:pt x="92702" y="60984"/>
                      <a:pt x="174317" y="121968"/>
                      <a:pt x="172523" y="182952"/>
                    </a:cubicBezTo>
                    <a:cubicBezTo>
                      <a:pt x="170729" y="243936"/>
                      <a:pt x="-8644" y="313889"/>
                      <a:pt x="325" y="365904"/>
                    </a:cubicBezTo>
                    <a:cubicBezTo>
                      <a:pt x="9294" y="417919"/>
                      <a:pt x="219161" y="439443"/>
                      <a:pt x="226336" y="495046"/>
                    </a:cubicBezTo>
                    <a:cubicBezTo>
                      <a:pt x="233511" y="550649"/>
                      <a:pt x="39788" y="649300"/>
                      <a:pt x="43375" y="699522"/>
                    </a:cubicBezTo>
                    <a:cubicBezTo>
                      <a:pt x="46962" y="749744"/>
                      <a:pt x="246066" y="755125"/>
                      <a:pt x="247860" y="796379"/>
                    </a:cubicBezTo>
                    <a:cubicBezTo>
                      <a:pt x="249654" y="837633"/>
                      <a:pt x="54137" y="947045"/>
                      <a:pt x="54137" y="947045"/>
                    </a:cubicBezTo>
                  </a:path>
                </a:pathLst>
              </a:custGeom>
              <a:ln>
                <a:solidFill>
                  <a:srgbClr val="3366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13" name="手繪多邊形 12"/>
              <p:cNvSpPr/>
              <p:nvPr/>
            </p:nvSpPr>
            <p:spPr>
              <a:xfrm>
                <a:off x="1174504" y="3598588"/>
                <a:ext cx="129473" cy="514178"/>
              </a:xfrm>
              <a:custGeom>
                <a:avLst/>
                <a:gdLst>
                  <a:gd name="connsiteX0" fmla="*/ 10777 w 247562"/>
                  <a:gd name="connsiteY0" fmla="*/ 0 h 947045"/>
                  <a:gd name="connsiteX1" fmla="*/ 172213 w 247562"/>
                  <a:gd name="connsiteY1" fmla="*/ 182952 h 947045"/>
                  <a:gd name="connsiteX2" fmla="*/ 15 w 247562"/>
                  <a:gd name="connsiteY2" fmla="*/ 365904 h 947045"/>
                  <a:gd name="connsiteX3" fmla="*/ 161451 w 247562"/>
                  <a:gd name="connsiteY3" fmla="*/ 495046 h 947045"/>
                  <a:gd name="connsiteX4" fmla="*/ 43065 w 247562"/>
                  <a:gd name="connsiteY4" fmla="*/ 699522 h 947045"/>
                  <a:gd name="connsiteX5" fmla="*/ 247550 w 247562"/>
                  <a:gd name="connsiteY5" fmla="*/ 796379 h 947045"/>
                  <a:gd name="connsiteX6" fmla="*/ 53827 w 247562"/>
                  <a:gd name="connsiteY6" fmla="*/ 947045 h 947045"/>
                  <a:gd name="connsiteX0" fmla="*/ 11087 w 247872"/>
                  <a:gd name="connsiteY0" fmla="*/ 0 h 947045"/>
                  <a:gd name="connsiteX1" fmla="*/ 172523 w 247872"/>
                  <a:gd name="connsiteY1" fmla="*/ 182952 h 947045"/>
                  <a:gd name="connsiteX2" fmla="*/ 325 w 247872"/>
                  <a:gd name="connsiteY2" fmla="*/ 365904 h 947045"/>
                  <a:gd name="connsiteX3" fmla="*/ 226336 w 247872"/>
                  <a:gd name="connsiteY3" fmla="*/ 495046 h 947045"/>
                  <a:gd name="connsiteX4" fmla="*/ 43375 w 247872"/>
                  <a:gd name="connsiteY4" fmla="*/ 699522 h 947045"/>
                  <a:gd name="connsiteX5" fmla="*/ 247860 w 247872"/>
                  <a:gd name="connsiteY5" fmla="*/ 796379 h 947045"/>
                  <a:gd name="connsiteX6" fmla="*/ 54137 w 247872"/>
                  <a:gd name="connsiteY6" fmla="*/ 947045 h 9470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7872" h="947045">
                    <a:moveTo>
                      <a:pt x="11087" y="0"/>
                    </a:moveTo>
                    <a:cubicBezTo>
                      <a:pt x="92702" y="60984"/>
                      <a:pt x="174317" y="121968"/>
                      <a:pt x="172523" y="182952"/>
                    </a:cubicBezTo>
                    <a:cubicBezTo>
                      <a:pt x="170729" y="243936"/>
                      <a:pt x="-8644" y="313889"/>
                      <a:pt x="325" y="365904"/>
                    </a:cubicBezTo>
                    <a:cubicBezTo>
                      <a:pt x="9294" y="417919"/>
                      <a:pt x="219161" y="439443"/>
                      <a:pt x="226336" y="495046"/>
                    </a:cubicBezTo>
                    <a:cubicBezTo>
                      <a:pt x="233511" y="550649"/>
                      <a:pt x="39788" y="649300"/>
                      <a:pt x="43375" y="699522"/>
                    </a:cubicBezTo>
                    <a:cubicBezTo>
                      <a:pt x="46962" y="749744"/>
                      <a:pt x="246066" y="755125"/>
                      <a:pt x="247860" y="796379"/>
                    </a:cubicBezTo>
                    <a:cubicBezTo>
                      <a:pt x="249654" y="837633"/>
                      <a:pt x="54137" y="947045"/>
                      <a:pt x="54137" y="947045"/>
                    </a:cubicBezTo>
                  </a:path>
                </a:pathLst>
              </a:custGeom>
              <a:ln>
                <a:solidFill>
                  <a:srgbClr val="3366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14" name="手繪多邊形 13"/>
              <p:cNvSpPr/>
              <p:nvPr/>
            </p:nvSpPr>
            <p:spPr>
              <a:xfrm>
                <a:off x="1282124" y="3587826"/>
                <a:ext cx="129473" cy="514178"/>
              </a:xfrm>
              <a:custGeom>
                <a:avLst/>
                <a:gdLst>
                  <a:gd name="connsiteX0" fmla="*/ 10777 w 247562"/>
                  <a:gd name="connsiteY0" fmla="*/ 0 h 947045"/>
                  <a:gd name="connsiteX1" fmla="*/ 172213 w 247562"/>
                  <a:gd name="connsiteY1" fmla="*/ 182952 h 947045"/>
                  <a:gd name="connsiteX2" fmla="*/ 15 w 247562"/>
                  <a:gd name="connsiteY2" fmla="*/ 365904 h 947045"/>
                  <a:gd name="connsiteX3" fmla="*/ 161451 w 247562"/>
                  <a:gd name="connsiteY3" fmla="*/ 495046 h 947045"/>
                  <a:gd name="connsiteX4" fmla="*/ 43065 w 247562"/>
                  <a:gd name="connsiteY4" fmla="*/ 699522 h 947045"/>
                  <a:gd name="connsiteX5" fmla="*/ 247550 w 247562"/>
                  <a:gd name="connsiteY5" fmla="*/ 796379 h 947045"/>
                  <a:gd name="connsiteX6" fmla="*/ 53827 w 247562"/>
                  <a:gd name="connsiteY6" fmla="*/ 947045 h 947045"/>
                  <a:gd name="connsiteX0" fmla="*/ 11087 w 247872"/>
                  <a:gd name="connsiteY0" fmla="*/ 0 h 947045"/>
                  <a:gd name="connsiteX1" fmla="*/ 172523 w 247872"/>
                  <a:gd name="connsiteY1" fmla="*/ 182952 h 947045"/>
                  <a:gd name="connsiteX2" fmla="*/ 325 w 247872"/>
                  <a:gd name="connsiteY2" fmla="*/ 365904 h 947045"/>
                  <a:gd name="connsiteX3" fmla="*/ 226336 w 247872"/>
                  <a:gd name="connsiteY3" fmla="*/ 495046 h 947045"/>
                  <a:gd name="connsiteX4" fmla="*/ 43375 w 247872"/>
                  <a:gd name="connsiteY4" fmla="*/ 699522 h 947045"/>
                  <a:gd name="connsiteX5" fmla="*/ 247860 w 247872"/>
                  <a:gd name="connsiteY5" fmla="*/ 796379 h 947045"/>
                  <a:gd name="connsiteX6" fmla="*/ 54137 w 247872"/>
                  <a:gd name="connsiteY6" fmla="*/ 947045 h 9470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7872" h="947045">
                    <a:moveTo>
                      <a:pt x="11087" y="0"/>
                    </a:moveTo>
                    <a:cubicBezTo>
                      <a:pt x="92702" y="60984"/>
                      <a:pt x="174317" y="121968"/>
                      <a:pt x="172523" y="182952"/>
                    </a:cubicBezTo>
                    <a:cubicBezTo>
                      <a:pt x="170729" y="243936"/>
                      <a:pt x="-8644" y="313889"/>
                      <a:pt x="325" y="365904"/>
                    </a:cubicBezTo>
                    <a:cubicBezTo>
                      <a:pt x="9294" y="417919"/>
                      <a:pt x="219161" y="439443"/>
                      <a:pt x="226336" y="495046"/>
                    </a:cubicBezTo>
                    <a:cubicBezTo>
                      <a:pt x="233511" y="550649"/>
                      <a:pt x="39788" y="649300"/>
                      <a:pt x="43375" y="699522"/>
                    </a:cubicBezTo>
                    <a:cubicBezTo>
                      <a:pt x="46962" y="749744"/>
                      <a:pt x="246066" y="755125"/>
                      <a:pt x="247860" y="796379"/>
                    </a:cubicBezTo>
                    <a:cubicBezTo>
                      <a:pt x="249654" y="837633"/>
                      <a:pt x="54137" y="947045"/>
                      <a:pt x="54137" y="947045"/>
                    </a:cubicBezTo>
                  </a:path>
                </a:pathLst>
              </a:custGeom>
              <a:ln>
                <a:solidFill>
                  <a:srgbClr val="3366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15" name="手繪多邊形 14"/>
              <p:cNvSpPr/>
              <p:nvPr/>
            </p:nvSpPr>
            <p:spPr>
              <a:xfrm>
                <a:off x="1402238" y="3578796"/>
                <a:ext cx="129473" cy="514178"/>
              </a:xfrm>
              <a:custGeom>
                <a:avLst/>
                <a:gdLst>
                  <a:gd name="connsiteX0" fmla="*/ 10777 w 247562"/>
                  <a:gd name="connsiteY0" fmla="*/ 0 h 947045"/>
                  <a:gd name="connsiteX1" fmla="*/ 172213 w 247562"/>
                  <a:gd name="connsiteY1" fmla="*/ 182952 h 947045"/>
                  <a:gd name="connsiteX2" fmla="*/ 15 w 247562"/>
                  <a:gd name="connsiteY2" fmla="*/ 365904 h 947045"/>
                  <a:gd name="connsiteX3" fmla="*/ 161451 w 247562"/>
                  <a:gd name="connsiteY3" fmla="*/ 495046 h 947045"/>
                  <a:gd name="connsiteX4" fmla="*/ 43065 w 247562"/>
                  <a:gd name="connsiteY4" fmla="*/ 699522 h 947045"/>
                  <a:gd name="connsiteX5" fmla="*/ 247550 w 247562"/>
                  <a:gd name="connsiteY5" fmla="*/ 796379 h 947045"/>
                  <a:gd name="connsiteX6" fmla="*/ 53827 w 247562"/>
                  <a:gd name="connsiteY6" fmla="*/ 947045 h 947045"/>
                  <a:gd name="connsiteX0" fmla="*/ 11087 w 247872"/>
                  <a:gd name="connsiteY0" fmla="*/ 0 h 947045"/>
                  <a:gd name="connsiteX1" fmla="*/ 172523 w 247872"/>
                  <a:gd name="connsiteY1" fmla="*/ 182952 h 947045"/>
                  <a:gd name="connsiteX2" fmla="*/ 325 w 247872"/>
                  <a:gd name="connsiteY2" fmla="*/ 365904 h 947045"/>
                  <a:gd name="connsiteX3" fmla="*/ 226336 w 247872"/>
                  <a:gd name="connsiteY3" fmla="*/ 495046 h 947045"/>
                  <a:gd name="connsiteX4" fmla="*/ 43375 w 247872"/>
                  <a:gd name="connsiteY4" fmla="*/ 699522 h 947045"/>
                  <a:gd name="connsiteX5" fmla="*/ 247860 w 247872"/>
                  <a:gd name="connsiteY5" fmla="*/ 796379 h 947045"/>
                  <a:gd name="connsiteX6" fmla="*/ 54137 w 247872"/>
                  <a:gd name="connsiteY6" fmla="*/ 947045 h 9470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7872" h="947045">
                    <a:moveTo>
                      <a:pt x="11087" y="0"/>
                    </a:moveTo>
                    <a:cubicBezTo>
                      <a:pt x="92702" y="60984"/>
                      <a:pt x="174317" y="121968"/>
                      <a:pt x="172523" y="182952"/>
                    </a:cubicBezTo>
                    <a:cubicBezTo>
                      <a:pt x="170729" y="243936"/>
                      <a:pt x="-8644" y="313889"/>
                      <a:pt x="325" y="365904"/>
                    </a:cubicBezTo>
                    <a:cubicBezTo>
                      <a:pt x="9294" y="417919"/>
                      <a:pt x="219161" y="439443"/>
                      <a:pt x="226336" y="495046"/>
                    </a:cubicBezTo>
                    <a:cubicBezTo>
                      <a:pt x="233511" y="550649"/>
                      <a:pt x="39788" y="649300"/>
                      <a:pt x="43375" y="699522"/>
                    </a:cubicBezTo>
                    <a:cubicBezTo>
                      <a:pt x="46962" y="749744"/>
                      <a:pt x="246066" y="755125"/>
                      <a:pt x="247860" y="796379"/>
                    </a:cubicBezTo>
                    <a:cubicBezTo>
                      <a:pt x="249654" y="837633"/>
                      <a:pt x="54137" y="947045"/>
                      <a:pt x="54137" y="947045"/>
                    </a:cubicBezTo>
                  </a:path>
                </a:pathLst>
              </a:custGeom>
              <a:ln>
                <a:solidFill>
                  <a:srgbClr val="3366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16" name="手繪多邊形 15"/>
              <p:cNvSpPr/>
              <p:nvPr/>
            </p:nvSpPr>
            <p:spPr>
              <a:xfrm>
                <a:off x="1497364" y="3577064"/>
                <a:ext cx="129473" cy="514178"/>
              </a:xfrm>
              <a:custGeom>
                <a:avLst/>
                <a:gdLst>
                  <a:gd name="connsiteX0" fmla="*/ 10777 w 247562"/>
                  <a:gd name="connsiteY0" fmla="*/ 0 h 947045"/>
                  <a:gd name="connsiteX1" fmla="*/ 172213 w 247562"/>
                  <a:gd name="connsiteY1" fmla="*/ 182952 h 947045"/>
                  <a:gd name="connsiteX2" fmla="*/ 15 w 247562"/>
                  <a:gd name="connsiteY2" fmla="*/ 365904 h 947045"/>
                  <a:gd name="connsiteX3" fmla="*/ 161451 w 247562"/>
                  <a:gd name="connsiteY3" fmla="*/ 495046 h 947045"/>
                  <a:gd name="connsiteX4" fmla="*/ 43065 w 247562"/>
                  <a:gd name="connsiteY4" fmla="*/ 699522 h 947045"/>
                  <a:gd name="connsiteX5" fmla="*/ 247550 w 247562"/>
                  <a:gd name="connsiteY5" fmla="*/ 796379 h 947045"/>
                  <a:gd name="connsiteX6" fmla="*/ 53827 w 247562"/>
                  <a:gd name="connsiteY6" fmla="*/ 947045 h 947045"/>
                  <a:gd name="connsiteX0" fmla="*/ 11087 w 247872"/>
                  <a:gd name="connsiteY0" fmla="*/ 0 h 947045"/>
                  <a:gd name="connsiteX1" fmla="*/ 172523 w 247872"/>
                  <a:gd name="connsiteY1" fmla="*/ 182952 h 947045"/>
                  <a:gd name="connsiteX2" fmla="*/ 325 w 247872"/>
                  <a:gd name="connsiteY2" fmla="*/ 365904 h 947045"/>
                  <a:gd name="connsiteX3" fmla="*/ 226336 w 247872"/>
                  <a:gd name="connsiteY3" fmla="*/ 495046 h 947045"/>
                  <a:gd name="connsiteX4" fmla="*/ 43375 w 247872"/>
                  <a:gd name="connsiteY4" fmla="*/ 699522 h 947045"/>
                  <a:gd name="connsiteX5" fmla="*/ 247860 w 247872"/>
                  <a:gd name="connsiteY5" fmla="*/ 796379 h 947045"/>
                  <a:gd name="connsiteX6" fmla="*/ 54137 w 247872"/>
                  <a:gd name="connsiteY6" fmla="*/ 947045 h 9470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7872" h="947045">
                    <a:moveTo>
                      <a:pt x="11087" y="0"/>
                    </a:moveTo>
                    <a:cubicBezTo>
                      <a:pt x="92702" y="60984"/>
                      <a:pt x="174317" y="121968"/>
                      <a:pt x="172523" y="182952"/>
                    </a:cubicBezTo>
                    <a:cubicBezTo>
                      <a:pt x="170729" y="243936"/>
                      <a:pt x="-8644" y="313889"/>
                      <a:pt x="325" y="365904"/>
                    </a:cubicBezTo>
                    <a:cubicBezTo>
                      <a:pt x="9294" y="417919"/>
                      <a:pt x="219161" y="439443"/>
                      <a:pt x="226336" y="495046"/>
                    </a:cubicBezTo>
                    <a:cubicBezTo>
                      <a:pt x="233511" y="550649"/>
                      <a:pt x="39788" y="649300"/>
                      <a:pt x="43375" y="699522"/>
                    </a:cubicBezTo>
                    <a:cubicBezTo>
                      <a:pt x="46962" y="749744"/>
                      <a:pt x="246066" y="755125"/>
                      <a:pt x="247860" y="796379"/>
                    </a:cubicBezTo>
                    <a:cubicBezTo>
                      <a:pt x="249654" y="837633"/>
                      <a:pt x="54137" y="947045"/>
                      <a:pt x="54137" y="947045"/>
                    </a:cubicBezTo>
                  </a:path>
                </a:pathLst>
              </a:custGeom>
              <a:ln>
                <a:solidFill>
                  <a:srgbClr val="3366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17" name="手繪多邊形 16"/>
              <p:cNvSpPr/>
              <p:nvPr/>
            </p:nvSpPr>
            <p:spPr>
              <a:xfrm>
                <a:off x="1617478" y="3568034"/>
                <a:ext cx="129473" cy="514178"/>
              </a:xfrm>
              <a:custGeom>
                <a:avLst/>
                <a:gdLst>
                  <a:gd name="connsiteX0" fmla="*/ 10777 w 247562"/>
                  <a:gd name="connsiteY0" fmla="*/ 0 h 947045"/>
                  <a:gd name="connsiteX1" fmla="*/ 172213 w 247562"/>
                  <a:gd name="connsiteY1" fmla="*/ 182952 h 947045"/>
                  <a:gd name="connsiteX2" fmla="*/ 15 w 247562"/>
                  <a:gd name="connsiteY2" fmla="*/ 365904 h 947045"/>
                  <a:gd name="connsiteX3" fmla="*/ 161451 w 247562"/>
                  <a:gd name="connsiteY3" fmla="*/ 495046 h 947045"/>
                  <a:gd name="connsiteX4" fmla="*/ 43065 w 247562"/>
                  <a:gd name="connsiteY4" fmla="*/ 699522 h 947045"/>
                  <a:gd name="connsiteX5" fmla="*/ 247550 w 247562"/>
                  <a:gd name="connsiteY5" fmla="*/ 796379 h 947045"/>
                  <a:gd name="connsiteX6" fmla="*/ 53827 w 247562"/>
                  <a:gd name="connsiteY6" fmla="*/ 947045 h 947045"/>
                  <a:gd name="connsiteX0" fmla="*/ 11087 w 247872"/>
                  <a:gd name="connsiteY0" fmla="*/ 0 h 947045"/>
                  <a:gd name="connsiteX1" fmla="*/ 172523 w 247872"/>
                  <a:gd name="connsiteY1" fmla="*/ 182952 h 947045"/>
                  <a:gd name="connsiteX2" fmla="*/ 325 w 247872"/>
                  <a:gd name="connsiteY2" fmla="*/ 365904 h 947045"/>
                  <a:gd name="connsiteX3" fmla="*/ 226336 w 247872"/>
                  <a:gd name="connsiteY3" fmla="*/ 495046 h 947045"/>
                  <a:gd name="connsiteX4" fmla="*/ 43375 w 247872"/>
                  <a:gd name="connsiteY4" fmla="*/ 699522 h 947045"/>
                  <a:gd name="connsiteX5" fmla="*/ 247860 w 247872"/>
                  <a:gd name="connsiteY5" fmla="*/ 796379 h 947045"/>
                  <a:gd name="connsiteX6" fmla="*/ 54137 w 247872"/>
                  <a:gd name="connsiteY6" fmla="*/ 947045 h 9470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7872" h="947045">
                    <a:moveTo>
                      <a:pt x="11087" y="0"/>
                    </a:moveTo>
                    <a:cubicBezTo>
                      <a:pt x="92702" y="60984"/>
                      <a:pt x="174317" y="121968"/>
                      <a:pt x="172523" y="182952"/>
                    </a:cubicBezTo>
                    <a:cubicBezTo>
                      <a:pt x="170729" y="243936"/>
                      <a:pt x="-8644" y="313889"/>
                      <a:pt x="325" y="365904"/>
                    </a:cubicBezTo>
                    <a:cubicBezTo>
                      <a:pt x="9294" y="417919"/>
                      <a:pt x="219161" y="439443"/>
                      <a:pt x="226336" y="495046"/>
                    </a:cubicBezTo>
                    <a:cubicBezTo>
                      <a:pt x="233511" y="550649"/>
                      <a:pt x="39788" y="649300"/>
                      <a:pt x="43375" y="699522"/>
                    </a:cubicBezTo>
                    <a:cubicBezTo>
                      <a:pt x="46962" y="749744"/>
                      <a:pt x="246066" y="755125"/>
                      <a:pt x="247860" y="796379"/>
                    </a:cubicBezTo>
                    <a:cubicBezTo>
                      <a:pt x="249654" y="837633"/>
                      <a:pt x="54137" y="947045"/>
                      <a:pt x="54137" y="947045"/>
                    </a:cubicBezTo>
                  </a:path>
                </a:pathLst>
              </a:custGeom>
              <a:ln>
                <a:solidFill>
                  <a:srgbClr val="3366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18" name="手繪多邊形 17"/>
              <p:cNvSpPr/>
              <p:nvPr/>
            </p:nvSpPr>
            <p:spPr>
              <a:xfrm>
                <a:off x="1725098" y="3557272"/>
                <a:ext cx="129473" cy="514178"/>
              </a:xfrm>
              <a:custGeom>
                <a:avLst/>
                <a:gdLst>
                  <a:gd name="connsiteX0" fmla="*/ 10777 w 247562"/>
                  <a:gd name="connsiteY0" fmla="*/ 0 h 947045"/>
                  <a:gd name="connsiteX1" fmla="*/ 172213 w 247562"/>
                  <a:gd name="connsiteY1" fmla="*/ 182952 h 947045"/>
                  <a:gd name="connsiteX2" fmla="*/ 15 w 247562"/>
                  <a:gd name="connsiteY2" fmla="*/ 365904 h 947045"/>
                  <a:gd name="connsiteX3" fmla="*/ 161451 w 247562"/>
                  <a:gd name="connsiteY3" fmla="*/ 495046 h 947045"/>
                  <a:gd name="connsiteX4" fmla="*/ 43065 w 247562"/>
                  <a:gd name="connsiteY4" fmla="*/ 699522 h 947045"/>
                  <a:gd name="connsiteX5" fmla="*/ 247550 w 247562"/>
                  <a:gd name="connsiteY5" fmla="*/ 796379 h 947045"/>
                  <a:gd name="connsiteX6" fmla="*/ 53827 w 247562"/>
                  <a:gd name="connsiteY6" fmla="*/ 947045 h 947045"/>
                  <a:gd name="connsiteX0" fmla="*/ 11087 w 247872"/>
                  <a:gd name="connsiteY0" fmla="*/ 0 h 947045"/>
                  <a:gd name="connsiteX1" fmla="*/ 172523 w 247872"/>
                  <a:gd name="connsiteY1" fmla="*/ 182952 h 947045"/>
                  <a:gd name="connsiteX2" fmla="*/ 325 w 247872"/>
                  <a:gd name="connsiteY2" fmla="*/ 365904 h 947045"/>
                  <a:gd name="connsiteX3" fmla="*/ 226336 w 247872"/>
                  <a:gd name="connsiteY3" fmla="*/ 495046 h 947045"/>
                  <a:gd name="connsiteX4" fmla="*/ 43375 w 247872"/>
                  <a:gd name="connsiteY4" fmla="*/ 699522 h 947045"/>
                  <a:gd name="connsiteX5" fmla="*/ 247860 w 247872"/>
                  <a:gd name="connsiteY5" fmla="*/ 796379 h 947045"/>
                  <a:gd name="connsiteX6" fmla="*/ 54137 w 247872"/>
                  <a:gd name="connsiteY6" fmla="*/ 947045 h 9470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7872" h="947045">
                    <a:moveTo>
                      <a:pt x="11087" y="0"/>
                    </a:moveTo>
                    <a:cubicBezTo>
                      <a:pt x="92702" y="60984"/>
                      <a:pt x="174317" y="121968"/>
                      <a:pt x="172523" y="182952"/>
                    </a:cubicBezTo>
                    <a:cubicBezTo>
                      <a:pt x="170729" y="243936"/>
                      <a:pt x="-8644" y="313889"/>
                      <a:pt x="325" y="365904"/>
                    </a:cubicBezTo>
                    <a:cubicBezTo>
                      <a:pt x="9294" y="417919"/>
                      <a:pt x="219161" y="439443"/>
                      <a:pt x="226336" y="495046"/>
                    </a:cubicBezTo>
                    <a:cubicBezTo>
                      <a:pt x="233511" y="550649"/>
                      <a:pt x="39788" y="649300"/>
                      <a:pt x="43375" y="699522"/>
                    </a:cubicBezTo>
                    <a:cubicBezTo>
                      <a:pt x="46962" y="749744"/>
                      <a:pt x="246066" y="755125"/>
                      <a:pt x="247860" y="796379"/>
                    </a:cubicBezTo>
                    <a:cubicBezTo>
                      <a:pt x="249654" y="837633"/>
                      <a:pt x="54137" y="947045"/>
                      <a:pt x="54137" y="947045"/>
                    </a:cubicBezTo>
                  </a:path>
                </a:pathLst>
              </a:custGeom>
              <a:ln>
                <a:solidFill>
                  <a:srgbClr val="3366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19" name="手繪多邊形 18"/>
              <p:cNvSpPr/>
              <p:nvPr/>
            </p:nvSpPr>
            <p:spPr>
              <a:xfrm>
                <a:off x="1845212" y="3548242"/>
                <a:ext cx="129473" cy="514178"/>
              </a:xfrm>
              <a:custGeom>
                <a:avLst/>
                <a:gdLst>
                  <a:gd name="connsiteX0" fmla="*/ 10777 w 247562"/>
                  <a:gd name="connsiteY0" fmla="*/ 0 h 947045"/>
                  <a:gd name="connsiteX1" fmla="*/ 172213 w 247562"/>
                  <a:gd name="connsiteY1" fmla="*/ 182952 h 947045"/>
                  <a:gd name="connsiteX2" fmla="*/ 15 w 247562"/>
                  <a:gd name="connsiteY2" fmla="*/ 365904 h 947045"/>
                  <a:gd name="connsiteX3" fmla="*/ 161451 w 247562"/>
                  <a:gd name="connsiteY3" fmla="*/ 495046 h 947045"/>
                  <a:gd name="connsiteX4" fmla="*/ 43065 w 247562"/>
                  <a:gd name="connsiteY4" fmla="*/ 699522 h 947045"/>
                  <a:gd name="connsiteX5" fmla="*/ 247550 w 247562"/>
                  <a:gd name="connsiteY5" fmla="*/ 796379 h 947045"/>
                  <a:gd name="connsiteX6" fmla="*/ 53827 w 247562"/>
                  <a:gd name="connsiteY6" fmla="*/ 947045 h 947045"/>
                  <a:gd name="connsiteX0" fmla="*/ 11087 w 247872"/>
                  <a:gd name="connsiteY0" fmla="*/ 0 h 947045"/>
                  <a:gd name="connsiteX1" fmla="*/ 172523 w 247872"/>
                  <a:gd name="connsiteY1" fmla="*/ 182952 h 947045"/>
                  <a:gd name="connsiteX2" fmla="*/ 325 w 247872"/>
                  <a:gd name="connsiteY2" fmla="*/ 365904 h 947045"/>
                  <a:gd name="connsiteX3" fmla="*/ 226336 w 247872"/>
                  <a:gd name="connsiteY3" fmla="*/ 495046 h 947045"/>
                  <a:gd name="connsiteX4" fmla="*/ 43375 w 247872"/>
                  <a:gd name="connsiteY4" fmla="*/ 699522 h 947045"/>
                  <a:gd name="connsiteX5" fmla="*/ 247860 w 247872"/>
                  <a:gd name="connsiteY5" fmla="*/ 796379 h 947045"/>
                  <a:gd name="connsiteX6" fmla="*/ 54137 w 247872"/>
                  <a:gd name="connsiteY6" fmla="*/ 947045 h 9470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7872" h="947045">
                    <a:moveTo>
                      <a:pt x="11087" y="0"/>
                    </a:moveTo>
                    <a:cubicBezTo>
                      <a:pt x="92702" y="60984"/>
                      <a:pt x="174317" y="121968"/>
                      <a:pt x="172523" y="182952"/>
                    </a:cubicBezTo>
                    <a:cubicBezTo>
                      <a:pt x="170729" y="243936"/>
                      <a:pt x="-8644" y="313889"/>
                      <a:pt x="325" y="365904"/>
                    </a:cubicBezTo>
                    <a:cubicBezTo>
                      <a:pt x="9294" y="417919"/>
                      <a:pt x="219161" y="439443"/>
                      <a:pt x="226336" y="495046"/>
                    </a:cubicBezTo>
                    <a:cubicBezTo>
                      <a:pt x="233511" y="550649"/>
                      <a:pt x="39788" y="649300"/>
                      <a:pt x="43375" y="699522"/>
                    </a:cubicBezTo>
                    <a:cubicBezTo>
                      <a:pt x="46962" y="749744"/>
                      <a:pt x="246066" y="755125"/>
                      <a:pt x="247860" y="796379"/>
                    </a:cubicBezTo>
                    <a:cubicBezTo>
                      <a:pt x="249654" y="837633"/>
                      <a:pt x="54137" y="947045"/>
                      <a:pt x="54137" y="947045"/>
                    </a:cubicBezTo>
                  </a:path>
                </a:pathLst>
              </a:custGeom>
              <a:ln>
                <a:solidFill>
                  <a:srgbClr val="3366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</p:grpSp>
        <p:sp>
          <p:nvSpPr>
            <p:cNvPr id="11" name="矩形 10"/>
            <p:cNvSpPr/>
            <p:nvPr/>
          </p:nvSpPr>
          <p:spPr>
            <a:xfrm>
              <a:off x="1011342" y="4207890"/>
              <a:ext cx="920295" cy="398188"/>
            </a:xfrm>
            <a:prstGeom prst="rect">
              <a:avLst/>
            </a:prstGeom>
            <a:solidFill>
              <a:schemeClr val="accent3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</p:grpSp>
      <p:grpSp>
        <p:nvGrpSpPr>
          <p:cNvPr id="20" name="群組 19"/>
          <p:cNvGrpSpPr/>
          <p:nvPr/>
        </p:nvGrpSpPr>
        <p:grpSpPr>
          <a:xfrm>
            <a:off x="2580440" y="3628482"/>
            <a:ext cx="1097764" cy="1205330"/>
            <a:chOff x="904040" y="3476082"/>
            <a:chExt cx="1097764" cy="1205330"/>
          </a:xfrm>
        </p:grpSpPr>
        <p:sp>
          <p:nvSpPr>
            <p:cNvPr id="21" name="矩形 20"/>
            <p:cNvSpPr/>
            <p:nvPr/>
          </p:nvSpPr>
          <p:spPr>
            <a:xfrm>
              <a:off x="904040" y="3476082"/>
              <a:ext cx="1097764" cy="120533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grpSp>
          <p:nvGrpSpPr>
            <p:cNvPr id="22" name="群組 21"/>
            <p:cNvGrpSpPr/>
            <p:nvPr/>
          </p:nvGrpSpPr>
          <p:grpSpPr>
            <a:xfrm>
              <a:off x="1011342" y="3548242"/>
              <a:ext cx="920295" cy="573554"/>
              <a:chOff x="1054390" y="3548242"/>
              <a:chExt cx="920295" cy="573554"/>
            </a:xfrm>
          </p:grpSpPr>
          <p:sp>
            <p:nvSpPr>
              <p:cNvPr id="24" name="手繪多邊形 23"/>
              <p:cNvSpPr/>
              <p:nvPr/>
            </p:nvSpPr>
            <p:spPr>
              <a:xfrm>
                <a:off x="1054390" y="3607618"/>
                <a:ext cx="129473" cy="514178"/>
              </a:xfrm>
              <a:custGeom>
                <a:avLst/>
                <a:gdLst>
                  <a:gd name="connsiteX0" fmla="*/ 10777 w 247562"/>
                  <a:gd name="connsiteY0" fmla="*/ 0 h 947045"/>
                  <a:gd name="connsiteX1" fmla="*/ 172213 w 247562"/>
                  <a:gd name="connsiteY1" fmla="*/ 182952 h 947045"/>
                  <a:gd name="connsiteX2" fmla="*/ 15 w 247562"/>
                  <a:gd name="connsiteY2" fmla="*/ 365904 h 947045"/>
                  <a:gd name="connsiteX3" fmla="*/ 161451 w 247562"/>
                  <a:gd name="connsiteY3" fmla="*/ 495046 h 947045"/>
                  <a:gd name="connsiteX4" fmla="*/ 43065 w 247562"/>
                  <a:gd name="connsiteY4" fmla="*/ 699522 h 947045"/>
                  <a:gd name="connsiteX5" fmla="*/ 247550 w 247562"/>
                  <a:gd name="connsiteY5" fmla="*/ 796379 h 947045"/>
                  <a:gd name="connsiteX6" fmla="*/ 53827 w 247562"/>
                  <a:gd name="connsiteY6" fmla="*/ 947045 h 947045"/>
                  <a:gd name="connsiteX0" fmla="*/ 11087 w 247872"/>
                  <a:gd name="connsiteY0" fmla="*/ 0 h 947045"/>
                  <a:gd name="connsiteX1" fmla="*/ 172523 w 247872"/>
                  <a:gd name="connsiteY1" fmla="*/ 182952 h 947045"/>
                  <a:gd name="connsiteX2" fmla="*/ 325 w 247872"/>
                  <a:gd name="connsiteY2" fmla="*/ 365904 h 947045"/>
                  <a:gd name="connsiteX3" fmla="*/ 226336 w 247872"/>
                  <a:gd name="connsiteY3" fmla="*/ 495046 h 947045"/>
                  <a:gd name="connsiteX4" fmla="*/ 43375 w 247872"/>
                  <a:gd name="connsiteY4" fmla="*/ 699522 h 947045"/>
                  <a:gd name="connsiteX5" fmla="*/ 247860 w 247872"/>
                  <a:gd name="connsiteY5" fmla="*/ 796379 h 947045"/>
                  <a:gd name="connsiteX6" fmla="*/ 54137 w 247872"/>
                  <a:gd name="connsiteY6" fmla="*/ 947045 h 9470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7872" h="947045">
                    <a:moveTo>
                      <a:pt x="11087" y="0"/>
                    </a:moveTo>
                    <a:cubicBezTo>
                      <a:pt x="92702" y="60984"/>
                      <a:pt x="174317" y="121968"/>
                      <a:pt x="172523" y="182952"/>
                    </a:cubicBezTo>
                    <a:cubicBezTo>
                      <a:pt x="170729" y="243936"/>
                      <a:pt x="-8644" y="313889"/>
                      <a:pt x="325" y="365904"/>
                    </a:cubicBezTo>
                    <a:cubicBezTo>
                      <a:pt x="9294" y="417919"/>
                      <a:pt x="219161" y="439443"/>
                      <a:pt x="226336" y="495046"/>
                    </a:cubicBezTo>
                    <a:cubicBezTo>
                      <a:pt x="233511" y="550649"/>
                      <a:pt x="39788" y="649300"/>
                      <a:pt x="43375" y="699522"/>
                    </a:cubicBezTo>
                    <a:cubicBezTo>
                      <a:pt x="46962" y="749744"/>
                      <a:pt x="246066" y="755125"/>
                      <a:pt x="247860" y="796379"/>
                    </a:cubicBezTo>
                    <a:cubicBezTo>
                      <a:pt x="249654" y="837633"/>
                      <a:pt x="54137" y="947045"/>
                      <a:pt x="54137" y="947045"/>
                    </a:cubicBezTo>
                  </a:path>
                </a:pathLst>
              </a:custGeom>
              <a:ln>
                <a:solidFill>
                  <a:srgbClr val="3366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25" name="手繪多邊形 24"/>
              <p:cNvSpPr/>
              <p:nvPr/>
            </p:nvSpPr>
            <p:spPr>
              <a:xfrm>
                <a:off x="1174504" y="3598588"/>
                <a:ext cx="129473" cy="514178"/>
              </a:xfrm>
              <a:custGeom>
                <a:avLst/>
                <a:gdLst>
                  <a:gd name="connsiteX0" fmla="*/ 10777 w 247562"/>
                  <a:gd name="connsiteY0" fmla="*/ 0 h 947045"/>
                  <a:gd name="connsiteX1" fmla="*/ 172213 w 247562"/>
                  <a:gd name="connsiteY1" fmla="*/ 182952 h 947045"/>
                  <a:gd name="connsiteX2" fmla="*/ 15 w 247562"/>
                  <a:gd name="connsiteY2" fmla="*/ 365904 h 947045"/>
                  <a:gd name="connsiteX3" fmla="*/ 161451 w 247562"/>
                  <a:gd name="connsiteY3" fmla="*/ 495046 h 947045"/>
                  <a:gd name="connsiteX4" fmla="*/ 43065 w 247562"/>
                  <a:gd name="connsiteY4" fmla="*/ 699522 h 947045"/>
                  <a:gd name="connsiteX5" fmla="*/ 247550 w 247562"/>
                  <a:gd name="connsiteY5" fmla="*/ 796379 h 947045"/>
                  <a:gd name="connsiteX6" fmla="*/ 53827 w 247562"/>
                  <a:gd name="connsiteY6" fmla="*/ 947045 h 947045"/>
                  <a:gd name="connsiteX0" fmla="*/ 11087 w 247872"/>
                  <a:gd name="connsiteY0" fmla="*/ 0 h 947045"/>
                  <a:gd name="connsiteX1" fmla="*/ 172523 w 247872"/>
                  <a:gd name="connsiteY1" fmla="*/ 182952 h 947045"/>
                  <a:gd name="connsiteX2" fmla="*/ 325 w 247872"/>
                  <a:gd name="connsiteY2" fmla="*/ 365904 h 947045"/>
                  <a:gd name="connsiteX3" fmla="*/ 226336 w 247872"/>
                  <a:gd name="connsiteY3" fmla="*/ 495046 h 947045"/>
                  <a:gd name="connsiteX4" fmla="*/ 43375 w 247872"/>
                  <a:gd name="connsiteY4" fmla="*/ 699522 h 947045"/>
                  <a:gd name="connsiteX5" fmla="*/ 247860 w 247872"/>
                  <a:gd name="connsiteY5" fmla="*/ 796379 h 947045"/>
                  <a:gd name="connsiteX6" fmla="*/ 54137 w 247872"/>
                  <a:gd name="connsiteY6" fmla="*/ 947045 h 9470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7872" h="947045">
                    <a:moveTo>
                      <a:pt x="11087" y="0"/>
                    </a:moveTo>
                    <a:cubicBezTo>
                      <a:pt x="92702" y="60984"/>
                      <a:pt x="174317" y="121968"/>
                      <a:pt x="172523" y="182952"/>
                    </a:cubicBezTo>
                    <a:cubicBezTo>
                      <a:pt x="170729" y="243936"/>
                      <a:pt x="-8644" y="313889"/>
                      <a:pt x="325" y="365904"/>
                    </a:cubicBezTo>
                    <a:cubicBezTo>
                      <a:pt x="9294" y="417919"/>
                      <a:pt x="219161" y="439443"/>
                      <a:pt x="226336" y="495046"/>
                    </a:cubicBezTo>
                    <a:cubicBezTo>
                      <a:pt x="233511" y="550649"/>
                      <a:pt x="39788" y="649300"/>
                      <a:pt x="43375" y="699522"/>
                    </a:cubicBezTo>
                    <a:cubicBezTo>
                      <a:pt x="46962" y="749744"/>
                      <a:pt x="246066" y="755125"/>
                      <a:pt x="247860" y="796379"/>
                    </a:cubicBezTo>
                    <a:cubicBezTo>
                      <a:pt x="249654" y="837633"/>
                      <a:pt x="54137" y="947045"/>
                      <a:pt x="54137" y="947045"/>
                    </a:cubicBezTo>
                  </a:path>
                </a:pathLst>
              </a:custGeom>
              <a:ln>
                <a:solidFill>
                  <a:srgbClr val="3366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26" name="手繪多邊形 25"/>
              <p:cNvSpPr/>
              <p:nvPr/>
            </p:nvSpPr>
            <p:spPr>
              <a:xfrm>
                <a:off x="1282124" y="3587826"/>
                <a:ext cx="129473" cy="514178"/>
              </a:xfrm>
              <a:custGeom>
                <a:avLst/>
                <a:gdLst>
                  <a:gd name="connsiteX0" fmla="*/ 10777 w 247562"/>
                  <a:gd name="connsiteY0" fmla="*/ 0 h 947045"/>
                  <a:gd name="connsiteX1" fmla="*/ 172213 w 247562"/>
                  <a:gd name="connsiteY1" fmla="*/ 182952 h 947045"/>
                  <a:gd name="connsiteX2" fmla="*/ 15 w 247562"/>
                  <a:gd name="connsiteY2" fmla="*/ 365904 h 947045"/>
                  <a:gd name="connsiteX3" fmla="*/ 161451 w 247562"/>
                  <a:gd name="connsiteY3" fmla="*/ 495046 h 947045"/>
                  <a:gd name="connsiteX4" fmla="*/ 43065 w 247562"/>
                  <a:gd name="connsiteY4" fmla="*/ 699522 h 947045"/>
                  <a:gd name="connsiteX5" fmla="*/ 247550 w 247562"/>
                  <a:gd name="connsiteY5" fmla="*/ 796379 h 947045"/>
                  <a:gd name="connsiteX6" fmla="*/ 53827 w 247562"/>
                  <a:gd name="connsiteY6" fmla="*/ 947045 h 947045"/>
                  <a:gd name="connsiteX0" fmla="*/ 11087 w 247872"/>
                  <a:gd name="connsiteY0" fmla="*/ 0 h 947045"/>
                  <a:gd name="connsiteX1" fmla="*/ 172523 w 247872"/>
                  <a:gd name="connsiteY1" fmla="*/ 182952 h 947045"/>
                  <a:gd name="connsiteX2" fmla="*/ 325 w 247872"/>
                  <a:gd name="connsiteY2" fmla="*/ 365904 h 947045"/>
                  <a:gd name="connsiteX3" fmla="*/ 226336 w 247872"/>
                  <a:gd name="connsiteY3" fmla="*/ 495046 h 947045"/>
                  <a:gd name="connsiteX4" fmla="*/ 43375 w 247872"/>
                  <a:gd name="connsiteY4" fmla="*/ 699522 h 947045"/>
                  <a:gd name="connsiteX5" fmla="*/ 247860 w 247872"/>
                  <a:gd name="connsiteY5" fmla="*/ 796379 h 947045"/>
                  <a:gd name="connsiteX6" fmla="*/ 54137 w 247872"/>
                  <a:gd name="connsiteY6" fmla="*/ 947045 h 9470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7872" h="947045">
                    <a:moveTo>
                      <a:pt x="11087" y="0"/>
                    </a:moveTo>
                    <a:cubicBezTo>
                      <a:pt x="92702" y="60984"/>
                      <a:pt x="174317" y="121968"/>
                      <a:pt x="172523" y="182952"/>
                    </a:cubicBezTo>
                    <a:cubicBezTo>
                      <a:pt x="170729" y="243936"/>
                      <a:pt x="-8644" y="313889"/>
                      <a:pt x="325" y="365904"/>
                    </a:cubicBezTo>
                    <a:cubicBezTo>
                      <a:pt x="9294" y="417919"/>
                      <a:pt x="219161" y="439443"/>
                      <a:pt x="226336" y="495046"/>
                    </a:cubicBezTo>
                    <a:cubicBezTo>
                      <a:pt x="233511" y="550649"/>
                      <a:pt x="39788" y="649300"/>
                      <a:pt x="43375" y="699522"/>
                    </a:cubicBezTo>
                    <a:cubicBezTo>
                      <a:pt x="46962" y="749744"/>
                      <a:pt x="246066" y="755125"/>
                      <a:pt x="247860" y="796379"/>
                    </a:cubicBezTo>
                    <a:cubicBezTo>
                      <a:pt x="249654" y="837633"/>
                      <a:pt x="54137" y="947045"/>
                      <a:pt x="54137" y="947045"/>
                    </a:cubicBezTo>
                  </a:path>
                </a:pathLst>
              </a:custGeom>
              <a:ln>
                <a:solidFill>
                  <a:srgbClr val="3366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27" name="手繪多邊形 26"/>
              <p:cNvSpPr/>
              <p:nvPr/>
            </p:nvSpPr>
            <p:spPr>
              <a:xfrm>
                <a:off x="1402238" y="3578796"/>
                <a:ext cx="129473" cy="514178"/>
              </a:xfrm>
              <a:custGeom>
                <a:avLst/>
                <a:gdLst>
                  <a:gd name="connsiteX0" fmla="*/ 10777 w 247562"/>
                  <a:gd name="connsiteY0" fmla="*/ 0 h 947045"/>
                  <a:gd name="connsiteX1" fmla="*/ 172213 w 247562"/>
                  <a:gd name="connsiteY1" fmla="*/ 182952 h 947045"/>
                  <a:gd name="connsiteX2" fmla="*/ 15 w 247562"/>
                  <a:gd name="connsiteY2" fmla="*/ 365904 h 947045"/>
                  <a:gd name="connsiteX3" fmla="*/ 161451 w 247562"/>
                  <a:gd name="connsiteY3" fmla="*/ 495046 h 947045"/>
                  <a:gd name="connsiteX4" fmla="*/ 43065 w 247562"/>
                  <a:gd name="connsiteY4" fmla="*/ 699522 h 947045"/>
                  <a:gd name="connsiteX5" fmla="*/ 247550 w 247562"/>
                  <a:gd name="connsiteY5" fmla="*/ 796379 h 947045"/>
                  <a:gd name="connsiteX6" fmla="*/ 53827 w 247562"/>
                  <a:gd name="connsiteY6" fmla="*/ 947045 h 947045"/>
                  <a:gd name="connsiteX0" fmla="*/ 11087 w 247872"/>
                  <a:gd name="connsiteY0" fmla="*/ 0 h 947045"/>
                  <a:gd name="connsiteX1" fmla="*/ 172523 w 247872"/>
                  <a:gd name="connsiteY1" fmla="*/ 182952 h 947045"/>
                  <a:gd name="connsiteX2" fmla="*/ 325 w 247872"/>
                  <a:gd name="connsiteY2" fmla="*/ 365904 h 947045"/>
                  <a:gd name="connsiteX3" fmla="*/ 226336 w 247872"/>
                  <a:gd name="connsiteY3" fmla="*/ 495046 h 947045"/>
                  <a:gd name="connsiteX4" fmla="*/ 43375 w 247872"/>
                  <a:gd name="connsiteY4" fmla="*/ 699522 h 947045"/>
                  <a:gd name="connsiteX5" fmla="*/ 247860 w 247872"/>
                  <a:gd name="connsiteY5" fmla="*/ 796379 h 947045"/>
                  <a:gd name="connsiteX6" fmla="*/ 54137 w 247872"/>
                  <a:gd name="connsiteY6" fmla="*/ 947045 h 9470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7872" h="947045">
                    <a:moveTo>
                      <a:pt x="11087" y="0"/>
                    </a:moveTo>
                    <a:cubicBezTo>
                      <a:pt x="92702" y="60984"/>
                      <a:pt x="174317" y="121968"/>
                      <a:pt x="172523" y="182952"/>
                    </a:cubicBezTo>
                    <a:cubicBezTo>
                      <a:pt x="170729" y="243936"/>
                      <a:pt x="-8644" y="313889"/>
                      <a:pt x="325" y="365904"/>
                    </a:cubicBezTo>
                    <a:cubicBezTo>
                      <a:pt x="9294" y="417919"/>
                      <a:pt x="219161" y="439443"/>
                      <a:pt x="226336" y="495046"/>
                    </a:cubicBezTo>
                    <a:cubicBezTo>
                      <a:pt x="233511" y="550649"/>
                      <a:pt x="39788" y="649300"/>
                      <a:pt x="43375" y="699522"/>
                    </a:cubicBezTo>
                    <a:cubicBezTo>
                      <a:pt x="46962" y="749744"/>
                      <a:pt x="246066" y="755125"/>
                      <a:pt x="247860" y="796379"/>
                    </a:cubicBezTo>
                    <a:cubicBezTo>
                      <a:pt x="249654" y="837633"/>
                      <a:pt x="54137" y="947045"/>
                      <a:pt x="54137" y="947045"/>
                    </a:cubicBezTo>
                  </a:path>
                </a:pathLst>
              </a:custGeom>
              <a:ln>
                <a:solidFill>
                  <a:srgbClr val="3366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28" name="手繪多邊形 27"/>
              <p:cNvSpPr/>
              <p:nvPr/>
            </p:nvSpPr>
            <p:spPr>
              <a:xfrm>
                <a:off x="1497364" y="3577064"/>
                <a:ext cx="129473" cy="514178"/>
              </a:xfrm>
              <a:custGeom>
                <a:avLst/>
                <a:gdLst>
                  <a:gd name="connsiteX0" fmla="*/ 10777 w 247562"/>
                  <a:gd name="connsiteY0" fmla="*/ 0 h 947045"/>
                  <a:gd name="connsiteX1" fmla="*/ 172213 w 247562"/>
                  <a:gd name="connsiteY1" fmla="*/ 182952 h 947045"/>
                  <a:gd name="connsiteX2" fmla="*/ 15 w 247562"/>
                  <a:gd name="connsiteY2" fmla="*/ 365904 h 947045"/>
                  <a:gd name="connsiteX3" fmla="*/ 161451 w 247562"/>
                  <a:gd name="connsiteY3" fmla="*/ 495046 h 947045"/>
                  <a:gd name="connsiteX4" fmla="*/ 43065 w 247562"/>
                  <a:gd name="connsiteY4" fmla="*/ 699522 h 947045"/>
                  <a:gd name="connsiteX5" fmla="*/ 247550 w 247562"/>
                  <a:gd name="connsiteY5" fmla="*/ 796379 h 947045"/>
                  <a:gd name="connsiteX6" fmla="*/ 53827 w 247562"/>
                  <a:gd name="connsiteY6" fmla="*/ 947045 h 947045"/>
                  <a:gd name="connsiteX0" fmla="*/ 11087 w 247872"/>
                  <a:gd name="connsiteY0" fmla="*/ 0 h 947045"/>
                  <a:gd name="connsiteX1" fmla="*/ 172523 w 247872"/>
                  <a:gd name="connsiteY1" fmla="*/ 182952 h 947045"/>
                  <a:gd name="connsiteX2" fmla="*/ 325 w 247872"/>
                  <a:gd name="connsiteY2" fmla="*/ 365904 h 947045"/>
                  <a:gd name="connsiteX3" fmla="*/ 226336 w 247872"/>
                  <a:gd name="connsiteY3" fmla="*/ 495046 h 947045"/>
                  <a:gd name="connsiteX4" fmla="*/ 43375 w 247872"/>
                  <a:gd name="connsiteY4" fmla="*/ 699522 h 947045"/>
                  <a:gd name="connsiteX5" fmla="*/ 247860 w 247872"/>
                  <a:gd name="connsiteY5" fmla="*/ 796379 h 947045"/>
                  <a:gd name="connsiteX6" fmla="*/ 54137 w 247872"/>
                  <a:gd name="connsiteY6" fmla="*/ 947045 h 9470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7872" h="947045">
                    <a:moveTo>
                      <a:pt x="11087" y="0"/>
                    </a:moveTo>
                    <a:cubicBezTo>
                      <a:pt x="92702" y="60984"/>
                      <a:pt x="174317" y="121968"/>
                      <a:pt x="172523" y="182952"/>
                    </a:cubicBezTo>
                    <a:cubicBezTo>
                      <a:pt x="170729" y="243936"/>
                      <a:pt x="-8644" y="313889"/>
                      <a:pt x="325" y="365904"/>
                    </a:cubicBezTo>
                    <a:cubicBezTo>
                      <a:pt x="9294" y="417919"/>
                      <a:pt x="219161" y="439443"/>
                      <a:pt x="226336" y="495046"/>
                    </a:cubicBezTo>
                    <a:cubicBezTo>
                      <a:pt x="233511" y="550649"/>
                      <a:pt x="39788" y="649300"/>
                      <a:pt x="43375" y="699522"/>
                    </a:cubicBezTo>
                    <a:cubicBezTo>
                      <a:pt x="46962" y="749744"/>
                      <a:pt x="246066" y="755125"/>
                      <a:pt x="247860" y="796379"/>
                    </a:cubicBezTo>
                    <a:cubicBezTo>
                      <a:pt x="249654" y="837633"/>
                      <a:pt x="54137" y="947045"/>
                      <a:pt x="54137" y="947045"/>
                    </a:cubicBezTo>
                  </a:path>
                </a:pathLst>
              </a:custGeom>
              <a:ln>
                <a:solidFill>
                  <a:srgbClr val="3366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29" name="手繪多邊形 28"/>
              <p:cNvSpPr/>
              <p:nvPr/>
            </p:nvSpPr>
            <p:spPr>
              <a:xfrm>
                <a:off x="1617478" y="3568034"/>
                <a:ext cx="129473" cy="514178"/>
              </a:xfrm>
              <a:custGeom>
                <a:avLst/>
                <a:gdLst>
                  <a:gd name="connsiteX0" fmla="*/ 10777 w 247562"/>
                  <a:gd name="connsiteY0" fmla="*/ 0 h 947045"/>
                  <a:gd name="connsiteX1" fmla="*/ 172213 w 247562"/>
                  <a:gd name="connsiteY1" fmla="*/ 182952 h 947045"/>
                  <a:gd name="connsiteX2" fmla="*/ 15 w 247562"/>
                  <a:gd name="connsiteY2" fmla="*/ 365904 h 947045"/>
                  <a:gd name="connsiteX3" fmla="*/ 161451 w 247562"/>
                  <a:gd name="connsiteY3" fmla="*/ 495046 h 947045"/>
                  <a:gd name="connsiteX4" fmla="*/ 43065 w 247562"/>
                  <a:gd name="connsiteY4" fmla="*/ 699522 h 947045"/>
                  <a:gd name="connsiteX5" fmla="*/ 247550 w 247562"/>
                  <a:gd name="connsiteY5" fmla="*/ 796379 h 947045"/>
                  <a:gd name="connsiteX6" fmla="*/ 53827 w 247562"/>
                  <a:gd name="connsiteY6" fmla="*/ 947045 h 947045"/>
                  <a:gd name="connsiteX0" fmla="*/ 11087 w 247872"/>
                  <a:gd name="connsiteY0" fmla="*/ 0 h 947045"/>
                  <a:gd name="connsiteX1" fmla="*/ 172523 w 247872"/>
                  <a:gd name="connsiteY1" fmla="*/ 182952 h 947045"/>
                  <a:gd name="connsiteX2" fmla="*/ 325 w 247872"/>
                  <a:gd name="connsiteY2" fmla="*/ 365904 h 947045"/>
                  <a:gd name="connsiteX3" fmla="*/ 226336 w 247872"/>
                  <a:gd name="connsiteY3" fmla="*/ 495046 h 947045"/>
                  <a:gd name="connsiteX4" fmla="*/ 43375 w 247872"/>
                  <a:gd name="connsiteY4" fmla="*/ 699522 h 947045"/>
                  <a:gd name="connsiteX5" fmla="*/ 247860 w 247872"/>
                  <a:gd name="connsiteY5" fmla="*/ 796379 h 947045"/>
                  <a:gd name="connsiteX6" fmla="*/ 54137 w 247872"/>
                  <a:gd name="connsiteY6" fmla="*/ 947045 h 9470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7872" h="947045">
                    <a:moveTo>
                      <a:pt x="11087" y="0"/>
                    </a:moveTo>
                    <a:cubicBezTo>
                      <a:pt x="92702" y="60984"/>
                      <a:pt x="174317" y="121968"/>
                      <a:pt x="172523" y="182952"/>
                    </a:cubicBezTo>
                    <a:cubicBezTo>
                      <a:pt x="170729" y="243936"/>
                      <a:pt x="-8644" y="313889"/>
                      <a:pt x="325" y="365904"/>
                    </a:cubicBezTo>
                    <a:cubicBezTo>
                      <a:pt x="9294" y="417919"/>
                      <a:pt x="219161" y="439443"/>
                      <a:pt x="226336" y="495046"/>
                    </a:cubicBezTo>
                    <a:cubicBezTo>
                      <a:pt x="233511" y="550649"/>
                      <a:pt x="39788" y="649300"/>
                      <a:pt x="43375" y="699522"/>
                    </a:cubicBezTo>
                    <a:cubicBezTo>
                      <a:pt x="46962" y="749744"/>
                      <a:pt x="246066" y="755125"/>
                      <a:pt x="247860" y="796379"/>
                    </a:cubicBezTo>
                    <a:cubicBezTo>
                      <a:pt x="249654" y="837633"/>
                      <a:pt x="54137" y="947045"/>
                      <a:pt x="54137" y="947045"/>
                    </a:cubicBezTo>
                  </a:path>
                </a:pathLst>
              </a:custGeom>
              <a:ln>
                <a:solidFill>
                  <a:srgbClr val="3366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0" name="手繪多邊形 29"/>
              <p:cNvSpPr/>
              <p:nvPr/>
            </p:nvSpPr>
            <p:spPr>
              <a:xfrm>
                <a:off x="1725098" y="3557272"/>
                <a:ext cx="129473" cy="514178"/>
              </a:xfrm>
              <a:custGeom>
                <a:avLst/>
                <a:gdLst>
                  <a:gd name="connsiteX0" fmla="*/ 10777 w 247562"/>
                  <a:gd name="connsiteY0" fmla="*/ 0 h 947045"/>
                  <a:gd name="connsiteX1" fmla="*/ 172213 w 247562"/>
                  <a:gd name="connsiteY1" fmla="*/ 182952 h 947045"/>
                  <a:gd name="connsiteX2" fmla="*/ 15 w 247562"/>
                  <a:gd name="connsiteY2" fmla="*/ 365904 h 947045"/>
                  <a:gd name="connsiteX3" fmla="*/ 161451 w 247562"/>
                  <a:gd name="connsiteY3" fmla="*/ 495046 h 947045"/>
                  <a:gd name="connsiteX4" fmla="*/ 43065 w 247562"/>
                  <a:gd name="connsiteY4" fmla="*/ 699522 h 947045"/>
                  <a:gd name="connsiteX5" fmla="*/ 247550 w 247562"/>
                  <a:gd name="connsiteY5" fmla="*/ 796379 h 947045"/>
                  <a:gd name="connsiteX6" fmla="*/ 53827 w 247562"/>
                  <a:gd name="connsiteY6" fmla="*/ 947045 h 947045"/>
                  <a:gd name="connsiteX0" fmla="*/ 11087 w 247872"/>
                  <a:gd name="connsiteY0" fmla="*/ 0 h 947045"/>
                  <a:gd name="connsiteX1" fmla="*/ 172523 w 247872"/>
                  <a:gd name="connsiteY1" fmla="*/ 182952 h 947045"/>
                  <a:gd name="connsiteX2" fmla="*/ 325 w 247872"/>
                  <a:gd name="connsiteY2" fmla="*/ 365904 h 947045"/>
                  <a:gd name="connsiteX3" fmla="*/ 226336 w 247872"/>
                  <a:gd name="connsiteY3" fmla="*/ 495046 h 947045"/>
                  <a:gd name="connsiteX4" fmla="*/ 43375 w 247872"/>
                  <a:gd name="connsiteY4" fmla="*/ 699522 h 947045"/>
                  <a:gd name="connsiteX5" fmla="*/ 247860 w 247872"/>
                  <a:gd name="connsiteY5" fmla="*/ 796379 h 947045"/>
                  <a:gd name="connsiteX6" fmla="*/ 54137 w 247872"/>
                  <a:gd name="connsiteY6" fmla="*/ 947045 h 9470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7872" h="947045">
                    <a:moveTo>
                      <a:pt x="11087" y="0"/>
                    </a:moveTo>
                    <a:cubicBezTo>
                      <a:pt x="92702" y="60984"/>
                      <a:pt x="174317" y="121968"/>
                      <a:pt x="172523" y="182952"/>
                    </a:cubicBezTo>
                    <a:cubicBezTo>
                      <a:pt x="170729" y="243936"/>
                      <a:pt x="-8644" y="313889"/>
                      <a:pt x="325" y="365904"/>
                    </a:cubicBezTo>
                    <a:cubicBezTo>
                      <a:pt x="9294" y="417919"/>
                      <a:pt x="219161" y="439443"/>
                      <a:pt x="226336" y="495046"/>
                    </a:cubicBezTo>
                    <a:cubicBezTo>
                      <a:pt x="233511" y="550649"/>
                      <a:pt x="39788" y="649300"/>
                      <a:pt x="43375" y="699522"/>
                    </a:cubicBezTo>
                    <a:cubicBezTo>
                      <a:pt x="46962" y="749744"/>
                      <a:pt x="246066" y="755125"/>
                      <a:pt x="247860" y="796379"/>
                    </a:cubicBezTo>
                    <a:cubicBezTo>
                      <a:pt x="249654" y="837633"/>
                      <a:pt x="54137" y="947045"/>
                      <a:pt x="54137" y="947045"/>
                    </a:cubicBezTo>
                  </a:path>
                </a:pathLst>
              </a:custGeom>
              <a:ln>
                <a:solidFill>
                  <a:srgbClr val="3366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1" name="手繪多邊形 30"/>
              <p:cNvSpPr/>
              <p:nvPr/>
            </p:nvSpPr>
            <p:spPr>
              <a:xfrm>
                <a:off x="1845212" y="3548242"/>
                <a:ext cx="129473" cy="514178"/>
              </a:xfrm>
              <a:custGeom>
                <a:avLst/>
                <a:gdLst>
                  <a:gd name="connsiteX0" fmla="*/ 10777 w 247562"/>
                  <a:gd name="connsiteY0" fmla="*/ 0 h 947045"/>
                  <a:gd name="connsiteX1" fmla="*/ 172213 w 247562"/>
                  <a:gd name="connsiteY1" fmla="*/ 182952 h 947045"/>
                  <a:gd name="connsiteX2" fmla="*/ 15 w 247562"/>
                  <a:gd name="connsiteY2" fmla="*/ 365904 h 947045"/>
                  <a:gd name="connsiteX3" fmla="*/ 161451 w 247562"/>
                  <a:gd name="connsiteY3" fmla="*/ 495046 h 947045"/>
                  <a:gd name="connsiteX4" fmla="*/ 43065 w 247562"/>
                  <a:gd name="connsiteY4" fmla="*/ 699522 h 947045"/>
                  <a:gd name="connsiteX5" fmla="*/ 247550 w 247562"/>
                  <a:gd name="connsiteY5" fmla="*/ 796379 h 947045"/>
                  <a:gd name="connsiteX6" fmla="*/ 53827 w 247562"/>
                  <a:gd name="connsiteY6" fmla="*/ 947045 h 947045"/>
                  <a:gd name="connsiteX0" fmla="*/ 11087 w 247872"/>
                  <a:gd name="connsiteY0" fmla="*/ 0 h 947045"/>
                  <a:gd name="connsiteX1" fmla="*/ 172523 w 247872"/>
                  <a:gd name="connsiteY1" fmla="*/ 182952 h 947045"/>
                  <a:gd name="connsiteX2" fmla="*/ 325 w 247872"/>
                  <a:gd name="connsiteY2" fmla="*/ 365904 h 947045"/>
                  <a:gd name="connsiteX3" fmla="*/ 226336 w 247872"/>
                  <a:gd name="connsiteY3" fmla="*/ 495046 h 947045"/>
                  <a:gd name="connsiteX4" fmla="*/ 43375 w 247872"/>
                  <a:gd name="connsiteY4" fmla="*/ 699522 h 947045"/>
                  <a:gd name="connsiteX5" fmla="*/ 247860 w 247872"/>
                  <a:gd name="connsiteY5" fmla="*/ 796379 h 947045"/>
                  <a:gd name="connsiteX6" fmla="*/ 54137 w 247872"/>
                  <a:gd name="connsiteY6" fmla="*/ 947045 h 9470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7872" h="947045">
                    <a:moveTo>
                      <a:pt x="11087" y="0"/>
                    </a:moveTo>
                    <a:cubicBezTo>
                      <a:pt x="92702" y="60984"/>
                      <a:pt x="174317" y="121968"/>
                      <a:pt x="172523" y="182952"/>
                    </a:cubicBezTo>
                    <a:cubicBezTo>
                      <a:pt x="170729" y="243936"/>
                      <a:pt x="-8644" y="313889"/>
                      <a:pt x="325" y="365904"/>
                    </a:cubicBezTo>
                    <a:cubicBezTo>
                      <a:pt x="9294" y="417919"/>
                      <a:pt x="219161" y="439443"/>
                      <a:pt x="226336" y="495046"/>
                    </a:cubicBezTo>
                    <a:cubicBezTo>
                      <a:pt x="233511" y="550649"/>
                      <a:pt x="39788" y="649300"/>
                      <a:pt x="43375" y="699522"/>
                    </a:cubicBezTo>
                    <a:cubicBezTo>
                      <a:pt x="46962" y="749744"/>
                      <a:pt x="246066" y="755125"/>
                      <a:pt x="247860" y="796379"/>
                    </a:cubicBezTo>
                    <a:cubicBezTo>
                      <a:pt x="249654" y="837633"/>
                      <a:pt x="54137" y="947045"/>
                      <a:pt x="54137" y="947045"/>
                    </a:cubicBezTo>
                  </a:path>
                </a:pathLst>
              </a:custGeom>
              <a:ln>
                <a:solidFill>
                  <a:srgbClr val="3366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</p:grpSp>
        <p:sp>
          <p:nvSpPr>
            <p:cNvPr id="23" name="矩形 22"/>
            <p:cNvSpPr/>
            <p:nvPr/>
          </p:nvSpPr>
          <p:spPr>
            <a:xfrm>
              <a:off x="1011342" y="4207890"/>
              <a:ext cx="920295" cy="398188"/>
            </a:xfrm>
            <a:prstGeom prst="rect">
              <a:avLst/>
            </a:prstGeom>
            <a:solidFill>
              <a:schemeClr val="accent3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</p:grpSp>
      <p:grpSp>
        <p:nvGrpSpPr>
          <p:cNvPr id="32" name="群組 31"/>
          <p:cNvGrpSpPr/>
          <p:nvPr/>
        </p:nvGrpSpPr>
        <p:grpSpPr>
          <a:xfrm>
            <a:off x="6320158" y="3610719"/>
            <a:ext cx="1097764" cy="1205330"/>
            <a:chOff x="904040" y="3476082"/>
            <a:chExt cx="1097764" cy="1205330"/>
          </a:xfrm>
        </p:grpSpPr>
        <p:sp>
          <p:nvSpPr>
            <p:cNvPr id="33" name="矩形 32"/>
            <p:cNvSpPr/>
            <p:nvPr/>
          </p:nvSpPr>
          <p:spPr>
            <a:xfrm>
              <a:off x="904040" y="3476082"/>
              <a:ext cx="1097764" cy="120533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grpSp>
          <p:nvGrpSpPr>
            <p:cNvPr id="34" name="群組 33"/>
            <p:cNvGrpSpPr/>
            <p:nvPr/>
          </p:nvGrpSpPr>
          <p:grpSpPr>
            <a:xfrm>
              <a:off x="1011342" y="3548242"/>
              <a:ext cx="920295" cy="573554"/>
              <a:chOff x="1054390" y="3548242"/>
              <a:chExt cx="920295" cy="573554"/>
            </a:xfrm>
          </p:grpSpPr>
          <p:sp>
            <p:nvSpPr>
              <p:cNvPr id="36" name="手繪多邊形 35"/>
              <p:cNvSpPr/>
              <p:nvPr/>
            </p:nvSpPr>
            <p:spPr>
              <a:xfrm>
                <a:off x="1054390" y="3607618"/>
                <a:ext cx="129473" cy="514178"/>
              </a:xfrm>
              <a:custGeom>
                <a:avLst/>
                <a:gdLst>
                  <a:gd name="connsiteX0" fmla="*/ 10777 w 247562"/>
                  <a:gd name="connsiteY0" fmla="*/ 0 h 947045"/>
                  <a:gd name="connsiteX1" fmla="*/ 172213 w 247562"/>
                  <a:gd name="connsiteY1" fmla="*/ 182952 h 947045"/>
                  <a:gd name="connsiteX2" fmla="*/ 15 w 247562"/>
                  <a:gd name="connsiteY2" fmla="*/ 365904 h 947045"/>
                  <a:gd name="connsiteX3" fmla="*/ 161451 w 247562"/>
                  <a:gd name="connsiteY3" fmla="*/ 495046 h 947045"/>
                  <a:gd name="connsiteX4" fmla="*/ 43065 w 247562"/>
                  <a:gd name="connsiteY4" fmla="*/ 699522 h 947045"/>
                  <a:gd name="connsiteX5" fmla="*/ 247550 w 247562"/>
                  <a:gd name="connsiteY5" fmla="*/ 796379 h 947045"/>
                  <a:gd name="connsiteX6" fmla="*/ 53827 w 247562"/>
                  <a:gd name="connsiteY6" fmla="*/ 947045 h 947045"/>
                  <a:gd name="connsiteX0" fmla="*/ 11087 w 247872"/>
                  <a:gd name="connsiteY0" fmla="*/ 0 h 947045"/>
                  <a:gd name="connsiteX1" fmla="*/ 172523 w 247872"/>
                  <a:gd name="connsiteY1" fmla="*/ 182952 h 947045"/>
                  <a:gd name="connsiteX2" fmla="*/ 325 w 247872"/>
                  <a:gd name="connsiteY2" fmla="*/ 365904 h 947045"/>
                  <a:gd name="connsiteX3" fmla="*/ 226336 w 247872"/>
                  <a:gd name="connsiteY3" fmla="*/ 495046 h 947045"/>
                  <a:gd name="connsiteX4" fmla="*/ 43375 w 247872"/>
                  <a:gd name="connsiteY4" fmla="*/ 699522 h 947045"/>
                  <a:gd name="connsiteX5" fmla="*/ 247860 w 247872"/>
                  <a:gd name="connsiteY5" fmla="*/ 796379 h 947045"/>
                  <a:gd name="connsiteX6" fmla="*/ 54137 w 247872"/>
                  <a:gd name="connsiteY6" fmla="*/ 947045 h 9470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7872" h="947045">
                    <a:moveTo>
                      <a:pt x="11087" y="0"/>
                    </a:moveTo>
                    <a:cubicBezTo>
                      <a:pt x="92702" y="60984"/>
                      <a:pt x="174317" y="121968"/>
                      <a:pt x="172523" y="182952"/>
                    </a:cubicBezTo>
                    <a:cubicBezTo>
                      <a:pt x="170729" y="243936"/>
                      <a:pt x="-8644" y="313889"/>
                      <a:pt x="325" y="365904"/>
                    </a:cubicBezTo>
                    <a:cubicBezTo>
                      <a:pt x="9294" y="417919"/>
                      <a:pt x="219161" y="439443"/>
                      <a:pt x="226336" y="495046"/>
                    </a:cubicBezTo>
                    <a:cubicBezTo>
                      <a:pt x="233511" y="550649"/>
                      <a:pt x="39788" y="649300"/>
                      <a:pt x="43375" y="699522"/>
                    </a:cubicBezTo>
                    <a:cubicBezTo>
                      <a:pt x="46962" y="749744"/>
                      <a:pt x="246066" y="755125"/>
                      <a:pt x="247860" y="796379"/>
                    </a:cubicBezTo>
                    <a:cubicBezTo>
                      <a:pt x="249654" y="837633"/>
                      <a:pt x="54137" y="947045"/>
                      <a:pt x="54137" y="947045"/>
                    </a:cubicBezTo>
                  </a:path>
                </a:pathLst>
              </a:custGeom>
              <a:ln>
                <a:solidFill>
                  <a:srgbClr val="3366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7" name="手繪多邊形 36"/>
              <p:cNvSpPr/>
              <p:nvPr/>
            </p:nvSpPr>
            <p:spPr>
              <a:xfrm>
                <a:off x="1174504" y="3598588"/>
                <a:ext cx="129473" cy="514178"/>
              </a:xfrm>
              <a:custGeom>
                <a:avLst/>
                <a:gdLst>
                  <a:gd name="connsiteX0" fmla="*/ 10777 w 247562"/>
                  <a:gd name="connsiteY0" fmla="*/ 0 h 947045"/>
                  <a:gd name="connsiteX1" fmla="*/ 172213 w 247562"/>
                  <a:gd name="connsiteY1" fmla="*/ 182952 h 947045"/>
                  <a:gd name="connsiteX2" fmla="*/ 15 w 247562"/>
                  <a:gd name="connsiteY2" fmla="*/ 365904 h 947045"/>
                  <a:gd name="connsiteX3" fmla="*/ 161451 w 247562"/>
                  <a:gd name="connsiteY3" fmla="*/ 495046 h 947045"/>
                  <a:gd name="connsiteX4" fmla="*/ 43065 w 247562"/>
                  <a:gd name="connsiteY4" fmla="*/ 699522 h 947045"/>
                  <a:gd name="connsiteX5" fmla="*/ 247550 w 247562"/>
                  <a:gd name="connsiteY5" fmla="*/ 796379 h 947045"/>
                  <a:gd name="connsiteX6" fmla="*/ 53827 w 247562"/>
                  <a:gd name="connsiteY6" fmla="*/ 947045 h 947045"/>
                  <a:gd name="connsiteX0" fmla="*/ 11087 w 247872"/>
                  <a:gd name="connsiteY0" fmla="*/ 0 h 947045"/>
                  <a:gd name="connsiteX1" fmla="*/ 172523 w 247872"/>
                  <a:gd name="connsiteY1" fmla="*/ 182952 h 947045"/>
                  <a:gd name="connsiteX2" fmla="*/ 325 w 247872"/>
                  <a:gd name="connsiteY2" fmla="*/ 365904 h 947045"/>
                  <a:gd name="connsiteX3" fmla="*/ 226336 w 247872"/>
                  <a:gd name="connsiteY3" fmla="*/ 495046 h 947045"/>
                  <a:gd name="connsiteX4" fmla="*/ 43375 w 247872"/>
                  <a:gd name="connsiteY4" fmla="*/ 699522 h 947045"/>
                  <a:gd name="connsiteX5" fmla="*/ 247860 w 247872"/>
                  <a:gd name="connsiteY5" fmla="*/ 796379 h 947045"/>
                  <a:gd name="connsiteX6" fmla="*/ 54137 w 247872"/>
                  <a:gd name="connsiteY6" fmla="*/ 947045 h 9470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7872" h="947045">
                    <a:moveTo>
                      <a:pt x="11087" y="0"/>
                    </a:moveTo>
                    <a:cubicBezTo>
                      <a:pt x="92702" y="60984"/>
                      <a:pt x="174317" y="121968"/>
                      <a:pt x="172523" y="182952"/>
                    </a:cubicBezTo>
                    <a:cubicBezTo>
                      <a:pt x="170729" y="243936"/>
                      <a:pt x="-8644" y="313889"/>
                      <a:pt x="325" y="365904"/>
                    </a:cubicBezTo>
                    <a:cubicBezTo>
                      <a:pt x="9294" y="417919"/>
                      <a:pt x="219161" y="439443"/>
                      <a:pt x="226336" y="495046"/>
                    </a:cubicBezTo>
                    <a:cubicBezTo>
                      <a:pt x="233511" y="550649"/>
                      <a:pt x="39788" y="649300"/>
                      <a:pt x="43375" y="699522"/>
                    </a:cubicBezTo>
                    <a:cubicBezTo>
                      <a:pt x="46962" y="749744"/>
                      <a:pt x="246066" y="755125"/>
                      <a:pt x="247860" y="796379"/>
                    </a:cubicBezTo>
                    <a:cubicBezTo>
                      <a:pt x="249654" y="837633"/>
                      <a:pt x="54137" y="947045"/>
                      <a:pt x="54137" y="947045"/>
                    </a:cubicBezTo>
                  </a:path>
                </a:pathLst>
              </a:custGeom>
              <a:ln>
                <a:solidFill>
                  <a:srgbClr val="3366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8" name="手繪多邊形 37"/>
              <p:cNvSpPr/>
              <p:nvPr/>
            </p:nvSpPr>
            <p:spPr>
              <a:xfrm>
                <a:off x="1282124" y="3587826"/>
                <a:ext cx="129473" cy="514178"/>
              </a:xfrm>
              <a:custGeom>
                <a:avLst/>
                <a:gdLst>
                  <a:gd name="connsiteX0" fmla="*/ 10777 w 247562"/>
                  <a:gd name="connsiteY0" fmla="*/ 0 h 947045"/>
                  <a:gd name="connsiteX1" fmla="*/ 172213 w 247562"/>
                  <a:gd name="connsiteY1" fmla="*/ 182952 h 947045"/>
                  <a:gd name="connsiteX2" fmla="*/ 15 w 247562"/>
                  <a:gd name="connsiteY2" fmla="*/ 365904 h 947045"/>
                  <a:gd name="connsiteX3" fmla="*/ 161451 w 247562"/>
                  <a:gd name="connsiteY3" fmla="*/ 495046 h 947045"/>
                  <a:gd name="connsiteX4" fmla="*/ 43065 w 247562"/>
                  <a:gd name="connsiteY4" fmla="*/ 699522 h 947045"/>
                  <a:gd name="connsiteX5" fmla="*/ 247550 w 247562"/>
                  <a:gd name="connsiteY5" fmla="*/ 796379 h 947045"/>
                  <a:gd name="connsiteX6" fmla="*/ 53827 w 247562"/>
                  <a:gd name="connsiteY6" fmla="*/ 947045 h 947045"/>
                  <a:gd name="connsiteX0" fmla="*/ 11087 w 247872"/>
                  <a:gd name="connsiteY0" fmla="*/ 0 h 947045"/>
                  <a:gd name="connsiteX1" fmla="*/ 172523 w 247872"/>
                  <a:gd name="connsiteY1" fmla="*/ 182952 h 947045"/>
                  <a:gd name="connsiteX2" fmla="*/ 325 w 247872"/>
                  <a:gd name="connsiteY2" fmla="*/ 365904 h 947045"/>
                  <a:gd name="connsiteX3" fmla="*/ 226336 w 247872"/>
                  <a:gd name="connsiteY3" fmla="*/ 495046 h 947045"/>
                  <a:gd name="connsiteX4" fmla="*/ 43375 w 247872"/>
                  <a:gd name="connsiteY4" fmla="*/ 699522 h 947045"/>
                  <a:gd name="connsiteX5" fmla="*/ 247860 w 247872"/>
                  <a:gd name="connsiteY5" fmla="*/ 796379 h 947045"/>
                  <a:gd name="connsiteX6" fmla="*/ 54137 w 247872"/>
                  <a:gd name="connsiteY6" fmla="*/ 947045 h 9470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7872" h="947045">
                    <a:moveTo>
                      <a:pt x="11087" y="0"/>
                    </a:moveTo>
                    <a:cubicBezTo>
                      <a:pt x="92702" y="60984"/>
                      <a:pt x="174317" y="121968"/>
                      <a:pt x="172523" y="182952"/>
                    </a:cubicBezTo>
                    <a:cubicBezTo>
                      <a:pt x="170729" y="243936"/>
                      <a:pt x="-8644" y="313889"/>
                      <a:pt x="325" y="365904"/>
                    </a:cubicBezTo>
                    <a:cubicBezTo>
                      <a:pt x="9294" y="417919"/>
                      <a:pt x="219161" y="439443"/>
                      <a:pt x="226336" y="495046"/>
                    </a:cubicBezTo>
                    <a:cubicBezTo>
                      <a:pt x="233511" y="550649"/>
                      <a:pt x="39788" y="649300"/>
                      <a:pt x="43375" y="699522"/>
                    </a:cubicBezTo>
                    <a:cubicBezTo>
                      <a:pt x="46962" y="749744"/>
                      <a:pt x="246066" y="755125"/>
                      <a:pt x="247860" y="796379"/>
                    </a:cubicBezTo>
                    <a:cubicBezTo>
                      <a:pt x="249654" y="837633"/>
                      <a:pt x="54137" y="947045"/>
                      <a:pt x="54137" y="947045"/>
                    </a:cubicBezTo>
                  </a:path>
                </a:pathLst>
              </a:custGeom>
              <a:ln>
                <a:solidFill>
                  <a:srgbClr val="3366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9" name="手繪多邊形 38"/>
              <p:cNvSpPr/>
              <p:nvPr/>
            </p:nvSpPr>
            <p:spPr>
              <a:xfrm>
                <a:off x="1402238" y="3578796"/>
                <a:ext cx="129473" cy="514178"/>
              </a:xfrm>
              <a:custGeom>
                <a:avLst/>
                <a:gdLst>
                  <a:gd name="connsiteX0" fmla="*/ 10777 w 247562"/>
                  <a:gd name="connsiteY0" fmla="*/ 0 h 947045"/>
                  <a:gd name="connsiteX1" fmla="*/ 172213 w 247562"/>
                  <a:gd name="connsiteY1" fmla="*/ 182952 h 947045"/>
                  <a:gd name="connsiteX2" fmla="*/ 15 w 247562"/>
                  <a:gd name="connsiteY2" fmla="*/ 365904 h 947045"/>
                  <a:gd name="connsiteX3" fmla="*/ 161451 w 247562"/>
                  <a:gd name="connsiteY3" fmla="*/ 495046 h 947045"/>
                  <a:gd name="connsiteX4" fmla="*/ 43065 w 247562"/>
                  <a:gd name="connsiteY4" fmla="*/ 699522 h 947045"/>
                  <a:gd name="connsiteX5" fmla="*/ 247550 w 247562"/>
                  <a:gd name="connsiteY5" fmla="*/ 796379 h 947045"/>
                  <a:gd name="connsiteX6" fmla="*/ 53827 w 247562"/>
                  <a:gd name="connsiteY6" fmla="*/ 947045 h 947045"/>
                  <a:gd name="connsiteX0" fmla="*/ 11087 w 247872"/>
                  <a:gd name="connsiteY0" fmla="*/ 0 h 947045"/>
                  <a:gd name="connsiteX1" fmla="*/ 172523 w 247872"/>
                  <a:gd name="connsiteY1" fmla="*/ 182952 h 947045"/>
                  <a:gd name="connsiteX2" fmla="*/ 325 w 247872"/>
                  <a:gd name="connsiteY2" fmla="*/ 365904 h 947045"/>
                  <a:gd name="connsiteX3" fmla="*/ 226336 w 247872"/>
                  <a:gd name="connsiteY3" fmla="*/ 495046 h 947045"/>
                  <a:gd name="connsiteX4" fmla="*/ 43375 w 247872"/>
                  <a:gd name="connsiteY4" fmla="*/ 699522 h 947045"/>
                  <a:gd name="connsiteX5" fmla="*/ 247860 w 247872"/>
                  <a:gd name="connsiteY5" fmla="*/ 796379 h 947045"/>
                  <a:gd name="connsiteX6" fmla="*/ 54137 w 247872"/>
                  <a:gd name="connsiteY6" fmla="*/ 947045 h 9470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7872" h="947045">
                    <a:moveTo>
                      <a:pt x="11087" y="0"/>
                    </a:moveTo>
                    <a:cubicBezTo>
                      <a:pt x="92702" y="60984"/>
                      <a:pt x="174317" y="121968"/>
                      <a:pt x="172523" y="182952"/>
                    </a:cubicBezTo>
                    <a:cubicBezTo>
                      <a:pt x="170729" y="243936"/>
                      <a:pt x="-8644" y="313889"/>
                      <a:pt x="325" y="365904"/>
                    </a:cubicBezTo>
                    <a:cubicBezTo>
                      <a:pt x="9294" y="417919"/>
                      <a:pt x="219161" y="439443"/>
                      <a:pt x="226336" y="495046"/>
                    </a:cubicBezTo>
                    <a:cubicBezTo>
                      <a:pt x="233511" y="550649"/>
                      <a:pt x="39788" y="649300"/>
                      <a:pt x="43375" y="699522"/>
                    </a:cubicBezTo>
                    <a:cubicBezTo>
                      <a:pt x="46962" y="749744"/>
                      <a:pt x="246066" y="755125"/>
                      <a:pt x="247860" y="796379"/>
                    </a:cubicBezTo>
                    <a:cubicBezTo>
                      <a:pt x="249654" y="837633"/>
                      <a:pt x="54137" y="947045"/>
                      <a:pt x="54137" y="947045"/>
                    </a:cubicBezTo>
                  </a:path>
                </a:pathLst>
              </a:custGeom>
              <a:ln>
                <a:solidFill>
                  <a:srgbClr val="3366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40" name="手繪多邊形 39"/>
              <p:cNvSpPr/>
              <p:nvPr/>
            </p:nvSpPr>
            <p:spPr>
              <a:xfrm>
                <a:off x="1497364" y="3577064"/>
                <a:ext cx="129473" cy="514178"/>
              </a:xfrm>
              <a:custGeom>
                <a:avLst/>
                <a:gdLst>
                  <a:gd name="connsiteX0" fmla="*/ 10777 w 247562"/>
                  <a:gd name="connsiteY0" fmla="*/ 0 h 947045"/>
                  <a:gd name="connsiteX1" fmla="*/ 172213 w 247562"/>
                  <a:gd name="connsiteY1" fmla="*/ 182952 h 947045"/>
                  <a:gd name="connsiteX2" fmla="*/ 15 w 247562"/>
                  <a:gd name="connsiteY2" fmla="*/ 365904 h 947045"/>
                  <a:gd name="connsiteX3" fmla="*/ 161451 w 247562"/>
                  <a:gd name="connsiteY3" fmla="*/ 495046 h 947045"/>
                  <a:gd name="connsiteX4" fmla="*/ 43065 w 247562"/>
                  <a:gd name="connsiteY4" fmla="*/ 699522 h 947045"/>
                  <a:gd name="connsiteX5" fmla="*/ 247550 w 247562"/>
                  <a:gd name="connsiteY5" fmla="*/ 796379 h 947045"/>
                  <a:gd name="connsiteX6" fmla="*/ 53827 w 247562"/>
                  <a:gd name="connsiteY6" fmla="*/ 947045 h 947045"/>
                  <a:gd name="connsiteX0" fmla="*/ 11087 w 247872"/>
                  <a:gd name="connsiteY0" fmla="*/ 0 h 947045"/>
                  <a:gd name="connsiteX1" fmla="*/ 172523 w 247872"/>
                  <a:gd name="connsiteY1" fmla="*/ 182952 h 947045"/>
                  <a:gd name="connsiteX2" fmla="*/ 325 w 247872"/>
                  <a:gd name="connsiteY2" fmla="*/ 365904 h 947045"/>
                  <a:gd name="connsiteX3" fmla="*/ 226336 w 247872"/>
                  <a:gd name="connsiteY3" fmla="*/ 495046 h 947045"/>
                  <a:gd name="connsiteX4" fmla="*/ 43375 w 247872"/>
                  <a:gd name="connsiteY4" fmla="*/ 699522 h 947045"/>
                  <a:gd name="connsiteX5" fmla="*/ 247860 w 247872"/>
                  <a:gd name="connsiteY5" fmla="*/ 796379 h 947045"/>
                  <a:gd name="connsiteX6" fmla="*/ 54137 w 247872"/>
                  <a:gd name="connsiteY6" fmla="*/ 947045 h 9470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7872" h="947045">
                    <a:moveTo>
                      <a:pt x="11087" y="0"/>
                    </a:moveTo>
                    <a:cubicBezTo>
                      <a:pt x="92702" y="60984"/>
                      <a:pt x="174317" y="121968"/>
                      <a:pt x="172523" y="182952"/>
                    </a:cubicBezTo>
                    <a:cubicBezTo>
                      <a:pt x="170729" y="243936"/>
                      <a:pt x="-8644" y="313889"/>
                      <a:pt x="325" y="365904"/>
                    </a:cubicBezTo>
                    <a:cubicBezTo>
                      <a:pt x="9294" y="417919"/>
                      <a:pt x="219161" y="439443"/>
                      <a:pt x="226336" y="495046"/>
                    </a:cubicBezTo>
                    <a:cubicBezTo>
                      <a:pt x="233511" y="550649"/>
                      <a:pt x="39788" y="649300"/>
                      <a:pt x="43375" y="699522"/>
                    </a:cubicBezTo>
                    <a:cubicBezTo>
                      <a:pt x="46962" y="749744"/>
                      <a:pt x="246066" y="755125"/>
                      <a:pt x="247860" y="796379"/>
                    </a:cubicBezTo>
                    <a:cubicBezTo>
                      <a:pt x="249654" y="837633"/>
                      <a:pt x="54137" y="947045"/>
                      <a:pt x="54137" y="947045"/>
                    </a:cubicBezTo>
                  </a:path>
                </a:pathLst>
              </a:custGeom>
              <a:ln>
                <a:solidFill>
                  <a:srgbClr val="3366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41" name="手繪多邊形 40"/>
              <p:cNvSpPr/>
              <p:nvPr/>
            </p:nvSpPr>
            <p:spPr>
              <a:xfrm>
                <a:off x="1617478" y="3568034"/>
                <a:ext cx="129473" cy="514178"/>
              </a:xfrm>
              <a:custGeom>
                <a:avLst/>
                <a:gdLst>
                  <a:gd name="connsiteX0" fmla="*/ 10777 w 247562"/>
                  <a:gd name="connsiteY0" fmla="*/ 0 h 947045"/>
                  <a:gd name="connsiteX1" fmla="*/ 172213 w 247562"/>
                  <a:gd name="connsiteY1" fmla="*/ 182952 h 947045"/>
                  <a:gd name="connsiteX2" fmla="*/ 15 w 247562"/>
                  <a:gd name="connsiteY2" fmla="*/ 365904 h 947045"/>
                  <a:gd name="connsiteX3" fmla="*/ 161451 w 247562"/>
                  <a:gd name="connsiteY3" fmla="*/ 495046 h 947045"/>
                  <a:gd name="connsiteX4" fmla="*/ 43065 w 247562"/>
                  <a:gd name="connsiteY4" fmla="*/ 699522 h 947045"/>
                  <a:gd name="connsiteX5" fmla="*/ 247550 w 247562"/>
                  <a:gd name="connsiteY5" fmla="*/ 796379 h 947045"/>
                  <a:gd name="connsiteX6" fmla="*/ 53827 w 247562"/>
                  <a:gd name="connsiteY6" fmla="*/ 947045 h 947045"/>
                  <a:gd name="connsiteX0" fmla="*/ 11087 w 247872"/>
                  <a:gd name="connsiteY0" fmla="*/ 0 h 947045"/>
                  <a:gd name="connsiteX1" fmla="*/ 172523 w 247872"/>
                  <a:gd name="connsiteY1" fmla="*/ 182952 h 947045"/>
                  <a:gd name="connsiteX2" fmla="*/ 325 w 247872"/>
                  <a:gd name="connsiteY2" fmla="*/ 365904 h 947045"/>
                  <a:gd name="connsiteX3" fmla="*/ 226336 w 247872"/>
                  <a:gd name="connsiteY3" fmla="*/ 495046 h 947045"/>
                  <a:gd name="connsiteX4" fmla="*/ 43375 w 247872"/>
                  <a:gd name="connsiteY4" fmla="*/ 699522 h 947045"/>
                  <a:gd name="connsiteX5" fmla="*/ 247860 w 247872"/>
                  <a:gd name="connsiteY5" fmla="*/ 796379 h 947045"/>
                  <a:gd name="connsiteX6" fmla="*/ 54137 w 247872"/>
                  <a:gd name="connsiteY6" fmla="*/ 947045 h 9470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7872" h="947045">
                    <a:moveTo>
                      <a:pt x="11087" y="0"/>
                    </a:moveTo>
                    <a:cubicBezTo>
                      <a:pt x="92702" y="60984"/>
                      <a:pt x="174317" y="121968"/>
                      <a:pt x="172523" y="182952"/>
                    </a:cubicBezTo>
                    <a:cubicBezTo>
                      <a:pt x="170729" y="243936"/>
                      <a:pt x="-8644" y="313889"/>
                      <a:pt x="325" y="365904"/>
                    </a:cubicBezTo>
                    <a:cubicBezTo>
                      <a:pt x="9294" y="417919"/>
                      <a:pt x="219161" y="439443"/>
                      <a:pt x="226336" y="495046"/>
                    </a:cubicBezTo>
                    <a:cubicBezTo>
                      <a:pt x="233511" y="550649"/>
                      <a:pt x="39788" y="649300"/>
                      <a:pt x="43375" y="699522"/>
                    </a:cubicBezTo>
                    <a:cubicBezTo>
                      <a:pt x="46962" y="749744"/>
                      <a:pt x="246066" y="755125"/>
                      <a:pt x="247860" y="796379"/>
                    </a:cubicBezTo>
                    <a:cubicBezTo>
                      <a:pt x="249654" y="837633"/>
                      <a:pt x="54137" y="947045"/>
                      <a:pt x="54137" y="947045"/>
                    </a:cubicBezTo>
                  </a:path>
                </a:pathLst>
              </a:custGeom>
              <a:ln>
                <a:solidFill>
                  <a:srgbClr val="3366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42" name="手繪多邊形 41"/>
              <p:cNvSpPr/>
              <p:nvPr/>
            </p:nvSpPr>
            <p:spPr>
              <a:xfrm>
                <a:off x="1725098" y="3557272"/>
                <a:ext cx="129473" cy="514178"/>
              </a:xfrm>
              <a:custGeom>
                <a:avLst/>
                <a:gdLst>
                  <a:gd name="connsiteX0" fmla="*/ 10777 w 247562"/>
                  <a:gd name="connsiteY0" fmla="*/ 0 h 947045"/>
                  <a:gd name="connsiteX1" fmla="*/ 172213 w 247562"/>
                  <a:gd name="connsiteY1" fmla="*/ 182952 h 947045"/>
                  <a:gd name="connsiteX2" fmla="*/ 15 w 247562"/>
                  <a:gd name="connsiteY2" fmla="*/ 365904 h 947045"/>
                  <a:gd name="connsiteX3" fmla="*/ 161451 w 247562"/>
                  <a:gd name="connsiteY3" fmla="*/ 495046 h 947045"/>
                  <a:gd name="connsiteX4" fmla="*/ 43065 w 247562"/>
                  <a:gd name="connsiteY4" fmla="*/ 699522 h 947045"/>
                  <a:gd name="connsiteX5" fmla="*/ 247550 w 247562"/>
                  <a:gd name="connsiteY5" fmla="*/ 796379 h 947045"/>
                  <a:gd name="connsiteX6" fmla="*/ 53827 w 247562"/>
                  <a:gd name="connsiteY6" fmla="*/ 947045 h 947045"/>
                  <a:gd name="connsiteX0" fmla="*/ 11087 w 247872"/>
                  <a:gd name="connsiteY0" fmla="*/ 0 h 947045"/>
                  <a:gd name="connsiteX1" fmla="*/ 172523 w 247872"/>
                  <a:gd name="connsiteY1" fmla="*/ 182952 h 947045"/>
                  <a:gd name="connsiteX2" fmla="*/ 325 w 247872"/>
                  <a:gd name="connsiteY2" fmla="*/ 365904 h 947045"/>
                  <a:gd name="connsiteX3" fmla="*/ 226336 w 247872"/>
                  <a:gd name="connsiteY3" fmla="*/ 495046 h 947045"/>
                  <a:gd name="connsiteX4" fmla="*/ 43375 w 247872"/>
                  <a:gd name="connsiteY4" fmla="*/ 699522 h 947045"/>
                  <a:gd name="connsiteX5" fmla="*/ 247860 w 247872"/>
                  <a:gd name="connsiteY5" fmla="*/ 796379 h 947045"/>
                  <a:gd name="connsiteX6" fmla="*/ 54137 w 247872"/>
                  <a:gd name="connsiteY6" fmla="*/ 947045 h 9470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7872" h="947045">
                    <a:moveTo>
                      <a:pt x="11087" y="0"/>
                    </a:moveTo>
                    <a:cubicBezTo>
                      <a:pt x="92702" y="60984"/>
                      <a:pt x="174317" y="121968"/>
                      <a:pt x="172523" y="182952"/>
                    </a:cubicBezTo>
                    <a:cubicBezTo>
                      <a:pt x="170729" y="243936"/>
                      <a:pt x="-8644" y="313889"/>
                      <a:pt x="325" y="365904"/>
                    </a:cubicBezTo>
                    <a:cubicBezTo>
                      <a:pt x="9294" y="417919"/>
                      <a:pt x="219161" y="439443"/>
                      <a:pt x="226336" y="495046"/>
                    </a:cubicBezTo>
                    <a:cubicBezTo>
                      <a:pt x="233511" y="550649"/>
                      <a:pt x="39788" y="649300"/>
                      <a:pt x="43375" y="699522"/>
                    </a:cubicBezTo>
                    <a:cubicBezTo>
                      <a:pt x="46962" y="749744"/>
                      <a:pt x="246066" y="755125"/>
                      <a:pt x="247860" y="796379"/>
                    </a:cubicBezTo>
                    <a:cubicBezTo>
                      <a:pt x="249654" y="837633"/>
                      <a:pt x="54137" y="947045"/>
                      <a:pt x="54137" y="947045"/>
                    </a:cubicBezTo>
                  </a:path>
                </a:pathLst>
              </a:custGeom>
              <a:ln>
                <a:solidFill>
                  <a:srgbClr val="3366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43" name="手繪多邊形 42"/>
              <p:cNvSpPr/>
              <p:nvPr/>
            </p:nvSpPr>
            <p:spPr>
              <a:xfrm>
                <a:off x="1845212" y="3548242"/>
                <a:ext cx="129473" cy="514178"/>
              </a:xfrm>
              <a:custGeom>
                <a:avLst/>
                <a:gdLst>
                  <a:gd name="connsiteX0" fmla="*/ 10777 w 247562"/>
                  <a:gd name="connsiteY0" fmla="*/ 0 h 947045"/>
                  <a:gd name="connsiteX1" fmla="*/ 172213 w 247562"/>
                  <a:gd name="connsiteY1" fmla="*/ 182952 h 947045"/>
                  <a:gd name="connsiteX2" fmla="*/ 15 w 247562"/>
                  <a:gd name="connsiteY2" fmla="*/ 365904 h 947045"/>
                  <a:gd name="connsiteX3" fmla="*/ 161451 w 247562"/>
                  <a:gd name="connsiteY3" fmla="*/ 495046 h 947045"/>
                  <a:gd name="connsiteX4" fmla="*/ 43065 w 247562"/>
                  <a:gd name="connsiteY4" fmla="*/ 699522 h 947045"/>
                  <a:gd name="connsiteX5" fmla="*/ 247550 w 247562"/>
                  <a:gd name="connsiteY5" fmla="*/ 796379 h 947045"/>
                  <a:gd name="connsiteX6" fmla="*/ 53827 w 247562"/>
                  <a:gd name="connsiteY6" fmla="*/ 947045 h 947045"/>
                  <a:gd name="connsiteX0" fmla="*/ 11087 w 247872"/>
                  <a:gd name="connsiteY0" fmla="*/ 0 h 947045"/>
                  <a:gd name="connsiteX1" fmla="*/ 172523 w 247872"/>
                  <a:gd name="connsiteY1" fmla="*/ 182952 h 947045"/>
                  <a:gd name="connsiteX2" fmla="*/ 325 w 247872"/>
                  <a:gd name="connsiteY2" fmla="*/ 365904 h 947045"/>
                  <a:gd name="connsiteX3" fmla="*/ 226336 w 247872"/>
                  <a:gd name="connsiteY3" fmla="*/ 495046 h 947045"/>
                  <a:gd name="connsiteX4" fmla="*/ 43375 w 247872"/>
                  <a:gd name="connsiteY4" fmla="*/ 699522 h 947045"/>
                  <a:gd name="connsiteX5" fmla="*/ 247860 w 247872"/>
                  <a:gd name="connsiteY5" fmla="*/ 796379 h 947045"/>
                  <a:gd name="connsiteX6" fmla="*/ 54137 w 247872"/>
                  <a:gd name="connsiteY6" fmla="*/ 947045 h 9470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7872" h="947045">
                    <a:moveTo>
                      <a:pt x="11087" y="0"/>
                    </a:moveTo>
                    <a:cubicBezTo>
                      <a:pt x="92702" y="60984"/>
                      <a:pt x="174317" y="121968"/>
                      <a:pt x="172523" y="182952"/>
                    </a:cubicBezTo>
                    <a:cubicBezTo>
                      <a:pt x="170729" y="243936"/>
                      <a:pt x="-8644" y="313889"/>
                      <a:pt x="325" y="365904"/>
                    </a:cubicBezTo>
                    <a:cubicBezTo>
                      <a:pt x="9294" y="417919"/>
                      <a:pt x="219161" y="439443"/>
                      <a:pt x="226336" y="495046"/>
                    </a:cubicBezTo>
                    <a:cubicBezTo>
                      <a:pt x="233511" y="550649"/>
                      <a:pt x="39788" y="649300"/>
                      <a:pt x="43375" y="699522"/>
                    </a:cubicBezTo>
                    <a:cubicBezTo>
                      <a:pt x="46962" y="749744"/>
                      <a:pt x="246066" y="755125"/>
                      <a:pt x="247860" y="796379"/>
                    </a:cubicBezTo>
                    <a:cubicBezTo>
                      <a:pt x="249654" y="837633"/>
                      <a:pt x="54137" y="947045"/>
                      <a:pt x="54137" y="947045"/>
                    </a:cubicBezTo>
                  </a:path>
                </a:pathLst>
              </a:custGeom>
              <a:ln>
                <a:solidFill>
                  <a:srgbClr val="3366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</p:grpSp>
        <p:sp>
          <p:nvSpPr>
            <p:cNvPr id="35" name="矩形 34"/>
            <p:cNvSpPr/>
            <p:nvPr/>
          </p:nvSpPr>
          <p:spPr>
            <a:xfrm>
              <a:off x="1011342" y="4207890"/>
              <a:ext cx="920295" cy="398188"/>
            </a:xfrm>
            <a:prstGeom prst="rect">
              <a:avLst/>
            </a:prstGeom>
            <a:solidFill>
              <a:schemeClr val="accent3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</p:grpSp>
      <p:grpSp>
        <p:nvGrpSpPr>
          <p:cNvPr id="44" name="群組 43"/>
          <p:cNvGrpSpPr/>
          <p:nvPr/>
        </p:nvGrpSpPr>
        <p:grpSpPr>
          <a:xfrm>
            <a:off x="5073447" y="3619748"/>
            <a:ext cx="1097764" cy="1205330"/>
            <a:chOff x="904040" y="3476082"/>
            <a:chExt cx="1097764" cy="1205330"/>
          </a:xfrm>
        </p:grpSpPr>
        <p:sp>
          <p:nvSpPr>
            <p:cNvPr id="45" name="矩形 44"/>
            <p:cNvSpPr/>
            <p:nvPr/>
          </p:nvSpPr>
          <p:spPr>
            <a:xfrm>
              <a:off x="904040" y="3476082"/>
              <a:ext cx="1097764" cy="120533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grpSp>
          <p:nvGrpSpPr>
            <p:cNvPr id="46" name="群組 45"/>
            <p:cNvGrpSpPr/>
            <p:nvPr/>
          </p:nvGrpSpPr>
          <p:grpSpPr>
            <a:xfrm>
              <a:off x="1011342" y="3548242"/>
              <a:ext cx="920295" cy="573554"/>
              <a:chOff x="1054390" y="3548242"/>
              <a:chExt cx="920295" cy="573554"/>
            </a:xfrm>
          </p:grpSpPr>
          <p:sp>
            <p:nvSpPr>
              <p:cNvPr id="48" name="手繪多邊形 47"/>
              <p:cNvSpPr/>
              <p:nvPr/>
            </p:nvSpPr>
            <p:spPr>
              <a:xfrm>
                <a:off x="1054390" y="3607618"/>
                <a:ext cx="129473" cy="514178"/>
              </a:xfrm>
              <a:custGeom>
                <a:avLst/>
                <a:gdLst>
                  <a:gd name="connsiteX0" fmla="*/ 10777 w 247562"/>
                  <a:gd name="connsiteY0" fmla="*/ 0 h 947045"/>
                  <a:gd name="connsiteX1" fmla="*/ 172213 w 247562"/>
                  <a:gd name="connsiteY1" fmla="*/ 182952 h 947045"/>
                  <a:gd name="connsiteX2" fmla="*/ 15 w 247562"/>
                  <a:gd name="connsiteY2" fmla="*/ 365904 h 947045"/>
                  <a:gd name="connsiteX3" fmla="*/ 161451 w 247562"/>
                  <a:gd name="connsiteY3" fmla="*/ 495046 h 947045"/>
                  <a:gd name="connsiteX4" fmla="*/ 43065 w 247562"/>
                  <a:gd name="connsiteY4" fmla="*/ 699522 h 947045"/>
                  <a:gd name="connsiteX5" fmla="*/ 247550 w 247562"/>
                  <a:gd name="connsiteY5" fmla="*/ 796379 h 947045"/>
                  <a:gd name="connsiteX6" fmla="*/ 53827 w 247562"/>
                  <a:gd name="connsiteY6" fmla="*/ 947045 h 947045"/>
                  <a:gd name="connsiteX0" fmla="*/ 11087 w 247872"/>
                  <a:gd name="connsiteY0" fmla="*/ 0 h 947045"/>
                  <a:gd name="connsiteX1" fmla="*/ 172523 w 247872"/>
                  <a:gd name="connsiteY1" fmla="*/ 182952 h 947045"/>
                  <a:gd name="connsiteX2" fmla="*/ 325 w 247872"/>
                  <a:gd name="connsiteY2" fmla="*/ 365904 h 947045"/>
                  <a:gd name="connsiteX3" fmla="*/ 226336 w 247872"/>
                  <a:gd name="connsiteY3" fmla="*/ 495046 h 947045"/>
                  <a:gd name="connsiteX4" fmla="*/ 43375 w 247872"/>
                  <a:gd name="connsiteY4" fmla="*/ 699522 h 947045"/>
                  <a:gd name="connsiteX5" fmla="*/ 247860 w 247872"/>
                  <a:gd name="connsiteY5" fmla="*/ 796379 h 947045"/>
                  <a:gd name="connsiteX6" fmla="*/ 54137 w 247872"/>
                  <a:gd name="connsiteY6" fmla="*/ 947045 h 9470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7872" h="947045">
                    <a:moveTo>
                      <a:pt x="11087" y="0"/>
                    </a:moveTo>
                    <a:cubicBezTo>
                      <a:pt x="92702" y="60984"/>
                      <a:pt x="174317" y="121968"/>
                      <a:pt x="172523" y="182952"/>
                    </a:cubicBezTo>
                    <a:cubicBezTo>
                      <a:pt x="170729" y="243936"/>
                      <a:pt x="-8644" y="313889"/>
                      <a:pt x="325" y="365904"/>
                    </a:cubicBezTo>
                    <a:cubicBezTo>
                      <a:pt x="9294" y="417919"/>
                      <a:pt x="219161" y="439443"/>
                      <a:pt x="226336" y="495046"/>
                    </a:cubicBezTo>
                    <a:cubicBezTo>
                      <a:pt x="233511" y="550649"/>
                      <a:pt x="39788" y="649300"/>
                      <a:pt x="43375" y="699522"/>
                    </a:cubicBezTo>
                    <a:cubicBezTo>
                      <a:pt x="46962" y="749744"/>
                      <a:pt x="246066" y="755125"/>
                      <a:pt x="247860" y="796379"/>
                    </a:cubicBezTo>
                    <a:cubicBezTo>
                      <a:pt x="249654" y="837633"/>
                      <a:pt x="54137" y="947045"/>
                      <a:pt x="54137" y="947045"/>
                    </a:cubicBezTo>
                  </a:path>
                </a:pathLst>
              </a:custGeom>
              <a:ln>
                <a:solidFill>
                  <a:srgbClr val="3366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49" name="手繪多邊形 48"/>
              <p:cNvSpPr/>
              <p:nvPr/>
            </p:nvSpPr>
            <p:spPr>
              <a:xfrm>
                <a:off x="1174504" y="3598588"/>
                <a:ext cx="129473" cy="514178"/>
              </a:xfrm>
              <a:custGeom>
                <a:avLst/>
                <a:gdLst>
                  <a:gd name="connsiteX0" fmla="*/ 10777 w 247562"/>
                  <a:gd name="connsiteY0" fmla="*/ 0 h 947045"/>
                  <a:gd name="connsiteX1" fmla="*/ 172213 w 247562"/>
                  <a:gd name="connsiteY1" fmla="*/ 182952 h 947045"/>
                  <a:gd name="connsiteX2" fmla="*/ 15 w 247562"/>
                  <a:gd name="connsiteY2" fmla="*/ 365904 h 947045"/>
                  <a:gd name="connsiteX3" fmla="*/ 161451 w 247562"/>
                  <a:gd name="connsiteY3" fmla="*/ 495046 h 947045"/>
                  <a:gd name="connsiteX4" fmla="*/ 43065 w 247562"/>
                  <a:gd name="connsiteY4" fmla="*/ 699522 h 947045"/>
                  <a:gd name="connsiteX5" fmla="*/ 247550 w 247562"/>
                  <a:gd name="connsiteY5" fmla="*/ 796379 h 947045"/>
                  <a:gd name="connsiteX6" fmla="*/ 53827 w 247562"/>
                  <a:gd name="connsiteY6" fmla="*/ 947045 h 947045"/>
                  <a:gd name="connsiteX0" fmla="*/ 11087 w 247872"/>
                  <a:gd name="connsiteY0" fmla="*/ 0 h 947045"/>
                  <a:gd name="connsiteX1" fmla="*/ 172523 w 247872"/>
                  <a:gd name="connsiteY1" fmla="*/ 182952 h 947045"/>
                  <a:gd name="connsiteX2" fmla="*/ 325 w 247872"/>
                  <a:gd name="connsiteY2" fmla="*/ 365904 h 947045"/>
                  <a:gd name="connsiteX3" fmla="*/ 226336 w 247872"/>
                  <a:gd name="connsiteY3" fmla="*/ 495046 h 947045"/>
                  <a:gd name="connsiteX4" fmla="*/ 43375 w 247872"/>
                  <a:gd name="connsiteY4" fmla="*/ 699522 h 947045"/>
                  <a:gd name="connsiteX5" fmla="*/ 247860 w 247872"/>
                  <a:gd name="connsiteY5" fmla="*/ 796379 h 947045"/>
                  <a:gd name="connsiteX6" fmla="*/ 54137 w 247872"/>
                  <a:gd name="connsiteY6" fmla="*/ 947045 h 9470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7872" h="947045">
                    <a:moveTo>
                      <a:pt x="11087" y="0"/>
                    </a:moveTo>
                    <a:cubicBezTo>
                      <a:pt x="92702" y="60984"/>
                      <a:pt x="174317" y="121968"/>
                      <a:pt x="172523" y="182952"/>
                    </a:cubicBezTo>
                    <a:cubicBezTo>
                      <a:pt x="170729" y="243936"/>
                      <a:pt x="-8644" y="313889"/>
                      <a:pt x="325" y="365904"/>
                    </a:cubicBezTo>
                    <a:cubicBezTo>
                      <a:pt x="9294" y="417919"/>
                      <a:pt x="219161" y="439443"/>
                      <a:pt x="226336" y="495046"/>
                    </a:cubicBezTo>
                    <a:cubicBezTo>
                      <a:pt x="233511" y="550649"/>
                      <a:pt x="39788" y="649300"/>
                      <a:pt x="43375" y="699522"/>
                    </a:cubicBezTo>
                    <a:cubicBezTo>
                      <a:pt x="46962" y="749744"/>
                      <a:pt x="246066" y="755125"/>
                      <a:pt x="247860" y="796379"/>
                    </a:cubicBezTo>
                    <a:cubicBezTo>
                      <a:pt x="249654" y="837633"/>
                      <a:pt x="54137" y="947045"/>
                      <a:pt x="54137" y="947045"/>
                    </a:cubicBezTo>
                  </a:path>
                </a:pathLst>
              </a:custGeom>
              <a:ln>
                <a:solidFill>
                  <a:srgbClr val="3366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50" name="手繪多邊形 49"/>
              <p:cNvSpPr/>
              <p:nvPr/>
            </p:nvSpPr>
            <p:spPr>
              <a:xfrm>
                <a:off x="1282124" y="3587826"/>
                <a:ext cx="129473" cy="514178"/>
              </a:xfrm>
              <a:custGeom>
                <a:avLst/>
                <a:gdLst>
                  <a:gd name="connsiteX0" fmla="*/ 10777 w 247562"/>
                  <a:gd name="connsiteY0" fmla="*/ 0 h 947045"/>
                  <a:gd name="connsiteX1" fmla="*/ 172213 w 247562"/>
                  <a:gd name="connsiteY1" fmla="*/ 182952 h 947045"/>
                  <a:gd name="connsiteX2" fmla="*/ 15 w 247562"/>
                  <a:gd name="connsiteY2" fmla="*/ 365904 h 947045"/>
                  <a:gd name="connsiteX3" fmla="*/ 161451 w 247562"/>
                  <a:gd name="connsiteY3" fmla="*/ 495046 h 947045"/>
                  <a:gd name="connsiteX4" fmla="*/ 43065 w 247562"/>
                  <a:gd name="connsiteY4" fmla="*/ 699522 h 947045"/>
                  <a:gd name="connsiteX5" fmla="*/ 247550 w 247562"/>
                  <a:gd name="connsiteY5" fmla="*/ 796379 h 947045"/>
                  <a:gd name="connsiteX6" fmla="*/ 53827 w 247562"/>
                  <a:gd name="connsiteY6" fmla="*/ 947045 h 947045"/>
                  <a:gd name="connsiteX0" fmla="*/ 11087 w 247872"/>
                  <a:gd name="connsiteY0" fmla="*/ 0 h 947045"/>
                  <a:gd name="connsiteX1" fmla="*/ 172523 w 247872"/>
                  <a:gd name="connsiteY1" fmla="*/ 182952 h 947045"/>
                  <a:gd name="connsiteX2" fmla="*/ 325 w 247872"/>
                  <a:gd name="connsiteY2" fmla="*/ 365904 h 947045"/>
                  <a:gd name="connsiteX3" fmla="*/ 226336 w 247872"/>
                  <a:gd name="connsiteY3" fmla="*/ 495046 h 947045"/>
                  <a:gd name="connsiteX4" fmla="*/ 43375 w 247872"/>
                  <a:gd name="connsiteY4" fmla="*/ 699522 h 947045"/>
                  <a:gd name="connsiteX5" fmla="*/ 247860 w 247872"/>
                  <a:gd name="connsiteY5" fmla="*/ 796379 h 947045"/>
                  <a:gd name="connsiteX6" fmla="*/ 54137 w 247872"/>
                  <a:gd name="connsiteY6" fmla="*/ 947045 h 9470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7872" h="947045">
                    <a:moveTo>
                      <a:pt x="11087" y="0"/>
                    </a:moveTo>
                    <a:cubicBezTo>
                      <a:pt x="92702" y="60984"/>
                      <a:pt x="174317" y="121968"/>
                      <a:pt x="172523" y="182952"/>
                    </a:cubicBezTo>
                    <a:cubicBezTo>
                      <a:pt x="170729" y="243936"/>
                      <a:pt x="-8644" y="313889"/>
                      <a:pt x="325" y="365904"/>
                    </a:cubicBezTo>
                    <a:cubicBezTo>
                      <a:pt x="9294" y="417919"/>
                      <a:pt x="219161" y="439443"/>
                      <a:pt x="226336" y="495046"/>
                    </a:cubicBezTo>
                    <a:cubicBezTo>
                      <a:pt x="233511" y="550649"/>
                      <a:pt x="39788" y="649300"/>
                      <a:pt x="43375" y="699522"/>
                    </a:cubicBezTo>
                    <a:cubicBezTo>
                      <a:pt x="46962" y="749744"/>
                      <a:pt x="246066" y="755125"/>
                      <a:pt x="247860" y="796379"/>
                    </a:cubicBezTo>
                    <a:cubicBezTo>
                      <a:pt x="249654" y="837633"/>
                      <a:pt x="54137" y="947045"/>
                      <a:pt x="54137" y="947045"/>
                    </a:cubicBezTo>
                  </a:path>
                </a:pathLst>
              </a:custGeom>
              <a:ln>
                <a:solidFill>
                  <a:srgbClr val="3366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51" name="手繪多邊形 50"/>
              <p:cNvSpPr/>
              <p:nvPr/>
            </p:nvSpPr>
            <p:spPr>
              <a:xfrm>
                <a:off x="1402238" y="3578796"/>
                <a:ext cx="129473" cy="514178"/>
              </a:xfrm>
              <a:custGeom>
                <a:avLst/>
                <a:gdLst>
                  <a:gd name="connsiteX0" fmla="*/ 10777 w 247562"/>
                  <a:gd name="connsiteY0" fmla="*/ 0 h 947045"/>
                  <a:gd name="connsiteX1" fmla="*/ 172213 w 247562"/>
                  <a:gd name="connsiteY1" fmla="*/ 182952 h 947045"/>
                  <a:gd name="connsiteX2" fmla="*/ 15 w 247562"/>
                  <a:gd name="connsiteY2" fmla="*/ 365904 h 947045"/>
                  <a:gd name="connsiteX3" fmla="*/ 161451 w 247562"/>
                  <a:gd name="connsiteY3" fmla="*/ 495046 h 947045"/>
                  <a:gd name="connsiteX4" fmla="*/ 43065 w 247562"/>
                  <a:gd name="connsiteY4" fmla="*/ 699522 h 947045"/>
                  <a:gd name="connsiteX5" fmla="*/ 247550 w 247562"/>
                  <a:gd name="connsiteY5" fmla="*/ 796379 h 947045"/>
                  <a:gd name="connsiteX6" fmla="*/ 53827 w 247562"/>
                  <a:gd name="connsiteY6" fmla="*/ 947045 h 947045"/>
                  <a:gd name="connsiteX0" fmla="*/ 11087 w 247872"/>
                  <a:gd name="connsiteY0" fmla="*/ 0 h 947045"/>
                  <a:gd name="connsiteX1" fmla="*/ 172523 w 247872"/>
                  <a:gd name="connsiteY1" fmla="*/ 182952 h 947045"/>
                  <a:gd name="connsiteX2" fmla="*/ 325 w 247872"/>
                  <a:gd name="connsiteY2" fmla="*/ 365904 h 947045"/>
                  <a:gd name="connsiteX3" fmla="*/ 226336 w 247872"/>
                  <a:gd name="connsiteY3" fmla="*/ 495046 h 947045"/>
                  <a:gd name="connsiteX4" fmla="*/ 43375 w 247872"/>
                  <a:gd name="connsiteY4" fmla="*/ 699522 h 947045"/>
                  <a:gd name="connsiteX5" fmla="*/ 247860 w 247872"/>
                  <a:gd name="connsiteY5" fmla="*/ 796379 h 947045"/>
                  <a:gd name="connsiteX6" fmla="*/ 54137 w 247872"/>
                  <a:gd name="connsiteY6" fmla="*/ 947045 h 9470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7872" h="947045">
                    <a:moveTo>
                      <a:pt x="11087" y="0"/>
                    </a:moveTo>
                    <a:cubicBezTo>
                      <a:pt x="92702" y="60984"/>
                      <a:pt x="174317" y="121968"/>
                      <a:pt x="172523" y="182952"/>
                    </a:cubicBezTo>
                    <a:cubicBezTo>
                      <a:pt x="170729" y="243936"/>
                      <a:pt x="-8644" y="313889"/>
                      <a:pt x="325" y="365904"/>
                    </a:cubicBezTo>
                    <a:cubicBezTo>
                      <a:pt x="9294" y="417919"/>
                      <a:pt x="219161" y="439443"/>
                      <a:pt x="226336" y="495046"/>
                    </a:cubicBezTo>
                    <a:cubicBezTo>
                      <a:pt x="233511" y="550649"/>
                      <a:pt x="39788" y="649300"/>
                      <a:pt x="43375" y="699522"/>
                    </a:cubicBezTo>
                    <a:cubicBezTo>
                      <a:pt x="46962" y="749744"/>
                      <a:pt x="246066" y="755125"/>
                      <a:pt x="247860" y="796379"/>
                    </a:cubicBezTo>
                    <a:cubicBezTo>
                      <a:pt x="249654" y="837633"/>
                      <a:pt x="54137" y="947045"/>
                      <a:pt x="54137" y="947045"/>
                    </a:cubicBezTo>
                  </a:path>
                </a:pathLst>
              </a:custGeom>
              <a:ln>
                <a:solidFill>
                  <a:srgbClr val="3366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52" name="手繪多邊形 51"/>
              <p:cNvSpPr/>
              <p:nvPr/>
            </p:nvSpPr>
            <p:spPr>
              <a:xfrm>
                <a:off x="1497364" y="3577064"/>
                <a:ext cx="129473" cy="514178"/>
              </a:xfrm>
              <a:custGeom>
                <a:avLst/>
                <a:gdLst>
                  <a:gd name="connsiteX0" fmla="*/ 10777 w 247562"/>
                  <a:gd name="connsiteY0" fmla="*/ 0 h 947045"/>
                  <a:gd name="connsiteX1" fmla="*/ 172213 w 247562"/>
                  <a:gd name="connsiteY1" fmla="*/ 182952 h 947045"/>
                  <a:gd name="connsiteX2" fmla="*/ 15 w 247562"/>
                  <a:gd name="connsiteY2" fmla="*/ 365904 h 947045"/>
                  <a:gd name="connsiteX3" fmla="*/ 161451 w 247562"/>
                  <a:gd name="connsiteY3" fmla="*/ 495046 h 947045"/>
                  <a:gd name="connsiteX4" fmla="*/ 43065 w 247562"/>
                  <a:gd name="connsiteY4" fmla="*/ 699522 h 947045"/>
                  <a:gd name="connsiteX5" fmla="*/ 247550 w 247562"/>
                  <a:gd name="connsiteY5" fmla="*/ 796379 h 947045"/>
                  <a:gd name="connsiteX6" fmla="*/ 53827 w 247562"/>
                  <a:gd name="connsiteY6" fmla="*/ 947045 h 947045"/>
                  <a:gd name="connsiteX0" fmla="*/ 11087 w 247872"/>
                  <a:gd name="connsiteY0" fmla="*/ 0 h 947045"/>
                  <a:gd name="connsiteX1" fmla="*/ 172523 w 247872"/>
                  <a:gd name="connsiteY1" fmla="*/ 182952 h 947045"/>
                  <a:gd name="connsiteX2" fmla="*/ 325 w 247872"/>
                  <a:gd name="connsiteY2" fmla="*/ 365904 h 947045"/>
                  <a:gd name="connsiteX3" fmla="*/ 226336 w 247872"/>
                  <a:gd name="connsiteY3" fmla="*/ 495046 h 947045"/>
                  <a:gd name="connsiteX4" fmla="*/ 43375 w 247872"/>
                  <a:gd name="connsiteY4" fmla="*/ 699522 h 947045"/>
                  <a:gd name="connsiteX5" fmla="*/ 247860 w 247872"/>
                  <a:gd name="connsiteY5" fmla="*/ 796379 h 947045"/>
                  <a:gd name="connsiteX6" fmla="*/ 54137 w 247872"/>
                  <a:gd name="connsiteY6" fmla="*/ 947045 h 9470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7872" h="947045">
                    <a:moveTo>
                      <a:pt x="11087" y="0"/>
                    </a:moveTo>
                    <a:cubicBezTo>
                      <a:pt x="92702" y="60984"/>
                      <a:pt x="174317" y="121968"/>
                      <a:pt x="172523" y="182952"/>
                    </a:cubicBezTo>
                    <a:cubicBezTo>
                      <a:pt x="170729" y="243936"/>
                      <a:pt x="-8644" y="313889"/>
                      <a:pt x="325" y="365904"/>
                    </a:cubicBezTo>
                    <a:cubicBezTo>
                      <a:pt x="9294" y="417919"/>
                      <a:pt x="219161" y="439443"/>
                      <a:pt x="226336" y="495046"/>
                    </a:cubicBezTo>
                    <a:cubicBezTo>
                      <a:pt x="233511" y="550649"/>
                      <a:pt x="39788" y="649300"/>
                      <a:pt x="43375" y="699522"/>
                    </a:cubicBezTo>
                    <a:cubicBezTo>
                      <a:pt x="46962" y="749744"/>
                      <a:pt x="246066" y="755125"/>
                      <a:pt x="247860" y="796379"/>
                    </a:cubicBezTo>
                    <a:cubicBezTo>
                      <a:pt x="249654" y="837633"/>
                      <a:pt x="54137" y="947045"/>
                      <a:pt x="54137" y="947045"/>
                    </a:cubicBezTo>
                  </a:path>
                </a:pathLst>
              </a:custGeom>
              <a:ln>
                <a:solidFill>
                  <a:srgbClr val="3366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53" name="手繪多邊形 52"/>
              <p:cNvSpPr/>
              <p:nvPr/>
            </p:nvSpPr>
            <p:spPr>
              <a:xfrm>
                <a:off x="1617478" y="3568034"/>
                <a:ext cx="129473" cy="514178"/>
              </a:xfrm>
              <a:custGeom>
                <a:avLst/>
                <a:gdLst>
                  <a:gd name="connsiteX0" fmla="*/ 10777 w 247562"/>
                  <a:gd name="connsiteY0" fmla="*/ 0 h 947045"/>
                  <a:gd name="connsiteX1" fmla="*/ 172213 w 247562"/>
                  <a:gd name="connsiteY1" fmla="*/ 182952 h 947045"/>
                  <a:gd name="connsiteX2" fmla="*/ 15 w 247562"/>
                  <a:gd name="connsiteY2" fmla="*/ 365904 h 947045"/>
                  <a:gd name="connsiteX3" fmla="*/ 161451 w 247562"/>
                  <a:gd name="connsiteY3" fmla="*/ 495046 h 947045"/>
                  <a:gd name="connsiteX4" fmla="*/ 43065 w 247562"/>
                  <a:gd name="connsiteY4" fmla="*/ 699522 h 947045"/>
                  <a:gd name="connsiteX5" fmla="*/ 247550 w 247562"/>
                  <a:gd name="connsiteY5" fmla="*/ 796379 h 947045"/>
                  <a:gd name="connsiteX6" fmla="*/ 53827 w 247562"/>
                  <a:gd name="connsiteY6" fmla="*/ 947045 h 947045"/>
                  <a:gd name="connsiteX0" fmla="*/ 11087 w 247872"/>
                  <a:gd name="connsiteY0" fmla="*/ 0 h 947045"/>
                  <a:gd name="connsiteX1" fmla="*/ 172523 w 247872"/>
                  <a:gd name="connsiteY1" fmla="*/ 182952 h 947045"/>
                  <a:gd name="connsiteX2" fmla="*/ 325 w 247872"/>
                  <a:gd name="connsiteY2" fmla="*/ 365904 h 947045"/>
                  <a:gd name="connsiteX3" fmla="*/ 226336 w 247872"/>
                  <a:gd name="connsiteY3" fmla="*/ 495046 h 947045"/>
                  <a:gd name="connsiteX4" fmla="*/ 43375 w 247872"/>
                  <a:gd name="connsiteY4" fmla="*/ 699522 h 947045"/>
                  <a:gd name="connsiteX5" fmla="*/ 247860 w 247872"/>
                  <a:gd name="connsiteY5" fmla="*/ 796379 h 947045"/>
                  <a:gd name="connsiteX6" fmla="*/ 54137 w 247872"/>
                  <a:gd name="connsiteY6" fmla="*/ 947045 h 9470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7872" h="947045">
                    <a:moveTo>
                      <a:pt x="11087" y="0"/>
                    </a:moveTo>
                    <a:cubicBezTo>
                      <a:pt x="92702" y="60984"/>
                      <a:pt x="174317" y="121968"/>
                      <a:pt x="172523" y="182952"/>
                    </a:cubicBezTo>
                    <a:cubicBezTo>
                      <a:pt x="170729" y="243936"/>
                      <a:pt x="-8644" y="313889"/>
                      <a:pt x="325" y="365904"/>
                    </a:cubicBezTo>
                    <a:cubicBezTo>
                      <a:pt x="9294" y="417919"/>
                      <a:pt x="219161" y="439443"/>
                      <a:pt x="226336" y="495046"/>
                    </a:cubicBezTo>
                    <a:cubicBezTo>
                      <a:pt x="233511" y="550649"/>
                      <a:pt x="39788" y="649300"/>
                      <a:pt x="43375" y="699522"/>
                    </a:cubicBezTo>
                    <a:cubicBezTo>
                      <a:pt x="46962" y="749744"/>
                      <a:pt x="246066" y="755125"/>
                      <a:pt x="247860" y="796379"/>
                    </a:cubicBezTo>
                    <a:cubicBezTo>
                      <a:pt x="249654" y="837633"/>
                      <a:pt x="54137" y="947045"/>
                      <a:pt x="54137" y="947045"/>
                    </a:cubicBezTo>
                  </a:path>
                </a:pathLst>
              </a:custGeom>
              <a:ln>
                <a:solidFill>
                  <a:srgbClr val="3366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54" name="手繪多邊形 53"/>
              <p:cNvSpPr/>
              <p:nvPr/>
            </p:nvSpPr>
            <p:spPr>
              <a:xfrm>
                <a:off x="1725098" y="3557272"/>
                <a:ext cx="129473" cy="514178"/>
              </a:xfrm>
              <a:custGeom>
                <a:avLst/>
                <a:gdLst>
                  <a:gd name="connsiteX0" fmla="*/ 10777 w 247562"/>
                  <a:gd name="connsiteY0" fmla="*/ 0 h 947045"/>
                  <a:gd name="connsiteX1" fmla="*/ 172213 w 247562"/>
                  <a:gd name="connsiteY1" fmla="*/ 182952 h 947045"/>
                  <a:gd name="connsiteX2" fmla="*/ 15 w 247562"/>
                  <a:gd name="connsiteY2" fmla="*/ 365904 h 947045"/>
                  <a:gd name="connsiteX3" fmla="*/ 161451 w 247562"/>
                  <a:gd name="connsiteY3" fmla="*/ 495046 h 947045"/>
                  <a:gd name="connsiteX4" fmla="*/ 43065 w 247562"/>
                  <a:gd name="connsiteY4" fmla="*/ 699522 h 947045"/>
                  <a:gd name="connsiteX5" fmla="*/ 247550 w 247562"/>
                  <a:gd name="connsiteY5" fmla="*/ 796379 h 947045"/>
                  <a:gd name="connsiteX6" fmla="*/ 53827 w 247562"/>
                  <a:gd name="connsiteY6" fmla="*/ 947045 h 947045"/>
                  <a:gd name="connsiteX0" fmla="*/ 11087 w 247872"/>
                  <a:gd name="connsiteY0" fmla="*/ 0 h 947045"/>
                  <a:gd name="connsiteX1" fmla="*/ 172523 w 247872"/>
                  <a:gd name="connsiteY1" fmla="*/ 182952 h 947045"/>
                  <a:gd name="connsiteX2" fmla="*/ 325 w 247872"/>
                  <a:gd name="connsiteY2" fmla="*/ 365904 h 947045"/>
                  <a:gd name="connsiteX3" fmla="*/ 226336 w 247872"/>
                  <a:gd name="connsiteY3" fmla="*/ 495046 h 947045"/>
                  <a:gd name="connsiteX4" fmla="*/ 43375 w 247872"/>
                  <a:gd name="connsiteY4" fmla="*/ 699522 h 947045"/>
                  <a:gd name="connsiteX5" fmla="*/ 247860 w 247872"/>
                  <a:gd name="connsiteY5" fmla="*/ 796379 h 947045"/>
                  <a:gd name="connsiteX6" fmla="*/ 54137 w 247872"/>
                  <a:gd name="connsiteY6" fmla="*/ 947045 h 9470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7872" h="947045">
                    <a:moveTo>
                      <a:pt x="11087" y="0"/>
                    </a:moveTo>
                    <a:cubicBezTo>
                      <a:pt x="92702" y="60984"/>
                      <a:pt x="174317" y="121968"/>
                      <a:pt x="172523" y="182952"/>
                    </a:cubicBezTo>
                    <a:cubicBezTo>
                      <a:pt x="170729" y="243936"/>
                      <a:pt x="-8644" y="313889"/>
                      <a:pt x="325" y="365904"/>
                    </a:cubicBezTo>
                    <a:cubicBezTo>
                      <a:pt x="9294" y="417919"/>
                      <a:pt x="219161" y="439443"/>
                      <a:pt x="226336" y="495046"/>
                    </a:cubicBezTo>
                    <a:cubicBezTo>
                      <a:pt x="233511" y="550649"/>
                      <a:pt x="39788" y="649300"/>
                      <a:pt x="43375" y="699522"/>
                    </a:cubicBezTo>
                    <a:cubicBezTo>
                      <a:pt x="46962" y="749744"/>
                      <a:pt x="246066" y="755125"/>
                      <a:pt x="247860" y="796379"/>
                    </a:cubicBezTo>
                    <a:cubicBezTo>
                      <a:pt x="249654" y="837633"/>
                      <a:pt x="54137" y="947045"/>
                      <a:pt x="54137" y="947045"/>
                    </a:cubicBezTo>
                  </a:path>
                </a:pathLst>
              </a:custGeom>
              <a:ln>
                <a:solidFill>
                  <a:srgbClr val="3366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55" name="手繪多邊形 54"/>
              <p:cNvSpPr/>
              <p:nvPr/>
            </p:nvSpPr>
            <p:spPr>
              <a:xfrm>
                <a:off x="1845212" y="3548242"/>
                <a:ext cx="129473" cy="514178"/>
              </a:xfrm>
              <a:custGeom>
                <a:avLst/>
                <a:gdLst>
                  <a:gd name="connsiteX0" fmla="*/ 10777 w 247562"/>
                  <a:gd name="connsiteY0" fmla="*/ 0 h 947045"/>
                  <a:gd name="connsiteX1" fmla="*/ 172213 w 247562"/>
                  <a:gd name="connsiteY1" fmla="*/ 182952 h 947045"/>
                  <a:gd name="connsiteX2" fmla="*/ 15 w 247562"/>
                  <a:gd name="connsiteY2" fmla="*/ 365904 h 947045"/>
                  <a:gd name="connsiteX3" fmla="*/ 161451 w 247562"/>
                  <a:gd name="connsiteY3" fmla="*/ 495046 h 947045"/>
                  <a:gd name="connsiteX4" fmla="*/ 43065 w 247562"/>
                  <a:gd name="connsiteY4" fmla="*/ 699522 h 947045"/>
                  <a:gd name="connsiteX5" fmla="*/ 247550 w 247562"/>
                  <a:gd name="connsiteY5" fmla="*/ 796379 h 947045"/>
                  <a:gd name="connsiteX6" fmla="*/ 53827 w 247562"/>
                  <a:gd name="connsiteY6" fmla="*/ 947045 h 947045"/>
                  <a:gd name="connsiteX0" fmla="*/ 11087 w 247872"/>
                  <a:gd name="connsiteY0" fmla="*/ 0 h 947045"/>
                  <a:gd name="connsiteX1" fmla="*/ 172523 w 247872"/>
                  <a:gd name="connsiteY1" fmla="*/ 182952 h 947045"/>
                  <a:gd name="connsiteX2" fmla="*/ 325 w 247872"/>
                  <a:gd name="connsiteY2" fmla="*/ 365904 h 947045"/>
                  <a:gd name="connsiteX3" fmla="*/ 226336 w 247872"/>
                  <a:gd name="connsiteY3" fmla="*/ 495046 h 947045"/>
                  <a:gd name="connsiteX4" fmla="*/ 43375 w 247872"/>
                  <a:gd name="connsiteY4" fmla="*/ 699522 h 947045"/>
                  <a:gd name="connsiteX5" fmla="*/ 247860 w 247872"/>
                  <a:gd name="connsiteY5" fmla="*/ 796379 h 947045"/>
                  <a:gd name="connsiteX6" fmla="*/ 54137 w 247872"/>
                  <a:gd name="connsiteY6" fmla="*/ 947045 h 9470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7872" h="947045">
                    <a:moveTo>
                      <a:pt x="11087" y="0"/>
                    </a:moveTo>
                    <a:cubicBezTo>
                      <a:pt x="92702" y="60984"/>
                      <a:pt x="174317" y="121968"/>
                      <a:pt x="172523" y="182952"/>
                    </a:cubicBezTo>
                    <a:cubicBezTo>
                      <a:pt x="170729" y="243936"/>
                      <a:pt x="-8644" y="313889"/>
                      <a:pt x="325" y="365904"/>
                    </a:cubicBezTo>
                    <a:cubicBezTo>
                      <a:pt x="9294" y="417919"/>
                      <a:pt x="219161" y="439443"/>
                      <a:pt x="226336" y="495046"/>
                    </a:cubicBezTo>
                    <a:cubicBezTo>
                      <a:pt x="233511" y="550649"/>
                      <a:pt x="39788" y="649300"/>
                      <a:pt x="43375" y="699522"/>
                    </a:cubicBezTo>
                    <a:cubicBezTo>
                      <a:pt x="46962" y="749744"/>
                      <a:pt x="246066" y="755125"/>
                      <a:pt x="247860" y="796379"/>
                    </a:cubicBezTo>
                    <a:cubicBezTo>
                      <a:pt x="249654" y="837633"/>
                      <a:pt x="54137" y="947045"/>
                      <a:pt x="54137" y="947045"/>
                    </a:cubicBezTo>
                  </a:path>
                </a:pathLst>
              </a:custGeom>
              <a:ln>
                <a:solidFill>
                  <a:srgbClr val="3366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</p:grpSp>
        <p:sp>
          <p:nvSpPr>
            <p:cNvPr id="47" name="矩形 46"/>
            <p:cNvSpPr/>
            <p:nvPr/>
          </p:nvSpPr>
          <p:spPr>
            <a:xfrm>
              <a:off x="1011342" y="4207890"/>
              <a:ext cx="920295" cy="398188"/>
            </a:xfrm>
            <a:prstGeom prst="rect">
              <a:avLst/>
            </a:prstGeom>
            <a:solidFill>
              <a:schemeClr val="accent3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</p:grpSp>
      <p:sp>
        <p:nvSpPr>
          <p:cNvPr id="56" name="文字方塊 55"/>
          <p:cNvSpPr txBox="1"/>
          <p:nvPr/>
        </p:nvSpPr>
        <p:spPr>
          <a:xfrm>
            <a:off x="7841527" y="5574648"/>
            <a:ext cx="21451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400" dirty="0">
                <a:latin typeface="Colonna MT" panose="04020805060202030203" pitchFamily="82" charset="0"/>
              </a:rPr>
              <a:t>Global memory</a:t>
            </a:r>
            <a:endParaRPr kumimoji="1" lang="zh-TW" altLang="en-US" sz="2400" dirty="0">
              <a:latin typeface="Colonna MT" panose="04020805060202030203" pitchFamily="82" charset="0"/>
            </a:endParaRPr>
          </a:p>
        </p:txBody>
      </p:sp>
      <p:sp>
        <p:nvSpPr>
          <p:cNvPr id="57" name="文字方塊 56"/>
          <p:cNvSpPr txBox="1"/>
          <p:nvPr/>
        </p:nvSpPr>
        <p:spPr>
          <a:xfrm>
            <a:off x="7840542" y="4410670"/>
            <a:ext cx="2208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400" dirty="0">
                <a:latin typeface="Colonna MT" panose="04020805060202030203" pitchFamily="82" charset="0"/>
              </a:rPr>
              <a:t>Shared memory</a:t>
            </a:r>
            <a:endParaRPr kumimoji="1" lang="zh-TW" altLang="en-US" sz="2400" dirty="0">
              <a:latin typeface="Colonna MT" panose="04020805060202030203" pitchFamily="82" charset="0"/>
            </a:endParaRPr>
          </a:p>
        </p:txBody>
      </p:sp>
      <p:sp>
        <p:nvSpPr>
          <p:cNvPr id="58" name="文字方塊 57"/>
          <p:cNvSpPr txBox="1"/>
          <p:nvPr/>
        </p:nvSpPr>
        <p:spPr>
          <a:xfrm>
            <a:off x="7840542" y="3716347"/>
            <a:ext cx="19690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400" dirty="0">
                <a:latin typeface="Colonna MT" panose="04020805060202030203" pitchFamily="82" charset="0"/>
              </a:rPr>
              <a:t>Thread blocks</a:t>
            </a:r>
            <a:endParaRPr kumimoji="1" lang="zh-TW" altLang="en-US" sz="2400" dirty="0">
              <a:latin typeface="Colonna MT" panose="04020805060202030203" pitchFamily="82" charset="0"/>
            </a:endParaRPr>
          </a:p>
        </p:txBody>
      </p:sp>
      <p:grpSp>
        <p:nvGrpSpPr>
          <p:cNvPr id="59" name="群組 58"/>
          <p:cNvGrpSpPr/>
          <p:nvPr/>
        </p:nvGrpSpPr>
        <p:grpSpPr>
          <a:xfrm>
            <a:off x="2667786" y="4640098"/>
            <a:ext cx="4750137" cy="816169"/>
            <a:chOff x="1143785" y="4640097"/>
            <a:chExt cx="4750137" cy="816169"/>
          </a:xfrm>
        </p:grpSpPr>
        <p:sp>
          <p:nvSpPr>
            <p:cNvPr id="60" name="向上箭號 59"/>
            <p:cNvSpPr/>
            <p:nvPr/>
          </p:nvSpPr>
          <p:spPr>
            <a:xfrm>
              <a:off x="1143785" y="4640097"/>
              <a:ext cx="237093" cy="816169"/>
            </a:xfrm>
            <a:prstGeom prst="upArrow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61" name="向上箭號 60"/>
            <p:cNvSpPr/>
            <p:nvPr/>
          </p:nvSpPr>
          <p:spPr>
            <a:xfrm>
              <a:off x="1396658" y="4640097"/>
              <a:ext cx="237093" cy="816169"/>
            </a:xfrm>
            <a:prstGeom prst="upArrow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62" name="向上箭號 61"/>
            <p:cNvSpPr/>
            <p:nvPr/>
          </p:nvSpPr>
          <p:spPr>
            <a:xfrm>
              <a:off x="1651496" y="4640097"/>
              <a:ext cx="237093" cy="816169"/>
            </a:xfrm>
            <a:prstGeom prst="upArrow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63" name="向上箭號 62"/>
            <p:cNvSpPr/>
            <p:nvPr/>
          </p:nvSpPr>
          <p:spPr>
            <a:xfrm>
              <a:off x="1886135" y="4640097"/>
              <a:ext cx="237093" cy="816169"/>
            </a:xfrm>
            <a:prstGeom prst="upArrow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64" name="向上箭號 63"/>
            <p:cNvSpPr/>
            <p:nvPr/>
          </p:nvSpPr>
          <p:spPr>
            <a:xfrm>
              <a:off x="2382188" y="4640097"/>
              <a:ext cx="237093" cy="816169"/>
            </a:xfrm>
            <a:prstGeom prst="upArrow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65" name="向上箭號 64"/>
            <p:cNvSpPr/>
            <p:nvPr/>
          </p:nvSpPr>
          <p:spPr>
            <a:xfrm>
              <a:off x="2635061" y="4640097"/>
              <a:ext cx="237093" cy="816169"/>
            </a:xfrm>
            <a:prstGeom prst="upArrow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66" name="向上箭號 65"/>
            <p:cNvSpPr/>
            <p:nvPr/>
          </p:nvSpPr>
          <p:spPr>
            <a:xfrm>
              <a:off x="2889899" y="4640097"/>
              <a:ext cx="237093" cy="816169"/>
            </a:xfrm>
            <a:prstGeom prst="upArrow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67" name="向上箭號 66"/>
            <p:cNvSpPr/>
            <p:nvPr/>
          </p:nvSpPr>
          <p:spPr>
            <a:xfrm>
              <a:off x="3124538" y="4640097"/>
              <a:ext cx="237093" cy="816169"/>
            </a:xfrm>
            <a:prstGeom prst="upArrow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68" name="向上箭號 67"/>
            <p:cNvSpPr/>
            <p:nvPr/>
          </p:nvSpPr>
          <p:spPr>
            <a:xfrm>
              <a:off x="3647711" y="4640097"/>
              <a:ext cx="237093" cy="816169"/>
            </a:xfrm>
            <a:prstGeom prst="upArrow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69" name="向上箭號 68"/>
            <p:cNvSpPr/>
            <p:nvPr/>
          </p:nvSpPr>
          <p:spPr>
            <a:xfrm>
              <a:off x="3900584" y="4640097"/>
              <a:ext cx="237093" cy="816169"/>
            </a:xfrm>
            <a:prstGeom prst="upArrow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70" name="向上箭號 69"/>
            <p:cNvSpPr/>
            <p:nvPr/>
          </p:nvSpPr>
          <p:spPr>
            <a:xfrm>
              <a:off x="4155422" y="4640097"/>
              <a:ext cx="237093" cy="816169"/>
            </a:xfrm>
            <a:prstGeom prst="upArrow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71" name="向上箭號 70"/>
            <p:cNvSpPr/>
            <p:nvPr/>
          </p:nvSpPr>
          <p:spPr>
            <a:xfrm>
              <a:off x="4390061" y="4640097"/>
              <a:ext cx="237093" cy="816169"/>
            </a:xfrm>
            <a:prstGeom prst="upArrow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72" name="向上箭號 71"/>
            <p:cNvSpPr/>
            <p:nvPr/>
          </p:nvSpPr>
          <p:spPr>
            <a:xfrm>
              <a:off x="4914479" y="4640097"/>
              <a:ext cx="237093" cy="816169"/>
            </a:xfrm>
            <a:prstGeom prst="upArrow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73" name="向上箭號 72"/>
            <p:cNvSpPr/>
            <p:nvPr/>
          </p:nvSpPr>
          <p:spPr>
            <a:xfrm>
              <a:off x="5167352" y="4640097"/>
              <a:ext cx="237093" cy="816169"/>
            </a:xfrm>
            <a:prstGeom prst="upArrow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74" name="向上箭號 73"/>
            <p:cNvSpPr/>
            <p:nvPr/>
          </p:nvSpPr>
          <p:spPr>
            <a:xfrm>
              <a:off x="5422190" y="4640097"/>
              <a:ext cx="237093" cy="816169"/>
            </a:xfrm>
            <a:prstGeom prst="upArrow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75" name="向上箭號 74"/>
            <p:cNvSpPr/>
            <p:nvPr/>
          </p:nvSpPr>
          <p:spPr>
            <a:xfrm>
              <a:off x="5656829" y="4640097"/>
              <a:ext cx="237093" cy="816169"/>
            </a:xfrm>
            <a:prstGeom prst="upArrow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</p:grpSp>
      <p:grpSp>
        <p:nvGrpSpPr>
          <p:cNvPr id="76" name="群組 75"/>
          <p:cNvGrpSpPr/>
          <p:nvPr/>
        </p:nvGrpSpPr>
        <p:grpSpPr>
          <a:xfrm flipV="1">
            <a:off x="2669518" y="4674116"/>
            <a:ext cx="4750137" cy="816169"/>
            <a:chOff x="1143785" y="4640097"/>
            <a:chExt cx="4750137" cy="816169"/>
          </a:xfrm>
        </p:grpSpPr>
        <p:sp>
          <p:nvSpPr>
            <p:cNvPr id="77" name="向上箭號 76"/>
            <p:cNvSpPr/>
            <p:nvPr/>
          </p:nvSpPr>
          <p:spPr>
            <a:xfrm>
              <a:off x="1143785" y="4640097"/>
              <a:ext cx="237093" cy="816169"/>
            </a:xfrm>
            <a:prstGeom prst="upArrow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78" name="向上箭號 77"/>
            <p:cNvSpPr/>
            <p:nvPr/>
          </p:nvSpPr>
          <p:spPr>
            <a:xfrm>
              <a:off x="1396658" y="4640097"/>
              <a:ext cx="237093" cy="816169"/>
            </a:xfrm>
            <a:prstGeom prst="upArrow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79" name="向上箭號 78"/>
            <p:cNvSpPr/>
            <p:nvPr/>
          </p:nvSpPr>
          <p:spPr>
            <a:xfrm>
              <a:off x="1651496" y="4640097"/>
              <a:ext cx="237093" cy="816169"/>
            </a:xfrm>
            <a:prstGeom prst="upArrow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80" name="向上箭號 79"/>
            <p:cNvSpPr/>
            <p:nvPr/>
          </p:nvSpPr>
          <p:spPr>
            <a:xfrm>
              <a:off x="1886135" y="4640097"/>
              <a:ext cx="237093" cy="816169"/>
            </a:xfrm>
            <a:prstGeom prst="upArrow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81" name="向上箭號 80"/>
            <p:cNvSpPr/>
            <p:nvPr/>
          </p:nvSpPr>
          <p:spPr>
            <a:xfrm>
              <a:off x="2382188" y="4640097"/>
              <a:ext cx="237093" cy="816169"/>
            </a:xfrm>
            <a:prstGeom prst="upArrow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82" name="向上箭號 81"/>
            <p:cNvSpPr/>
            <p:nvPr/>
          </p:nvSpPr>
          <p:spPr>
            <a:xfrm>
              <a:off x="2635061" y="4640097"/>
              <a:ext cx="237093" cy="816169"/>
            </a:xfrm>
            <a:prstGeom prst="upArrow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83" name="向上箭號 82"/>
            <p:cNvSpPr/>
            <p:nvPr/>
          </p:nvSpPr>
          <p:spPr>
            <a:xfrm>
              <a:off x="2889899" y="4640097"/>
              <a:ext cx="237093" cy="816169"/>
            </a:xfrm>
            <a:prstGeom prst="upArrow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84" name="向上箭號 83"/>
            <p:cNvSpPr/>
            <p:nvPr/>
          </p:nvSpPr>
          <p:spPr>
            <a:xfrm>
              <a:off x="3124538" y="4640097"/>
              <a:ext cx="237093" cy="816169"/>
            </a:xfrm>
            <a:prstGeom prst="upArrow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85" name="向上箭號 84"/>
            <p:cNvSpPr/>
            <p:nvPr/>
          </p:nvSpPr>
          <p:spPr>
            <a:xfrm>
              <a:off x="3647711" y="4640097"/>
              <a:ext cx="237093" cy="816169"/>
            </a:xfrm>
            <a:prstGeom prst="upArrow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86" name="向上箭號 85"/>
            <p:cNvSpPr/>
            <p:nvPr/>
          </p:nvSpPr>
          <p:spPr>
            <a:xfrm>
              <a:off x="3900584" y="4640097"/>
              <a:ext cx="237093" cy="816169"/>
            </a:xfrm>
            <a:prstGeom prst="upArrow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87" name="向上箭號 86"/>
            <p:cNvSpPr/>
            <p:nvPr/>
          </p:nvSpPr>
          <p:spPr>
            <a:xfrm>
              <a:off x="4155422" y="4640097"/>
              <a:ext cx="237093" cy="816169"/>
            </a:xfrm>
            <a:prstGeom prst="upArrow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88" name="向上箭號 87"/>
            <p:cNvSpPr/>
            <p:nvPr/>
          </p:nvSpPr>
          <p:spPr>
            <a:xfrm>
              <a:off x="4390061" y="4640097"/>
              <a:ext cx="237093" cy="816169"/>
            </a:xfrm>
            <a:prstGeom prst="upArrow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89" name="向上箭號 88"/>
            <p:cNvSpPr/>
            <p:nvPr/>
          </p:nvSpPr>
          <p:spPr>
            <a:xfrm>
              <a:off x="4914479" y="4640097"/>
              <a:ext cx="237093" cy="816169"/>
            </a:xfrm>
            <a:prstGeom prst="upArrow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90" name="向上箭號 89"/>
            <p:cNvSpPr/>
            <p:nvPr/>
          </p:nvSpPr>
          <p:spPr>
            <a:xfrm>
              <a:off x="5167352" y="4640097"/>
              <a:ext cx="237093" cy="816169"/>
            </a:xfrm>
            <a:prstGeom prst="upArrow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91" name="向上箭號 90"/>
            <p:cNvSpPr/>
            <p:nvPr/>
          </p:nvSpPr>
          <p:spPr>
            <a:xfrm>
              <a:off x="5422190" y="4640097"/>
              <a:ext cx="237093" cy="816169"/>
            </a:xfrm>
            <a:prstGeom prst="upArrow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92" name="向上箭號 91"/>
            <p:cNvSpPr/>
            <p:nvPr/>
          </p:nvSpPr>
          <p:spPr>
            <a:xfrm>
              <a:off x="5656829" y="4640097"/>
              <a:ext cx="237093" cy="816169"/>
            </a:xfrm>
            <a:prstGeom prst="upArrow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</p:grpSp>
      <p:grpSp>
        <p:nvGrpSpPr>
          <p:cNvPr id="93" name="群組 92"/>
          <p:cNvGrpSpPr/>
          <p:nvPr/>
        </p:nvGrpSpPr>
        <p:grpSpPr>
          <a:xfrm>
            <a:off x="2817215" y="4231262"/>
            <a:ext cx="4342410" cy="328123"/>
            <a:chOff x="1293215" y="4231261"/>
            <a:chExt cx="4342410" cy="328123"/>
          </a:xfrm>
        </p:grpSpPr>
        <p:cxnSp>
          <p:nvCxnSpPr>
            <p:cNvPr id="94" name="直線接點 93"/>
            <p:cNvCxnSpPr/>
            <p:nvPr/>
          </p:nvCxnSpPr>
          <p:spPr>
            <a:xfrm>
              <a:off x="1293215" y="4274196"/>
              <a:ext cx="661349" cy="28518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線接點 94"/>
            <p:cNvCxnSpPr/>
            <p:nvPr/>
          </p:nvCxnSpPr>
          <p:spPr>
            <a:xfrm flipH="1">
              <a:off x="1606716" y="4274196"/>
              <a:ext cx="227734" cy="28518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線接點 95"/>
            <p:cNvCxnSpPr/>
            <p:nvPr/>
          </p:nvCxnSpPr>
          <p:spPr>
            <a:xfrm flipH="1">
              <a:off x="1413329" y="4274196"/>
              <a:ext cx="193387" cy="28518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線接點 96"/>
            <p:cNvCxnSpPr/>
            <p:nvPr/>
          </p:nvCxnSpPr>
          <p:spPr>
            <a:xfrm flipH="1">
              <a:off x="1856303" y="4274196"/>
              <a:ext cx="98261" cy="28518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線接點 97"/>
            <p:cNvCxnSpPr/>
            <p:nvPr/>
          </p:nvCxnSpPr>
          <p:spPr>
            <a:xfrm>
              <a:off x="1445615" y="4274196"/>
              <a:ext cx="75334" cy="28518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線接點 98"/>
            <p:cNvCxnSpPr/>
            <p:nvPr/>
          </p:nvCxnSpPr>
          <p:spPr>
            <a:xfrm>
              <a:off x="2512319" y="4265167"/>
              <a:ext cx="661349" cy="28518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線接點 99"/>
            <p:cNvCxnSpPr/>
            <p:nvPr/>
          </p:nvCxnSpPr>
          <p:spPr>
            <a:xfrm flipH="1">
              <a:off x="2825820" y="4265167"/>
              <a:ext cx="227734" cy="28518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線接點 100"/>
            <p:cNvCxnSpPr/>
            <p:nvPr/>
          </p:nvCxnSpPr>
          <p:spPr>
            <a:xfrm flipH="1">
              <a:off x="2632433" y="4265167"/>
              <a:ext cx="193387" cy="28518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線接點 101"/>
            <p:cNvCxnSpPr/>
            <p:nvPr/>
          </p:nvCxnSpPr>
          <p:spPr>
            <a:xfrm flipH="1">
              <a:off x="3075407" y="4265167"/>
              <a:ext cx="98261" cy="28518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線接點 102"/>
            <p:cNvCxnSpPr/>
            <p:nvPr/>
          </p:nvCxnSpPr>
          <p:spPr>
            <a:xfrm>
              <a:off x="2664719" y="4265167"/>
              <a:ext cx="75334" cy="28518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線接點 103"/>
            <p:cNvCxnSpPr/>
            <p:nvPr/>
          </p:nvCxnSpPr>
          <p:spPr>
            <a:xfrm>
              <a:off x="3737091" y="4234612"/>
              <a:ext cx="661349" cy="28518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線接點 104"/>
            <p:cNvCxnSpPr/>
            <p:nvPr/>
          </p:nvCxnSpPr>
          <p:spPr>
            <a:xfrm flipH="1">
              <a:off x="4050592" y="4234612"/>
              <a:ext cx="227734" cy="28518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線接點 105"/>
            <p:cNvCxnSpPr/>
            <p:nvPr/>
          </p:nvCxnSpPr>
          <p:spPr>
            <a:xfrm flipH="1">
              <a:off x="3857205" y="4234612"/>
              <a:ext cx="193387" cy="28518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線接點 106"/>
            <p:cNvCxnSpPr/>
            <p:nvPr/>
          </p:nvCxnSpPr>
          <p:spPr>
            <a:xfrm flipH="1">
              <a:off x="4300179" y="4234612"/>
              <a:ext cx="98261" cy="28518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線接點 107"/>
            <p:cNvCxnSpPr/>
            <p:nvPr/>
          </p:nvCxnSpPr>
          <p:spPr>
            <a:xfrm>
              <a:off x="3889491" y="4234612"/>
              <a:ext cx="75334" cy="28518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線接點 108"/>
            <p:cNvCxnSpPr/>
            <p:nvPr/>
          </p:nvCxnSpPr>
          <p:spPr>
            <a:xfrm>
              <a:off x="4974276" y="4231261"/>
              <a:ext cx="661349" cy="28518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線接點 109"/>
            <p:cNvCxnSpPr/>
            <p:nvPr/>
          </p:nvCxnSpPr>
          <p:spPr>
            <a:xfrm flipH="1">
              <a:off x="5287777" y="4231261"/>
              <a:ext cx="227734" cy="28518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線接點 110"/>
            <p:cNvCxnSpPr/>
            <p:nvPr/>
          </p:nvCxnSpPr>
          <p:spPr>
            <a:xfrm flipH="1">
              <a:off x="5094390" y="4231261"/>
              <a:ext cx="193387" cy="28518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線接點 111"/>
            <p:cNvCxnSpPr/>
            <p:nvPr/>
          </p:nvCxnSpPr>
          <p:spPr>
            <a:xfrm flipH="1">
              <a:off x="5537364" y="4231261"/>
              <a:ext cx="98261" cy="28518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線接點 112"/>
            <p:cNvCxnSpPr/>
            <p:nvPr/>
          </p:nvCxnSpPr>
          <p:spPr>
            <a:xfrm>
              <a:off x="5126676" y="4231261"/>
              <a:ext cx="75334" cy="28518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798413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1281</TotalTime>
  <Words>3055</Words>
  <Application>Microsoft Macintosh PowerPoint</Application>
  <PresentationFormat>Widescreen</PresentationFormat>
  <Paragraphs>472</Paragraphs>
  <Slides>81</Slides>
  <Notes>3</Notes>
  <HiddenSlides>2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81</vt:i4>
      </vt:variant>
    </vt:vector>
  </HeadingPairs>
  <TitlesOfParts>
    <vt:vector size="93" baseType="lpstr">
      <vt:lpstr>Calibri</vt:lpstr>
      <vt:lpstr>Calibri Light</vt:lpstr>
      <vt:lpstr>Cambria Math</vt:lpstr>
      <vt:lpstr>Colonna MT</vt:lpstr>
      <vt:lpstr>Consolas</vt:lpstr>
      <vt:lpstr>Courier New</vt:lpstr>
      <vt:lpstr>NimbusRomNo9L-Regu</vt:lpstr>
      <vt:lpstr>Wingdings</vt:lpstr>
      <vt:lpstr>新細明體</vt:lpstr>
      <vt:lpstr>Arial</vt:lpstr>
      <vt:lpstr>Office 佈景主題</vt:lpstr>
      <vt:lpstr>方程式</vt:lpstr>
      <vt:lpstr>Deep Learning Acceleration Hardware/Software Approaches</vt:lpstr>
      <vt:lpstr>Deep Learning Acceleration</vt:lpstr>
      <vt:lpstr>GPU</vt:lpstr>
      <vt:lpstr>What is GPU?</vt:lpstr>
      <vt:lpstr>GPU programming model</vt:lpstr>
      <vt:lpstr>GPU programming language</vt:lpstr>
      <vt:lpstr>CUDA programming flow</vt:lpstr>
      <vt:lpstr>GPU memory hierarchy</vt:lpstr>
      <vt:lpstr>General strategy</vt:lpstr>
      <vt:lpstr>GPU performance optimization</vt:lpstr>
      <vt:lpstr>Roofline model</vt:lpstr>
      <vt:lpstr>Communication vs computation</vt:lpstr>
      <vt:lpstr>Data pre-fetch and reuse</vt:lpstr>
      <vt:lpstr>Multitasking model</vt:lpstr>
      <vt:lpstr>Hardware consideration</vt:lpstr>
      <vt:lpstr>Computation to communication (CTC) ratio</vt:lpstr>
      <vt:lpstr>Example: matrix multiply</vt:lpstr>
      <vt:lpstr>In reality</vt:lpstr>
      <vt:lpstr>Can we do better?</vt:lpstr>
      <vt:lpstr>Can we do better?</vt:lpstr>
      <vt:lpstr>Tiled algorithm</vt:lpstr>
      <vt:lpstr>Coalesced memory access </vt:lpstr>
      <vt:lpstr>Example</vt:lpstr>
      <vt:lpstr>Example: Square of numbers</vt:lpstr>
      <vt:lpstr>Coalescing access</vt:lpstr>
      <vt:lpstr>Example: Square numbers</vt:lpstr>
      <vt:lpstr>Example: Matrix transpose</vt:lpstr>
      <vt:lpstr>Uncoalesced transpose</vt:lpstr>
      <vt:lpstr>Coalesced transpose</vt:lpstr>
      <vt:lpstr>FPGA</vt:lpstr>
      <vt:lpstr>What is FPGA?</vt:lpstr>
      <vt:lpstr>Why FPGA helps DNN?</vt:lpstr>
      <vt:lpstr>Optimizing FPGA-based Accelerator Design for Deep Convolutional Neural Networks</vt:lpstr>
      <vt:lpstr>Computation optimization</vt:lpstr>
      <vt:lpstr>Computation of convolution</vt:lpstr>
      <vt:lpstr>CNN configuration</vt:lpstr>
      <vt:lpstr>Tiled algorithm</vt:lpstr>
      <vt:lpstr>Tile size selection</vt:lpstr>
      <vt:lpstr>Design space search</vt:lpstr>
      <vt:lpstr>Different data sharing relations</vt:lpstr>
      <vt:lpstr>Loop unroll and loop pipeline</vt:lpstr>
      <vt:lpstr>Code and generated hardware</vt:lpstr>
      <vt:lpstr>Memory optimization</vt:lpstr>
      <vt:lpstr>Example: Local memory promotion</vt:lpstr>
      <vt:lpstr>Performance comparison to CPU</vt:lpstr>
      <vt:lpstr>Power consumption comparison</vt:lpstr>
      <vt:lpstr>Projected performance with tuning</vt:lpstr>
      <vt:lpstr>Accelerated by lower precision</vt:lpstr>
      <vt:lpstr>Floating point arithmetic</vt:lpstr>
      <vt:lpstr>Computational influence</vt:lpstr>
      <vt:lpstr>Fixed point numbers</vt:lpstr>
      <vt:lpstr>Precision influence for deep learning</vt:lpstr>
      <vt:lpstr>Rounding</vt:lpstr>
      <vt:lpstr>MNIST dataset using fully connected DNN</vt:lpstr>
      <vt:lpstr>MNIST dataset using CNNs:</vt:lpstr>
      <vt:lpstr>High precision multiplication</vt:lpstr>
      <vt:lpstr>High precision accumulation  </vt:lpstr>
      <vt:lpstr>Dynamic fixed precision</vt:lpstr>
      <vt:lpstr>Convolution</vt:lpstr>
      <vt:lpstr>What is 2D convolution?</vt:lpstr>
      <vt:lpstr>High level program of 2D convolution</vt:lpstr>
      <vt:lpstr>How to optimize it?</vt:lpstr>
      <vt:lpstr>Stack smaller filters</vt:lpstr>
      <vt:lpstr>Why stacked smaller filters are better</vt:lpstr>
      <vt:lpstr>Turn CONV to matrix multiplication</vt:lpstr>
      <vt:lpstr>Slow motion of above slide</vt:lpstr>
      <vt:lpstr>Implementing convolutions: FFT</vt:lpstr>
      <vt:lpstr>Slow motion of 1D CONV</vt:lpstr>
      <vt:lpstr>Separable filter</vt:lpstr>
      <vt:lpstr>Separable filters for CONV</vt:lpstr>
      <vt:lpstr>Algorithm</vt:lpstr>
      <vt:lpstr>ImageNet Training in Minutes</vt:lpstr>
      <vt:lpstr>Introduction</vt:lpstr>
      <vt:lpstr>Data-Parallelism SGD</vt:lpstr>
      <vt:lpstr>Challenges of scaling synchronous SGD</vt:lpstr>
      <vt:lpstr>Large-Batch DNN Training</vt:lpstr>
      <vt:lpstr>Large-Batch DNN Training</vt:lpstr>
      <vt:lpstr>Difficulty of Large-Batch Training</vt:lpstr>
      <vt:lpstr>Layer-wise Adaptive Rate Scaling (LARS)</vt:lpstr>
      <vt:lpstr>Experiment Results</vt:lpstr>
      <vt:lpstr>State-of-the-art large-batch training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Accelerating Deep Learning </dc:title>
  <dc:creator>CRL</dc:creator>
  <cp:lastModifiedBy>Microsoft Office User</cp:lastModifiedBy>
  <cp:revision>240</cp:revision>
  <dcterms:created xsi:type="dcterms:W3CDTF">2016-10-23T14:25:18Z</dcterms:created>
  <dcterms:modified xsi:type="dcterms:W3CDTF">2017-11-26T21:23:18Z</dcterms:modified>
</cp:coreProperties>
</file>