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806" r:id="rId3"/>
    <p:sldId id="590" r:id="rId4"/>
    <p:sldId id="676" r:id="rId5"/>
    <p:sldId id="718" r:id="rId6"/>
    <p:sldId id="699" r:id="rId7"/>
    <p:sldId id="703" r:id="rId8"/>
    <p:sldId id="704" r:id="rId9"/>
    <p:sldId id="717" r:id="rId10"/>
    <p:sldId id="807" r:id="rId11"/>
    <p:sldId id="710" r:id="rId12"/>
    <p:sldId id="709" r:id="rId13"/>
    <p:sldId id="711" r:id="rId14"/>
    <p:sldId id="712" r:id="rId15"/>
    <p:sldId id="808" r:id="rId16"/>
    <p:sldId id="683" r:id="rId17"/>
    <p:sldId id="693" r:id="rId18"/>
    <p:sldId id="706" r:id="rId19"/>
    <p:sldId id="809" r:id="rId20"/>
    <p:sldId id="691" r:id="rId21"/>
    <p:sldId id="707" r:id="rId22"/>
    <p:sldId id="708" r:id="rId23"/>
    <p:sldId id="810" r:id="rId24"/>
    <p:sldId id="692" r:id="rId25"/>
    <p:sldId id="716" r:id="rId26"/>
    <p:sldId id="715" r:id="rId27"/>
    <p:sldId id="695" r:id="rId28"/>
    <p:sldId id="694" r:id="rId29"/>
    <p:sldId id="276" r:id="rId30"/>
  </p:sldIdLst>
  <p:sldSz cx="12192000" cy="6858000"/>
  <p:notesSz cx="6797675" cy="9926638"/>
  <p:custDataLst>
    <p:tags r:id="rId32"/>
  </p:custDataLst>
  <p:defaultText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indent="-177800" algn="l" defTabSz="711200" rtl="0" eaLnBrk="1" latinLnBrk="0" hangingPunct="1">
      <a:defRPr sz="1400" kern="1200">
        <a:solidFill>
          <a:schemeClr val="tx1"/>
        </a:solidFill>
        <a:latin typeface="+mn-lt"/>
        <a:ea typeface="+mn-ea"/>
        <a:cs typeface="+mn-cs"/>
      </a:defRPr>
    </a:lvl6pPr>
    <a:lvl7pPr marL="1244600" indent="-177800" algn="l" defTabSz="711200" rtl="0" eaLnBrk="1" latinLnBrk="0" hangingPunct="1">
      <a:defRPr sz="1400" kern="1200">
        <a:solidFill>
          <a:schemeClr val="tx1"/>
        </a:solidFill>
        <a:latin typeface="+mn-lt"/>
        <a:ea typeface="+mn-ea"/>
        <a:cs typeface="+mn-cs"/>
      </a:defRPr>
    </a:lvl7pPr>
    <a:lvl8pPr marL="1422400" indent="-177800" algn="l" defTabSz="711200" rtl="0" eaLnBrk="1" latinLnBrk="0" hangingPunct="1">
      <a:defRPr sz="1400" kern="1200">
        <a:solidFill>
          <a:schemeClr val="tx1"/>
        </a:solidFill>
        <a:latin typeface="+mn-lt"/>
        <a:ea typeface="+mn-ea"/>
        <a:cs typeface="+mn-cs"/>
      </a:defRPr>
    </a:lvl8pPr>
    <a:lvl9pPr marL="1600200" indent="-177800" algn="l" defTabSz="7112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C5C5C"/>
    <a:srgbClr val="FAEEC3"/>
    <a:srgbClr val="F2DE8A"/>
    <a:srgbClr val="E9CD49"/>
    <a:srgbClr val="C6AA3D"/>
    <a:srgbClr val="AB8933"/>
    <a:srgbClr val="FAECDB"/>
    <a:srgbClr val="EDDABD"/>
    <a:srgbClr val="CFB7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9D7B26C5-4107-4FEC-AEDC-1716B250A1EF}" styleName="Light Style 1">
    <a:wholeTbl>
      <a:tcTxStyle>
        <a:fontRef idx="minor">
          <a:prstClr val="black"/>
        </a:fontRef>
        <a:schemeClr val="dk1"/>
      </a:tcTxStyle>
      <a:tcStyle>
        <a:tcBdr>
          <a:left>
            <a:ln>
              <a:noFill/>
            </a:ln>
          </a:left>
          <a:right>
            <a:ln>
              <a:noFill/>
            </a:ln>
          </a:right>
          <a:top>
            <a:ln>
              <a:noFill/>
            </a:ln>
          </a:top>
          <a:bottom>
            <a:ln>
              <a:noFill/>
            </a:ln>
          </a:bottom>
          <a:insideH>
            <a:ln w="9525" cmpd="sng">
              <a:solidFill>
                <a:schemeClr val="accent1"/>
              </a:solidFill>
            </a:ln>
          </a:insideH>
          <a:insideV>
            <a:ln>
              <a:noFill/>
            </a:ln>
          </a:insideV>
        </a:tcBdr>
        <a:fill>
          <a:noFill/>
        </a:fill>
      </a:tcStyle>
    </a:wholeTbl>
    <a:band1H>
      <a:tcStyle>
        <a:tcBdr>
          <a:top>
            <a:ln>
              <a:noFill/>
            </a:ln>
          </a:top>
          <a:bottom>
            <a:ln>
              <a:noFill/>
            </a:ln>
          </a:bottom>
        </a:tcBdr>
        <a:fill>
          <a:solidFill>
            <a:schemeClr val="dk2"/>
          </a:solidFill>
        </a:fill>
      </a:tcStyle>
    </a:band1H>
    <a:band2H>
      <a:tcStyle>
        <a:tcBdr/>
      </a:tcStyle>
    </a:band2H>
    <a:band1V>
      <a:tcStyle>
        <a:tcBdr/>
      </a:tcStyle>
    </a:band1V>
    <a:band2V>
      <a:tcStyle>
        <a:tcBdr/>
      </a:tcStyle>
    </a:band2V>
    <a:firstCol>
      <a:tcTxStyle b="on"/>
      <a:tcStyle>
        <a:tcBdr/>
      </a:tcStyle>
    </a:firstCol>
    <a:lastRow>
      <a:tcTxStyle b="on">
        <a:fontRef idx="minor">
          <a:prstClr val="black"/>
        </a:fontRef>
        <a:schemeClr val="lt1"/>
      </a:tcTxStyle>
      <a:tcStyle>
        <a:tcBdr>
          <a:top>
            <a:ln w="19050" cmpd="sng">
              <a:solidFill>
                <a:schemeClr val="lt1"/>
              </a:solidFill>
            </a:ln>
          </a:top>
        </a:tcBdr>
        <a:fill>
          <a:solidFill>
            <a:schemeClr val="accent3"/>
          </a:solidFill>
        </a:fill>
      </a:tcStyle>
    </a:lastRow>
    <a:firstRow>
      <a:tcTxStyle b="on">
        <a:fontRef idx="minor">
          <a:prstClr val="black"/>
        </a:fontRef>
        <a:schemeClr val="accent3"/>
      </a:tcTxStyle>
      <a:tcStyle>
        <a:tcBdr>
          <a:bottom>
            <a:ln w="19050" cmpd="sng">
              <a:solidFill>
                <a:schemeClr val="dk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86" autoAdjust="0"/>
    <p:restoredTop sz="96432" autoAdjust="0"/>
  </p:normalViewPr>
  <p:slideViewPr>
    <p:cSldViewPr snapToGrid="0">
      <p:cViewPr varScale="1">
        <p:scale>
          <a:sx n="81" d="100"/>
          <a:sy n="81" d="100"/>
        </p:scale>
        <p:origin x="230"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621B1B76-9032-4A90-B535-74C5F6CDB923}" type="datetimeFigureOut">
              <a:rPr lang="pt-BR" smtClean="0"/>
              <a:t>21/03/2022</a:t>
            </a:fld>
            <a:endParaRPr lang="pt-BR"/>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1B2ADFC8-B1A1-41CB-8456-98C59255827E}" type="slidenum">
              <a:rPr lang="pt-BR" smtClean="0"/>
              <a:t>‹#›</a:t>
            </a:fld>
            <a:endParaRPr lang="pt-BR"/>
          </a:p>
        </p:txBody>
      </p:sp>
    </p:spTree>
    <p:extLst>
      <p:ext uri="{BB962C8B-B14F-4D97-AF65-F5344CB8AC3E}">
        <p14:creationId xmlns:p14="http://schemas.microsoft.com/office/powerpoint/2010/main" val="2552955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A6E8F6-7CDE-4FA3-B1FE-3C1CD576F9B0}" type="slidenum">
              <a:rPr lang="en-US" smtClean="0"/>
              <a:t>25</a:t>
            </a:fld>
            <a:endParaRPr lang="en-US" dirty="0"/>
          </a:p>
        </p:txBody>
      </p:sp>
    </p:spTree>
    <p:extLst>
      <p:ext uri="{BB962C8B-B14F-4D97-AF65-F5344CB8AC3E}">
        <p14:creationId xmlns:p14="http://schemas.microsoft.com/office/powerpoint/2010/main" val="29201929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Bain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17037" y="4998212"/>
            <a:ext cx="3240000" cy="405000"/>
          </a:xfrm>
          <a:prstGeom prst="rect">
            <a:avLst/>
          </a:prstGeom>
        </p:spPr>
      </p:pic>
      <p:sp>
        <p:nvSpPr>
          <p:cNvPr id="13" name="TextBox 12"/>
          <p:cNvSpPr txBox="1"/>
          <p:nvPr userDrawn="1"/>
        </p:nvSpPr>
        <p:spPr>
          <a:xfrm>
            <a:off x="334963" y="5077602"/>
            <a:ext cx="884858" cy="246221"/>
          </a:xfrm>
          <a:prstGeom prst="rect">
            <a:avLst/>
          </a:prstGeom>
          <a:noFill/>
        </p:spPr>
        <p:txBody>
          <a:bodyPr wrap="none" lIns="0" tIns="0" rIns="0" bIns="0" rtlCol="0">
            <a:spAutoFit/>
          </a:bodyPr>
          <a:lstStyle/>
          <a:p>
            <a:pPr marL="0" indent="0">
              <a:buNone/>
            </a:pPr>
            <a:r>
              <a:rPr lang="en-US" sz="1600" b="1" cap="all" spc="300" baseline="0" dirty="0">
                <a:solidFill>
                  <a:schemeClr val="tx1"/>
                </a:solidFill>
              </a:rPr>
              <a:t>Draft</a:t>
            </a:r>
          </a:p>
        </p:txBody>
      </p:sp>
      <p:cxnSp>
        <p:nvCxnSpPr>
          <p:cNvPr id="5" name="SeparatorLine"/>
          <p:cNvCxnSpPr/>
          <p:nvPr userDrawn="1"/>
        </p:nvCxnSpPr>
        <p:spPr>
          <a:xfrm>
            <a:off x="0" y="4873803"/>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11" name="ClientLogo"/>
          <p:cNvSpPr>
            <a:spLocks noGrp="1"/>
          </p:cNvSpPr>
          <p:nvPr>
            <p:ph type="pic" sz="quarter" idx="10"/>
          </p:nvPr>
        </p:nvSpPr>
        <p:spPr>
          <a:xfrm>
            <a:off x="8617039" y="3364443"/>
            <a:ext cx="3239999" cy="1399647"/>
          </a:xfrm>
        </p:spPr>
        <p:txBody>
          <a:bodyPr/>
          <a:lstStyle>
            <a:lvl1pPr marL="0" indent="0">
              <a:buNone/>
              <a:defRPr/>
            </a:lvl1pPr>
          </a:lstStyle>
          <a:p>
            <a:r>
              <a:rPr lang="en-US"/>
              <a:t>Click icon to add picture</a:t>
            </a:r>
            <a:endParaRPr lang="en-US" dirty="0"/>
          </a:p>
        </p:txBody>
      </p:sp>
      <p:pic>
        <p:nvPicPr>
          <p:cNvPr id="8" name="Disclaimer"/>
          <p:cNvPicPr>
            <a:picLocks noChangeAspect="1"/>
          </p:cNvPicPr>
          <p:nvPr userDrawn="1"/>
        </p:nvPicPr>
        <p:blipFill>
          <a:blip r:embed="rId3"/>
          <a:stretch>
            <a:fillRect/>
          </a:stretch>
        </p:blipFill>
        <p:spPr>
          <a:xfrm>
            <a:off x="315468" y="6547288"/>
            <a:ext cx="6407451" cy="274344"/>
          </a:xfrm>
          <a:prstGeom prst="rect">
            <a:avLst/>
          </a:prstGeom>
        </p:spPr>
      </p:pic>
      <p:sp>
        <p:nvSpPr>
          <p:cNvPr id="3" name="Subtitle"/>
          <p:cNvSpPr>
            <a:spLocks noGrp="1"/>
          </p:cNvSpPr>
          <p:nvPr>
            <p:ph type="subTitle" idx="1" hasCustomPrompt="1"/>
          </p:nvPr>
        </p:nvSpPr>
        <p:spPr>
          <a:xfrm>
            <a:off x="334965" y="2420938"/>
            <a:ext cx="11522075" cy="900000"/>
          </a:xfrm>
        </p:spPr>
        <p:txBody>
          <a:bodyPr/>
          <a:lstStyle>
            <a:lvl1pPr marL="0" indent="0" algn="l">
              <a:lnSpc>
                <a:spcPct val="100000"/>
              </a:lnSpc>
              <a:spcBef>
                <a:spcPts val="0"/>
              </a:spcBef>
              <a:buNone/>
              <a:defRPr sz="220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add subtitle/contacts/date</a:t>
            </a:r>
          </a:p>
        </p:txBody>
      </p:sp>
      <p:sp>
        <p:nvSpPr>
          <p:cNvPr id="2" name="Title"/>
          <p:cNvSpPr>
            <a:spLocks noGrp="1"/>
          </p:cNvSpPr>
          <p:nvPr>
            <p:ph type="ctrTitle" hasCustomPrompt="1"/>
          </p:nvPr>
        </p:nvSpPr>
        <p:spPr>
          <a:xfrm>
            <a:off x="334964" y="1268413"/>
            <a:ext cx="11522075" cy="900112"/>
          </a:xfrm>
        </p:spPr>
        <p:txBody>
          <a:bodyPr anchor="b"/>
          <a:lstStyle>
            <a:lvl1pPr algn="l">
              <a:spcBef>
                <a:spcPts val="0"/>
              </a:spcBef>
              <a:defRPr sz="2600" b="1">
                <a:solidFill>
                  <a:schemeClr val="tx1"/>
                </a:solidFill>
              </a:defRPr>
            </a:lvl1pPr>
          </a:lstStyle>
          <a:p>
            <a:r>
              <a:rPr lang="en-US" dirty="0"/>
              <a:t>Click to add title</a:t>
            </a:r>
          </a:p>
        </p:txBody>
      </p:sp>
    </p:spTree>
    <p:extLst>
      <p:ext uri="{BB962C8B-B14F-4D97-AF65-F5344CB8AC3E}">
        <p14:creationId xmlns:p14="http://schemas.microsoft.com/office/powerpoint/2010/main" val="401204606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0429243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st Page Logo">
    <p:spTree>
      <p:nvGrpSpPr>
        <p:cNvPr id="1" name=""/>
        <p:cNvGrpSpPr/>
        <p:nvPr/>
      </p:nvGrpSpPr>
      <p:grpSpPr>
        <a:xfrm>
          <a:off x="0" y="0"/>
          <a:ext cx="0" cy="0"/>
          <a:chOff x="0" y="0"/>
          <a:chExt cx="0" cy="0"/>
        </a:xfrm>
      </p:grpSpPr>
      <p:pic>
        <p:nvPicPr>
          <p:cNvPr id="38" name="Bain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17037" y="4998212"/>
            <a:ext cx="3240000" cy="405000"/>
          </a:xfrm>
          <a:prstGeom prst="rect">
            <a:avLst/>
          </a:prstGeom>
        </p:spPr>
      </p:pic>
      <p:cxnSp>
        <p:nvCxnSpPr>
          <p:cNvPr id="39" name="SeparatorLine"/>
          <p:cNvCxnSpPr/>
          <p:nvPr userDrawn="1"/>
        </p:nvCxnSpPr>
        <p:spPr>
          <a:xfrm>
            <a:off x="0" y="5481638"/>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323518"/>
      </p:ext>
    </p:extLst>
  </p:cSld>
  <p:clrMapOvr>
    <a:masterClrMapping/>
  </p:clrMapOvr>
  <p:extLst>
    <p:ext uri="{DCECCB84-F9BA-43D5-87BE-67443E8EF086}">
      <p15:sldGuideLst xmlns:p15="http://schemas.microsoft.com/office/powerpoint/2012/main">
        <p15:guide id="1" orient="horz" pos="3453" userDrawn="1">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4442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BtfpConfiguration" hidden="1"/>
          <p:cNvSpPr txBox="1"/>
          <p:nvPr userDrawn="1"/>
        </p:nvSpPr>
        <p:spPr bwMode="hidden">
          <a:xfrm>
            <a:off x="0" y="0"/>
            <a:ext cx="36000" cy="36000"/>
          </a:xfrm>
          <a:prstGeom prst="rect">
            <a:avLst/>
          </a:prstGeom>
          <a:noFill/>
        </p:spPr>
        <p:txBody>
          <a:bodyPr wrap="none" lIns="0" tIns="0" rIns="0" bIns="0" rtlCol="0">
            <a:noAutofit/>
          </a:bodyPr>
          <a:lstStyle/>
          <a:p>
            <a:pPr marL="0" indent="0">
              <a:buNone/>
            </a:pPr>
            <a:r>
              <a:rPr lang="en-US" sz="100">
                <a:solidFill>
                  <a:schemeClr val="bg1">
                    <a:alpha val="0"/>
                  </a:schemeClr>
                </a:solidFill>
              </a:rPr>
              <a:t>&lt;BTFP&gt;&lt;!-- BTFPCONFIGURATION:3C627466703E0D0A20203C74656D706C6174652076657273696F6E3D22322E332E342220747970653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--&gt;&lt;/BTFP&gt;</a:t>
            </a:r>
            <a:endParaRPr lang="en-US" sz="100" dirty="0">
              <a:solidFill>
                <a:schemeClr val="bg1">
                  <a:alpha val="0"/>
                </a:schemeClr>
              </a:solidFill>
            </a:endParaRPr>
          </a:p>
        </p:txBody>
      </p:sp>
      <p:sp>
        <p:nvSpPr>
          <p:cNvPr id="19" name="SlideNumber"/>
          <p:cNvSpPr/>
          <p:nvPr userDrawn="1"/>
        </p:nvSpPr>
        <p:spPr bwMode="gray">
          <a:xfrm>
            <a:off x="11715975" y="6649694"/>
            <a:ext cx="141064" cy="138499"/>
          </a:xfrm>
          <a:prstGeom prst="roundRect">
            <a:avLst>
              <a:gd name="adj" fmla="val 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spAutoFit/>
          </a:bodyPr>
          <a:lstStyle/>
          <a:p>
            <a:pPr marL="0" indent="0" algn="r" defTabSz="711200" rtl="0" eaLnBrk="1" latinLnBrk="0" hangingPunct="1">
              <a:spcBef>
                <a:spcPts val="1200"/>
              </a:spcBef>
              <a:buNone/>
            </a:pPr>
            <a:fld id="{BB69BBE8-4DB2-4642-B003-B220ACD5A2FD}" type="slidenum">
              <a:rPr lang="en-US" sz="900" b="0" baseline="0" smtClean="0">
                <a:solidFill>
                  <a:schemeClr val="bg2"/>
                </a:solidFill>
                <a:latin typeface="+mn-lt"/>
              </a:rPr>
              <a:pPr marL="0" indent="0" algn="r" defTabSz="711200" rtl="0" eaLnBrk="1" latinLnBrk="0" hangingPunct="1">
                <a:spcBef>
                  <a:spcPts val="1200"/>
                </a:spcBef>
                <a:buNone/>
              </a:pPr>
              <a:t>‹#›</a:t>
            </a:fld>
            <a:endParaRPr lang="en-US" sz="900" b="0" dirty="0">
              <a:solidFill>
                <a:schemeClr val="bg2"/>
              </a:solidFill>
              <a:latin typeface="+mn-lt"/>
            </a:endParaRPr>
          </a:p>
        </p:txBody>
      </p:sp>
      <p:pic>
        <p:nvPicPr>
          <p:cNvPr id="12" name="BainLogo"/>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260000" y="6654664"/>
            <a:ext cx="1152000" cy="144000"/>
          </a:xfrm>
          <a:prstGeom prst="rect">
            <a:avLst/>
          </a:prstGeom>
        </p:spPr>
      </p:pic>
      <p:sp>
        <p:nvSpPr>
          <p:cNvPr id="8" name="CreatedFooter"/>
          <p:cNvSpPr/>
          <p:nvPr userDrawn="1"/>
        </p:nvSpPr>
        <p:spPr>
          <a:xfrm>
            <a:off x="8263033" y="6642830"/>
            <a:ext cx="1368171"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US" sz="600">
                <a:solidFill>
                  <a:srgbClr val="FFFFFF"/>
                </a:solidFill>
              </a:rPr>
              <a:t>Phase 2 Instructions</a:t>
            </a:r>
            <a:endParaRPr lang="en-US" sz="600" dirty="0">
              <a:solidFill>
                <a:srgbClr val="FFFFFF"/>
              </a:solidFill>
            </a:endParaRPr>
          </a:p>
        </p:txBody>
      </p:sp>
      <p:sp>
        <p:nvSpPr>
          <p:cNvPr id="7" name="OfficeCode"/>
          <p:cNvSpPr/>
          <p:nvPr userDrawn="1"/>
        </p:nvSpPr>
        <p:spPr>
          <a:xfrm>
            <a:off x="7348519" y="6642830"/>
            <a:ext cx="288036"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US" sz="600">
                <a:solidFill>
                  <a:srgbClr val="FFFFFF"/>
                </a:solidFill>
              </a:rPr>
              <a:t>SAO</a:t>
            </a:r>
            <a:endParaRPr lang="en-US" sz="600" dirty="0">
              <a:solidFill>
                <a:srgbClr val="FFFFFF"/>
              </a:solidFill>
            </a:endParaRPr>
          </a:p>
        </p:txBody>
      </p:sp>
      <p:pic>
        <p:nvPicPr>
          <p:cNvPr id="14" name="Disclaimer"/>
          <p:cNvPicPr>
            <a:picLocks noChangeAspect="1"/>
          </p:cNvPicPr>
          <p:nvPr userDrawn="1"/>
        </p:nvPicPr>
        <p:blipFill>
          <a:blip r:embed="rId7"/>
          <a:stretch>
            <a:fillRect/>
          </a:stretch>
        </p:blipFill>
        <p:spPr>
          <a:xfrm>
            <a:off x="316547" y="6641266"/>
            <a:ext cx="6407451" cy="176799"/>
          </a:xfrm>
          <a:prstGeom prst="rect">
            <a:avLst/>
          </a:prstGeom>
        </p:spPr>
      </p:pic>
      <p:cxnSp>
        <p:nvCxnSpPr>
          <p:cNvPr id="20" name="FooterSeparatorLine"/>
          <p:cNvCxnSpPr/>
          <p:nvPr userDrawn="1"/>
        </p:nvCxnSpPr>
        <p:spPr>
          <a:xfrm>
            <a:off x="0" y="6598800"/>
            <a:ext cx="11857037" cy="0"/>
          </a:xfrm>
          <a:prstGeom prst="line">
            <a:avLst/>
          </a:prstGeom>
          <a:ln w="9525" cap="flat">
            <a:solidFill>
              <a:schemeClr val="accent1"/>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3" name="Text Placeholder"/>
          <p:cNvSpPr>
            <a:spLocks noGrp="1"/>
          </p:cNvSpPr>
          <p:nvPr>
            <p:ph type="body" idx="1"/>
          </p:nvPr>
        </p:nvSpPr>
        <p:spPr>
          <a:xfrm>
            <a:off x="334435" y="1268413"/>
            <a:ext cx="11522603" cy="5292725"/>
          </a:xfrm>
          <a:prstGeom prst="rect">
            <a:avLst/>
          </a:prstGeom>
        </p:spPr>
        <p:txBody>
          <a:bodyPr vert="horz" lIns="36000" tIns="36000" rIns="36000" bIns="36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TitleSeparatorLine"/>
          <p:cNvCxnSpPr/>
          <p:nvPr userDrawn="1"/>
        </p:nvCxnSpPr>
        <p:spPr>
          <a:xfrm>
            <a:off x="0" y="873125"/>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2" name="Slide Title"/>
          <p:cNvSpPr>
            <a:spLocks noGrp="1"/>
          </p:cNvSpPr>
          <p:nvPr>
            <p:ph type="title"/>
          </p:nvPr>
        </p:nvSpPr>
        <p:spPr>
          <a:xfrm>
            <a:off x="334963" y="1"/>
            <a:ext cx="11522075" cy="876687"/>
          </a:xfrm>
          <a:prstGeom prst="rect">
            <a:avLst/>
          </a:prstGeom>
        </p:spPr>
        <p:txBody>
          <a:bodyPr vert="horz" lIns="36000" tIns="36000" rIns="36000" bIns="72000" rtlCol="0" anchor="b">
            <a:noAutofit/>
          </a:bodyPr>
          <a:lstStyle/>
          <a:p>
            <a:r>
              <a:rPr lang="en-US"/>
              <a:t>Click to edit Master title style</a:t>
            </a:r>
            <a:endParaRPr lang="en-US" dirty="0"/>
          </a:p>
        </p:txBody>
      </p:sp>
    </p:spTree>
    <p:extLst>
      <p:ext uri="{BB962C8B-B14F-4D97-AF65-F5344CB8AC3E}">
        <p14:creationId xmlns:p14="http://schemas.microsoft.com/office/powerpoint/2010/main" val="3729795247"/>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3" r:id="rId3"/>
    <p:sldLayoutId id="2147483655" r:id="rId4"/>
  </p:sldLayoutIdLst>
  <p:txStyles>
    <p:titleStyle>
      <a:lvl1pPr algn="l" defTabSz="711200" rtl="0" eaLnBrk="1" latinLnBrk="0" hangingPunct="1">
        <a:lnSpc>
          <a:spcPct val="100000"/>
        </a:lnSpc>
        <a:spcBef>
          <a:spcPct val="0"/>
        </a:spcBef>
        <a:buNone/>
        <a:defRPr sz="2400" kern="1200">
          <a:solidFill>
            <a:schemeClr val="tx1"/>
          </a:solidFill>
          <a:latin typeface="+mj-lt"/>
          <a:ea typeface="+mj-ea"/>
          <a:cs typeface="+mj-cs"/>
        </a:defRPr>
      </a:lvl1pPr>
    </p:titleStyle>
    <p:body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algn="l" defTabSz="711200" rtl="0" eaLnBrk="1" latinLnBrk="0" hangingPunct="1">
        <a:defRPr sz="1400" kern="1200">
          <a:solidFill>
            <a:schemeClr val="tx1"/>
          </a:solidFill>
          <a:latin typeface="+mn-lt"/>
          <a:ea typeface="+mn-ea"/>
          <a:cs typeface="+mn-cs"/>
        </a:defRPr>
      </a:lvl6pPr>
      <a:lvl7pPr marL="1244600" algn="l" defTabSz="711200" rtl="0" eaLnBrk="1" latinLnBrk="0" hangingPunct="1">
        <a:defRPr sz="1400" kern="1200">
          <a:solidFill>
            <a:schemeClr val="tx1"/>
          </a:solidFill>
          <a:latin typeface="+mn-lt"/>
          <a:ea typeface="+mn-ea"/>
          <a:cs typeface="+mn-cs"/>
        </a:defRPr>
      </a:lvl7pPr>
      <a:lvl8pPr marL="1422400" algn="l" defTabSz="711200" rtl="0" eaLnBrk="1" latinLnBrk="0" hangingPunct="1">
        <a:defRPr sz="1400" kern="1200">
          <a:solidFill>
            <a:schemeClr val="tx1"/>
          </a:solidFill>
          <a:latin typeface="+mn-lt"/>
          <a:ea typeface="+mn-ea"/>
          <a:cs typeface="+mn-cs"/>
        </a:defRPr>
      </a:lvl8pPr>
      <a:lvl9pPr marL="1600200" algn="l" defTabSz="7112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0" userDrawn="1">
          <p15:clr>
            <a:srgbClr val="D1D1D1"/>
          </p15:clr>
        </p15:guide>
        <p15:guide id="2" pos="211" userDrawn="1">
          <p15:clr>
            <a:srgbClr val="D1D1D1"/>
          </p15:clr>
        </p15:guide>
        <p15:guide id="4" orient="horz" pos="799" userDrawn="1">
          <p15:clr>
            <a:srgbClr val="D1D1D1"/>
          </p15:clr>
        </p15:guide>
        <p15:guide id="7" orient="horz" pos="4133" userDrawn="1">
          <p15:clr>
            <a:srgbClr val="D1D1D1"/>
          </p15:clr>
        </p15:guide>
        <p15:guide id="8" pos="7469" userDrawn="1">
          <p15:clr>
            <a:srgbClr val="D1D1D1"/>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8" Type="http://schemas.openxmlformats.org/officeDocument/2006/relationships/tags" Target="../tags/tag20.xml"/><Relationship Id="rId3" Type="http://schemas.openxmlformats.org/officeDocument/2006/relationships/tags" Target="../tags/tag15.xml"/><Relationship Id="rId7" Type="http://schemas.openxmlformats.org/officeDocument/2006/relationships/tags" Target="../tags/tag19.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6.jpg"/><Relationship Id="rId5" Type="http://schemas.openxmlformats.org/officeDocument/2006/relationships/tags" Target="../tags/tag17.xml"/><Relationship Id="rId10" Type="http://schemas.openxmlformats.org/officeDocument/2006/relationships/slideLayout" Target="../slideLayouts/slideLayout2.xml"/><Relationship Id="rId4" Type="http://schemas.openxmlformats.org/officeDocument/2006/relationships/tags" Target="../tags/tag16.xml"/><Relationship Id="rId9"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emf"/><Relationship Id="rId5" Type="http://schemas.openxmlformats.org/officeDocument/2006/relationships/slideLayout" Target="../slideLayouts/slideLayout2.xml"/><Relationship Id="rId4" Type="http://schemas.openxmlformats.org/officeDocument/2006/relationships/tags" Target="../tags/tag25.xml"/></Relationships>
</file>

<file path=ppt/slides/_rels/slide13.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18" Type="http://schemas.openxmlformats.org/officeDocument/2006/relationships/slideLayout" Target="../slideLayouts/slideLayout2.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tags" Target="../tags/tag42.xml"/><Relationship Id="rId2" Type="http://schemas.openxmlformats.org/officeDocument/2006/relationships/tags" Target="../tags/tag27.xml"/><Relationship Id="rId16" Type="http://schemas.openxmlformats.org/officeDocument/2006/relationships/tags" Target="../tags/tag41.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5" Type="http://schemas.openxmlformats.org/officeDocument/2006/relationships/tags" Target="../tags/tag40.xml"/><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s>
</file>

<file path=ppt/slides/_rels/slide14.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8.emf"/><Relationship Id="rId5" Type="http://schemas.openxmlformats.org/officeDocument/2006/relationships/slideLayout" Target="../slideLayouts/slideLayout2.xml"/><Relationship Id="rId4" Type="http://schemas.openxmlformats.org/officeDocument/2006/relationships/tags" Target="../tags/tag4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image" Target="../media/image9.jfi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11.jfif"/><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Layout" Target="../slideLayouts/slideLayout2.xml"/><Relationship Id="rId4" Type="http://schemas.openxmlformats.org/officeDocument/2006/relationships/tags" Target="../tags/tag5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3" Type="http://schemas.openxmlformats.org/officeDocument/2006/relationships/tags" Target="../tags/tag61.xml"/><Relationship Id="rId7" Type="http://schemas.microsoft.com/office/2007/relationships/hdphoto" Target="../media/hdphoto1.wdp"/><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13.png"/><Relationship Id="rId5" Type="http://schemas.openxmlformats.org/officeDocument/2006/relationships/slideLayout" Target="../slideLayouts/slideLayout2.xml"/><Relationship Id="rId4" Type="http://schemas.openxmlformats.org/officeDocument/2006/relationships/tags" Target="../tags/tag62.xml"/></Relationships>
</file>

<file path=ppt/slides/_rels/slide2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65.xml"/><Relationship Id="rId7"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16.emf"/><Relationship Id="rId4" Type="http://schemas.openxmlformats.org/officeDocument/2006/relationships/image" Target="../media/image15.jfif"/></Relationships>
</file>

<file path=ppt/slides/_rels/slide25.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image" Target="../media/image17.emf"/><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notesSlide" Target="../notesSlides/notesSlide1.xml"/><Relationship Id="rId2" Type="http://schemas.openxmlformats.org/officeDocument/2006/relationships/tags" Target="../tags/tag73.xml"/><Relationship Id="rId16" Type="http://schemas.openxmlformats.org/officeDocument/2006/relationships/image" Target="../media/image16.emf"/><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slideLayout" Target="../slideLayouts/slideLayout2.xml"/><Relationship Id="rId5" Type="http://schemas.openxmlformats.org/officeDocument/2006/relationships/tags" Target="../tags/tag76.xml"/><Relationship Id="rId15" Type="http://schemas.openxmlformats.org/officeDocument/2006/relationships/image" Target="../media/image19.emf"/><Relationship Id="rId10" Type="http://schemas.openxmlformats.org/officeDocument/2006/relationships/tags" Target="../tags/tag81.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image" Target="../media/image18.emf"/></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image" Target="../media/image11.jfi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btfpColumnIndicatorGroup2">
            <a:extLst>
              <a:ext uri="{FF2B5EF4-FFF2-40B4-BE49-F238E27FC236}">
                <a16:creationId xmlns:a16="http://schemas.microsoft.com/office/drawing/2014/main" id="{116838FA-7D03-48DA-A468-F6839C0F49F1}"/>
              </a:ext>
            </a:extLst>
          </p:cNvPr>
          <p:cNvGrpSpPr/>
          <p:nvPr/>
        </p:nvGrpSpPr>
        <p:grpSpPr>
          <a:xfrm>
            <a:off x="0" y="6926580"/>
            <a:ext cx="12192000" cy="137160"/>
            <a:chOff x="0" y="6926580"/>
            <a:chExt cx="12192000" cy="137160"/>
          </a:xfrm>
        </p:grpSpPr>
        <p:sp>
          <p:nvSpPr>
            <p:cNvPr id="13" name="btfpColumnGapBlocker425161">
              <a:extLst>
                <a:ext uri="{FF2B5EF4-FFF2-40B4-BE49-F238E27FC236}">
                  <a16:creationId xmlns:a16="http://schemas.microsoft.com/office/drawing/2014/main" id="{D018B273-1DA2-42C3-9A15-9AAD0A7A44C9}"/>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11" name="btfpColumnGapBlocker569326">
              <a:extLst>
                <a:ext uri="{FF2B5EF4-FFF2-40B4-BE49-F238E27FC236}">
                  <a16:creationId xmlns:a16="http://schemas.microsoft.com/office/drawing/2014/main" id="{71DEACA9-5E3D-41A9-84FE-63160482BCAF}"/>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8" name="btfpColumnIndicator782187">
              <a:extLst>
                <a:ext uri="{FF2B5EF4-FFF2-40B4-BE49-F238E27FC236}">
                  <a16:creationId xmlns:a16="http://schemas.microsoft.com/office/drawing/2014/main" id="{94B0C55F-8FD6-4E63-BA8D-3D9B1CB724CC}"/>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489117">
              <a:extLst>
                <a:ext uri="{FF2B5EF4-FFF2-40B4-BE49-F238E27FC236}">
                  <a16:creationId xmlns:a16="http://schemas.microsoft.com/office/drawing/2014/main" id="{26118CFD-9A60-4D5F-B76B-DB9DBEFFDC00}"/>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4" name="btfpColumnIndicatorGroup1">
            <a:extLst>
              <a:ext uri="{FF2B5EF4-FFF2-40B4-BE49-F238E27FC236}">
                <a16:creationId xmlns:a16="http://schemas.microsoft.com/office/drawing/2014/main" id="{CFA53A47-18A9-4BB9-A48F-E6A885003465}"/>
              </a:ext>
            </a:extLst>
          </p:cNvPr>
          <p:cNvGrpSpPr/>
          <p:nvPr/>
        </p:nvGrpSpPr>
        <p:grpSpPr>
          <a:xfrm>
            <a:off x="0" y="-205740"/>
            <a:ext cx="12192000" cy="137160"/>
            <a:chOff x="0" y="-205740"/>
            <a:chExt cx="12192000" cy="137160"/>
          </a:xfrm>
        </p:grpSpPr>
        <p:sp>
          <p:nvSpPr>
            <p:cNvPr id="12" name="btfpColumnGapBlocker193869">
              <a:extLst>
                <a:ext uri="{FF2B5EF4-FFF2-40B4-BE49-F238E27FC236}">
                  <a16:creationId xmlns:a16="http://schemas.microsoft.com/office/drawing/2014/main" id="{AC28D101-1CE8-42C9-880B-E9C126620005}"/>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9" name="btfpColumnGapBlocker897837">
              <a:extLst>
                <a:ext uri="{FF2B5EF4-FFF2-40B4-BE49-F238E27FC236}">
                  <a16:creationId xmlns:a16="http://schemas.microsoft.com/office/drawing/2014/main" id="{4706482A-CE68-4947-97DE-D4B2411FEA28}"/>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6" name="btfpColumnIndicator485101">
              <a:extLst>
                <a:ext uri="{FF2B5EF4-FFF2-40B4-BE49-F238E27FC236}">
                  <a16:creationId xmlns:a16="http://schemas.microsoft.com/office/drawing/2014/main" id="{6C9B5D7A-A4C2-4F5A-AD26-AD0C5A3AC777}"/>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 name="btfpColumnIndicator223629">
              <a:extLst>
                <a:ext uri="{FF2B5EF4-FFF2-40B4-BE49-F238E27FC236}">
                  <a16:creationId xmlns:a16="http://schemas.microsoft.com/office/drawing/2014/main" id="{CACE11CC-89F0-4D9A-9405-ED642A91446F}"/>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3C133ECE-D887-467B-9B8F-6047D7C92162}"/>
              </a:ext>
            </a:extLst>
          </p:cNvPr>
          <p:cNvSpPr>
            <a:spLocks noGrp="1"/>
          </p:cNvSpPr>
          <p:nvPr>
            <p:ph type="subTitle" idx="1"/>
          </p:nvPr>
        </p:nvSpPr>
        <p:spPr/>
        <p:txBody>
          <a:bodyPr/>
          <a:lstStyle/>
          <a:p>
            <a:r>
              <a:rPr lang="en-US" dirty="0"/>
              <a:t>Phase 2 instructions</a:t>
            </a:r>
          </a:p>
        </p:txBody>
      </p:sp>
      <p:sp>
        <p:nvSpPr>
          <p:cNvPr id="4" name="Title 3">
            <a:extLst>
              <a:ext uri="{FF2B5EF4-FFF2-40B4-BE49-F238E27FC236}">
                <a16:creationId xmlns:a16="http://schemas.microsoft.com/office/drawing/2014/main" id="{A7690041-8596-444D-AC1E-995C5B0CDBEB}"/>
              </a:ext>
            </a:extLst>
          </p:cNvPr>
          <p:cNvSpPr>
            <a:spLocks noGrp="1"/>
          </p:cNvSpPr>
          <p:nvPr>
            <p:ph type="ctrTitle"/>
          </p:nvPr>
        </p:nvSpPr>
        <p:spPr/>
        <p:txBody>
          <a:bodyPr/>
          <a:lstStyle/>
          <a:p>
            <a:r>
              <a:rPr lang="en-US" dirty="0"/>
              <a:t>Strategic Challenge 2022</a:t>
            </a:r>
          </a:p>
        </p:txBody>
      </p:sp>
      <p:pic>
        <p:nvPicPr>
          <p:cNvPr id="7" name="Picture 6">
            <a:extLst>
              <a:ext uri="{FF2B5EF4-FFF2-40B4-BE49-F238E27FC236}">
                <a16:creationId xmlns:a16="http://schemas.microsoft.com/office/drawing/2014/main" id="{03D8E864-4BF8-4B3A-A564-9EACAF716AA4}"/>
              </a:ext>
            </a:extLst>
          </p:cNvPr>
          <p:cNvPicPr>
            <a:picLocks noChangeAspect="1"/>
          </p:cNvPicPr>
          <p:nvPr/>
        </p:nvPicPr>
        <p:blipFill>
          <a:blip r:embed="rId3"/>
          <a:stretch>
            <a:fillRect/>
          </a:stretch>
        </p:blipFill>
        <p:spPr>
          <a:xfrm>
            <a:off x="8809038" y="5586496"/>
            <a:ext cx="3048000" cy="895350"/>
          </a:xfrm>
          <a:prstGeom prst="rect">
            <a:avLst/>
          </a:prstGeom>
        </p:spPr>
      </p:pic>
      <p:sp>
        <p:nvSpPr>
          <p:cNvPr id="10" name="Rectangle 9">
            <a:extLst>
              <a:ext uri="{FF2B5EF4-FFF2-40B4-BE49-F238E27FC236}">
                <a16:creationId xmlns:a16="http://schemas.microsoft.com/office/drawing/2014/main" id="{7C3344BC-06D2-49AB-95B2-CB58ED893640}"/>
              </a:ext>
            </a:extLst>
          </p:cNvPr>
          <p:cNvSpPr/>
          <p:nvPr/>
        </p:nvSpPr>
        <p:spPr bwMode="gray">
          <a:xfrm>
            <a:off x="334964" y="4966283"/>
            <a:ext cx="1233182" cy="444616"/>
          </a:xfrm>
          <a:prstGeom prst="rect">
            <a:avLst/>
          </a:prstGeom>
          <a:solidFill>
            <a:schemeClr val="bg1"/>
          </a:solidFill>
          <a:ln w="9525"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Tree>
    <p:custDataLst>
      <p:tags r:id="rId1"/>
    </p:custDataLst>
    <p:extLst>
      <p:ext uri="{BB962C8B-B14F-4D97-AF65-F5344CB8AC3E}">
        <p14:creationId xmlns:p14="http://schemas.microsoft.com/office/powerpoint/2010/main" val="4235004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btfpColumnIndicatorGroup2">
            <a:extLst>
              <a:ext uri="{FF2B5EF4-FFF2-40B4-BE49-F238E27FC236}">
                <a16:creationId xmlns:a16="http://schemas.microsoft.com/office/drawing/2014/main" id="{43F51917-D918-4D0F-A875-48E98CD5AA6C}"/>
              </a:ext>
            </a:extLst>
          </p:cNvPr>
          <p:cNvGrpSpPr/>
          <p:nvPr/>
        </p:nvGrpSpPr>
        <p:grpSpPr>
          <a:xfrm>
            <a:off x="0" y="6926580"/>
            <a:ext cx="12192000" cy="137160"/>
            <a:chOff x="0" y="6926580"/>
            <a:chExt cx="12192000" cy="137160"/>
          </a:xfrm>
        </p:grpSpPr>
        <p:sp>
          <p:nvSpPr>
            <p:cNvPr id="17" name="btfpColumnGapBlocker584499">
              <a:extLst>
                <a:ext uri="{FF2B5EF4-FFF2-40B4-BE49-F238E27FC236}">
                  <a16:creationId xmlns:a16="http://schemas.microsoft.com/office/drawing/2014/main" id="{5D9BCF3C-67A3-40FF-BE72-225DFBAAA23D}"/>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15" name="btfpColumnGapBlocker126835">
              <a:extLst>
                <a:ext uri="{FF2B5EF4-FFF2-40B4-BE49-F238E27FC236}">
                  <a16:creationId xmlns:a16="http://schemas.microsoft.com/office/drawing/2014/main" id="{B22AB88A-3005-4B9E-BE9B-2A6B10D76804}"/>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3" name="btfpColumnIndicator133754">
              <a:extLst>
                <a:ext uri="{FF2B5EF4-FFF2-40B4-BE49-F238E27FC236}">
                  <a16:creationId xmlns:a16="http://schemas.microsoft.com/office/drawing/2014/main" id="{A4B57E74-E3AF-4BA0-897F-1B559B31FA95}"/>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595484">
              <a:extLst>
                <a:ext uri="{FF2B5EF4-FFF2-40B4-BE49-F238E27FC236}">
                  <a16:creationId xmlns:a16="http://schemas.microsoft.com/office/drawing/2014/main" id="{39B0BCEB-F7DB-4798-AB50-F68C68A41755}"/>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8" name="btfpColumnIndicatorGroup1">
            <a:extLst>
              <a:ext uri="{FF2B5EF4-FFF2-40B4-BE49-F238E27FC236}">
                <a16:creationId xmlns:a16="http://schemas.microsoft.com/office/drawing/2014/main" id="{FC5D6E4B-8646-4E24-B1D9-AFE0CE5EDC27}"/>
              </a:ext>
            </a:extLst>
          </p:cNvPr>
          <p:cNvGrpSpPr/>
          <p:nvPr/>
        </p:nvGrpSpPr>
        <p:grpSpPr>
          <a:xfrm>
            <a:off x="0" y="-205740"/>
            <a:ext cx="12192000" cy="137160"/>
            <a:chOff x="0" y="-205740"/>
            <a:chExt cx="12192000" cy="137160"/>
          </a:xfrm>
        </p:grpSpPr>
        <p:sp>
          <p:nvSpPr>
            <p:cNvPr id="16" name="btfpColumnGapBlocker392990">
              <a:extLst>
                <a:ext uri="{FF2B5EF4-FFF2-40B4-BE49-F238E27FC236}">
                  <a16:creationId xmlns:a16="http://schemas.microsoft.com/office/drawing/2014/main" id="{CEDFE521-FA39-4018-A90C-750BF27C9945}"/>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14" name="btfpColumnGapBlocker328900">
              <a:extLst>
                <a:ext uri="{FF2B5EF4-FFF2-40B4-BE49-F238E27FC236}">
                  <a16:creationId xmlns:a16="http://schemas.microsoft.com/office/drawing/2014/main" id="{8916E609-B3C9-4EFF-B400-BE7AC33314B7}"/>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2" name="btfpColumnIndicator173118">
              <a:extLst>
                <a:ext uri="{FF2B5EF4-FFF2-40B4-BE49-F238E27FC236}">
                  <a16:creationId xmlns:a16="http://schemas.microsoft.com/office/drawing/2014/main" id="{9C9F0DD2-1629-4FF4-9897-DFA3AEF40075}"/>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850213">
              <a:extLst>
                <a:ext uri="{FF2B5EF4-FFF2-40B4-BE49-F238E27FC236}">
                  <a16:creationId xmlns:a16="http://schemas.microsoft.com/office/drawing/2014/main" id="{038BFE96-2124-4E2E-BA1D-B7B233362558}"/>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3" name="AgendaTitle">
            <a:extLst>
              <a:ext uri="{FF2B5EF4-FFF2-40B4-BE49-F238E27FC236}">
                <a16:creationId xmlns:a16="http://schemas.microsoft.com/office/drawing/2014/main" id="{CF724D00-3F8D-449B-BD10-8D4D09771B05}"/>
              </a:ext>
            </a:extLst>
          </p:cNvPr>
          <p:cNvSpPr txBox="1"/>
          <p:nvPr/>
        </p:nvSpPr>
        <p:spPr bwMode="gray">
          <a:xfrm>
            <a:off x="330200" y="952500"/>
            <a:ext cx="1102585" cy="235611"/>
          </a:xfrm>
          <a:prstGeom prst="rect">
            <a:avLst/>
          </a:prstGeom>
          <a:noFill/>
        </p:spPr>
        <p:txBody>
          <a:bodyPr vert="horz" wrap="none" lIns="18136" tIns="25226" rIns="72073" bIns="25226" rtlCol="0">
            <a:spAutoFit/>
          </a:bodyPr>
          <a:lstStyle/>
          <a:p>
            <a:pPr marL="0" indent="0">
              <a:buNone/>
            </a:pPr>
            <a:r>
              <a:rPr lang="pt-BR" sz="1200" b="1" cap="all" spc="450"/>
              <a:t>Agenda</a:t>
            </a:r>
            <a:endParaRPr lang="pt-BR" sz="1200" b="1" cap="all" spc="450" dirty="0" err="1"/>
          </a:p>
        </p:txBody>
      </p:sp>
      <p:cxnSp>
        <p:nvCxnSpPr>
          <p:cNvPr id="4" name="AgendaLine">
            <a:extLst>
              <a:ext uri="{FF2B5EF4-FFF2-40B4-BE49-F238E27FC236}">
                <a16:creationId xmlns:a16="http://schemas.microsoft.com/office/drawing/2014/main" id="{DCEE9695-6F67-4730-A725-058908E20984}"/>
              </a:ext>
            </a:extLst>
          </p:cNvPr>
          <p:cNvCxnSpPr/>
          <p:nvPr/>
        </p:nvCxnSpPr>
        <p:spPr bwMode="gray">
          <a:xfrm>
            <a:off x="1616981" y="876300"/>
            <a:ext cx="0" cy="5689600"/>
          </a:xfrm>
          <a:prstGeom prst="line">
            <a:avLst/>
          </a:prstGeom>
          <a:ln w="19050"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9" name="AgendaEmphasisBar">
            <a:extLst>
              <a:ext uri="{FF2B5EF4-FFF2-40B4-BE49-F238E27FC236}">
                <a16:creationId xmlns:a16="http://schemas.microsoft.com/office/drawing/2014/main" id="{5B999B18-EB02-466F-83E9-EE7141322928}"/>
              </a:ext>
            </a:extLst>
          </p:cNvPr>
          <p:cNvSpPr/>
          <p:nvPr/>
        </p:nvSpPr>
        <p:spPr bwMode="gray">
          <a:xfrm>
            <a:off x="1616981" y="1839400"/>
            <a:ext cx="127000" cy="743179"/>
          </a:xfrm>
          <a:prstGeom prst="rect">
            <a:avLst/>
          </a:prstGeom>
          <a:solidFill>
            <a:srgbClr val="CC0000"/>
          </a:solidFill>
          <a:ln w="19050">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grpSp>
        <p:nvGrpSpPr>
          <p:cNvPr id="24" name="Agenda">
            <a:extLst>
              <a:ext uri="{FF2B5EF4-FFF2-40B4-BE49-F238E27FC236}">
                <a16:creationId xmlns:a16="http://schemas.microsoft.com/office/drawing/2014/main" id="{E625D9DE-D82F-47E4-89A3-FC76FFC071CC}"/>
              </a:ext>
            </a:extLst>
          </p:cNvPr>
          <p:cNvGrpSpPr/>
          <p:nvPr/>
        </p:nvGrpSpPr>
        <p:grpSpPr>
          <a:xfrm>
            <a:off x="1970752" y="1270000"/>
            <a:ext cx="9891047" cy="5295900"/>
            <a:chOff x="1970752" y="1270000"/>
            <a:chExt cx="9891047" cy="5295900"/>
          </a:xfrm>
        </p:grpSpPr>
        <p:sp>
          <p:nvSpPr>
            <p:cNvPr id="5" name="AgendaTextBox">
              <a:extLst>
                <a:ext uri="{FF2B5EF4-FFF2-40B4-BE49-F238E27FC236}">
                  <a16:creationId xmlns:a16="http://schemas.microsoft.com/office/drawing/2014/main" id="{5CE4F499-F816-45A8-8ED3-979001141D38}"/>
                </a:ext>
              </a:extLst>
            </p:cNvPr>
            <p:cNvSpPr txBox="1"/>
            <p:nvPr/>
          </p:nvSpPr>
          <p:spPr bwMode="gray">
            <a:xfrm>
              <a:off x="2034252" y="1270000"/>
              <a:ext cx="9827547" cy="5295900"/>
            </a:xfrm>
            <a:prstGeom prst="rect">
              <a:avLst/>
            </a:prstGeom>
            <a:noFill/>
          </p:spPr>
          <p:txBody>
            <a:bodyPr vert="horz" wrap="square" lIns="36000" tIns="36000" rIns="36000" bIns="36000" rtlCol="0">
              <a:noAutofit/>
            </a:bodyPr>
            <a:lstStyle/>
            <a:p>
              <a:pPr marL="0" indent="0">
                <a:spcBef>
                  <a:spcPts val="3600"/>
                </a:spcBef>
                <a:buNone/>
              </a:pPr>
              <a:r>
                <a:rPr lang="en-US" sz="2000" dirty="0"/>
                <a:t>Phase 2 assignment</a:t>
              </a:r>
            </a:p>
            <a:p>
              <a:pPr marL="0" indent="0">
                <a:spcBef>
                  <a:spcPts val="3600"/>
                </a:spcBef>
                <a:buNone/>
              </a:pPr>
              <a:r>
                <a:rPr lang="en-US" sz="2000" b="1" dirty="0">
                  <a:solidFill>
                    <a:srgbClr val="CC0000"/>
                  </a:solidFill>
                </a:rPr>
                <a:t>Case for change &amp; ambition output</a:t>
              </a:r>
            </a:p>
            <a:p>
              <a:pPr marL="0" indent="0">
                <a:spcBef>
                  <a:spcPts val="3600"/>
                </a:spcBef>
                <a:buNone/>
              </a:pPr>
              <a:r>
                <a:rPr lang="en-US" sz="2000" dirty="0"/>
                <a:t>Where to Play instructions</a:t>
              </a:r>
            </a:p>
            <a:p>
              <a:pPr marL="0" indent="0">
                <a:spcBef>
                  <a:spcPts val="3600"/>
                </a:spcBef>
                <a:buNone/>
              </a:pPr>
              <a:r>
                <a:rPr lang="en-US" sz="2000" dirty="0"/>
                <a:t>How to Win instructions</a:t>
              </a:r>
            </a:p>
            <a:p>
              <a:pPr marL="0" indent="0">
                <a:spcBef>
                  <a:spcPts val="3600"/>
                </a:spcBef>
                <a:buNone/>
              </a:pPr>
              <a:r>
                <a:rPr lang="en-US" sz="2000" dirty="0"/>
                <a:t>Roadmap &amp; Enablers instructions</a:t>
              </a:r>
            </a:p>
          </p:txBody>
        </p:sp>
        <p:cxnSp>
          <p:nvCxnSpPr>
            <p:cNvPr id="20" name="AgendaSeparator1">
              <a:extLst>
                <a:ext uri="{FF2B5EF4-FFF2-40B4-BE49-F238E27FC236}">
                  <a16:creationId xmlns:a16="http://schemas.microsoft.com/office/drawing/2014/main" id="{4B12BEA1-6146-4953-B220-A9904AF1DB4C}"/>
                </a:ext>
              </a:extLst>
            </p:cNvPr>
            <p:cNvCxnSpPr/>
            <p:nvPr/>
          </p:nvCxnSpPr>
          <p:spPr bwMode="gray">
            <a:xfrm>
              <a:off x="1970752" y="1839400"/>
              <a:ext cx="435133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1" name="AgendaSeparator2">
              <a:extLst>
                <a:ext uri="{FF2B5EF4-FFF2-40B4-BE49-F238E27FC236}">
                  <a16:creationId xmlns:a16="http://schemas.microsoft.com/office/drawing/2014/main" id="{DBDB3CB9-20ED-432A-8198-E7CE19856898}"/>
                </a:ext>
              </a:extLst>
            </p:cNvPr>
            <p:cNvCxnSpPr/>
            <p:nvPr/>
          </p:nvCxnSpPr>
          <p:spPr bwMode="gray">
            <a:xfrm>
              <a:off x="1970752" y="2601400"/>
              <a:ext cx="435133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2" name="AgendaSeparator3">
              <a:extLst>
                <a:ext uri="{FF2B5EF4-FFF2-40B4-BE49-F238E27FC236}">
                  <a16:creationId xmlns:a16="http://schemas.microsoft.com/office/drawing/2014/main" id="{BD351E5F-63A7-4C56-BC44-D6067ABAF41B}"/>
                </a:ext>
              </a:extLst>
            </p:cNvPr>
            <p:cNvCxnSpPr/>
            <p:nvPr/>
          </p:nvCxnSpPr>
          <p:spPr bwMode="gray">
            <a:xfrm>
              <a:off x="1970752" y="3363400"/>
              <a:ext cx="435133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3" name="AgendaSeparator4">
              <a:extLst>
                <a:ext uri="{FF2B5EF4-FFF2-40B4-BE49-F238E27FC236}">
                  <a16:creationId xmlns:a16="http://schemas.microsoft.com/office/drawing/2014/main" id="{D988DED1-1A0D-4038-89EC-77F5BBDCFF18}"/>
                </a:ext>
              </a:extLst>
            </p:cNvPr>
            <p:cNvCxnSpPr/>
            <p:nvPr/>
          </p:nvCxnSpPr>
          <p:spPr bwMode="gray">
            <a:xfrm>
              <a:off x="1970752" y="4125400"/>
              <a:ext cx="435133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883768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btfpColumnIndicatorGroup2">
            <a:extLst>
              <a:ext uri="{FF2B5EF4-FFF2-40B4-BE49-F238E27FC236}">
                <a16:creationId xmlns:a16="http://schemas.microsoft.com/office/drawing/2014/main" id="{8A70B33B-EBBE-40B6-9807-F65F84161FAA}"/>
              </a:ext>
            </a:extLst>
          </p:cNvPr>
          <p:cNvGrpSpPr/>
          <p:nvPr/>
        </p:nvGrpSpPr>
        <p:grpSpPr>
          <a:xfrm>
            <a:off x="0" y="6926580"/>
            <a:ext cx="12192000" cy="137160"/>
            <a:chOff x="0" y="6926580"/>
            <a:chExt cx="12192000" cy="137160"/>
          </a:xfrm>
        </p:grpSpPr>
        <p:sp>
          <p:nvSpPr>
            <p:cNvPr id="37" name="btfpColumnGapBlocker171147">
              <a:extLst>
                <a:ext uri="{FF2B5EF4-FFF2-40B4-BE49-F238E27FC236}">
                  <a16:creationId xmlns:a16="http://schemas.microsoft.com/office/drawing/2014/main" id="{08AF0089-9A09-4854-AF38-C541D46C5EED}"/>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35" name="btfpColumnGapBlocker536028">
              <a:extLst>
                <a:ext uri="{FF2B5EF4-FFF2-40B4-BE49-F238E27FC236}">
                  <a16:creationId xmlns:a16="http://schemas.microsoft.com/office/drawing/2014/main" id="{B4BDD786-B386-41F0-8610-1B4C8E34F15A}"/>
                </a:ext>
              </a:extLst>
            </p:cNvPr>
            <p:cNvSpPr/>
            <p:nvPr/>
          </p:nvSpPr>
          <p:spPr bwMode="gray">
            <a:xfrm>
              <a:off x="884376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33" name="btfpColumnIndicator238957">
              <a:extLst>
                <a:ext uri="{FF2B5EF4-FFF2-40B4-BE49-F238E27FC236}">
                  <a16:creationId xmlns:a16="http://schemas.microsoft.com/office/drawing/2014/main" id="{4452EA3F-DD7A-4100-9A70-5341BA7903C1}"/>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1" name="btfpColumnIndicator516435">
              <a:extLst>
                <a:ext uri="{FF2B5EF4-FFF2-40B4-BE49-F238E27FC236}">
                  <a16:creationId xmlns:a16="http://schemas.microsoft.com/office/drawing/2014/main" id="{708B7D87-FB7C-41EF-BFAF-EAE9F1598573}"/>
                </a:ext>
              </a:extLst>
            </p:cNvPr>
            <p:cNvCxnSpPr/>
            <p:nvPr/>
          </p:nvCxnSpPr>
          <p:spPr bwMode="gray">
            <a:xfrm flipV="1">
              <a:off x="938430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9" name="btfpColumnGapBlocker272078">
              <a:extLst>
                <a:ext uri="{FF2B5EF4-FFF2-40B4-BE49-F238E27FC236}">
                  <a16:creationId xmlns:a16="http://schemas.microsoft.com/office/drawing/2014/main" id="{1D6A29C3-3F04-4C31-9920-446DFEEBA72E}"/>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27" name="btfpColumnIndicator747680">
              <a:extLst>
                <a:ext uri="{FF2B5EF4-FFF2-40B4-BE49-F238E27FC236}">
                  <a16:creationId xmlns:a16="http://schemas.microsoft.com/office/drawing/2014/main" id="{F2A86025-CE23-42F4-A6CA-6ECE9E21893F}"/>
                </a:ext>
              </a:extLst>
            </p:cNvPr>
            <p:cNvCxnSpPr/>
            <p:nvPr/>
          </p:nvCxnSpPr>
          <p:spPr bwMode="gray">
            <a:xfrm flipV="1">
              <a:off x="884376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5" name="btfpColumnIndicator469469">
              <a:extLst>
                <a:ext uri="{FF2B5EF4-FFF2-40B4-BE49-F238E27FC236}">
                  <a16:creationId xmlns:a16="http://schemas.microsoft.com/office/drawing/2014/main" id="{6183FDAA-5AC8-4FE2-BED0-C8A58DDA6DD1}"/>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3" name="btfpColumnGapBlocker509525">
              <a:extLst>
                <a:ext uri="{FF2B5EF4-FFF2-40B4-BE49-F238E27FC236}">
                  <a16:creationId xmlns:a16="http://schemas.microsoft.com/office/drawing/2014/main" id="{CD6B10A0-3110-4DB6-8FAD-20A44059AC73}"/>
                </a:ext>
              </a:extLst>
            </p:cNvPr>
            <p:cNvSpPr/>
            <p:nvPr/>
          </p:nvSpPr>
          <p:spPr bwMode="gray">
            <a:xfrm>
              <a:off x="280769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21" name="btfpColumnIndicator563719">
              <a:extLst>
                <a:ext uri="{FF2B5EF4-FFF2-40B4-BE49-F238E27FC236}">
                  <a16:creationId xmlns:a16="http://schemas.microsoft.com/office/drawing/2014/main" id="{70647A3E-C47C-46A7-A2E8-9438B6475B74}"/>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9" name="btfpColumnIndicator629333">
              <a:extLst>
                <a:ext uri="{FF2B5EF4-FFF2-40B4-BE49-F238E27FC236}">
                  <a16:creationId xmlns:a16="http://schemas.microsoft.com/office/drawing/2014/main" id="{974DEB48-9453-4CD9-AA15-A632F45B3AAC}"/>
                </a:ext>
              </a:extLst>
            </p:cNvPr>
            <p:cNvCxnSpPr/>
            <p:nvPr/>
          </p:nvCxnSpPr>
          <p:spPr bwMode="gray">
            <a:xfrm flipV="1">
              <a:off x="334823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6" name="btfpColumnGapBlocker679173">
              <a:extLst>
                <a:ext uri="{FF2B5EF4-FFF2-40B4-BE49-F238E27FC236}">
                  <a16:creationId xmlns:a16="http://schemas.microsoft.com/office/drawing/2014/main" id="{435B1ED6-B98C-4C2B-A5E5-FCC340F06160}"/>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1" name="btfpColumnIndicator768034">
              <a:extLst>
                <a:ext uri="{FF2B5EF4-FFF2-40B4-BE49-F238E27FC236}">
                  <a16:creationId xmlns:a16="http://schemas.microsoft.com/office/drawing/2014/main" id="{39B58151-3593-481D-BEF6-4B2DE71620DB}"/>
                </a:ext>
              </a:extLst>
            </p:cNvPr>
            <p:cNvCxnSpPr/>
            <p:nvPr/>
          </p:nvCxnSpPr>
          <p:spPr bwMode="gray">
            <a:xfrm flipV="1">
              <a:off x="280769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626761">
              <a:extLst>
                <a:ext uri="{FF2B5EF4-FFF2-40B4-BE49-F238E27FC236}">
                  <a16:creationId xmlns:a16="http://schemas.microsoft.com/office/drawing/2014/main" id="{804DD02F-A093-4A48-81EB-C9BDC3900C6A}"/>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8" name="btfpColumnIndicatorGroup1">
            <a:extLst>
              <a:ext uri="{FF2B5EF4-FFF2-40B4-BE49-F238E27FC236}">
                <a16:creationId xmlns:a16="http://schemas.microsoft.com/office/drawing/2014/main" id="{8D9BA3FA-5B14-4B91-B431-75C77EECCBFE}"/>
              </a:ext>
            </a:extLst>
          </p:cNvPr>
          <p:cNvGrpSpPr/>
          <p:nvPr/>
        </p:nvGrpSpPr>
        <p:grpSpPr>
          <a:xfrm>
            <a:off x="0" y="-205740"/>
            <a:ext cx="12192000" cy="137160"/>
            <a:chOff x="0" y="-205740"/>
            <a:chExt cx="12192000" cy="137160"/>
          </a:xfrm>
        </p:grpSpPr>
        <p:sp>
          <p:nvSpPr>
            <p:cNvPr id="36" name="btfpColumnGapBlocker103906">
              <a:extLst>
                <a:ext uri="{FF2B5EF4-FFF2-40B4-BE49-F238E27FC236}">
                  <a16:creationId xmlns:a16="http://schemas.microsoft.com/office/drawing/2014/main" id="{0EB735BD-A317-445F-8014-EA7BACD7F6CE}"/>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34" name="btfpColumnGapBlocker430486">
              <a:extLst>
                <a:ext uri="{FF2B5EF4-FFF2-40B4-BE49-F238E27FC236}">
                  <a16:creationId xmlns:a16="http://schemas.microsoft.com/office/drawing/2014/main" id="{920898A6-A1A1-4BDF-8B5D-91BBBFDC4377}"/>
                </a:ext>
              </a:extLst>
            </p:cNvPr>
            <p:cNvSpPr/>
            <p:nvPr/>
          </p:nvSpPr>
          <p:spPr bwMode="gray">
            <a:xfrm>
              <a:off x="884376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32" name="btfpColumnIndicator403843">
              <a:extLst>
                <a:ext uri="{FF2B5EF4-FFF2-40B4-BE49-F238E27FC236}">
                  <a16:creationId xmlns:a16="http://schemas.microsoft.com/office/drawing/2014/main" id="{3C3BBCDC-F254-4FA9-8DD0-1E1F126D5445}"/>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0" name="btfpColumnIndicator242795">
              <a:extLst>
                <a:ext uri="{FF2B5EF4-FFF2-40B4-BE49-F238E27FC236}">
                  <a16:creationId xmlns:a16="http://schemas.microsoft.com/office/drawing/2014/main" id="{EBD90148-2D8D-4AED-A318-67551BA0BB4B}"/>
                </a:ext>
              </a:extLst>
            </p:cNvPr>
            <p:cNvCxnSpPr/>
            <p:nvPr/>
          </p:nvCxnSpPr>
          <p:spPr bwMode="gray">
            <a:xfrm flipV="1">
              <a:off x="938430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8" name="btfpColumnGapBlocker139031">
              <a:extLst>
                <a:ext uri="{FF2B5EF4-FFF2-40B4-BE49-F238E27FC236}">
                  <a16:creationId xmlns:a16="http://schemas.microsoft.com/office/drawing/2014/main" id="{8C27C2B4-92AD-4138-81BA-78F5FA902279}"/>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26" name="btfpColumnIndicator410020">
              <a:extLst>
                <a:ext uri="{FF2B5EF4-FFF2-40B4-BE49-F238E27FC236}">
                  <a16:creationId xmlns:a16="http://schemas.microsoft.com/office/drawing/2014/main" id="{0FA26043-0620-4EE5-99D1-B948FFF89C4C}"/>
                </a:ext>
              </a:extLst>
            </p:cNvPr>
            <p:cNvCxnSpPr/>
            <p:nvPr/>
          </p:nvCxnSpPr>
          <p:spPr bwMode="gray">
            <a:xfrm flipV="1">
              <a:off x="884376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4" name="btfpColumnIndicator744838">
              <a:extLst>
                <a:ext uri="{FF2B5EF4-FFF2-40B4-BE49-F238E27FC236}">
                  <a16:creationId xmlns:a16="http://schemas.microsoft.com/office/drawing/2014/main" id="{3D30EAB4-2817-4DD2-8140-10C068DF9B7E}"/>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2" name="btfpColumnGapBlocker856481">
              <a:extLst>
                <a:ext uri="{FF2B5EF4-FFF2-40B4-BE49-F238E27FC236}">
                  <a16:creationId xmlns:a16="http://schemas.microsoft.com/office/drawing/2014/main" id="{BB94C267-5D73-4622-835D-745F457081A6}"/>
                </a:ext>
              </a:extLst>
            </p:cNvPr>
            <p:cNvSpPr/>
            <p:nvPr/>
          </p:nvSpPr>
          <p:spPr bwMode="gray">
            <a:xfrm>
              <a:off x="280769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20" name="btfpColumnIndicator950890">
              <a:extLst>
                <a:ext uri="{FF2B5EF4-FFF2-40B4-BE49-F238E27FC236}">
                  <a16:creationId xmlns:a16="http://schemas.microsoft.com/office/drawing/2014/main" id="{36E8FDBE-D728-443B-989C-140B2ACA33E3}"/>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8" name="btfpColumnIndicator415595">
              <a:extLst>
                <a:ext uri="{FF2B5EF4-FFF2-40B4-BE49-F238E27FC236}">
                  <a16:creationId xmlns:a16="http://schemas.microsoft.com/office/drawing/2014/main" id="{E71DE471-1CA7-4E28-A50A-F2C7C1B6E85D}"/>
                </a:ext>
              </a:extLst>
            </p:cNvPr>
            <p:cNvCxnSpPr/>
            <p:nvPr/>
          </p:nvCxnSpPr>
          <p:spPr bwMode="gray">
            <a:xfrm flipV="1">
              <a:off x="334823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2" name="btfpColumnGapBlocker509531">
              <a:extLst>
                <a:ext uri="{FF2B5EF4-FFF2-40B4-BE49-F238E27FC236}">
                  <a16:creationId xmlns:a16="http://schemas.microsoft.com/office/drawing/2014/main" id="{4214728C-9F86-4B5E-84A2-79670DA594FB}"/>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0" name="btfpColumnIndicator678794">
              <a:extLst>
                <a:ext uri="{FF2B5EF4-FFF2-40B4-BE49-F238E27FC236}">
                  <a16:creationId xmlns:a16="http://schemas.microsoft.com/office/drawing/2014/main" id="{72E39DB4-312E-43AC-956B-F9544B7A5B19}"/>
                </a:ext>
              </a:extLst>
            </p:cNvPr>
            <p:cNvCxnSpPr/>
            <p:nvPr/>
          </p:nvCxnSpPr>
          <p:spPr bwMode="gray">
            <a:xfrm flipV="1">
              <a:off x="280769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 name="btfpColumnIndicator173474">
              <a:extLst>
                <a:ext uri="{FF2B5EF4-FFF2-40B4-BE49-F238E27FC236}">
                  <a16:creationId xmlns:a16="http://schemas.microsoft.com/office/drawing/2014/main" id="{B631D6A2-F550-4B0F-B07E-F8CD95F2CAE9}"/>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E8A2B41-BD77-4196-93DA-CFF65449A40E}"/>
              </a:ext>
            </a:extLst>
          </p:cNvPr>
          <p:cNvSpPr>
            <a:spLocks noGrp="1"/>
          </p:cNvSpPr>
          <p:nvPr>
            <p:ph type="title"/>
          </p:nvPr>
        </p:nvSpPr>
        <p:spPr/>
        <p:txBody>
          <a:bodyPr/>
          <a:lstStyle/>
          <a:p>
            <a:r>
              <a:rPr lang="en-US" dirty="0"/>
              <a:t>Case for change</a:t>
            </a:r>
            <a:endParaRPr lang="pt-BR" dirty="0"/>
          </a:p>
        </p:txBody>
      </p:sp>
      <p:grpSp>
        <p:nvGrpSpPr>
          <p:cNvPr id="15" name="btfpRunningAgenda1Level654797">
            <a:extLst>
              <a:ext uri="{FF2B5EF4-FFF2-40B4-BE49-F238E27FC236}">
                <a16:creationId xmlns:a16="http://schemas.microsoft.com/office/drawing/2014/main" id="{766FFD9C-1DEE-42FF-BEFC-2D03861B04D6}"/>
              </a:ext>
            </a:extLst>
          </p:cNvPr>
          <p:cNvGrpSpPr/>
          <p:nvPr>
            <p:custDataLst>
              <p:tags r:id="rId2"/>
            </p:custDataLst>
          </p:nvPr>
        </p:nvGrpSpPr>
        <p:grpSpPr>
          <a:xfrm>
            <a:off x="-1" y="944429"/>
            <a:ext cx="3151725" cy="257442"/>
            <a:chOff x="-1" y="876300"/>
            <a:chExt cx="3151725" cy="257442"/>
          </a:xfrm>
        </p:grpSpPr>
        <p:sp>
          <p:nvSpPr>
            <p:cNvPr id="14" name="btfpRunningAgenda1LevelBarLeft654797">
              <a:extLst>
                <a:ext uri="{FF2B5EF4-FFF2-40B4-BE49-F238E27FC236}">
                  <a16:creationId xmlns:a16="http://schemas.microsoft.com/office/drawing/2014/main" id="{5085DA69-F308-454E-802A-9CA4E99654E2}"/>
                </a:ext>
              </a:extLst>
            </p:cNvPr>
            <p:cNvSpPr/>
            <p:nvPr/>
          </p:nvSpPr>
          <p:spPr bwMode="gray">
            <a:xfrm>
              <a:off x="-1" y="876300"/>
              <a:ext cx="3151725" cy="257442"/>
            </a:xfrm>
            <a:custGeom>
              <a:avLst/>
              <a:gdLst>
                <a:gd name="connsiteX0" fmla="*/ 95080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50801 w 1816204"/>
                <a:gd name="connsiteY0" fmla="*/ 0 h 257442"/>
                <a:gd name="connsiteX1" fmla="*/ 896081 w 1816204"/>
                <a:gd name="connsiteY1" fmla="*/ 257442 h 257442"/>
                <a:gd name="connsiteX2" fmla="*/ 1816204 w 1816204"/>
                <a:gd name="connsiteY2" fmla="*/ 257442 h 257442"/>
                <a:gd name="connsiteX3" fmla="*/ 0 w 1816204"/>
                <a:gd name="connsiteY3" fmla="*/ 257442 h 257442"/>
                <a:gd name="connsiteX0" fmla="*/ 950801 w 950801"/>
                <a:gd name="connsiteY0" fmla="*/ 0 h 257442"/>
                <a:gd name="connsiteX1" fmla="*/ 896081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80 w 950800"/>
                <a:gd name="connsiteY1" fmla="*/ 257442 h 257442"/>
                <a:gd name="connsiteX2" fmla="*/ 0 w 950800"/>
                <a:gd name="connsiteY2" fmla="*/ 257442 h 257442"/>
                <a:gd name="connsiteX3" fmla="*/ 1 w 950800"/>
                <a:gd name="connsiteY3" fmla="*/ 0 h 257442"/>
                <a:gd name="connsiteX0" fmla="*/ 1119116 w 1119116"/>
                <a:gd name="connsiteY0" fmla="*/ 0 h 257442"/>
                <a:gd name="connsiteX1" fmla="*/ 896080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279416 w 1279416"/>
                <a:gd name="connsiteY0" fmla="*/ 0 h 257442"/>
                <a:gd name="connsiteX1" fmla="*/ 10643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439717 w 1439717"/>
                <a:gd name="connsiteY0" fmla="*/ 0 h 257442"/>
                <a:gd name="connsiteX1" fmla="*/ 1224695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692991 w 1692991"/>
                <a:gd name="connsiteY0" fmla="*/ 0 h 257442"/>
                <a:gd name="connsiteX1" fmla="*/ 1384996 w 1692991"/>
                <a:gd name="connsiteY1" fmla="*/ 257442 h 257442"/>
                <a:gd name="connsiteX2" fmla="*/ 0 w 1692991"/>
                <a:gd name="connsiteY2" fmla="*/ 257442 h 257442"/>
                <a:gd name="connsiteX3" fmla="*/ 0 w 1692991"/>
                <a:gd name="connsiteY3" fmla="*/ 0 h 257442"/>
                <a:gd name="connsiteX0" fmla="*/ 1692991 w 1692991"/>
                <a:gd name="connsiteY0" fmla="*/ 0 h 257442"/>
                <a:gd name="connsiteX1" fmla="*/ 1638270 w 1692991"/>
                <a:gd name="connsiteY1" fmla="*/ 257442 h 257442"/>
                <a:gd name="connsiteX2" fmla="*/ 0 w 1692991"/>
                <a:gd name="connsiteY2" fmla="*/ 257442 h 257442"/>
                <a:gd name="connsiteX3" fmla="*/ 0 w 1692991"/>
                <a:gd name="connsiteY3" fmla="*/ 0 h 257442"/>
                <a:gd name="connsiteX0" fmla="*/ 1692991 w 1692991"/>
                <a:gd name="connsiteY0" fmla="*/ 0 h 257442"/>
                <a:gd name="connsiteX1" fmla="*/ 1638270 w 1692991"/>
                <a:gd name="connsiteY1" fmla="*/ 257442 h 257442"/>
                <a:gd name="connsiteX2" fmla="*/ 0 w 1692991"/>
                <a:gd name="connsiteY2" fmla="*/ 257442 h 257442"/>
                <a:gd name="connsiteX3" fmla="*/ 0 w 1692991"/>
                <a:gd name="connsiteY3" fmla="*/ 0 h 257442"/>
                <a:gd name="connsiteX0" fmla="*/ 1692991 w 1692991"/>
                <a:gd name="connsiteY0" fmla="*/ 0 h 257442"/>
                <a:gd name="connsiteX1" fmla="*/ 1638270 w 1692991"/>
                <a:gd name="connsiteY1" fmla="*/ 257442 h 257442"/>
                <a:gd name="connsiteX2" fmla="*/ 0 w 1692991"/>
                <a:gd name="connsiteY2" fmla="*/ 257442 h 257442"/>
                <a:gd name="connsiteX3" fmla="*/ 0 w 1692991"/>
                <a:gd name="connsiteY3" fmla="*/ 0 h 257442"/>
                <a:gd name="connsiteX0" fmla="*/ 1870925 w 1870925"/>
                <a:gd name="connsiteY0" fmla="*/ 0 h 257442"/>
                <a:gd name="connsiteX1" fmla="*/ 1638270 w 1870925"/>
                <a:gd name="connsiteY1" fmla="*/ 257442 h 257442"/>
                <a:gd name="connsiteX2" fmla="*/ 0 w 1870925"/>
                <a:gd name="connsiteY2" fmla="*/ 257442 h 257442"/>
                <a:gd name="connsiteX3" fmla="*/ 0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0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0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0 w 1870925"/>
                <a:gd name="connsiteY3" fmla="*/ 0 h 257442"/>
                <a:gd name="connsiteX0" fmla="*/ 2039240 w 2039240"/>
                <a:gd name="connsiteY0" fmla="*/ 0 h 257442"/>
                <a:gd name="connsiteX1" fmla="*/ 1816204 w 2039240"/>
                <a:gd name="connsiteY1" fmla="*/ 257442 h 257442"/>
                <a:gd name="connsiteX2" fmla="*/ 0 w 2039240"/>
                <a:gd name="connsiteY2" fmla="*/ 257442 h 257442"/>
                <a:gd name="connsiteX3" fmla="*/ 0 w 2039240"/>
                <a:gd name="connsiteY3" fmla="*/ 0 h 257442"/>
                <a:gd name="connsiteX0" fmla="*/ 2039240 w 2039240"/>
                <a:gd name="connsiteY0" fmla="*/ 0 h 257442"/>
                <a:gd name="connsiteX1" fmla="*/ 1984518 w 2039240"/>
                <a:gd name="connsiteY1" fmla="*/ 257442 h 257442"/>
                <a:gd name="connsiteX2" fmla="*/ 0 w 2039240"/>
                <a:gd name="connsiteY2" fmla="*/ 257442 h 257442"/>
                <a:gd name="connsiteX3" fmla="*/ 0 w 2039240"/>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1 w 2039241"/>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1 w 2039241"/>
                <a:gd name="connsiteY3" fmla="*/ 0 h 257442"/>
                <a:gd name="connsiteX0" fmla="*/ 2308545 w 2308545"/>
                <a:gd name="connsiteY0" fmla="*/ 0 h 257442"/>
                <a:gd name="connsiteX1" fmla="*/ 1984519 w 2308545"/>
                <a:gd name="connsiteY1" fmla="*/ 257442 h 257442"/>
                <a:gd name="connsiteX2" fmla="*/ 0 w 2308545"/>
                <a:gd name="connsiteY2" fmla="*/ 257442 h 257442"/>
                <a:gd name="connsiteX3" fmla="*/ 1 w 2308545"/>
                <a:gd name="connsiteY3" fmla="*/ 0 h 257442"/>
                <a:gd name="connsiteX0" fmla="*/ 2308545 w 2308545"/>
                <a:gd name="connsiteY0" fmla="*/ 0 h 257442"/>
                <a:gd name="connsiteX1" fmla="*/ 2253824 w 2308545"/>
                <a:gd name="connsiteY1" fmla="*/ 257442 h 257442"/>
                <a:gd name="connsiteX2" fmla="*/ 0 w 2308545"/>
                <a:gd name="connsiteY2" fmla="*/ 257442 h 257442"/>
                <a:gd name="connsiteX3" fmla="*/ 1 w 2308545"/>
                <a:gd name="connsiteY3" fmla="*/ 0 h 257442"/>
                <a:gd name="connsiteX0" fmla="*/ 2308544 w 2308544"/>
                <a:gd name="connsiteY0" fmla="*/ 0 h 257442"/>
                <a:gd name="connsiteX1" fmla="*/ 2253823 w 2308544"/>
                <a:gd name="connsiteY1" fmla="*/ 257442 h 257442"/>
                <a:gd name="connsiteX2" fmla="*/ 0 w 2308544"/>
                <a:gd name="connsiteY2" fmla="*/ 257442 h 257442"/>
                <a:gd name="connsiteX3" fmla="*/ 0 w 2308544"/>
                <a:gd name="connsiteY3" fmla="*/ 0 h 257442"/>
                <a:gd name="connsiteX0" fmla="*/ 2308545 w 2308545"/>
                <a:gd name="connsiteY0" fmla="*/ 0 h 257442"/>
                <a:gd name="connsiteX1" fmla="*/ 2253824 w 2308545"/>
                <a:gd name="connsiteY1" fmla="*/ 257442 h 257442"/>
                <a:gd name="connsiteX2" fmla="*/ 1 w 2308545"/>
                <a:gd name="connsiteY2" fmla="*/ 257442 h 257442"/>
                <a:gd name="connsiteX3" fmla="*/ 0 w 2308545"/>
                <a:gd name="connsiteY3" fmla="*/ 0 h 257442"/>
                <a:gd name="connsiteX0" fmla="*/ 2476861 w 2476861"/>
                <a:gd name="connsiteY0" fmla="*/ 0 h 257442"/>
                <a:gd name="connsiteX1" fmla="*/ 2253824 w 2476861"/>
                <a:gd name="connsiteY1" fmla="*/ 257442 h 257442"/>
                <a:gd name="connsiteX2" fmla="*/ 1 w 2476861"/>
                <a:gd name="connsiteY2" fmla="*/ 257442 h 257442"/>
                <a:gd name="connsiteX3" fmla="*/ 0 w 2476861"/>
                <a:gd name="connsiteY3" fmla="*/ 0 h 257442"/>
                <a:gd name="connsiteX0" fmla="*/ 2476861 w 2476861"/>
                <a:gd name="connsiteY0" fmla="*/ 0 h 257442"/>
                <a:gd name="connsiteX1" fmla="*/ 2422140 w 2476861"/>
                <a:gd name="connsiteY1" fmla="*/ 257442 h 257442"/>
                <a:gd name="connsiteX2" fmla="*/ 1 w 2476861"/>
                <a:gd name="connsiteY2" fmla="*/ 257442 h 257442"/>
                <a:gd name="connsiteX3" fmla="*/ 0 w 2476861"/>
                <a:gd name="connsiteY3" fmla="*/ 0 h 257442"/>
                <a:gd name="connsiteX0" fmla="*/ 2476861 w 2476861"/>
                <a:gd name="connsiteY0" fmla="*/ 0 h 257442"/>
                <a:gd name="connsiteX1" fmla="*/ 2422140 w 2476861"/>
                <a:gd name="connsiteY1" fmla="*/ 257442 h 257442"/>
                <a:gd name="connsiteX2" fmla="*/ 1 w 2476861"/>
                <a:gd name="connsiteY2" fmla="*/ 257442 h 257442"/>
                <a:gd name="connsiteX3" fmla="*/ 0 w 2476861"/>
                <a:gd name="connsiteY3" fmla="*/ 0 h 257442"/>
                <a:gd name="connsiteX0" fmla="*/ 2476860 w 2476860"/>
                <a:gd name="connsiteY0" fmla="*/ 0 h 257442"/>
                <a:gd name="connsiteX1" fmla="*/ 2422139 w 2476860"/>
                <a:gd name="connsiteY1" fmla="*/ 257442 h 257442"/>
                <a:gd name="connsiteX2" fmla="*/ 0 w 2476860"/>
                <a:gd name="connsiteY2" fmla="*/ 257442 h 257442"/>
                <a:gd name="connsiteX3" fmla="*/ 0 w 2476860"/>
                <a:gd name="connsiteY3" fmla="*/ 0 h 257442"/>
                <a:gd name="connsiteX0" fmla="*/ 2645174 w 2645174"/>
                <a:gd name="connsiteY0" fmla="*/ 0 h 257442"/>
                <a:gd name="connsiteX1" fmla="*/ 2422139 w 2645174"/>
                <a:gd name="connsiteY1" fmla="*/ 257442 h 257442"/>
                <a:gd name="connsiteX2" fmla="*/ 0 w 2645174"/>
                <a:gd name="connsiteY2" fmla="*/ 257442 h 257442"/>
                <a:gd name="connsiteX3" fmla="*/ 0 w 2645174"/>
                <a:gd name="connsiteY3" fmla="*/ 0 h 257442"/>
                <a:gd name="connsiteX0" fmla="*/ 2645174 w 2645174"/>
                <a:gd name="connsiteY0" fmla="*/ 0 h 257442"/>
                <a:gd name="connsiteX1" fmla="*/ 2590453 w 2645174"/>
                <a:gd name="connsiteY1" fmla="*/ 257442 h 257442"/>
                <a:gd name="connsiteX2" fmla="*/ 0 w 2645174"/>
                <a:gd name="connsiteY2" fmla="*/ 257442 h 257442"/>
                <a:gd name="connsiteX3" fmla="*/ 0 w 2645174"/>
                <a:gd name="connsiteY3" fmla="*/ 0 h 257442"/>
                <a:gd name="connsiteX0" fmla="*/ 2645175 w 2645175"/>
                <a:gd name="connsiteY0" fmla="*/ 0 h 257442"/>
                <a:gd name="connsiteX1" fmla="*/ 2590454 w 2645175"/>
                <a:gd name="connsiteY1" fmla="*/ 257442 h 257442"/>
                <a:gd name="connsiteX2" fmla="*/ 0 w 2645175"/>
                <a:gd name="connsiteY2" fmla="*/ 257442 h 257442"/>
                <a:gd name="connsiteX3" fmla="*/ 1 w 2645175"/>
                <a:gd name="connsiteY3" fmla="*/ 0 h 257442"/>
                <a:gd name="connsiteX0" fmla="*/ 2645175 w 2645175"/>
                <a:gd name="connsiteY0" fmla="*/ 0 h 257442"/>
                <a:gd name="connsiteX1" fmla="*/ 2590454 w 2645175"/>
                <a:gd name="connsiteY1" fmla="*/ 257442 h 257442"/>
                <a:gd name="connsiteX2" fmla="*/ 0 w 2645175"/>
                <a:gd name="connsiteY2" fmla="*/ 257442 h 257442"/>
                <a:gd name="connsiteX3" fmla="*/ 1 w 2645175"/>
                <a:gd name="connsiteY3" fmla="*/ 0 h 257442"/>
                <a:gd name="connsiteX0" fmla="*/ 2813492 w 2813492"/>
                <a:gd name="connsiteY0" fmla="*/ 0 h 257442"/>
                <a:gd name="connsiteX1" fmla="*/ 2590454 w 2813492"/>
                <a:gd name="connsiteY1" fmla="*/ 257442 h 257442"/>
                <a:gd name="connsiteX2" fmla="*/ 0 w 2813492"/>
                <a:gd name="connsiteY2" fmla="*/ 257442 h 257442"/>
                <a:gd name="connsiteX3" fmla="*/ 1 w 2813492"/>
                <a:gd name="connsiteY3" fmla="*/ 0 h 257442"/>
                <a:gd name="connsiteX0" fmla="*/ 2813492 w 2813492"/>
                <a:gd name="connsiteY0" fmla="*/ 0 h 257442"/>
                <a:gd name="connsiteX1" fmla="*/ 2758770 w 2813492"/>
                <a:gd name="connsiteY1" fmla="*/ 257442 h 257442"/>
                <a:gd name="connsiteX2" fmla="*/ 0 w 2813492"/>
                <a:gd name="connsiteY2" fmla="*/ 257442 h 257442"/>
                <a:gd name="connsiteX3" fmla="*/ 1 w 2813492"/>
                <a:gd name="connsiteY3" fmla="*/ 0 h 257442"/>
                <a:gd name="connsiteX0" fmla="*/ 2813492 w 2813492"/>
                <a:gd name="connsiteY0" fmla="*/ 0 h 257442"/>
                <a:gd name="connsiteX1" fmla="*/ 2758770 w 2813492"/>
                <a:gd name="connsiteY1" fmla="*/ 257442 h 257442"/>
                <a:gd name="connsiteX2" fmla="*/ 0 w 2813492"/>
                <a:gd name="connsiteY2" fmla="*/ 257442 h 257442"/>
                <a:gd name="connsiteX3" fmla="*/ 1 w 2813492"/>
                <a:gd name="connsiteY3" fmla="*/ 0 h 257442"/>
                <a:gd name="connsiteX0" fmla="*/ 2813492 w 2813492"/>
                <a:gd name="connsiteY0" fmla="*/ 0 h 257442"/>
                <a:gd name="connsiteX1" fmla="*/ 2758770 w 2813492"/>
                <a:gd name="connsiteY1" fmla="*/ 257442 h 257442"/>
                <a:gd name="connsiteX2" fmla="*/ 0 w 2813492"/>
                <a:gd name="connsiteY2" fmla="*/ 257442 h 257442"/>
                <a:gd name="connsiteX3" fmla="*/ 0 w 2813492"/>
                <a:gd name="connsiteY3" fmla="*/ 0 h 257442"/>
                <a:gd name="connsiteX0" fmla="*/ 2991423 w 2991423"/>
                <a:gd name="connsiteY0" fmla="*/ 0 h 257442"/>
                <a:gd name="connsiteX1" fmla="*/ 2758770 w 2991423"/>
                <a:gd name="connsiteY1" fmla="*/ 257442 h 257442"/>
                <a:gd name="connsiteX2" fmla="*/ 0 w 2991423"/>
                <a:gd name="connsiteY2" fmla="*/ 257442 h 257442"/>
                <a:gd name="connsiteX3" fmla="*/ 0 w 2991423"/>
                <a:gd name="connsiteY3" fmla="*/ 0 h 257442"/>
                <a:gd name="connsiteX0" fmla="*/ 2991423 w 2991423"/>
                <a:gd name="connsiteY0" fmla="*/ 0 h 257442"/>
                <a:gd name="connsiteX1" fmla="*/ 2936702 w 2991423"/>
                <a:gd name="connsiteY1" fmla="*/ 257442 h 257442"/>
                <a:gd name="connsiteX2" fmla="*/ 0 w 2991423"/>
                <a:gd name="connsiteY2" fmla="*/ 257442 h 257442"/>
                <a:gd name="connsiteX3" fmla="*/ 0 w 2991423"/>
                <a:gd name="connsiteY3" fmla="*/ 0 h 257442"/>
                <a:gd name="connsiteX0" fmla="*/ 2991423 w 2991423"/>
                <a:gd name="connsiteY0" fmla="*/ 0 h 257442"/>
                <a:gd name="connsiteX1" fmla="*/ 2936702 w 2991423"/>
                <a:gd name="connsiteY1" fmla="*/ 257442 h 257442"/>
                <a:gd name="connsiteX2" fmla="*/ 0 w 2991423"/>
                <a:gd name="connsiteY2" fmla="*/ 257442 h 257442"/>
                <a:gd name="connsiteX3" fmla="*/ 0 w 2991423"/>
                <a:gd name="connsiteY3" fmla="*/ 0 h 257442"/>
                <a:gd name="connsiteX0" fmla="*/ 2991423 w 2991423"/>
                <a:gd name="connsiteY0" fmla="*/ 0 h 257442"/>
                <a:gd name="connsiteX1" fmla="*/ 2936702 w 2991423"/>
                <a:gd name="connsiteY1" fmla="*/ 257442 h 257442"/>
                <a:gd name="connsiteX2" fmla="*/ 0 w 2991423"/>
                <a:gd name="connsiteY2" fmla="*/ 257442 h 257442"/>
                <a:gd name="connsiteX3" fmla="*/ 0 w 2991423"/>
                <a:gd name="connsiteY3" fmla="*/ 0 h 257442"/>
                <a:gd name="connsiteX0" fmla="*/ 3151724 w 3151724"/>
                <a:gd name="connsiteY0" fmla="*/ 0 h 257442"/>
                <a:gd name="connsiteX1" fmla="*/ 2936702 w 3151724"/>
                <a:gd name="connsiteY1" fmla="*/ 257442 h 257442"/>
                <a:gd name="connsiteX2" fmla="*/ 0 w 3151724"/>
                <a:gd name="connsiteY2" fmla="*/ 257442 h 257442"/>
                <a:gd name="connsiteX3" fmla="*/ 0 w 3151724"/>
                <a:gd name="connsiteY3" fmla="*/ 0 h 257442"/>
                <a:gd name="connsiteX0" fmla="*/ 3151724 w 3151724"/>
                <a:gd name="connsiteY0" fmla="*/ 0 h 257442"/>
                <a:gd name="connsiteX1" fmla="*/ 3097002 w 3151724"/>
                <a:gd name="connsiteY1" fmla="*/ 257442 h 257442"/>
                <a:gd name="connsiteX2" fmla="*/ 0 w 3151724"/>
                <a:gd name="connsiteY2" fmla="*/ 257442 h 257442"/>
                <a:gd name="connsiteX3" fmla="*/ 0 w 3151724"/>
                <a:gd name="connsiteY3" fmla="*/ 0 h 257442"/>
                <a:gd name="connsiteX0" fmla="*/ 3151725 w 3151725"/>
                <a:gd name="connsiteY0" fmla="*/ 0 h 257442"/>
                <a:gd name="connsiteX1" fmla="*/ 3097003 w 3151725"/>
                <a:gd name="connsiteY1" fmla="*/ 257442 h 257442"/>
                <a:gd name="connsiteX2" fmla="*/ 0 w 3151725"/>
                <a:gd name="connsiteY2" fmla="*/ 257442 h 257442"/>
                <a:gd name="connsiteX3" fmla="*/ 1 w 3151725"/>
                <a:gd name="connsiteY3" fmla="*/ 0 h 257442"/>
                <a:gd name="connsiteX0" fmla="*/ 3151725 w 3151725"/>
                <a:gd name="connsiteY0" fmla="*/ 0 h 257442"/>
                <a:gd name="connsiteX1" fmla="*/ 3097003 w 3151725"/>
                <a:gd name="connsiteY1" fmla="*/ 257442 h 257442"/>
                <a:gd name="connsiteX2" fmla="*/ 0 w 3151725"/>
                <a:gd name="connsiteY2" fmla="*/ 257442 h 257442"/>
                <a:gd name="connsiteX3" fmla="*/ 1 w 3151725"/>
                <a:gd name="connsiteY3" fmla="*/ 0 h 257442"/>
              </a:gdLst>
              <a:ahLst/>
              <a:cxnLst>
                <a:cxn ang="0">
                  <a:pos x="connsiteX0" y="connsiteY0"/>
                </a:cxn>
                <a:cxn ang="0">
                  <a:pos x="connsiteX1" y="connsiteY1"/>
                </a:cxn>
                <a:cxn ang="0">
                  <a:pos x="connsiteX2" y="connsiteY2"/>
                </a:cxn>
                <a:cxn ang="0">
                  <a:pos x="connsiteX3" y="connsiteY3"/>
                </a:cxn>
              </a:cxnLst>
              <a:rect l="l" t="t" r="r" b="b"/>
              <a:pathLst>
                <a:path w="3151725" h="257442">
                  <a:moveTo>
                    <a:pt x="3151725" y="0"/>
                  </a:moveTo>
                  <a:lnTo>
                    <a:pt x="3097003" y="257442"/>
                  </a:lnTo>
                  <a:lnTo>
                    <a:pt x="0" y="257442"/>
                  </a:lnTo>
                  <a:lnTo>
                    <a:pt x="1"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3" name="btfpRunningAgenda1LevelTextLeft654797">
              <a:extLst>
                <a:ext uri="{FF2B5EF4-FFF2-40B4-BE49-F238E27FC236}">
                  <a16:creationId xmlns:a16="http://schemas.microsoft.com/office/drawing/2014/main" id="{79E96B9E-F0C7-4289-8653-A224C3573492}"/>
                </a:ext>
              </a:extLst>
            </p:cNvPr>
            <p:cNvSpPr txBox="1"/>
            <p:nvPr/>
          </p:nvSpPr>
          <p:spPr bwMode="gray">
            <a:xfrm>
              <a:off x="0" y="876300"/>
              <a:ext cx="3097003"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Case for change</a:t>
              </a:r>
            </a:p>
          </p:txBody>
        </p:sp>
      </p:grpSp>
      <p:pic>
        <p:nvPicPr>
          <p:cNvPr id="17" name="btfpPhotoGeneric678707" descr="A picture containing tree, outdoor, nature, dirt&#10;&#10;Description automatically generated">
            <a:extLst>
              <a:ext uri="{FF2B5EF4-FFF2-40B4-BE49-F238E27FC236}">
                <a16:creationId xmlns:a16="http://schemas.microsoft.com/office/drawing/2014/main" id="{7FA45F74-B83B-48EE-B546-1B5E6BA16C34}"/>
              </a:ext>
            </a:extLst>
          </p:cNvPr>
          <p:cNvPicPr>
            <a:picLocks noChangeAspect="1"/>
          </p:cNvPicPr>
          <p:nvPr>
            <p:custDataLst>
              <p:tags r:id="rId3"/>
            </p:custDataLst>
          </p:nvPr>
        </p:nvPicPr>
        <p:blipFill>
          <a:blip r:embed="rId11">
            <a:extLst>
              <a:ext uri="{28A0092B-C50C-407E-A947-70E740481C1C}">
                <a14:useLocalDpi xmlns:a14="http://schemas.microsoft.com/office/drawing/2010/main" val="0"/>
              </a:ext>
            </a:extLst>
          </a:blip>
          <a:srcRect l="12431" r="56431" b="1"/>
          <a:stretch>
            <a:fillRect/>
          </a:stretch>
        </p:blipFill>
        <p:spPr>
          <a:xfrm>
            <a:off x="334912" y="1268437"/>
            <a:ext cx="2472770" cy="5292726"/>
          </a:xfrm>
          <a:prstGeom prst="rect">
            <a:avLst/>
          </a:prstGeom>
        </p:spPr>
      </p:pic>
      <p:sp>
        <p:nvSpPr>
          <p:cNvPr id="96" name="btfpNotesBox780874">
            <a:extLst>
              <a:ext uri="{FF2B5EF4-FFF2-40B4-BE49-F238E27FC236}">
                <a16:creationId xmlns:a16="http://schemas.microsoft.com/office/drawing/2014/main" id="{F3CC5D3A-71E4-4720-BACE-F523FD215747}"/>
              </a:ext>
            </a:extLst>
          </p:cNvPr>
          <p:cNvSpPr txBox="1"/>
          <p:nvPr>
            <p:custDataLst>
              <p:tags r:id="rId4"/>
            </p:custDataLst>
          </p:nvPr>
        </p:nvSpPr>
        <p:spPr bwMode="gray">
          <a:xfrm>
            <a:off x="3348235" y="6442789"/>
            <a:ext cx="8513564" cy="123111"/>
          </a:xfrm>
          <a:prstGeom prst="rect">
            <a:avLst/>
          </a:prstGeom>
          <a:noFill/>
        </p:spPr>
        <p:txBody>
          <a:bodyPr vert="horz" wrap="square" lIns="0" tIns="0" rIns="0" bIns="0" rtlCol="0" anchor="b">
            <a:spAutoFit/>
          </a:bodyPr>
          <a:lstStyle/>
          <a:p>
            <a:pPr marL="0" indent="0">
              <a:spcBef>
                <a:spcPts val="0"/>
              </a:spcBef>
              <a:buNone/>
            </a:pPr>
            <a:r>
              <a:rPr lang="en-US" sz="800" dirty="0">
                <a:solidFill>
                  <a:srgbClr val="000000"/>
                </a:solidFill>
              </a:rPr>
              <a:t>Source: Bain Strategic Challenge – all data has been solely designed to match the solution of this case</a:t>
            </a:r>
          </a:p>
        </p:txBody>
      </p:sp>
      <p:grpSp>
        <p:nvGrpSpPr>
          <p:cNvPr id="7" name="btfpConclusionArrow644945">
            <a:extLst>
              <a:ext uri="{FF2B5EF4-FFF2-40B4-BE49-F238E27FC236}">
                <a16:creationId xmlns:a16="http://schemas.microsoft.com/office/drawing/2014/main" id="{9DCFE1C8-015A-461F-99D6-29B7595E9927}"/>
              </a:ext>
            </a:extLst>
          </p:cNvPr>
          <p:cNvGrpSpPr/>
          <p:nvPr>
            <p:custDataLst>
              <p:tags r:id="rId5"/>
            </p:custDataLst>
          </p:nvPr>
        </p:nvGrpSpPr>
        <p:grpSpPr>
          <a:xfrm>
            <a:off x="3348234" y="5541700"/>
            <a:ext cx="8513566" cy="948022"/>
            <a:chOff x="-711496" y="909638"/>
            <a:chExt cx="11531602" cy="948022"/>
          </a:xfrm>
        </p:grpSpPr>
        <p:sp>
          <p:nvSpPr>
            <p:cNvPr id="3" name="btfpConclusionArrowText644945">
              <a:extLst>
                <a:ext uri="{FF2B5EF4-FFF2-40B4-BE49-F238E27FC236}">
                  <a16:creationId xmlns:a16="http://schemas.microsoft.com/office/drawing/2014/main" id="{23E98730-2204-4745-9141-960003D16C43}"/>
                </a:ext>
              </a:extLst>
            </p:cNvPr>
            <p:cNvSpPr txBox="1"/>
            <p:nvPr/>
          </p:nvSpPr>
          <p:spPr bwMode="gray">
            <a:xfrm>
              <a:off x="-711496" y="1270000"/>
              <a:ext cx="11531601" cy="587660"/>
            </a:xfrm>
            <a:prstGeom prst="rect">
              <a:avLst/>
            </a:prstGeom>
            <a:noFill/>
          </p:spPr>
          <p:txBody>
            <a:bodyPr vert="horz" wrap="square" lIns="36036" tIns="36036" rIns="36036" bIns="180181" rtlCol="0" anchor="ctr">
              <a:spAutoFit/>
            </a:bodyPr>
            <a:lstStyle/>
            <a:p>
              <a:pPr marL="0" indent="0" algn="ctr">
                <a:spcBef>
                  <a:spcPts val="0"/>
                </a:spcBef>
                <a:buNone/>
              </a:pPr>
              <a:r>
                <a:rPr lang="en-US" sz="1200" b="1" dirty="0">
                  <a:solidFill>
                    <a:srgbClr val="CC0000"/>
                  </a:solidFill>
                </a:rPr>
                <a:t>TNC is addressing these pressing challenges, and to help with that, asked for our support to develop a strategic plan to mitigate the climate impact of agriculture and livestock in the Amazon region of Brazil </a:t>
              </a:r>
            </a:p>
          </p:txBody>
        </p:sp>
        <p:sp>
          <p:nvSpPr>
            <p:cNvPr id="4" name="btfpConclusionArrowPointer644945">
              <a:extLst>
                <a:ext uri="{FF2B5EF4-FFF2-40B4-BE49-F238E27FC236}">
                  <a16:creationId xmlns:a16="http://schemas.microsoft.com/office/drawing/2014/main" id="{5C7B9B27-70E3-4FB6-9E50-40B6DEF2CC97}"/>
                </a:ext>
              </a:extLst>
            </p:cNvPr>
            <p:cNvSpPr/>
            <p:nvPr/>
          </p:nvSpPr>
          <p:spPr bwMode="gray">
            <a:xfrm>
              <a:off x="4468574" y="909638"/>
              <a:ext cx="1171464" cy="360362"/>
            </a:xfrm>
            <a:prstGeom prst="downArrow">
              <a:avLst>
                <a:gd name="adj1" fmla="val 50000"/>
                <a:gd name="adj2" fmla="val 70000"/>
              </a:avLst>
            </a:prstGeom>
            <a:noFill/>
            <a:ln w="9525" cmpd="sng">
              <a:solidFill>
                <a:srgbClr val="CC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200" dirty="0" err="1">
                <a:solidFill>
                  <a:schemeClr val="tx1"/>
                </a:solidFill>
              </a:endParaRPr>
            </a:p>
          </p:txBody>
        </p:sp>
        <p:cxnSp>
          <p:nvCxnSpPr>
            <p:cNvPr id="5" name="btfpConclusionArrowLineLeft644945">
              <a:extLst>
                <a:ext uri="{FF2B5EF4-FFF2-40B4-BE49-F238E27FC236}">
                  <a16:creationId xmlns:a16="http://schemas.microsoft.com/office/drawing/2014/main" id="{ADC4AE34-42FC-4C1D-BAD7-65D523A6BE68}"/>
                </a:ext>
              </a:extLst>
            </p:cNvPr>
            <p:cNvCxnSpPr/>
            <p:nvPr/>
          </p:nvCxnSpPr>
          <p:spPr bwMode="gray">
            <a:xfrm>
              <a:off x="-711496" y="1149999"/>
              <a:ext cx="5297214"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6" name="btfpConclusionArrowLineRight644945">
              <a:extLst>
                <a:ext uri="{FF2B5EF4-FFF2-40B4-BE49-F238E27FC236}">
                  <a16:creationId xmlns:a16="http://schemas.microsoft.com/office/drawing/2014/main" id="{FBB92F4B-4BC1-4158-A1E6-3586EDE2DACB}"/>
                </a:ext>
              </a:extLst>
            </p:cNvPr>
            <p:cNvCxnSpPr/>
            <p:nvPr/>
          </p:nvCxnSpPr>
          <p:spPr bwMode="gray">
            <a:xfrm>
              <a:off x="5522892" y="1149999"/>
              <a:ext cx="5297214"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42" name="btfpRowHeaderBox423492">
            <a:extLst>
              <a:ext uri="{FF2B5EF4-FFF2-40B4-BE49-F238E27FC236}">
                <a16:creationId xmlns:a16="http://schemas.microsoft.com/office/drawing/2014/main" id="{7A7625DB-1709-48EF-B7F7-4AD823E2563E}"/>
              </a:ext>
            </a:extLst>
          </p:cNvPr>
          <p:cNvGrpSpPr/>
          <p:nvPr>
            <p:custDataLst>
              <p:tags r:id="rId6"/>
            </p:custDataLst>
          </p:nvPr>
        </p:nvGrpSpPr>
        <p:grpSpPr>
          <a:xfrm>
            <a:off x="2944790" y="1270000"/>
            <a:ext cx="1354395" cy="2534916"/>
            <a:chOff x="330200" y="1270000"/>
            <a:chExt cx="1471480" cy="972979"/>
          </a:xfrm>
        </p:grpSpPr>
        <p:sp>
          <p:nvSpPr>
            <p:cNvPr id="43" name="btfpRowHeaderBoxText423492">
              <a:extLst>
                <a:ext uri="{FF2B5EF4-FFF2-40B4-BE49-F238E27FC236}">
                  <a16:creationId xmlns:a16="http://schemas.microsoft.com/office/drawing/2014/main" id="{5996F67F-6B65-43ED-88AB-2280C47DD6D6}"/>
                </a:ext>
              </a:extLst>
            </p:cNvPr>
            <p:cNvSpPr txBox="1"/>
            <p:nvPr/>
          </p:nvSpPr>
          <p:spPr bwMode="gray">
            <a:xfrm>
              <a:off x="330200" y="1270000"/>
              <a:ext cx="1471480" cy="972979"/>
            </a:xfrm>
            <a:prstGeom prst="rect">
              <a:avLst/>
            </a:prstGeom>
            <a:noFill/>
          </p:spPr>
          <p:txBody>
            <a:bodyPr vert="horz" wrap="square" lIns="36036" tIns="36036" rIns="180181" bIns="36036" rtlCol="0" anchor="t">
              <a:noAutofit/>
            </a:bodyPr>
            <a:lstStyle/>
            <a:p>
              <a:pPr marL="0" indent="0">
                <a:spcBef>
                  <a:spcPts val="0"/>
                </a:spcBef>
                <a:buNone/>
              </a:pPr>
              <a:r>
                <a:rPr lang="en-US" sz="1400" b="1">
                  <a:solidFill>
                    <a:srgbClr val="333333"/>
                  </a:solidFill>
                </a:rPr>
                <a:t>Situation</a:t>
              </a:r>
            </a:p>
          </p:txBody>
        </p:sp>
        <p:cxnSp>
          <p:nvCxnSpPr>
            <p:cNvPr id="44" name="btfpRowHeaderBoxLine423492">
              <a:extLst>
                <a:ext uri="{FF2B5EF4-FFF2-40B4-BE49-F238E27FC236}">
                  <a16:creationId xmlns:a16="http://schemas.microsoft.com/office/drawing/2014/main" id="{4BF76307-0C82-4749-88D7-A6E6DB930639}"/>
                </a:ext>
              </a:extLst>
            </p:cNvPr>
            <p:cNvCxnSpPr/>
            <p:nvPr/>
          </p:nvCxnSpPr>
          <p:spPr bwMode="gray">
            <a:xfrm>
              <a:off x="1801680" y="1270000"/>
              <a:ext cx="0" cy="972979"/>
            </a:xfrm>
            <a:prstGeom prst="line">
              <a:avLst/>
            </a:prstGeom>
            <a:ln w="152400" cap="flat">
              <a:solidFill>
                <a:srgbClr val="333333"/>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92" name="btfpRowHeaderBox423492">
            <a:extLst>
              <a:ext uri="{FF2B5EF4-FFF2-40B4-BE49-F238E27FC236}">
                <a16:creationId xmlns:a16="http://schemas.microsoft.com/office/drawing/2014/main" id="{F1BF14D4-1092-42AA-8C97-1D48BFBCF5F8}"/>
              </a:ext>
            </a:extLst>
          </p:cNvPr>
          <p:cNvGrpSpPr/>
          <p:nvPr>
            <p:custDataLst>
              <p:tags r:id="rId7"/>
            </p:custDataLst>
          </p:nvPr>
        </p:nvGrpSpPr>
        <p:grpSpPr>
          <a:xfrm>
            <a:off x="2944790" y="3933997"/>
            <a:ext cx="1354395" cy="1566131"/>
            <a:chOff x="330200" y="1270000"/>
            <a:chExt cx="1471480" cy="972979"/>
          </a:xfrm>
        </p:grpSpPr>
        <p:sp>
          <p:nvSpPr>
            <p:cNvPr id="93" name="btfpRowHeaderBoxText423492">
              <a:extLst>
                <a:ext uri="{FF2B5EF4-FFF2-40B4-BE49-F238E27FC236}">
                  <a16:creationId xmlns:a16="http://schemas.microsoft.com/office/drawing/2014/main" id="{0549815D-CC54-48D8-B592-99868F37CB57}"/>
                </a:ext>
              </a:extLst>
            </p:cNvPr>
            <p:cNvSpPr txBox="1"/>
            <p:nvPr/>
          </p:nvSpPr>
          <p:spPr bwMode="gray">
            <a:xfrm>
              <a:off x="330200" y="1270000"/>
              <a:ext cx="1471480" cy="972979"/>
            </a:xfrm>
            <a:prstGeom prst="rect">
              <a:avLst/>
            </a:prstGeom>
            <a:noFill/>
          </p:spPr>
          <p:txBody>
            <a:bodyPr vert="horz" wrap="square" lIns="36036" tIns="36036" rIns="180181" bIns="36036" rtlCol="0" anchor="t">
              <a:noAutofit/>
            </a:bodyPr>
            <a:lstStyle/>
            <a:p>
              <a:pPr marL="0" indent="0">
                <a:spcBef>
                  <a:spcPts val="0"/>
                </a:spcBef>
                <a:buNone/>
              </a:pPr>
              <a:r>
                <a:rPr lang="en-US" sz="1400" b="1">
                  <a:solidFill>
                    <a:srgbClr val="990000"/>
                  </a:solidFill>
                </a:rPr>
                <a:t>Complication</a:t>
              </a:r>
            </a:p>
          </p:txBody>
        </p:sp>
        <p:cxnSp>
          <p:nvCxnSpPr>
            <p:cNvPr id="94" name="btfpRowHeaderBoxLine423492">
              <a:extLst>
                <a:ext uri="{FF2B5EF4-FFF2-40B4-BE49-F238E27FC236}">
                  <a16:creationId xmlns:a16="http://schemas.microsoft.com/office/drawing/2014/main" id="{4FDA45F7-D8CE-44B4-9FCD-34C04D1103B7}"/>
                </a:ext>
              </a:extLst>
            </p:cNvPr>
            <p:cNvCxnSpPr/>
            <p:nvPr/>
          </p:nvCxnSpPr>
          <p:spPr bwMode="gray">
            <a:xfrm>
              <a:off x="1801680" y="1270000"/>
              <a:ext cx="0" cy="972979"/>
            </a:xfrm>
            <a:prstGeom prst="line">
              <a:avLst/>
            </a:prstGeom>
            <a:ln w="152400" cap="flat">
              <a:solidFill>
                <a:srgbClr val="99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97" name="btfpBulletedList547041">
            <a:extLst>
              <a:ext uri="{FF2B5EF4-FFF2-40B4-BE49-F238E27FC236}">
                <a16:creationId xmlns:a16="http://schemas.microsoft.com/office/drawing/2014/main" id="{19DA6046-6F56-4791-9FE0-02C094F4CAAC}"/>
              </a:ext>
            </a:extLst>
          </p:cNvPr>
          <p:cNvSpPr txBox="1"/>
          <p:nvPr>
            <p:custDataLst>
              <p:tags r:id="rId8"/>
            </p:custDataLst>
          </p:nvPr>
        </p:nvSpPr>
        <p:spPr bwMode="gray">
          <a:xfrm>
            <a:off x="4436293" y="1270000"/>
            <a:ext cx="7420745" cy="2534916"/>
          </a:xfrm>
          <a:prstGeom prst="rect">
            <a:avLst/>
          </a:prstGeom>
          <a:noFill/>
        </p:spPr>
        <p:txBody>
          <a:bodyPr vert="horz" wrap="square" lIns="36000" tIns="36000" rIns="36000" bIns="36000" rtlCol="0">
            <a:spAutoFit/>
          </a:bodyPr>
          <a:lstStyle/>
          <a:p>
            <a:pPr>
              <a:spcBef>
                <a:spcPts val="600"/>
              </a:spcBef>
            </a:pPr>
            <a:r>
              <a:rPr lang="en-US" sz="1000" b="1" u="sng" dirty="0"/>
              <a:t>Climate change:</a:t>
            </a:r>
            <a:r>
              <a:rPr lang="en-US" sz="1000" dirty="0"/>
              <a:t> Large emitters of greenhouse gases, such as Brazil and the other G20 countries, are responsible for most of the emission reduction needed to meet the Paris Agreement objective of stabilizing the global warming at 1.5°C this century. However, Brazil is on the opposite path: greenhouse gases emissions have been rising, largely due to deforestation, and current national goals under discussions lead us to the +2.7°C level. Therefore, it is crucial to increase the ambition of mitigation actions (reduction of emissions) to avoid the worst effects of climate change on the planet. </a:t>
            </a:r>
            <a:endParaRPr lang="en-US" sz="1000" b="1" u="sng" dirty="0"/>
          </a:p>
          <a:p>
            <a:pPr>
              <a:spcBef>
                <a:spcPts val="600"/>
              </a:spcBef>
            </a:pPr>
            <a:r>
              <a:rPr lang="en-US" sz="1000" b="1" u="sng" dirty="0"/>
              <a:t>Amazon</a:t>
            </a:r>
            <a:r>
              <a:rPr lang="en-US" sz="1000" dirty="0"/>
              <a:t>: With almost 7M Km</a:t>
            </a:r>
            <a:r>
              <a:rPr lang="en-US" sz="1000" baseline="30000" dirty="0"/>
              <a:t>2</a:t>
            </a:r>
            <a:r>
              <a:rPr lang="en-US" sz="1000" dirty="0"/>
              <a:t>, spread over 9 countries, the Amazon rainforest plays a fundamental role in the stability of the climate and rainfall. The forest is home for more than 40K species of plants, 4700 species of animals, as well as about 14 million urban and rural families and 180 ethnic groups of Indigenous people in Brazil. It is also the region that concentrates 1/5 of the world's fresh water. Today, Indigenous Lands and Conservation Units cover more than 42% of the Brazilian Amazon and, according to the forest code, landowners can only use up to 20% of their property, reserving the remaining 80% as legal reserves for nature conservation.</a:t>
            </a:r>
          </a:p>
          <a:p>
            <a:pPr>
              <a:spcBef>
                <a:spcPts val="600"/>
              </a:spcBef>
            </a:pPr>
            <a:r>
              <a:rPr lang="en-US" sz="1000" b="1" u="sng" dirty="0"/>
              <a:t>TNC</a:t>
            </a:r>
            <a:r>
              <a:rPr lang="en-US" sz="1000" b="1" dirty="0"/>
              <a:t>:</a:t>
            </a:r>
            <a:r>
              <a:rPr lang="en-US" sz="1000" dirty="0"/>
              <a:t> The Nature Conservancy (TNC) is a global organization dedicated to protecting the lands and waters on which all life depends. Guided by science, TNC creates innovative local solutions to the world's top challenges so that nature and people can thrive together. In Brazil, where it has been operating for over 30 years, TNC's work focuses on solving the complex conservation challenges of the Amazon, </a:t>
            </a:r>
            <a:r>
              <a:rPr lang="en-US" sz="1000" i="1" dirty="0" err="1"/>
              <a:t>Cerrado</a:t>
            </a:r>
            <a:r>
              <a:rPr lang="en-US" sz="1000" dirty="0"/>
              <a:t> and Atlantic Forest to reverse climate change and the loss of biodiversity.</a:t>
            </a:r>
          </a:p>
        </p:txBody>
      </p:sp>
      <p:sp>
        <p:nvSpPr>
          <p:cNvPr id="98" name="btfpBulletedList547041">
            <a:extLst>
              <a:ext uri="{FF2B5EF4-FFF2-40B4-BE49-F238E27FC236}">
                <a16:creationId xmlns:a16="http://schemas.microsoft.com/office/drawing/2014/main" id="{B5ADF02B-E3B6-44EE-B145-31A424B0EE7C}"/>
              </a:ext>
            </a:extLst>
          </p:cNvPr>
          <p:cNvSpPr txBox="1"/>
          <p:nvPr>
            <p:custDataLst>
              <p:tags r:id="rId9"/>
            </p:custDataLst>
          </p:nvPr>
        </p:nvSpPr>
        <p:spPr bwMode="gray">
          <a:xfrm>
            <a:off x="4436293" y="3933997"/>
            <a:ext cx="7420745" cy="1560290"/>
          </a:xfrm>
          <a:prstGeom prst="rect">
            <a:avLst/>
          </a:prstGeom>
          <a:noFill/>
        </p:spPr>
        <p:txBody>
          <a:bodyPr vert="horz" wrap="square" lIns="36000" tIns="36000" rIns="36000" bIns="36000" rtlCol="0">
            <a:spAutoFit/>
          </a:bodyPr>
          <a:lstStyle/>
          <a:p>
            <a:pPr>
              <a:spcBef>
                <a:spcPts val="200"/>
              </a:spcBef>
            </a:pPr>
            <a:r>
              <a:rPr lang="en-US" sz="1000" dirty="0"/>
              <a:t>The </a:t>
            </a:r>
            <a:r>
              <a:rPr lang="en-US" sz="1000" b="1" dirty="0"/>
              <a:t>Brazilian Amazon is at risk</a:t>
            </a:r>
            <a:r>
              <a:rPr lang="en-US" sz="1000" dirty="0"/>
              <a:t>: about 20% of the forest has already disappeared, largely because of the expansion of agribusiness, logging and infrastructure. The state of Pará alone concentrated 46% of the deforestation in the Brazilian Amazon in 2020.</a:t>
            </a:r>
          </a:p>
          <a:p>
            <a:pPr>
              <a:spcBef>
                <a:spcPts val="200"/>
              </a:spcBef>
            </a:pPr>
            <a:r>
              <a:rPr lang="en-US" sz="1000" dirty="0"/>
              <a:t>In addition, the </a:t>
            </a:r>
            <a:r>
              <a:rPr lang="en-US" sz="1000" b="1" dirty="0"/>
              <a:t>Amazon region </a:t>
            </a:r>
            <a:r>
              <a:rPr lang="en-US" sz="1000" dirty="0"/>
              <a:t>accounts for around </a:t>
            </a:r>
            <a:r>
              <a:rPr lang="en-US" sz="1000" b="1" dirty="0"/>
              <a:t>80% of total equivalent CO2 emissions </a:t>
            </a:r>
            <a:r>
              <a:rPr lang="en-US" sz="1000" dirty="0"/>
              <a:t>related to deforestation in Brazil</a:t>
            </a:r>
          </a:p>
          <a:p>
            <a:pPr>
              <a:spcBef>
                <a:spcPts val="200"/>
              </a:spcBef>
            </a:pPr>
            <a:r>
              <a:rPr lang="en-US" sz="1000" b="1" dirty="0"/>
              <a:t>Livestock </a:t>
            </a:r>
            <a:r>
              <a:rPr lang="en-US" sz="1000" dirty="0"/>
              <a:t>is, historically, the </a:t>
            </a:r>
            <a:r>
              <a:rPr lang="en-US" sz="1000" b="1" dirty="0"/>
              <a:t>largest responsible for deforestation </a:t>
            </a:r>
            <a:r>
              <a:rPr lang="en-US" sz="1000" dirty="0"/>
              <a:t>in the country, being directly related to more than 90% of deforestation in the Amazon and 70% in the </a:t>
            </a:r>
            <a:r>
              <a:rPr lang="en-US" sz="1000" i="1" dirty="0" err="1"/>
              <a:t>Cerrado</a:t>
            </a:r>
            <a:r>
              <a:rPr lang="en-US" sz="1000" dirty="0"/>
              <a:t>. It is commonly the first economic activity in a newly deforested area.</a:t>
            </a:r>
          </a:p>
          <a:p>
            <a:pPr>
              <a:spcBef>
                <a:spcPts val="200"/>
              </a:spcBef>
            </a:pPr>
            <a:r>
              <a:rPr lang="en-US" sz="1000" dirty="0"/>
              <a:t>It is common for </a:t>
            </a:r>
            <a:r>
              <a:rPr lang="en-US" sz="1000" b="1" dirty="0"/>
              <a:t>soybeans to occupy old Amazonian pastures </a:t>
            </a:r>
            <a:r>
              <a:rPr lang="en-US" sz="1000" dirty="0"/>
              <a:t>through the recovery of the soil with the use of technology.</a:t>
            </a:r>
          </a:p>
          <a:p>
            <a:pPr>
              <a:spcBef>
                <a:spcPts val="200"/>
              </a:spcBef>
            </a:pPr>
            <a:r>
              <a:rPr lang="en-US" sz="1000" dirty="0"/>
              <a:t>The compatibility between </a:t>
            </a:r>
            <a:r>
              <a:rPr lang="en-US" sz="1000" b="1" dirty="0"/>
              <a:t>economic production</a:t>
            </a:r>
            <a:r>
              <a:rPr lang="en-US" sz="1000" dirty="0"/>
              <a:t>, </a:t>
            </a:r>
            <a:r>
              <a:rPr lang="en-US" sz="1000" b="1" dirty="0"/>
              <a:t>environmental protection </a:t>
            </a:r>
            <a:r>
              <a:rPr lang="en-US" sz="1000" dirty="0"/>
              <a:t>and the promotion of </a:t>
            </a:r>
            <a:r>
              <a:rPr lang="en-US" sz="1000" b="1" dirty="0"/>
              <a:t>local development </a:t>
            </a:r>
            <a:r>
              <a:rPr lang="en-US" sz="1000" dirty="0"/>
              <a:t>is a great challenge for the conservation of the Amazon and to combat climate change</a:t>
            </a:r>
          </a:p>
        </p:txBody>
      </p:sp>
    </p:spTree>
    <p:custDataLst>
      <p:tags r:id="rId1"/>
    </p:custDataLst>
    <p:extLst>
      <p:ext uri="{BB962C8B-B14F-4D97-AF65-F5344CB8AC3E}">
        <p14:creationId xmlns:p14="http://schemas.microsoft.com/office/powerpoint/2010/main" val="1538485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btfpColumnIndicatorGroup2">
            <a:extLst>
              <a:ext uri="{FF2B5EF4-FFF2-40B4-BE49-F238E27FC236}">
                <a16:creationId xmlns:a16="http://schemas.microsoft.com/office/drawing/2014/main" id="{1330D4B4-6C01-4CC0-AF1C-D8BD5BA23CCB}"/>
              </a:ext>
            </a:extLst>
          </p:cNvPr>
          <p:cNvGrpSpPr/>
          <p:nvPr/>
        </p:nvGrpSpPr>
        <p:grpSpPr>
          <a:xfrm>
            <a:off x="0" y="6926580"/>
            <a:ext cx="12192000" cy="137160"/>
            <a:chOff x="0" y="6926580"/>
            <a:chExt cx="12192000" cy="137160"/>
          </a:xfrm>
        </p:grpSpPr>
        <p:sp>
          <p:nvSpPr>
            <p:cNvPr id="44" name="btfpColumnGapBlocker793094">
              <a:extLst>
                <a:ext uri="{FF2B5EF4-FFF2-40B4-BE49-F238E27FC236}">
                  <a16:creationId xmlns:a16="http://schemas.microsoft.com/office/drawing/2014/main" id="{46FF41D2-84AE-411D-8EC0-90EEAA48D32E}"/>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42" name="btfpColumnGapBlocker642658">
              <a:extLst>
                <a:ext uri="{FF2B5EF4-FFF2-40B4-BE49-F238E27FC236}">
                  <a16:creationId xmlns:a16="http://schemas.microsoft.com/office/drawing/2014/main" id="{EADA250A-999A-40E0-BAC5-A755727F5FA4}"/>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40" name="btfpColumnIndicator792757">
              <a:extLst>
                <a:ext uri="{FF2B5EF4-FFF2-40B4-BE49-F238E27FC236}">
                  <a16:creationId xmlns:a16="http://schemas.microsoft.com/office/drawing/2014/main" id="{2A665231-B36E-4A54-80CD-ED18879811A4}"/>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8" name="btfpColumnIndicator872960">
              <a:extLst>
                <a:ext uri="{FF2B5EF4-FFF2-40B4-BE49-F238E27FC236}">
                  <a16:creationId xmlns:a16="http://schemas.microsoft.com/office/drawing/2014/main" id="{6DE14833-FADF-415A-8989-FD035D7B269A}"/>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2" name="btfpColumnGapBlocker852406">
              <a:extLst>
                <a:ext uri="{FF2B5EF4-FFF2-40B4-BE49-F238E27FC236}">
                  <a16:creationId xmlns:a16="http://schemas.microsoft.com/office/drawing/2014/main" id="{9EF4D89A-62BD-428B-B5C0-7FCF33E5F000}"/>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0" name="btfpColumnIndicator873029">
              <a:extLst>
                <a:ext uri="{FF2B5EF4-FFF2-40B4-BE49-F238E27FC236}">
                  <a16:creationId xmlns:a16="http://schemas.microsoft.com/office/drawing/2014/main" id="{89F01197-5864-44BB-A1B9-1981A433255C}"/>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 name="btfpColumnIndicator958097">
              <a:extLst>
                <a:ext uri="{FF2B5EF4-FFF2-40B4-BE49-F238E27FC236}">
                  <a16:creationId xmlns:a16="http://schemas.microsoft.com/office/drawing/2014/main" id="{0078DE90-440A-4E0F-B673-487FFD99F8AF}"/>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45" name="btfpColumnIndicatorGroup1">
            <a:extLst>
              <a:ext uri="{FF2B5EF4-FFF2-40B4-BE49-F238E27FC236}">
                <a16:creationId xmlns:a16="http://schemas.microsoft.com/office/drawing/2014/main" id="{E81416E5-5570-4BE0-8FDB-0EE34FE26860}"/>
              </a:ext>
            </a:extLst>
          </p:cNvPr>
          <p:cNvGrpSpPr/>
          <p:nvPr/>
        </p:nvGrpSpPr>
        <p:grpSpPr>
          <a:xfrm>
            <a:off x="0" y="-205740"/>
            <a:ext cx="12192000" cy="137160"/>
            <a:chOff x="0" y="-205740"/>
            <a:chExt cx="12192000" cy="137160"/>
          </a:xfrm>
        </p:grpSpPr>
        <p:sp>
          <p:nvSpPr>
            <p:cNvPr id="43" name="btfpColumnGapBlocker727810">
              <a:extLst>
                <a:ext uri="{FF2B5EF4-FFF2-40B4-BE49-F238E27FC236}">
                  <a16:creationId xmlns:a16="http://schemas.microsoft.com/office/drawing/2014/main" id="{1267ED99-9283-4E11-99CD-FF5074A60EAD}"/>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41" name="btfpColumnGapBlocker369722">
              <a:extLst>
                <a:ext uri="{FF2B5EF4-FFF2-40B4-BE49-F238E27FC236}">
                  <a16:creationId xmlns:a16="http://schemas.microsoft.com/office/drawing/2014/main" id="{5E26682A-DDED-4A40-B6F0-DD8CD5944CA0}"/>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39" name="btfpColumnIndicator487074">
              <a:extLst>
                <a:ext uri="{FF2B5EF4-FFF2-40B4-BE49-F238E27FC236}">
                  <a16:creationId xmlns:a16="http://schemas.microsoft.com/office/drawing/2014/main" id="{B08A7ED8-101B-4D3C-9154-C8DDD64B34CB}"/>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7" name="btfpColumnIndicator133588">
              <a:extLst>
                <a:ext uri="{FF2B5EF4-FFF2-40B4-BE49-F238E27FC236}">
                  <a16:creationId xmlns:a16="http://schemas.microsoft.com/office/drawing/2014/main" id="{6949462F-C0FC-472B-9DCA-E5C7B6305AFD}"/>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1" name="btfpColumnGapBlocker786420">
              <a:extLst>
                <a:ext uri="{FF2B5EF4-FFF2-40B4-BE49-F238E27FC236}">
                  <a16:creationId xmlns:a16="http://schemas.microsoft.com/office/drawing/2014/main" id="{5014F54B-D43A-49D0-A312-CF0474D55E35}"/>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9" name="btfpColumnIndicator219912">
              <a:extLst>
                <a:ext uri="{FF2B5EF4-FFF2-40B4-BE49-F238E27FC236}">
                  <a16:creationId xmlns:a16="http://schemas.microsoft.com/office/drawing/2014/main" id="{82EC5B4D-0C22-4C96-9D93-FDF02F8C3174}"/>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 name="btfpColumnIndicator489440">
              <a:extLst>
                <a:ext uri="{FF2B5EF4-FFF2-40B4-BE49-F238E27FC236}">
                  <a16:creationId xmlns:a16="http://schemas.microsoft.com/office/drawing/2014/main" id="{CCAB752D-7480-434D-9C00-51E11E0485C2}"/>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62EE30C-4785-461D-99FB-9DB1101C411C}"/>
              </a:ext>
            </a:extLst>
          </p:cNvPr>
          <p:cNvSpPr>
            <a:spLocks noGrp="1"/>
          </p:cNvSpPr>
          <p:nvPr>
            <p:ph type="title"/>
          </p:nvPr>
        </p:nvSpPr>
        <p:spPr/>
        <p:txBody>
          <a:bodyPr/>
          <a:lstStyle/>
          <a:p>
            <a:r>
              <a:rPr lang="en-US" dirty="0">
                <a:solidFill>
                  <a:srgbClr val="000000"/>
                </a:solidFill>
              </a:rPr>
              <a:t>Our ambition is to reduce by 60% the liquid emissions of CO2e in Pará by 2030</a:t>
            </a:r>
            <a:endParaRPr lang="en-US" dirty="0"/>
          </a:p>
        </p:txBody>
      </p:sp>
      <p:sp>
        <p:nvSpPr>
          <p:cNvPr id="6" name="btfpMGChart335907" descr="Enter Chart Description Here:&#10;&#10;End of Chart Description&#10;DO NOT ALTER TEXT BELOW THIS POINT! IF YOU DO YOUR CHART WILL NOT BE EDITABLE!&#10;mkkoexcel__~~~~~~~~~~False~~False~~Falsemkko__4HooU0THZk28POP9trq+pbTvvzd/gcV8t56cq85kb3NDTsUhojRA0EsgEHHMH7oYP1SYpn09ysXVivguJdhTvfyVMsBLTGvcX7WPTor/CmWiWcfk2RmY+GE6Q6T90sFUUcjL8kfAV6PVoSdURXX960ZMmHu3QTpEU2hrD+ylEWkT5tHWtuyifORIUDrDg5v0fVeX/xkuLP3ETFgBF9Ds1Gc95u9/AFxzntpPFW639eSa1vVFWg7+owdPJ/38AMgcnUHOaK5BLxqrlzUM/uOtJ35Xt+f6YsCm5wILd7b/NHq4bwqQhUgZ1bjqXrTTkb8x0fVxGzAuHmx9BrD+dpDlb/eYfh2HNCdnNNlki7UMu1lIQ8atK8e0Ii+XrsW42RnibRvgJShGm3mb0sSzR73Bm+5c9Evt+1MM1d+1E86eHwICPPm9VdWW7y6WqdIBATUYANh8zXaiaLbe52SNgXviWfxlzO0ppBbB0g8bEnJN3MsjHmH8aBRyWZVovja1pl6LvdrhY6hDVZGgFO0VdfnYpT0TS7zA0aIa79K8hoFhNJw53QOfYs8BJE/Z+GHd2mMWnTPerKhCwGggpOgprTx8774y5jAZiDxcL861NdNd9wfpqsnppfyaCyHOqWuxT1jadIWVMrOqf4frF6GFEN8HHttZ6tEF4sxX52bbuiANLe5CI9s+zzV284OZzUqi6Og92WvABHDaFuSxbB0nQWMyG4nPKXEzjLBZKBC2YWsXl6y6KdBWWQI49tJUVP+562qJpePsRcz3/LBTxUNpA5tQn6Na4c0Bm7xUaFkHJauVtOJIWhlwUeSxklYqrXhDjf17X67O9KAPlFe4YJB25k2EU8und/4l57cVW28IZGAhQcY/m4DQ37knoS+5VYi+DPwHoIHp1wxwbTONpLRZ0DEwm60lMV4o0RQjqKxsgLLGrEc+xk7sfjUwQXqCjesnZeAWbhYdzzv2dJM6Mmiin27Arhwe3hEr9dfUT6Rkj5ya/N6rfn+y06JeH/KKl6M3Z9/CqfX9s8P8LmfSfjlTXAaMsPHb/E47hiGxMiDtEIQ3d7Av/0n+owd94pfC0xdFp94qFLe0kC/Q5pj/5P8uOP6KkMOFIyyFcAAEmc3nNPFdXNF7vUugU2TVziKLwbxI+eX8VUUT1/+1VHKDr1BO1HdC+chH0phf//1S6ALGi+A/yp+RvWQY1BprcjfK2Zks6cyfOREUGnFU3s+dZ6I5e8cjebCyqYvgj9561AdT4eQ6Svjy6l/Ofxg5mCxEFQkklktT4CqawuxATM0bKdBanidoRrDuIhovfgRKrDmc6t1TRrBxuVhSd2eFQiTVOoaPc4uwjCXBh987SkLrwWYjvIYseAtxaMwg+OzgOmhSqtYXfkIF5l3/6aakd3smVxDT9hmT95cMV8kZoYZzSVcn0YlqihIJK689r2Khq2UQFifsHAt1zFm40fDeL62/6gr4z9b1oNXNhSfeci7tEBUv331+tQHHLi9ykEjdcLx3OLT0+jUdKMz69hVpw6eWi3RXIJmTeQCMXWalC2VAaebdI3b10hWjPIfNA+T9bdCVCfwq5FNiOAkIdZIIts2hNKEZ0l+uKU2LMp0phJsLA2qrjMAs8J4leutVmiuhEDWw+2gCT0l3tLcCTKIbmGhQwmWGsyXlSz/Ih43iuLCvZcmQE9AUzai+Dkp0ysvS28POqx/1gfByHLnBHZssm/+wS2p+tIGjk2u84V6vwYFnScycBI5Fxabazpm5Yjtl681w50ugDxLluQghN7p4b7YQr+PElgovU0bo0CvU5kexVRrCDGFZ8T72ZDhyRWHtFe05sT7SZFI953R69LCJ51mucJUoJOkKAQ5+aTDBaONx4IeWvx7/FoV6kqK871tLrfdnh9acbtpcSyUN3/+DZvK/YIE9J1cb0nggdyrqW1gaMQLMAqBb6yEBc01G3xXsDJcUiCB0M+vVjXPCwiEcUDe4CySMrp2Ok1lDND+5DHERDoUDT+DiIwCDvdvTDx1fOeeBn1Qi2fqrV1NSiTLU0jSmDmjki4XNDF4EgM25agcQy+jo7SaL3NUBxUvk0rRUF75OmYrmI95WUVYwiReJVpJ3zdrLReCQbAKveAXOZYdwtvJe1ILSB/xCibKw+3Ne5xMtUfY0EJc5M4ZZ7UhbOYaTu19Hq1A2gu3SqrJzZ7cJ4oapg7Bx3A2v11l4yNmo+SkUNJ1qVqecfVm3scLtIbpwYYsaMQhL+6oeH77Y+L86h4AWIUTNxD+3dhgUSJKWy0/u2QkEaCroTT2qEO0oYTe/G79uPkfbFSlr5O6giND0xNlX9gVTq3lkr5gGNZ1WhhthqL0VSgm48HWaFNv8+VYkeisiufByUYUosLJjiH7Rfvv6PNMQTCOIcM6IOhTo/9IYm+Z1TvqrbdwjVczIX+iHCKNd7eqqu+2ABvw6ieaw3ONetJXuDUu8rziEnSNKP4IBKa/7OS4J/xi2sqDuHfbRz2TQBsDk3Jrwr9Q5wmNsuTVugdOlr8SDIkcwF1/N+h5pL7DMkQPYn4rlrGNHhnHFVE2587hrUBi2XXmInDf3C81bhHF1LFTVuvGKFc+xwnU+U1UguofAdv/mBBoeSFbC6cbmpy7DFhwLkDerJmJv/svruEGoch+2FbtqVA52J8D9muprJUdGZmwaNMFXHwYEJNIoEkqMP/nEkRXyplx3RTSU0ARyI1Wo/uKN9XSZPFUmb47SU/dM3ry1N6MNPybM0ehBfXFT7WKt1EI8TpydHbjihovsW35CBtE+DJSkOPZeiBz1dgQI6RmhvTER8m4Z8rz7Y8+kU8FIlwwepqvjHnhWPRN35oIf5jyMsvCil6WLq0kkR7GxejJjdeO5gklAfJgT208g7HS8/fK/a6Zr9HONAXp9DWAvP+yz0TL2ffW5GZuWhXERWOxnhL0G3cJLgvR65et2oS+OZlMR53bYChSsAqw9zr640pONGZ9Z2spLa8R/sQpv2KIyWSWtRwdk/B+bTgvYtCFNaD1H2cTzJ6Vhyfm8bX+ulGH+zRet7U3CytluKP33/LeHTWt5k1dwKI9WJWm/7Tu5A6p/3X/aSBXfwzu0pSlK1y0PPx5b1pbz/UmZ4ot1ZpwO3XtYyG0dbN6pLHRanfHwzsy7WIR9pMq4j0E0Tx0K3xROIDD414BEfIz8UROj74QBOic51yPbIWpBlrAfHil/Q5pjPfd3SaNoPPAlcNt3OZsPKSrTy265MQn0qwjhEzAGHuNyC+VRGqYmqo1dQnQzjHWN7jIFutsnXUgk/oQ/0W5padDJsZZkKc/dj50RR9pxtJqHpfgL8slskruCku0OFIlo72XekUmSR3RgPs+1fBf/+AEzjO4yIxgchKzYxpfNh2r4PjoVQSYYGXXYC8SS/M3e449N1snGwKL4shgLrjIF6XHEBbHufh8ecso285LiCx7CLTXx4WmPt2mFsJ5horZK2wvVollDgY27FMADwis68b6lQaf0k6Dno7VpwZHJGFMZVKjliQANo+QXy4krJHUh/qzxn3MAiuEbfYtXYC/4j3F1GZrDxORFjSd0+WfCQfPpEGGQpZcDM4eftIkwzv8oOTYQfHdUWxTRH+bZMBQin6Avsm/kd69gpaG5pkq/5pK2BrruOlrF+vmf8WxBR8s8ox2Pkqtbof/uW0UEJJCzWA1aMh25Zj9AAed5VY+g1//f8vN1USsFh7r5dfuCY9u/rgGLVnZCpxW/PzyP2A2L9fdnWqUVn2oFVHe0jgtetlndNv2aBeXvdL4ErDqDUGkEy4UP7g17uplXbJ6Vx9/XWrA281N4kQlbZpKEmrSq/2b4RF1P+SFcrd/tGJFxy+6ZIR2IPSQfHOehWj+7GRYsgMS/IljM9PPd9jOB9lOhatLlpdBHSUgwUUTFurasTVliHEd6GpB616/qyxgRqB/JEb1YFmG3ku9Ye5D3k8hHNdYgnrbasgAlwF85gN13+A/0w0xdxonA2cNyt2u80N5FhN07makNi+IAALxnMMzMt3F2iybPj7/NCi5CNt4MmkUwXb8iSIxM5xw7Yuw84p49g2J7gH7SovjjVMuLDrANN8gj+soSdV0fBZF6Oc1GQRWx9QkGddDeBy0sQdM0r+Azzkjo1fZvcgyqqkqBEezeigPLwhpnROvIJzA0BljgcY2u+uXrsm3R1v0JbpMfCgPi+5l33v029m2IMq1jZmPFLZwQiMQHCD1Mx86aC+uqsASXrpEJTqsptqNEQw/Z/+/GCUbx4D5cuw0W857vkptoJSLEeQ0BfZf1vmAG1SVgoCr4dxSrylwkOEbk4agIigziMWGRIddFOGJX1Pt5xvxvaGCqvJNrymXZSbwCX1C5iR78kZIEnvUpyhwOCUjo3ANQTazsgrvpLTdbkcXyQ7z6XISfwr1voao2bpDjjgunyOFM1iYTWsEXZx7GX26rXjO7xb4gdNYyYUySW3MBcMWJ0eIzbSJQOPEb/4DLtGO2YeQiQwfRBkBYFjp15HYAIJ0PheM7MBmLiVA8G3io8uRugi5shEqg5gvLaGjEkXVq19iGlXQcAmymsW/WqnCjl4t2SPR1RDILnKYchGMvW4QVYQq8jY4Bs3Vrpwuc6MCuP8EUUtBdxn2vBL3g6dVdvsa/HuRjiX8LLpVCu3ebwO0h8rSYLT0y/2mdlqY4DJrkAfaZ37Y4ZckysfAsOxhg7VYauIIznYVc/BUFRMb6uXVnwfOSw7W1f/ZliJqM5hDsPkaFE/QFYopKcUvwRACnmn5yikkZiYnt8/IwNbZrgf1S+uDLkJVdVJ1zjIyC0szW8C7Ia4rgolZzXEfKhvdBF7RA1sp4F+qhI+lerF4Q9gBcPCqFi7rocRCeWIKzui+vMsczxllrSNvkr4DatSGsW/D7SnyLUWSRlOhfZhalK1pV84RAlDxDuWfthzy1vUTMOLza4VeDNPyzjpZMbjg78gnIN46SCS/7AzYYdreHi4ev2RmA8SewGClxzquC+dzIC6lukH1plgTvfECV3m6VnMpe7Q5hlk1dUcUm/VvOn9uqfmDpf2Zzz16y8T9ob9n5K9jWwnnJiEoqLlUOvOfON3AuxqL3RI7lqjf0DCaMckabzYToikC6aURDjPWr9KDLbmGrynlidlgfhKoaO+okyuyw8DjYT5mIlwQH5uGLQODXTa7Fw580x+GZgqp0LaXJD1Jui1GdTF/upXOUKYKVRh849TpU+h3pTB2m5sqsf6/lBH4SylchyYHaw527dUM75tbNmWQbV05xBAeg6gVCa+k7oCviCJhEvEDgjuhJebnTKK+u5BVytWMCyCNK252UzTwqelVcnMLV6DJFryOIKhGQmUkMRpYeam/Cai2J9EodZxSDzzD01SSQygXjRGWl00W9G+yGovGRgyGG/xum9CZTKLBJj+IyuN2dJIQSk3FXEZhwnpeX44RLibcQpRtoaE/W/Pk95kZ/sN3e+j3P0yAzBeDR7aw4eK1KVhcp9jTPaUhr/Q05TMv11vojjv4TcuVQbNsaaB+63ygm3sFws9LqtfrwSBmjVRSPYdvn0qB82moKhbUsjvuWJtyjiw+N0GFfVvggFs9QP1zjFQaoPcN45HREDmSGGzL7Rz8wrLhvaOBZlE32w+gon2nQ+syUSNxj2WB3Ql1XrbPzRi11Npr8YgMy+hJU4rO0Y0mB8UnxGlKFTM70xxg6BhVjJIGb/9CJIqi0CLF0AAqsLH5Yivdq9ndY//43DFKYXst10zLt3UjqtEn6xdkJ8DAX6SzpbatrqmNnU/C8v9++RsntExdNi67qtgusrGrnqCBmMOrfy6irWMgZI9M+ybRGNXXxEGuHsB4FIu6WTigRG/9Aa3RKz197QR04ACLinJR57CJjlgdn1wouZtNcDheOiZtjk+s6R0BdoYmy4Wx65ekALFYMpZ3ykqgvlguVeQ2J03VA3lvpzfrioLYa8p7GFZs39hBUA5i6XkUTEeo/A71/rStBIh9id7REFL/bNGoFdIaqFyQxdMyxn1UGXzhCs18QxP1CmzPVZd8jaZr5SLCoJ6ixCG6Z63liIdtrfRrqkmd82s26p5VODaxC4YZzqtSFkE3Dv+76Mr5xK41qnNvlNWGkMyWMeseiUnj2iApuTbNUYKEh0KcrUSv6RguBMSMTwPDIYHjCT+W9joc3rGs3CDuLRMxu8MfvNHcmIZVV772b59ZK/74owq9zYRX8lOLGg7WSN7oFTsItjS4IaHRNke/MN5TqaUT2n3NbGP4mtIqvMwPDcDilhZ1IQlLHQ9l/1AETtinhjBp1iVSYw3cfx2MEPKaolJdzzn4LZIgdxGnzwX+gL40jOTCsJU/FyukNSNbNQUGY70QIS5qX8PN9lwYnz9VIdX8yBivkr2jVgkRKK/1B4ehzI1N1pP8Bkh8DzH9N15P9dtCJh+2NDL6CARWNtGYn+BAnSxbXqrdR2+7d9KiGq+uPxTXABxnylfcaK4W/bdOCa9D49MubJBufjc8I5+CjrqZgcr3l0NRdkxxk9ZyZ2pA6QmqZ4T8KmjIIRjfDW3y/bYwTnN0KvT23OmwI9sKixxwbknlFzuYsbs5EiLSD49BsBnd/ePhoAo+lCMp/dAJ4dyQqlgmYLTWP5XhUj1123HGDCJqZj66O+duAxgsGxX7jmE19PwhZvtrqOezWZq4BFNFA29GKtupgC99EeZWxVOMABgVKj98YgUEdKsGpwtWZ8l0hJ4Lgt8WDfh4YxHJVss/H1bsAQ7wavE+dgNJIuKGzZvMG9f/8ekAxROeO0gsSLiAm7KZQzVfcz7+OBP0LZ5tV9MF0oxEzbMuTIxj3iZzN2vYjI2x+O1TpkiBehbtL6LTDtlaUkjarzUpOI1vQ9hE76zHNpnwri9uOHJd03R2hMqp4f4UmlU51RMMMbkQ8YiyTAgI1LYNK5SRBJNF50Pw1cGTGd43W/h1d9SImhZ0NkUeC+kVKLIMU7AVJ9KKBULPjZ2xJekY4tZn3WiW5WLme8VsDIwW2t0TiDnDNVjQwg9bAiGXxDSKJfvJKD2NTiTEPdOLWaOsuT61PS0MudWHC7BsTumBjikGK4JnZ2pcAR9d+b5O2FX478aiguUJhDN1aH2cA7BWLsQ6Jh46SdRNu7JpgzCKHATgpnjIT1JFxdLLAx0Tde799z60suP+vjVV1NKnBlhwysILyBzEIsqRYiQ9ARUQPH1LrQ/dDxWCSWTcLTTbO9WPhLQRr7dJy1ynPNqrwPr8/vr3iMVNEpeBle2FoAYO/WUrF1+MqwYtvXM3pF9NvKGoqbxpk8G3NTQlXlknqVY1Xw0ByQwdAmhl7YgrUOFvzNg9szOPHdVwwHUds6tjk6X7fqBbMjo21OFIYm+BTEqWc3cfekf6KBLCKkaOJLiEUzqRxDjCTP81NIy5U/qyAx/7paK5I09EUYeZp4R6bNEWWWABFx2vKgpcP9KaFkTA8e0VOg8oXkH9+SCnPLJMnkXtx5AENIsMNUZOQGHjhjJSUl6XiAR2vpsUMtMNd1Mz9hvxjPmYTCa+ctFj2aP/zMVoKl41MUuwRG4E598v2yb9cDuCdKu7w4jIxAyYyYYlsWcX5LS+VBdsolhCUW14ocmF7sPjKfOIjZJ1oHgQrlAfw+LcIxrG+GsVUnWkFl12+ppiJBz91dCe0itglXI2ME/+rtPrEEDevd+T7UDdHBpPb8zRl8KKpP90YOluBSvRPm9KCO3q6jY5gUfmgV66PT7NwS8lclj7eUtV14yGeT6MRTWOBiPZyYwp2dFWXCJSTGgYrF6x9iSnKms5iQimxBmcnGWo3KTVQLiNnhDURUIhHfbhdNK5FtCcEwO1nG0nRSy6CJ5o1GoSDHFDp2irGdSKl3IEME4cMIr3QaZLA3HSsSDveubNE3rV6VGQLwBIYlZz/QVCZDdih3S6mSlVr8iV1Rshbj7XduZtBl0o4bYOuDGrsAWhRMXAwR4QXCLkzSlt6berdYVFKyYhlR3DwwWYgnPCAC6TFBZ4Hg8GCz0ojwemeaPICc3BKcSfjddwO54RcNgD9yLo842N77Gt1gVMlG4G+zJej+mbdoPEiPSlMtNHW8FXwG97QeuYeku+BuGZxmeaWLUHYa6m9ZpRkV7+czIyDdJFr0szekhXq4weICfnYogqhQ4aVogiLKOGM5DB1JYXpuBkLJZbWNJLj/1SZPFizFG29WksX50ecj4/EK1HarPBWdvalfRMbREpuXKH+5UspMabmCQqIGec5mJaehkZAiCTzODgu6NhjHtvMnfX9oI6JG2teDq50XtU8/6GAlPTOK0TiHrmuHSJsc3/2B4XaiOblNFLPLKTTY7kGdp1kcxaVquoPUNnqGsLKQCysUaEOtZFK2TuvYdrK+MzVcPLCWc+h2orBA71ET/sEVnhimzftj+kQXEBuKTwWMDiUaquMTqTpBA+wOn19PAX7FwQo2oUwnOiRSghvSwb9PSxqmk8FqTsj+wS8KN5gp5MkrZGjUratpep7+zF8uKMq8jj4Pzxv1IZ1v5Z50+ypKxVn6TUSyuXXC4/p2bTLHkAYn0Je+vVlXwV/jKLD3M3Ld0SWh2VSbbXsJ2gTAAv0B2Of54bztD4SaoUUOjqGSwOzYQFkNF9zirpCB0d+eaZ5rLVCpkTI6+E6FWzK3pNm+0A5GabWidQMjianphCbxWNcKfCuciA7RBsl6tRq5a+NgxTQ6AbQ1n3wlq7Lti0VtFe9cRQ5o3h7SzNpvluodtiGH/NmPF9qdMn6P0wHlg9gEYjW2YM9qR0I81IB//9UGxIUL89tCdV01FknAVGt7fmGyykBYXeVNzoZ85j9Obuao4jY87L+pB8of2DZO/CoxIQHwVFpzDlhFXIGN6LUovVQaO0nmRJuaBxnmVXJhwgu0XF70sst+AM5Az+cifZoWRkUELvWNUbKm3xY2wP4IhtsDIJCW5Lh7aRNW6dnsUaWYW+H4s8J62ILHN7euoTon2QHgE+Xi7vGKD5Z6BJypPoj34yFQPwpHvDKa6nHH5MoOlFdhxtMzq5gN/PLtGxCugUw1P9VkrCUrTAcl7k1/N0bGpt/7FC4dgDSOuG1mtaSTFUX+pjFjN6LlurbMmU/k5hKQxy7tsrijHOzg3kKef3IBtSEGMLoMcPvSd92gDtwLxKzOlkD5MX8NJAes+aLmWf8Ws00HXU0pTx5hNzmNZLqO2KDEk+k75iP6CQQhaqiKwU4vUmaIuda43K6nPQT9Q8nqrPJeVzWXs/1gnSUx19F3PxFQmMNT1wS0GFs7T2aoGk3XxaAZpuhRNnex63u9+rbD1j8SuZ0eSixuOGDYjdQRJzhrBI6uOIWihRHmhXCJ3ZntllCXi2qZuIu+JdUf8UiZGGHdT6CxtZgIVEkTubjWDOJrNdVW62QOCS52U3vtHewNIxJfxOQzW6zfHPq9hjgMAMnbd6v1VmTUUnR5b63il1+V/kU8CTR+cZ7Bbl6QYwgp9L3vDcaYj8f8vyypnnAD6K7vh4cwDFf44jcWAfBPILThcUw/IWnF9bcSCvpGN1aT8tnd7K8SlYM+RGCnF6eSLQQnI9fLvLL2VkMUJ7UyhwyFww60hd0MaxsP5ee6QapMGXOQVBBtTr682YAoWNc1F7/DDz15x0uIPAXkpeRwHk8HgY0AyJb37PP+Edon6RYGpTX3lzGfwszFKKUi0BDwV21D2nSQMFBizKVT/kmtCYjeFKnTFZc9S920ykGKZKLYEuSIWkevHXpPFUDO2EjacyuLUsALf+KSa3KTG2EHLl1+SpgcY8MPYk/AtbknJoYb9mKWS7ETiWqRHM9Gh3VCf0B/5evx69R2O/ywz3fJ2ZJHODrgxyBEEp1Y1DB3R3TIcRJUh3yxRWzShrVVb3F5QAQmk7jDM3TJgN1HSteXQd1eXubszW2vyC7R+J7EKXHPr8Xnm+W1epPf1GLCsKXy6cStBUnLR5hOTC5kTAMv/2MY2faoZuBEPhqet8T/fE+4pEPHfMjdes/Ebz8vWisS+K4APabdhiwPMVs2oU/odAteYgHXdiJwb41XzH1laBsWFqnDJe7flXv5d0qhjQEERFr5uVfIx3JyA5MgWWLz8h2/vvlazPr5qB5vCL24hnEjwHr1CtCxGOfk/l0D6fGR/ruw8seLQGJbq0TMe0hfaQdeKMTFMhc9II91xECeIz8MZC1Givt/EZlGp9LOQi84bsCe56TF1Wop7319sXrM5hjtoAGWwXUW24s9/LETo8uzIlCVJnOHR9H6yFFn5GwqgTHut9MosetZjdYpSHwmzFfvZ0MWIQTpuxJo4Y1QbNa3fDp8hCNuP2h1OCHTR5S3XEGMtC69LtGYi26NQLjXunOA5MNJJom3MhY17rkKA/HXYCsmPBe5lVXiTvfhsgQW6JzrQ4Hh1SREk2NqQYaQ05GlMDkRxfPn8IH9vIvbpx7Zx9Qu1dbfAmy63hUw3pu+k29B7kmSeP7ymb1RNt/nMiN64mFjPDkTdC3T04RR3zTPUBsW4YxQ3GxvU/fme5ZzSUuVfTMAbWbpMlKwy/TI6LJuM4pUBVbe4S22aOnXBUuQxtDoHm2FREr4iokqsAOBp+i2zD6PigLO8OAboEz/EUYjhvGURgMYGatXbF9KnXCudL9z+waXbgFI6Pw+ps9Ys4xRdd4/r3ssikULQAMzNtDG5HK7KbHdDgAbBi1kYNk4+25o9KBmU1cAnn+SfF70fcVVyGhg/JthnuXG78CGWqzYtE20LJB+fVX0d1bL4CIccair7qS037kC82dKQxSjM0cpKL4oSnbOKsGVRFRw6x+PZ8jY73vFdqjQJ5xm/PHhK4CK36YzuXt9J+0b8zHW49PzEp6DPxVFAsUGVQsSWNkhIeVGeqhuyG95P718h/8u4UPrMdDmlgGDcgtqlAbPP3qFKf6/99Z8+oWmXHfgYonttOVSPmXyDExnVTGlElPb+7Uzy27CslozVgq382PvUfJJenI1RFm2GApiE01UPkxrgLOQ+mom2bqo/LormZI5kffar9wmvT9y/ueSMK74xGVDOT7ZyDqX6rkmp2g60HHLPDghugPrQ8ZddS/CV1bQ6mFAgrDpzn2vd7IHtojg1NwNCCriYQa4vAooshbf0+nUjnQjfad5VHdI5vTvy1vu3aH/7Am0V5cONFz4x6zCCCdfupIPTNtkL56T11FhuoLGmT/cKgfk3PwGkbqwqrjFC+6rYEYonla6BKkWQRqfETxe624bla8zs58+7Ff4uf+jSm5L+UDn9Gh61tRS3QumhU4d1SXaEantPjLO848Pt9gqhrNRgxP21ohTy1o00HHsGEsk0TXB5mDahqXQtuP0BHSY9PfhpOx5H3S+qM1/i3piWEJic3s9M5WDYtlrQpYQydhC2UR8c01FMu7Suxo/uuuQcdExqnuhFpz5dfcIAo+N6WonZhPf2fB9uBtpKh9FzgFtMR/7KwxDGhSfKwh0EbTIHt6uQQXdaroGNZuwqmS9KfUJWSEzFkSBCfttCr9d4/c8QUWM5s3HWR4Pp3rUFt7OL4pkV11I+G5AHciIwW0EyOepymZjSnrenZDW8J4p3mZltw6tzYQjfaFeUj0hMKDrJBudCrhq0qXa8MKUCFrt7RI4aW8dfzCXIuPseT7hdopmiRsIqdP3ZtNJtcopqHadLF+If0jJ+L4DCkWarDH2JwmgZmzerSiMdenB1k7MNaafPXADc8vLIlEj4YmCkBJQiaQU7C93KdHPU8Y3yQvo0go7gcdPI5w8iem5WRaQHapHKiXYMquJ/qncJOyUHFzTJJYKyygOWtsRx6ILPG/90ZCVyKG0gOfERlc/tv5bM1HaKuBXgfecJ5OuYKU4iNMFWMESce6YcQXjj5ysz//stcEnGTv2XafYK0tc97zBY98shgs/5mIZHCH5DnrV3KNI3yzg6mcJI+km0LTFZ5C9UtlTO6m3kbfSGLS9p1gCbr2wA2rI1zB2WTTjBZjio2BPSz5xdy39sndBhDjpIO2xxH2JjJCRb4EttQU12MerI3p3YaZbR+a+CG33lyPv8/36oWjPduv2ccs9I9m+lsCxoY0kXEZ9LmbQ2d90g6FSOQqQM9vBZGVwufD/i7VaDEPlfwBJJSbITZgk1z16GaC58W9o1MigUqC7d+/ANzsIkhrw9P+uZPEPnDfpKH8mdDkoHu73TZnJ30YIaDRRs6pUDhD9NbPgr6jPOPMZZ2SWkFW+IB+ta0oJV2/k4c6AGPgD+IdrXOwvqmtPoOhnOedd9HKcks4LNCrp6QQfC/uGIV9DQrghpgvy3P2QLzZiw3R3g7/WF94NLC6OtymMzyqeWwBPbffDcoqSJ8pVeZolgCwwtb6KSNcyLkhrrsxNQ4WVFjIjsz/MetGJ1kdZi4yHMLDsCmXLBG59X59PY6A8cqe1X3hjtKiCoCWz+Va04VKM2V43Gr+puqo+VkTvY9EldZB2151mLJWRztKQTbrW5o5Ma8ckFXiy718cyWdUzngvOd8gApjvsHsZqpaMZ1kjHWBF23lQ5ozEpAd0IcOw92Z5WJQXHOkLEDPngb0i3sRcbGA4S/bpwPzucMWjeJcse8Kw3Aix9K+aCkGpSEmUA4LQVMyoIjNZ2ZCteuTL/jK0jaIi6xE6KtP1Y+c6G2nN9dse7eP846s4WxAQ4kpU828BNSeqDWlje7J1IR7hgWeXMfs9iEYUpsvkC21MFw/L5DXkMkBXmsG4F07KA5kWr1EAC+EMmQIfqzSOQHjE4uV3tianGBi5bE10X8Dm637Y6TTcOoY6LJQQ5+NVCY8uMdnJoacJ8mxOi+uqO9HejupFmBkzhvuFKw7eWjAPAbgs+spW9OgvSw0/rF30XFmsgv5H9gr+mH4uViVAmhD9JF/ibGzax+pSqnP4bWXM24exzqFf9WMr8PnA0EzRH5qay675Dqi6MP7M8G7yNNO+NE6lF9Se+rEElqlUNiaEZsMQ5Gr4/4PgR29xPI0mFeOVsCmDIq7QFrU407hQps4HQcNDx/dID/2Qw7z7rr6X5m2Sk8SkyPPDQEjz5+qMsiknRf6I7ikVmn3M5mMzCs3Da5as3xg7c+fA6mVm3w9JLczqhbn1WiY3eUZ4T8zNv5PkAtLapQ13AK544FuYyUajs1g7DSOKeLBHd3ZtI4D2xm95RF8VqHUZ7axWQmIldray4VCzDqiJrMtPS7UoBCz/vLU+KqaU1o8CFXvE+oFWP6Oy26NcJspudDtCeQX3x2qAfL4UcdyU16RoEonkFwHgV2eQq819kBcEcTJSYeLvZyhkMN4fkyXJM+xI2qqSmxhwmwKMouY+t3NzJJWST835JPxGom48uqP3TwLtwlBVd4qIFYWOeU/WVDFM2seib8+c8gn4/jfTstS/U2YcT0D1vnpl+jzjRI+McwmSAxGYfDtkw7KeCHrHrDVgxcfP9gMbvy/5kHseQgJi7sh/F0R2TGR8w2OOhs1DGrqdV6YgWXw+1o5kiWSjTFnBAobVeB5hYuNMXPAoEJ7yeYD4MXcBoccssm812ezwNPNxfObUMbEL563MngPW6jdDigP6m5iwCRIx/uCE1Ua9t2hrEOobq0RChwLk9Hgs+lf5iSJ9KIrEfL/dc01fTZfTvzYfKDBgFcIbtrYfaalv5zsLW4ILrNvwkUcqBsi63lmeJCY0QzjxHibl9hG+7HYzofp6x8oJFi2EFRoogM00+NCmHl/0a3PTELJKdYtxbteuP1z4Sb82/IGh2kuUOVeZw9wSqh6DJC/2WUQzfSQpMkuGn+Ay8/5TGJXykCu1Kq0KBqS6vEoUtfvR2FH6IqgAjlt0z0hDi3ltTCnvodrc1gmj6MTIgsZ4rxs00E/V9jY91S3XcuLM0jpQrdB+kZzu0fQ+nqvDczHspXf+1xKHkW4Li30/nLUbHhfy6XLzAn3WmmcQAyEuPS1XrfbJLA+FwsM6aCjcoFboWN3F4G4re+TI7eb8WGnbkHOnWqmJjpUVQoriTuK6QKTpwAjIgn67b8n3dPVabtHHk9Qbzm/MfJqcRV4fFu+ZT8gAZyj7nT1BLOrVLWI6AMAJAn4/k1Ts4uKyMGjDbp52vJuVf+CFGfP2DEA4UfZth7SQod3mxA8vRdfduAMWV2FhPVvZGznsdH4PNuzXtTZACzGUtGmqhTHF11JqcomTEqNDzVwxMG+lDcq9NQVB+Jl92+Ru90eKszMMY79GZbG6I8DtYMWYOfQPrsONS6OpVVyQ6qlSmrMs5KpOWyQoWbGU2uPfVXLd2hSKpm6rPjd6ArNEo4VQPLndXQZTU1xObPHpzOPSocEDQmM5PK9TPzdB+r812za9ErW1degJYvNVd8rlU6h5YBqPz7Tae23H6kh4poDFoVJgnWRRM7aKcy6wwCD+WBbIDBab4/SZCp734/lr/sX3VaQ3SN+VYbzWvltZEFVc0FvUQQz/598pT6q63NUQ+b5U9bIcAv6DunqSLZ3DQuCXEbveFOlUQ7LBPL/n1QIxpdNwXM75yHC21v8BCFPo6sU+cJwBB5pCg8nLTthvGc/T11qkFITcF6d1t69n5HLTCxkRhRUFRPB/qtoX7ZC342y/kYWAB/0BQzqtey4wp4OQE6h17sXkAE6E0wVG9D10OVdNIPTFGAMgHG/7E0/KhhIYGJL3kDFMLND4G3XXZeLOwA+F/FbJihuyrHCYLm2d81jR5f84teC9Hcv9fcZsairhAwIrOk5DiX0COt5V9SikSwLSFaFMU0PUIYPh0br9ANwAKLaK3Lv7EutangjgJDaui9C7PzD+05Ve6TOdvG9IqS6XaW5Ps99jYkBmlNw/P0F9KuJdiYHfoUYX2eXbkhtk24msI0ZKio9SOWnsilyo63chxo/LHRR+Y2LWLWd9xS2LEXLSErTTACgnKRWl0nvM4ZcM4S4AGEPUWnafFbKGhimnopuKSSQOiWlaEH2GoaPSI4Try7pOPASUO7hBVlxRa+KDyQCF9GJz5NfMVEGTQbv1SHleH2Gvkbn5DyKy+7Tw5sc10olMPhFHGPcWVd5pmiecx1kXsKNtjdMPsZDeYj168yvmSoRrhFDA2tX9vZzz9ffU+IjMeUH/rx6KrTYQx0WGYG1vuTTR2xbsONjJpBgU0+NMKydl2h/xb5AOtbWBYNuM/FbR4iom2/+VfO0DP+IM/jka+DzwEJMKTIrJI8lRHSPCWkWdEye7vwawt0EI4zhI/6Lzj27FpKN3XIdU7Yp+3P+M0vZdT825eV6e/XhT5zH8VYwm1hrFvEeTr+KeR/vO1igmXEC5iSnPFi8+OYoJgnEeu8vJpw9M/DQEsZm0yX39/YdfzrGIOuIQFESyenSRHFeTzCSc3BfTPb2Vld7aYDuI7WyxsgIf87wpXTMokYKatqr7gr8K6/MLd0d4bAClvRfe2bE/Y8dAZLy5Ypyq8iywEQxqIPFJ2cvo/oxa1Pr3MZm7j9zIdJy5FHc46i2BLazTexHbEgk48MICKu95CDNpdbZUapsKlgHbFMZrrak2IaElHTW/vJ72rUbUE7A/7lat7Ih0DcdhFJ1inQ2G8OxEfEtafVafkrkDFtanOoXDVbkDOVUEHOUgB1MrPPZUbK/Ge2+csBDUSIKvprFcWEez/zSaUAQAblt+r75EjBicBb9ZRiSXaPBXdLi1DZEdMwJZ3K3/rFQ1c744F2UKbbMoeznm7tqw8pQ2LoucLO0vdsTaBPz0EHwc/Jsg7XMmNDGRs2ggl15lC+zKygSYMpgEBqRVtisfBWTDRK1jteteD7kkqm8y/9xSzOCpMCj6sYVxAOQJ902Gfph76WztPNyDObQuv+WymDsXTsJrZhXlhWf8lBjCXeUGjCs2VdEOzozi2gc28BwJ9sQ2xLlxyNUjmW7dGE1QlUuUBZhkV3xHHuV2ZhPFQgdy/VPPWPxLjsGlf91TJwQfRBAJqJ9sd9/CdvgZ48eBUXHEyHVWHPYrzqJatfJcbfLr6NuOvB0D2BSZrnLD67sh0ZphATl1LMkZ8udZebw2LwGjWBozJWyInjkcv0FpXLMzWIfBz8oR8dCqe6voAdIAUa4J5IPYjk5fcTJLblphmwBOIUv9l2OnzKKOfj1KQI98FN6X6Sm1v3wsFnyuYwWzC3xD4/Xs5Pttag+PydTotAF/yEymv3MKo65QZRZXBbQ7/WLfAFMKhi6MnyWgJuNDiugAQxSurdFndyoUwBvqORULoch2WWUrporrRTKeq0Nu4pPd0l5teIUaDytxtQaQwCHCczqh43yuS+D1ESWOwLUo11oV0CuVDqDHvJM1KGR9gawxtzGDFiuVXmhNEV99o88592FBLCzMk045sjRyEbELjBmGeUyiLXiRYDqZiB7QMwrxoILG46UzQZSqd2QPiQFD87tpusMSF1wIRr2EeqyakUhhfIujZJgjQlQZqMHPy+XxmP6N/osX4mbLt1zlvlwLCNH9ZNAk+zZtNHTqKsSSNZK/ww4tQsm3ctQN1cJND9XefLET1oodWJRR8jm6H4Hu1h5S23LEN5XxqP2gnBaiba0+5jbFPSBuiNqA3Owi9o1aXRADpnYU//rPCFbz442E5NiXmDFWALS4cmswo7BxMnjm06T3Ki9gNGPTmZkEJCw+WLB3HTwTqPdEKXxcY8KeatKz7sm0aJ5fOMbTrDXuMoQDQcbekl6OD7x5qLek261RM1qaPnkMkXG6uzI4Jxej1svR/U3i7F7eMObouN/WDWEs35KkjwUS7TEm5fEri79Y3vOvkCa0Aj8G2dYMQP9P2aXPq4m77rmHw8hqSFcP7dLhsr19GXbR3PQZUNQ/ZVKtXhi01XRxAz77iGfkohFy9zd9CBUeo+nf51oJKP91+zpKS2ec21JZBRJgQYx9tiCMKkt2+G6Hjz6N7sK0SjgaibyQzfStVE3vYe+6J4MCSPodYnTpqsfB696E3K14ZIQKbguQgFb7+LPOLVSvqx5nsThmA0v+tcSPY18uv1wlcn/E9yl5JX96lQbwYUxfWh8GI9g9n5qwFE46bG0Ro0BArJomZ/MJhdaGMxdW0GlH0EgWvLT760JCnHhIn84/FFZdvPp1yCg1i5llOjoDN8TNOOyfPbAQQkIkmf/T2vBwQuTRVoD3Ld8x/nLC6LEjhFAeGpi41hFWYBbteC/y7bp1WnhfUz2j+j7fA42nt8nwmbGDsFcM0p2/vgxgVVk+uZaWids7cOYhHLG8zCt2PJGfntw3NbXrysmCXFHCr+FqpO4Ise1nIBSBZqz9GEeY1C+AA7YHaajv1Cda+SJjsgC4RjKQo5FfgeVUFgBN91AOlBcbqsXMOSCsAzYI3AAUxBwkgju2Sw5boeye+GBytIkk33IOhw/P25NI0p1JKFKzOJN5aP9hQ52kZxKMX10TnLMNOE05ZUEW2e+eWWzmU1BuXCItEni0KwxIGERNZ7dwr622vVp1RHyL+6L4+0AvkteT/g8/cErvgghCmeJcOSWj1s84JZRxTEtRU5z+LYfyw2iz8OELFkhcF+8ycmH3yyVw/COg5rN3OwjvYW25swDDEE3TUzD+b7+UKn17GV2dvxQoK208rQhpKtxCht4Q6eeEfTJBdK03JXKyY8uYmbY5USGZGebfGx+k8Q44aErPET0doDpKc3x+lnrY+iOW9PPiDfBlmwLzgXHqjQzxgJfyb60SsxAauJwLJPXnZYsAUZ6gbR9kYabSjRZ+6T5H2PKqzUJtJk9SNi/rf2aUpSUBeHaIKK8df5iQM82i5V27mQNJ7NxZa480as7m319ibLXhs2lek/klZU7S/h+K5KPgC9igb0JQYdnmUq5DxrGSiT9iQW1NZYl82TOQgfLOGWRSpdtzOwG5KuN0WkUU8VVoL0/o1ZWctzN0XdDWstDmWawDmyMdhNq+hhCPhXzm3u/cWjjPmnYlgtsGFiQD7LjeG2cCrI+OVm045AefV9T8JuFaRWNFk107oNJxDUFQQj0+SdvJ/JWf3PpN6+e3NTpfc1dDfoBVusU2TslInvK2l4TMApQ5tBXGReepcKRTXmNVlOre5s7luBmZZcDx5lKo1ANgaZAziyEfpMRup7mNVAiU5x+kqcTXkkHSGNUxKb8ou4T3nlS5YLIjBF1OHFuAKDmzrkX3gs4F4NfgFZLp5+x7tC0B+EqEUYxsfxuLRVd6Pgw8Yh3LhC4rEJqTTSZK+mSzO0MvDktycyHJn5mu1jTYkVayNNLbZgO79qGQsrsNP8m0UGcSczMGbd74hq6gkodTFL0nQUwFn2WWSol/q45rzp6dPZIdPgBMGh0fexNTlyxNcK6w8LrZbOmJMW7YXDiyqhRAMIes60gnZg/Z/ysQW2ZgGwIG9uE3JkJbSKrluFCG6VYahqsXFZpSgUJkgRTki4V0df6JwMDfYaygU1U90SsjzIzfxy3UwXGMk0GzqDyRKSR1D9ouWUHjuGeH6tkBnyOatAvRHyZ+5vtQW6kEcakimARq9NTCyFY8Ihk5mx/D1IBq8wlgEWhB0yeYEoi+kgQrcVMBsAnNDXlydiMLkM1N8C7cYLkdWP4yH/4sC7rq61FNqorRzvmlFre52lz7x079P/nVZYa3wtd+wotXug4GvnOTTj8N0D4pviyCmgScdt1EVYn3nMyFTcYtnWIVTSLB6fxjUOhkqJbqcYxgy4M9Fmj6WM5F0qtBV7QoGlV0ku7/bL7As1S6D4qEhcA/62q37p7PnNO5f6plHDioT8WPzZRNpC3HCwzrnGZpaUvFi+oudWniE4KkcW2shF2OLNrmM//DOsIFOz76Y5dOf9Ed3pDUdp+yld0eR0SwRt5k9bKbpzDtlIoxbL79aFNF8p3UKuulKU7AnYOai+nuymEsdXsCt3ty07T1jxZViLnBr3VhkVnYV1kVHEwcq+EI8Y+37EQWiaRG5KYhpYMz0ciQwafd0KCf+Kn5sZfhk2CbPsB/y9rAOdyo+i9vzCtQzX/YLdZfATe5Ns6FPBgLbOVlrPGWejs/NhFhW+EA4qbKKgfxAZ7G80/Mp1VoKje1AhevCVmcQ/3Io6z2i/pX9zOOfp8KpiM2W4hH4c6DJRvg3jDXNuQLTQCu+0I/jNjgXZXANMToU+eU+FARJ2X78nuExJquG3K/ovWZeTB+U1KHhXZZAcdbuzS2Gsw9nstqS33eFevD90uPgpberJVqjiMlM9ggLGdtmKubnuurwxvViGdLQbDsP14mFCwzC59vBKOH1gK1oIIU7cCTcH82b9NVmTM9XaftPxgsEIIYOLjeISatbbVXbcIRF3kEpSuewWThR1p0QNpcTm2GUFX1Swhbs2Dn4LtoIM2nGY1gF6CZA2TasC6Zrp9S5b9gC8fYD+o2CbgxQ+W1rAPLBtkyWwUDj4+9u+yk/wolfOP7AFT0fJU90zo+uv3w7+r5YU390MxQxeIqmC95B6ciumMjVcdqvja0qcOkbJTmMC52/Ag3TKkdecSSJi9asbk3KGu5erB392jXNXJdISzWQyA7ghiW+7Jf4AvgPHgDEzSt9GkzkAAecQfvjkI+bTULli0T/N+6Ob5yXYgE6X3jXWXzdqhCf2vX+h2CxbicvcXRpZKzAWG9BI/qruk/Lz5okfYNmc3zf0BpjJY3uF7466xBLYl2t22ZzZoHgt2mKLHBfheKxMIutpXuSZMIPT6o1TKOkTtwCS9nyzX9aKu0vjdwygxKdoqsXK8nSfEQUN82Hq3ev2TMwepebZFTVtWyY2m2EyAv/Iq5E0RxeM+0CVy1RpwGF5e5WcdeOnkzCxsieiVi2EjftuY/Up8LsBTmm2hIVLOBjxNDPPSPVrXBrwjY8tR33aQApmTgitv0zKe51OFnqInfSLabNo8/i4v4TWctfIHYLAOvbGtNovsALF/gCcp+6Sk05Zgk0yca5fYZo5RKbCIRaOYu8KywZg2BMUZG9/DJjgInJMNq9KAbrolXffTMJSjcFk1Ocj8AofxPLLupXemzMXLkl94laDE2KHJZn4y0e3zj6bOasCotdgrWXCRGo54DbJcK0f1spgwoFqjJoAF2i3OW/w2xWjVECxOEcWm2yUafM3ksH9oT19p7HI99ANEmG0X2k227NPceatrALI+rc7TGjBeW1CeQYu/Z8EPPOZvqUrj5rhDACEOFqKzj6A7hrz5u+p7dUke0uWuRinNbptDmcW3uatXVtMjfXKvyVs9tRvrzxZLIBZFLniDGK3/uwLSkIF8wvomdRVeseaDsHEccxQpvwFF4kcr6b0rb0KURkEQGe9CMXdNwI3bIJ0redCwnSdg/XyR6F3DL8lL6wZbLwEApHKmuAzFNF6k9v7hmprebPwZTmY0dc3tmmoi6Hj+EoHfW4fwRxzjm6ybNIsZzIoOHvfz3dY8ES1JV4O2n6y8/+IwJ23FvQOv+F4tqgs+Psjgdy1/wzeHEoeIseshij2GeeP9mBq98ZOpMIlEeXDwCzzwUCASxw2iAR8M0a6VoOrB4UB0hSvBNGA5OPkF8BWPRTsnjcuIHjB+w9YHEIhDJef0JJ+5teQOgsLG77dZd/KmVdXCMKHlbItkGgYTZKktwO9ndD+CZ5+bjLZyGKd5E5Kzk9crEhtn+3GeDygBjbNftBUYT1VSBsURadr/fqKgv0UeFdNLshfzd/uZT9iDGEcggqN0oJRan5jGiQEvLFwRwGJu3wiwepLTfwTq/4FGq4KoOw9SLjWaCpgdJEZXG4oW1XLoa/n5PrBoHjxm4ywGAOTpvkhB/nDdJR4ERHGl/5tpL4l+f7rMKOsDC4UMjkW2fPtrQCb671HUZmTT6VQEz+fiNBrPbll1aCOAtb9LCIkkJfKQ0YXINB73O6cAWi9s2bp62O9j0mNZ58FY6RKyRmTg2VLJFPloYegzOeDXortcPU6DLhiBJ3NObdArueEB7SrabV8G34DonPqFsIgx0Mir+7Hrzg4eygWUYngS/s24Nq5ZZCntuYSBOxUhqax2BQ4cPOxic52EiFmd1PX9Q/DyZCqxGI1u6kiVJej9zxt6b2Kt70W1KlNouhX7Zw2Twao1p2OKGRx4XNYFmY/BMbFIbRuMqJWv7SD2TM3hcS0gx4Z676+dzuMXJ+zcqXar0YBJ05iwFkTKaYmrUvN3tHpombahmvDCh/OqObb4fLI0VjLN4yNcxSdGbLEz1YGoJ65WRBQPdAHksP1DI/MCNH9h+HeXTCTswGarbEEGIg//89/96qz9mMMvADj2CL5h2wBN5Jx1xvXnWXhImrws0sakf/EAhPaWV85QdovEbKfg1ZxLb4VVh+GyDPgpl+OcsHKwLZUo1W3Ep3IU+4EF3mFbB1vxDXXBGlZ5vNOaf2jRE8OuP+Xu8+h1wa15xxnJRTnmKH5bUmtgb5qITQZi4HzaQh6ibtC9nUviSBG02JdQ6VwrG2dW1i4mAfUdd5boy/PBFCJy3NO7lgZoUYZ0jySlQBFCGRvYBb00UXv0CAIUgGTrScIJfMdzMyrf1OE3cgLgzsCGOZpwu79OqOmkjKhh009GKxRAPTXXhR6onGgJd3AM63npiVL/IYOZiKcrNBM684wFMKccifHL0W5/GznuzGkj2F1yw7FIGpFnvHpaD9hCHDUpOnjzc7qNaGdheAOk3M9CBwC7Rm3rWnMbrRgQ4DluabsWETzHDkzXISuksq34D2z8LXrjwOjbDn1jG1vdaqTBfpf7dUabzYWmKx3OFANW7NcUW9RAVK1VyeuVvP8+KyTBv4/g+h/tZ5QKHS8/Vjo9tkYsRXWchMOFvDwbHT+pSy4erfuLVLMOiF1EuIUDID3e+8rDcA8sTS6eokBhwiSRhsH5XRopoA83RtrA2fTXeP90R4Trm3cuCl7KsWHConsYKdK4CPMzGLW46HF0NV1wHdtRNCRuZvdwn2t3FYyVVlKHGGrj5mdATc5NPfWJeQuVhNgU9AyFKeldmtgtZnbN+88NzD/9OWPISS/wmS4Z4Xq61kQxqxZbiU5SWhVFkH2cMCbxMc4kkfJn+cxK7objmZIASIioGR6tZyzUuPctXk/mnExWn0d9/HkWXc8Sqjju1ui4UR21VRmoZW+za92iNOsnkSE2fwo0jVtMuDWzJa80ag7mx5AWVgrNxPBY5tPRUfWRqXN2a+9Ny4TrwYbShysl/UmX70CoCuLKVaNKkyNRGifySAMSo6YmhtbFg+BZGe1bGrTh9xP9gxH+M6oBvVXlLXYj62Bm52wT0NYq0COe+K9WPF3eEoXJxw+RBJiXGKq8hMHe7VXjQJfIAY5Rh/yISwvLiPSLmSthX0ETLQQ9AJ6CIkfCb0GZwwLlnQAj00jNf26TL96IVp3/vKPOl98WxkBR6UYCv8H8m+hmQmYcZuSG3I1fyjL7N8+poBXkNYbF5IerJMcnz5tBoRjE65aaQqeQ12/tNzG7UUDCsWsr92gjlRtzTQE1sYXlGc0SVnX2jh+HaZNj+E3q7IHeACyGjP0mbeKdtWdhuknmv4+Y37rI0eNEaQakz5m8eh0xn7tz8euXUmn3qDR8S1FdRo1Q0HJJaiUXWlX1QCqLBRTh+OyzG4fXC226mx27Y90Sh7zDIMiEbGf4j8GkwRquDZam+E+png7HFolZXnwAut5EOxXCJgsJIosZXkp3IyMbj/PdhY1LIIrWSxnDB1/28jU+1xmCXBo8E6bpORDyuFvZ8mOtkTCI5m22iTtNT/KIRVulB9pec1W4cjI0LT9ZSWG7HukG7BI18VZxLeuzQpqOxe2k8L41+4J2FFC+J63iDDfOkVANXV+46eCg3/t85gvFyQHMo5qjxxKCP+9pSuTAWDmxbTaw0e+STKg2f4cMzJNKYdNMbQRrrUVi/9YgcCEOK6gM8AF+tB16mtOB8tzgW694admjJU+oU8DzDPooLAdoINiDZhvv+p3PJSJus2NZmH62zOqQuAixebav0yFwoj4h3YVyJ4ijnTNqOJHUbFt+vJwBQTYTEeqPAJZg1hTc6mfSMlqjt4+yBf5zsK9uFvCZqlm03uiKS0mGEekGMHo7ey/wZTMeMSVXlOrcbCjuixOy0Up1socL7I4fHbOGzSBdp2HAxZLIExTnbUu2eEE2L9tsmxQFmYgDRViPCiGuXDRQXNv3MZRuwYlmuOxPK4MqWl3LZVyaX9/i3CVT6YZ69ck9cKJuTMfY5Jf9mkfWkT4b0Is6y39BqrtzW1Q0X5GUyPNOFx3cFPqEXbRcHQ3fLcL9FQH3S6rzNSCgmrR3UoZBYdiq3yBfCTujBvNuoGPkKKqOtR8SjF0kSzDRX15b/PALDl0RpberNCdyDGneOE4jhud49KN+0dalKQLSY1dDhEhsgUrjRMIQqwfsIUa/5DdMm4Z9de91twZTF00h8AI95REViihFtkbmeOH1MVDPzBr7OKnV4HQPMdXny/RXzRRgj5jZuFs0LWlTyg+X7b4uBZFVFstz9dotwrq3s5aJMKwUnbwS9R4BqhcQzd58oZ50MQffGzVyAXgxrInbL7Bid6Qeo7OxBcCu3KZQPrp8n2spFF9Kwx3n9jlY/euOgU+Jk+GIdde8YpNMMPnU8tv9DYz3kJWDW7ceUeMjPDbdLzo/st+bM3PJkvn1vMlhWcAjPfkh13YpWuaqH5IPcQAtzLBApNCsGMlPqXxfJmV5Cuu1sSi8ZAPtxaBaOKN/cjWWE5jKh4Y9LXlA3okKWc9MPyK15lOegfJYbqcQ50qji8gxyag/DH0BF27e1Qr2RmC0R5jF3jlArTHFmvTPQDe2pd03XrtjBjjKShUvQZ8xndi/JtwILl9R7+BI959fmKqagK9tTXnKiWYM4PGBz3bTvWkRhSluWwJOaj5oOcg16WUGI0iZ3PxEGB3qiwydZTHlLmCzMnqMzPKt6uozpPGYziReOgYJ9gBPqM9oppGAz6LWGmxAg42LuRzoU8z8iod/qYyhshwivwg4J1b8oXXcfq3cXNLBg1k/9wODeph0+QqnPaoezgeFZFCQ95BB/ASOCCfSTh41cfupiXtZmOEQkWbQfp1xwA6rlQxEztJgqGmAiEAo2bVCw1o7kvZQjd1mZ5sNproKoZoGvU3ixEBI73cgHlAcWWC2e3cQFwr0CLg98C/ZKnYOJIpLvSemzv6DA/YKPoEsh8PGcosn5QFCPf5wHtrd8Ub3BPGey5ygv0Jh7UvQueR0aEWWiSs+k3OV6T3tAVVuWjJLhqHXche/H+HGoAx5UKyRQh+YZWRl4f3BXV5PCDW7hnkNSmWT31UIdcual4gzIukYn7Z292hOx87fDEvuoY6I1LaaGOkRS5Gl7JRCPp5KES/42N3qFEH35R811DVHdykLpV1pXMqkEDIYnaJZ1TfgrZSypeU1QpmpcxyXPPdqFERhnNnucwEdmK261ZWgJhPU7AtFrA4KtbECx6rm/6SfNlGwzXDDlT4/Unii4+lrprkqTMxYIa1ayeg/V+vlWhz4jqfffkdnKsrebyJzePQmjgSzTASvJ9knfuRnI1KZmfQfCiULsytRSfBjF0+TOxXuwjN6ebP1y+s1r/VjT5TwdXVhVQibyhsaS2mmPluTaHxtBtBCetHwHl66TitdgrhkbqwdTjVk7G9bumfiK+80ZYEGvYQABtgZ5PZBmaZiL0/DRxq4Bm7c/PmJNeAkKtX6UpPo/RvwF3iAKkcPlLC/Wd/2jEdWGccjjLDC3ciGJ/+Ohfq2U5XCCbQRyYQqDmZFiVzMksLEFrFGpGFrZGADoVprBtEwIwkS3yBcGldEsrGXv5Dz8kcE0rhbPEndo+t6OojKk9SiKrZLCPy1EeSqX5+kyhXoXdX4KcgT6K1LvYVO0jG4RDVLnY8LZP3kRJFTohlNLxaqc7viTHP4IlmjdqO9EdJDOYplLXJaa/divrmdoO6NmO1bdM4BS2w2EOsOFsm0nrsRm9zvDfrT8kpqB/I6oT2rLiDEzbTrkkHo6UtEjhl6S1hJXtq01BgZXIsfKzZQxJ2wqZUuI/ieInCo/RKeA9XI2bBXYfxbtzEbIOhX6n30GzRpjXwD74MpKy8MCPfDLkFV2XKN6dEqISd5+0VNeqNzX/PKYPoBOKiK56GZ2FNyuE5EGirGlsh0qJID3VhwOS+am7unFcwMzz/PWXWA0WpXQt6eQDblmF/Kom5blnSh6FtZKodnDb2qYwZXtNck20J/vabt2ZSoDQidlFbjxcTvfIA8yemhkUZ137eXm8S5Th2UMJm9Pg9pisZdg0egZOwBVBg7QueM8sH+G5uTAnRAu9AtBFfkrlAUWI2sSi6yjvC62ISdzVr3i5tmH4v0IaG7uuJ3E9oFCQdnp+yn7eAQeqpQ9qKwNfHwUB9C230GnihK4+yTfVU+5TxD6c3yzvUwH8qNkW2fGgxCz7VLlteU1M8VqDAQnBlmBUJgqdnztPhFLhIaBatjHHZkEjBI10jHnRqe2b5vrNOXySVyN0jvLMxUy0WkTpo1gvYb7BP9w0+eCGV7hyiX3gW4DDAg/Yqwm28eAkamMJNZTbxrMlXV+SoxGtfDNCx6nxCnoeD7DtINKRcit+71N2GZe+vBnL/C+Ld/uCRbeto9ETeiI5G8AxgMkeKct9C+T90Y0WvFPdQjH//BbiraETQanOnhZP8sgXrAy7K2YPe9oo6lQg8C0of3vxRYOVeDWXlUOPlwWqfmM3CJ6U+evR7aY/DltZimm0WOxwyEx65U2inZBMGgStXCCpMpxbWDQjKYxFnFzMzjfmYWQjvsPuGPXMjAKm6UWtJOg7uwnwDBrfaxvZT4gcusULONSYTYZ0v2lh3M93UvGYjqTmMvdJhZBoL1wvexBFCLUum7wiVwGYE6UpxrRwK1S7JkxKJegCVvWmiDR4CgHKolV1niqlL7Oy5Fb3U9IPMtFSa/QPL5U/aBySzRKoOTZ7GMbxZuCBvvetgsad52UxlFwOZrvNqu06mAIh+OYoHev/3EgfhhX7CkUfRz21BOB4khqkKvS5sp9234ICTwO53oCfOr8U0TfLquAXTknXXuqNu7KZXsKqbWXfb44zfkgrYR5DR+F3CMKPP6rhrLUuycGBnOnAJG8oCSjt3zeJaqlqlYL+5joEdJKdRf7Ec/5LkwiMhXp2eW5qsQHpOL6nVfscawYJcbsx9wuH59SICOH1R7E1hL/+wxHa4VVCmtoY76CwXA/5fkdlf2q5aJZV/6y2fqO9Dm09nHiPFAmznbnP2Cn/jeSHNn9HU1RxHukKTsIr+YoH5Zwa59wdJIqIj1k0BU1+vsMgeZMyIHAet/6YlAqp3SS9O2UdUlEEeaP7hryK8gsS3pWJzJEeLxYg/w9vGgJH7jDMP96YjLGr7k5OajzBpxN39F1IrIk7Jpgy9GXzUOHLB1H7snZ40Y5CczOv62e0RITgrSo0hWG4g/Ou9y8G/aaD1epXh4u6BtB/lan1/ORklt5DjoeZ8/fc718JbC07DBxePaCjDp7eeJ8CTWk23+/hC9yFlGxo5F5rmdJb6/wm5Dj5nZDChSMHim0UHFf2lNpEgx+GReefrcg7FZYX0HFBVv/NbHTmQB4JbpVUfwGK+aXXe2c/RTsC1os9SQwtcr9D4SWlBGGgqeZ8eOsTiUxWZ1fCFq66LF2p2cJ8vcXwZYJrkFzcRxgmCA08ZHmnjO8aDi7X43yKZHPnZHADFDVVl/UFmjINRnu2HME7+GiU5QJz1pbzdSLxYl9F0oROA4iQsPpCi02iKgD7z+vdKorwy3wcOn/SW+73T9BEOwm7Fc8dGFXT0S3aAGvAlF9O/uqZXFR7NmzB1eyQnNYasiY56P+iXZe1UxaSwj6R6R78KzTMZq/4EmlaDuW1aI3gk/JvxPd0RT0bCLSgpzNblDPcAbMhm9aW09TzqYOO2G+LYPW2usuvhf0pHHWt0YFrtNDctDYloDlWcVwhfrY9F4kQJQkcENJ+U9qhFHKDYn+WiEJQ08tX2UymKf26FxEk6XK1cIrcjx2iPK77mHEtHPD/nH/jzREwdpIwzPfPnCCIMlGhSa0MkpOQLrhyem1LXbeBi587X324cVoqKVyb/h+kcxwSW9PMj9ADxXTGqE5t5BofNFxn4KuF3FpLKGpWULNUhD4M8DY1QRoWEy8jFewbmFNDI8xm4mtKCuEbZoW/8snP4SXBcnoD7FjXj0gejiQDiksFcVV0e86qWW/KU0OdqrWkdZF8Lk98LMJUhsh4sWCPl7YrclXv5He9imFRWMkImAOdUZpd2T32qb50dNv3J1wHNRbEa+Jomx1NXrp0s28stYJ9rIgNCK5PWD5iSgycDg0SgNbKZYDdPax3j0Ra1xVltSpIY433nCBLf1AkcOyK5rlNxYcYkY+KKQ8xGXV9fj1AvOw+NnzuPZ4ebDXFfli7Gp/1PcP6mQzmI5iD3MFXC9mODbRWZfWhaAQ/0mBMD4qgL+z0ILN6jo5QBPUn0cTukD7y+lfWoiZVMoEyKdXtRjjxZ0++qcXPg2fnoIEF2ALxB/E+NefjQ/QcUDxbtsNUdvhRD1BMtTuz7EEz4LIFGL0VqsQeo1L7XYKBe1iM9mBM3CB6DTjtineuVydJZYHF6vGlt506prGZ6y+fkwQWzhmFPBHY3+ERIkGFwsOqX4XMJcD456POovEbA8YmV3JIMYwsj0aTzg+s55RWE2z3Vwq/fSA7C47LSyn/Ab3v0K4qMPgRxJLFLemEpNdsF1MlqtVAIks80Cl3aB4nXGdsPFOninXzRhXyw9Xc2jXGYyDZQixc94tKO4rEAJ7V/Xyi1K0nZMjw7RbJR37dZB+8ehW5Klxpo5qqxRCjktGBpaHvlSybzz9GZvh/UkamVWkkABYAnWKcThTRC7NMHoyfscyepQJuFR3imX/8iIePWyMrOht5rkR4U0a6yTUYw7DP3dscjC3w2izg7iQBElOn+azhW0P8jtE1+svlnWaQdTnq9ReZ6tTw8cqlMZeAGV3GEeXdpbzBGuGaep3YXLIXMqF45r0nu88UlQzWq4kSux3O7A2wJSl6QI2ea3h0ltXdrZ3ernl+KyxiwMPB+g5CzhJrFGUM/k9G7Y53BbeXXwh5uROU8KyDuKOIUk4TZ6n+OV/Q7xbfvpVTkLpegscMomkO9nSU3isE3sqJTdwEyFpL85vqVXBE3T7edo8OaF9tIQ+JpDhAe+jC09UfdFvDqxp1hZrFI8xkOtjEBEAhw6fOS1OO8VBY+hjXijy0FXBCO83TpgQjAbb3cBQnMRQta05gnEdEg07Y+csVvYxH/n99cUZHCpwADCt3zaEOSbOyR61yXUH4+ahFpma65hJNXHCspol3BQ982bKLscln+C+/CjzCaJL/32ihnV4lE99sa/eNAshk8ShOk7d5BtEWFlajq/4eZWAfSqmAKY9ImJdr4EuQto5M8UmqEfMHDS6iiI1ETw+bkWxWnMJI+pYOJL2NKs3tRqXJkjzEAt6Hqjnf4KXC17siD4V6k9iaA4EAdJq+k/qRctlMTq6PTR+6EkBZiQarzo2U2X8JJ8t9iY7sZLzZLsLWOf2bwGdagDGH1lADXB7Z2hEhnTvVdyM8LzlM8XWyHjHSINMrNZYZElwV1TLMx6Z4Vw5rZLsReRo/AnKF4gEfsXxefgMN3wvOJ2FAJmQbQmM9k0NUWJQikvQzmY0C6BUBFg82QnjqEqQpwFeMAPXbTX/03aOi34ODhsFetZSBY5KYR+NbAon/8aKV2297baoQCZY+P6C6ldp2HFv1UuEd37VufmlZvX/Dg5Rme2+sdkUi4kHQ/tCUtEfbYkqnejoRdBhHt2OwO8CTeewdQPpr3RuNE3gSRRz6hHUEfltKuYfukfTXfyGZClu82B5MLtiqcWh9l+QNsMU2eFHUAjZhVdQJeklljmZloJBlC7SAXWof7Q2aNqS80QPe1hAn24ykC+q4y5yjy5lylGFzLE6+i99E3JAbdkgG/HtiFhJEAosu1GknAa3ntLipF+GswK0gikX0ilPbcKHP3eSr5JJvjcRsbrGWS+dspFQXMF6/hx6xHPUfz7GL7UMdyWAfM63+rmbU67qklmSY3uk9WvqrRz3JCofNUmlK6xVuQyKH5kJxnlGw2o6zdkJN32x+SCmVQiQXvbwZUd/9KbaRibAAi8fwRTjCLiF4W1EzHCMu+lCgZjT9jt3IUuHCByztRUFzcB0wkksCVeUA3IBOuUufimqYiuXLdtnU2ZqPnDg1inH3BWY2QauDr5+YiJsgLZyEURDLuDbvlGd8j1R03bucyjrWMNAlwCFDpUErjUE8R/lmcPrrLYOlJBsf5TWZKfTEGWb8BpSBXVQDaZ/95ajIgmkShInXLpk6Fq9xtzyr+cONnaQw1/LkG47j9GnLpN1L8LtJlnEC1dsLGLgpoqD5DuxZnZ+VhW7W8tgT0qBrdpnC5IMBMedmr38rPBBSkiyLTdfu6t7FmjoQQHf0GetnSP5WbYZZ7u5IJcKnTykafegI8yC6PMojjVb//LQDL09JPViFsuupau4r9mvRLW2Mbju+OtP9Yw/Zotiw0ZBlJyh1OTjFWBG9+RVE9deoZw3krGq5r9kd98qdw2A4EkkcswEpXRWI+c0NEVBpgM1AI/g+VXpleeK/Obhkqz1e4YdThOVH8htyHrTU9H5PByuwGUQ4bDUFyV738E4tfnXgD9tdt+ClDEwykvurbCTxPhs/omjpEzsLuzYlOCi83L38JWqzSrVLgWVuOOvq5Gx+e/bfSQgSloT+WjktwoMUdyJ+AwN7aCwUt1ZjCO6Ma2MI8k3Wbh7OqhOdenkNEsJA1eLDsZZqswkiCa1RvaIRI1uVF6L5Dpw9Iqjg8xNOcmfhNC/f867avs0Eiy9rlFvUDCFc44L0lppgfXTylw5D4D+pQx/ncps/5S2KeuXSQY0aH3w7hs/6oyOm7XSITh57mtipi6nG6tEeAkf9LnAdO15TrC7BxMJoVRe562uuyPSuw7Q5ph7taGX10jgtUeDBJq+sx7WA3FnWQvKpGbYRwXWjhV6xQdOaeom6TdR+6rRSggxr/uex4NDVbVLSPqFRWk4cLUDwqdU1i4W3eQj+5yJBiQZonnYLjfU9I8fmW8OsqgVlFKO36Vvg9SQdHBuJSMGEou/PDKAjOM6IooGH1DQ+4QQQ74CNbTbp0Nany14kMmYytLGWXMEEi9NVIyVO6ov8nHVR+EckcqsFkWn/sXIRK/CuMCsVhp7rSvqZqmYD9RJS5pZFP0bQ0EbBol7+a+tA7zRBRtYzLW8q1vhjZS5pCdKRQNRGJkDZq4nRxbiM6Oo0CK+kylVKMOXBDTJBbPrRa62diG0dKhrHgEZ1E4SGDRU6yxiEh6HLWjbBIeSJSNw3twoDg2PpS/l6m6GOW7OdKlwiVPJvu8+lcVFY1g0kZNuJflDRlWKMzBMkKLXWFo18FQmTMjdggbSL0areh2tKYtNSpl4Q+vs8aD81JQO/tjSQj+xxyTgMudP6HFzSSh5px0JGAKW+QPUlwlKlNH/7y1vEfrQ0XoNqxQBUEplEQ7Ow0SkrN4qTaFafnpVcowi7EI1Nt4e4J+OEB5L2xjIpVJXlk7qOmYYRwshhYSZ0gRjrHUYtCN54PnOcM3SL/y+FVLjX5r0bdmTO9jYSrg2/F7GQzfdaRqqasZxeqGMLG7nez1a2cCN1/JBhVakcEE+M0AO3Moa0Hc3vex/I4Mn8yG5cN/3zmz7q+1PCfD0LQEHCd5tBoi3VN7N6oMraY4QG/g9HqSZa45TR4yqoy2B1Aw4yDMicxcQ3SafAWrDUJTm9IqPhCsMTaOfjVfzpMWZJJTnktXPLXj7yP/tDZUI1/dslhnFYYQ63oyAmQ4j9Hm4uS/Aiub/cHHBBDtg9cpcxqKKbMLbSVnNNcwKy+MgbUH0pFPDKKnpmkxPpFEOBwPtwDjw5stgFXzNBLIW1/yO6UmE+3GFfENiUhDZ6PSb8hnPQNsjBKPd3a8A6+vBbmfyocTT1UQIqJgfMotp8cugF5mOaIP4NRSRjZld/T3s79tMlwFb612zOWu8K3K02F2CohYZO0qJITIwZZjXyJiCYiv6Hr66tyTc8QOgKA6sY56O1Gkj5VxqVLj9Vw045eWi7W6XSldf8bk0umRuMaWQzIfIuDNKPz6i0TaKDGaHzTAw7txrLvjtS+4mh+AiuYpWArK9qSoBahVrsYH4Z/am52d5JvyTkOACNjlCRCaAusisy7phrpXAy/Yck/3iPDSq0UDqi0mnLRKeq0QkRlAtLLIjYCxLIF0qRMIK6z6lZAQ6dYraOw0NuBQxnNXta223YzO7dByP8e0J3LyQdk8QdF7m1zMVusDGXHop7y+3/3uJmxg5i2TQD/uU/njnDyWyksNt6WIVJM6aYZzF78W+4B1YVN5+uGugUevf7aVb1bA2C19yz+o9lSmeYh7GbysYLPEVmCenmwNfYGNlZJm3QWjHL2hZ59SPb7e3J7T3f3ywEoXvtNRE5ZA0kdPYauVHRI1+f/aNw4U+oX6++kjoEhfx9mxNmjC8l1id9XrXtWYxVbhYQr7EEY9SL8nB7T9OupmeJYL/C1V5k/dpfXy82r/kvWBeFPIOrA7eNSZNwpv2ItBe8Bo2A/fJ5mScBFGdrVQC9qdq+Ad58BA5C3n94WcS2GavuABZsZ5JAf6Qcduj117fkYEU3Ry2SzwLfoXtsXUhQ/H7wdOAV48siM2QkA4C5JNcqjsDwta+6rZEhEibBfX2xC5vgpHAC/al/rMpTz+JncfDKSgbre9FXKuMNpQsojo+xi67BErU0wUUBVZGz8Tf+vO3zmvCIn90U5ECAQnH46eNWQfRvl0Cq9Dh+ZimlW/Jcs/Pux333m2tG14NuRc9iXhL3hoExvoHU46EKXyqQ6P0Dzbk/Eazi8ixA7pjVvHxmq6lm678/wGpw02Bcz4zvCL7nSijjPGkJayJi5ZFYURC4S8W7xdh+rs3DhSnRdC3bkeBZOITY0109VYXW4hkfceKoTdFGGJp3f+ZwpAG6VIVrHwlvsnvtnwtE3pLt0il8SFHj5+uUaj4wJebwyfrVJHD0JyEIjEN0ihMggSjsPO6Ps9ZtkGZZ0+0+MGDvF4VHbIjkJFxHRqJgjbEGoUcPRZxmO6Z+E4cXbMaxYooR6vhoR8LCfD0vVUvFs/HC/onsjt5ASWoSjc0hZzVqc8DBpItsLXCuoKlfNx1nMxd5l1zdQb2hiWPy17lSUi6yxas1K6fEXoeZ89+6Pr8AVHWbBxMp9/uk9DSNIwlCvkbz2/xC02kei9X+NujpBr7TdhB6x0yz3SN37OpZ0bdzsqrKg6DCg9vEVlzSmtEwc78Cfvlyie5Ve9g1ytJDN1vC8y/x12NQ24vb2+Y9nIipuogysfnvwt5fvBQRqbMmLP49uzYZT9BzaGDe0nErdk0angEOMeaB+hfrKBeZqgyAnXPmhGknsVD9jn6pvJFnvt4e8mNFUZkPlSrYt3ckpQO9WZ26hvj0evF14i9GRBzLT/1oDPi/49H5D+qHrb2xZMqIcZGFEMwmr9HYh+70mEZOW7SRO/L5RIh3lxOHeHtSOeS71VmRA8VWUJbwhwyD5sOsBMsgTGBSoSqAyFOtjAaUotDJ37tjj40AJGF7/pX5jcnjXSzhvId3kxuLUw2KZhGmAyeZxfYKVhQFKRXkrNdtWfH6g0pDjva7YB9izGaGrNg9yv146zmqJcofaEBd/c8qBgkwsoB1Ewb8Ldoe7ZFFA7s/rqy84HE+8lTezNPaKb2Od5fGwO+bDGz3jfeRQCvN2IX5l9b9ppMZet7YFjVAvYOdxqxKR1g9uVIJBTrRQwrt58BZcnJIw6Eyd7MDq/KbkTqHutnyMZJwRLg90xparZSbEOxzbwoaNwRePE0tGxyL6I0QCaKyVmr9LhIgr8pEXHTakHLXLXuAosBYLy24Xl7Wf8wj2BoUbBFxuve78QznL3cZYRcQa7l6XMQv6w99VEWN11hzCJmk4559lcMGsTzotkxgdzb9j5A6d0T2kZoT3ZYOrwCHxTJBU/q7MSTWvr78RdBohG+9arUpnZO7algJiY6SOFzByHerSxbeFdxTBokQp7KN9y0G7ej3TGaOV261VsuTHQadmOpVwzUtfkek21/W4bJmvAJQxmmaceDTTw/tiFFnH+K7bclfHLHukNQSo9VulpBPKUt0SVmRjJLIGOKqhN/nPIlC/xvUZWKOQNbBkF8eNk2uYKU6VWg3ZDxngEzTvaQIm8YPVi8iz35EMAYq6E9XXjI9JFzaHdRYLjV8rh37p3SSOcsfXLaN2xNawNyo3QpvR9QSrw5qcc4AqFRsQHlorAJDdcDAHKUHrFe7q6Uj/p4otSBjENTqnSMcMbpr9OeLpZwJgt3Z9Gg+YQF4l0xsodFEo9h9xqE9nGrmhwrsDdc+LhsizxzrPv0gICBUMCDHbPw8oBHZ5LnvlQp2kD73XsZ35GU8zrHTCQ2yPiE9X7aMePci5JZpXLNrjIQcPlHr2m5WYHVqtPPra6zD3076T7Rc+A6H0BVvrh3Ky+n3SAVH6JmaHmYUzWsLG52NJoHbAIA6qnKyZLt/0jE/FXvSArfoFm5OUgoOldor6k0FgpEPx4CzU37yR+ApejJNqQ9p3wHLJZK4tSq+ckKyh2Tg4AUvltsbwpOg3W0LZE9vn4hWtbxnXXhN6el48rR8zoJ95pyxMb3Mzw5SUlCpehcxwwgDb1UvJukjPiJkvnQGjfEl60BJC0/D9BqYwvWBJ5LL7QUQJgmLPdbaFQVotoniyIO/PBDFkhI645FbkKTPdg8ZFA4ZUQnSLimv1bhjaeVXl0RDantWnUirBX/Ft4DW39PZ41fuhHdcRqslIhyOiyGvWHf6JXKLaoNZ4a1v7aqz1Yd52mOLMk6IY6zwFTntRdN4rA6V17L+fPzhAqGr9S10Vjhx7gN63aBXGIEG5GQp5/Uh1iP1ApiNvSQixIikadfzLBM9Gdo+74O5V2Tm2nxJ8nmXA6A6aZT4EFewleAkuidsFX5uSZ0RxcBxO8Xib1aZH/Lwdmh9w7fEMVGh+QHYTMXmXnSUEGex9nTO+VsEXqJ1YAkcUuTzgoSez5b3UXD0+h5OQ2zFfUnT3uvuKYl/t3x+Hh0A7WEQXcx4T4NNDxGqExhy6syGHSAVVHa9/hUccOfoGb+hcF3xCQIbW09L3o+L50+l8l2BE2WYsLuKm1y4iBz9WwHvu0WlhyNIOoD5GLnfNknLdM7B5W3cBdJDvF7H/UAo7TPNTPb1hcqROtS9ewuU8RX/GPyKAzSkr6PjG4g+G46tGaQbR/QteF7EIeKOMhR6f3rNsSBKBna8lwS6fjcHcImy567BWnWlVr6eVOvdl8cBycC106GGXbRViRs+u6RaArVRhMcrd4ezIav32pTCQn6L7TLcY2yeFmzduKK+huS8GMce8KqGc/KKS17q2CclGfvu9QzCLqvWu83Tzwvvy4HRkhj5BL82VItJasRC2D0RrbIFDNetZ1qU+9Y0hBWCTsAuExSntS2AIxWm4z7hitj06UdNiwCC+exBzh+MbqVLpN/8VK2XMYEUWHxpyEfhRwyBz2rau+c+37bqSwkrGBe9ibeibhvHuBznbpQ2E23eolgcYBDO0VhwPlpnXt9xBVNefZn+K71lg4H1aij7JF6mOJPo2XE2RtfScFTvHyJRQ2ebK2NP58oRifIxqbGyhPV3kZhaGU7zKpkOiKQqycS1r+0RiW2B7iJP4ujldxry/NWYDSP7sxk5CA/iRf62tFHWc7QdqWYi1fh4im37/7wNn57CS/tmfVd5hykXFGYKplPQoDVWvxbno5hYK1am1YbS7FtK4twwGiCaGu2cR+/rCUQMjiypFqNZYhl6b7M+XtQR3aqOy2A7ypH0UsqE+v8MSarjhgmauDar4nLSdt12jX3WUzLMbYO85OQphsVKoC4y5wdzNOX/HyO4oh6/pXrNmRd98Ymxlqit1DpCKXclOeiyf0qtsoyhiGZmdtRLxBZf13bwdokrXII79Z2tUfCD4Lc6QWD1MmsffOdbc5p0w/Cm42asvJ09FTL+HYuaxafZwoagEWTMdId0xwKP4HRFa88K06IDTL5ACPyizumZxyt6VlocsHla6lxWf71gaoVHHvrzgeJv2aW3G8wRSaDTIAEAnZqXhZwUw3PB0sRa+BYSDFMdb08yWTBFizWo705GVKq0fstie1iIb9iV4AwlOiRpSExXUjUnHwzUuLVkbLqayrhLKDvxQoMdyWH0Aa3JypzpIti6EVh4pTMHog9lY6wkTYWsvIGeG14fL7ccShGjfgHhrv6sIpThQMnzOyIW/EOsXSEejnDsJdqgraExiOTujmQboLiAeIl+v2A7nCQQnrp2Nomsne5DQcqAl9CXCv6tQznJZf28bcYcX/bY9BKToQuiIsl1dHAA6lf9mljt3ViQT2x9yWI8liuajpZJo/u0v0j7g+lEGdqOH4UCy04MV+yXg1osYblilJTSSp/pyOzlqpsL4H/n+k0UEjWfseH9gs0srQ8UJ9FL/M14DrEb0hqfPam+9mjRq7l3I6jt1zwwYikaDGcdzHnPqG8APONqjgtl3BtJf/A0aDHyhC3tX6S7TMR4OIYkq+a1Nwtd03aG6Vc3nrdc2+9cYA00TkYNblz88xs+A3P/xR9OKJtLzLO3O4wBYbFbEyDKWx/P8lw/TXOWOOXQvfl1nf4DYZ/LvabmWQxj5GDKKyk/Qfe8H+sqGbqtMj+Fw5By1MGFMnS4icSpcswUp9GfLJ7KLE5bzWv/FVD8d8AfC1gh3yV72qAnlOPsUe11SEvc67pO8GQE7VgOE99/I47nbXo4eulSYxKSOBDDo5vtu+KYeA3Njxub2n8Zrf7r1QMA7XuluYm6H2Vqm3OZJukglautelEhykPcuxWColIJk4XbkLAXPJ4Nqr6p3VlIdeV7WEBGfFyVzy8CNPT8OeSp2dse6qnSazXy+1FHcbbgwV+ugQCeAgdE6lOvOqmlxTMev1dUUOhqQ2gLoZsOSQyEXQ1fJ0ncIaJVbkm4d69jqURT76EwzG56PVGvJR3rs39cfdJ9XyqTvJEQzykNLc/CaCtUke9KwvyYHo+KFajbtBP1sQRfFPuDoCMaaNd2/tvuWxI44NIPNeFdNRW8lnrH3HF4PzpFyn23c42pAp0rDPcHB2IHTPm0RhGqFezH8bQaZCXeoXkNZ+ERmTnpC+Z5u2/9kyk8EWZDN4lxSpk+cVjYT3z4gWMb/+GqEMwJQLJ9j4RFdOkmdw/XK5wwTwqcbaVJHhpUBCJ25G47AIS0sSh8cc47mpQHBU7Er0WjwM6vA806tSU65uFaHjhKKRrMleleir3MxcnBoGzxGEas6UKSHmjbTrmlcCEsTJclU5fV5hpcZagaR1CeQw5L5GItGn0aHqmTKvPAobSItuIOFCAlLg7BmMt6BLcLnTouVae6edCFEuC20kleT9K8PGQI/KXQ3o94NVrJ5GMNnGiFgs/7EOMHBLd2HbQqfqhtwHX5hPIRrKvkm5YceSVB+XvC112D4Jvnk9YG9LxUS7JQJCp4Qy8XPa+2dZbVnozdOcoR9vyt6FfiUnCTdoyMSttUoZAXmKAZ9lMd8eJjf3V9ylhgmhGojS4TKXuHdr6NuFf4G+ij2nbmdpMKdbxxUJ8VCYkU2IHMZiVwbw8zVvagViVG/oMbYBpcphWQvd4HdYUWrsb3/ki2hMf6ztV6WnEKUTXp9e5COkx+tHSDG2GiGflSiPVNYOUfpLpKxIFDAq4eefRfyOkq+R/RnWE/ELIrzoAPirB+7Z2rCDnqxj7vSZNKttyK5zbKVYU7EnQpev1stwzfm24OEOyZmAqwnialwFMUSvuB62PoDaR3R/3c1sxu6MAHrtGhQ5ByK15uamvruyFMG8jSJ1nScyKLXdpY0uea2t5spABUASy8zngpNOViuRgs9DLyhd/4TBYD6VIboSnoA/FPTIvsYxdta8L3hyOfZCjDi/QR6g5i3cpVz6V8+YE/gNUaRlWYDhIFGB4vUIux6st+UTSO4UD+DCCeTrsSDEmWl+vq1wQP8lANZf/ItPO9K2lc+aOSCA/O8TEiRvLUtdzfCzhro2rtvv9d9eZZV2hdR9ojuziQ27yguIm2jg0Yv6Nl89Ci1JmAtJ52lbHh4eOOGWgsud90eq5U2lgADeZ61QMH1ZSFmEu/M6cs5BecQtJEFWu3Oca4MMmNkRqhMgVf8LhqtRp+LS6wkgdDqYjTSlPWWMbmTOAPd9l+juyrR4wFKlENjYp64WC7ZYnRs9K3i0emZXOFuLR8QPj9D03KVq9dSgJ6OCBPvE4aQY6FGjw8Ul5CEoxuZ7S5bo9SHipTvoAkgHRjxaUkkFTXqcdy7+Hor0+6hARLbIAQrH3wcFi5pSGafdjWmEwrE9oI3ISlJfRKxjR/jTAED0lS4L6anBylDRlLqoSZk+NTqPNSoVN7tOaZ0CwXMEt11npo4b4p8WvTlE1+CHCI13J+xHVZFAkSeE03tJdsl2Ss5+88+QnmHM1JIkDlnuzdyHIQFYeRQDgVOTpsv7vvuUhjEUcWhQWChyZt4gPPFmXnFsdcHbVV5SJabXcLgDnPQDCF8du5D5yVh16TF7bV7H028RyBO1RvyxluSZaHl5E4gSXznBWApryKsd08jRZvPQlEcRLcyT+hKr+molILsFXL34l3EApJkPzDbQJLdReQ8ZD5w4pK2OAZDOhzVN2wEkPREujLTPZhsa8LwAPP7E9p0d6aILDdfadcIeUgqkO5bdd+P5eGzcdvTKTVEZCGpFnQfgYov4ntAquI5ZB0YgvlN8K32yTFI8p7DAKIYInzrU7MXGV3l1e3lQrrLR8ILmwQon57xvAv6j7OtTLb5LCV7023xNYWAzzFDsiYuiqnuGBVoYebJstTO7/0D3IH6pzp8zPNDI19nyvq0+hbeTaN1GXltKsAwgj9AOMo8Bu0ioUcYaTPjaOourW8CeIH4vYgzsZgghUNoIYJ2qm4y3GKeRfLSAHRQLrog0yFt+kaG+wjfBEWe8LV8lCxCCunXuEmZTt/D/bKNBs/2JIZZOh0q0rw0pNONMknvHWVNBFx4gukghWTxtqNZ4uv/yYcFsOgYs/vJ/xrKDKiMeNwq5v2TO4y7e+pvRQW185dfY79jXTZ49K4ibZVV2XjdJ7cQzNDmswndbzy/eqJVVNWeVCeGCmToY8YFqS9odzzL5U6fqa9Y6JM6vNKN3C+UEX2RdyvzH51NFIu2L4N+KHWSXaJCPLVBCx3r59HR3IqBwVTFqqLSCBQSUC58jsQGcM7TfEGBfDE6DUAOel5Wo6pTFSoh13/Yq4xlcrETAfAHG3DfEKIf5FEpTaAFFZ2GDYGnchn7bQwt98/2sv3DyaVT8toTVXC+VBXTsFqZ6KB5xF60MJ9Y51QSLOhynbo2Cr+9AAMlDPmQmg4JYh/bsVVzGr5XgwSZ/SbUfbnsChaG+i+WyM2xpmsD/gc5hlpC/V0ONmKOqdz2SSUxvX4BasaRX/WNl07tqZ42jD9hgrL5TGSfTrhqUbHrS0+tFxFiLr9qd0JgnUBN7FXIclJ1D124LR0OIkJwmhNhTMtjA4FkpX0JvJkS2hXucY26C6WG2M3KxMX1NSRNunP5Gv3rWiUUP9pqEU84r0C3nwTTh8E7ta8TZ0I3jZbpw+UH3v3nkMPbIffVVWGAjYQvgZgswHTcB8E1ko1Z7XVotVLZBF+MFIeNTZLmmjLTcaKO0fYAH0H8C8bf3EB35BU9zrnjGiUfqtEyWYYr8MHTEHaKuSpo4Gqd06z6sDWnnjQw7EE/djLKqRQdqPS1D5Orh2oKq8/fDEOK1WIwdp5QwX4nAPVX5VJmRCZbbUhWn9aXc7KTiiVnLuKvkERX7tKqEF/nCuYuWimjhgatIfumVZ8RKK88TEOmBlddwLtQshGTjy4I5oRrA1t7yvQvJSlc3oJuVLSwUVOaJVfTGE3n453skLpMnUEVKWHApyh9S2zx37iVpdqaCIFxUCy4W/NNwSxg7qRum24CsEWodgKEeayhOsq+PqHuuQtKytOWrG/t6ZcGsOtOiMKX6sKLerOsQBY0m3oWXIKo0jZd644xLiKMU4Zv5SuqLrO4Jkw==">
            <a:extLst>
              <a:ext uri="{FF2B5EF4-FFF2-40B4-BE49-F238E27FC236}">
                <a16:creationId xmlns:a16="http://schemas.microsoft.com/office/drawing/2014/main" id="{834A783C-18DF-4383-8A52-82CE42684FE5}"/>
              </a:ext>
            </a:extLst>
          </p:cNvPr>
          <p:cNvSpPr>
            <a:spLocks noChangeAspect="1"/>
          </p:cNvSpPr>
          <p:nvPr>
            <p:custDataLst>
              <p:tags r:id="rId2"/>
            </p:custDataLst>
          </p:nvPr>
        </p:nvSpPr>
        <p:spPr bwMode="gray">
          <a:xfrm>
            <a:off x="330200" y="1270000"/>
            <a:ext cx="11531600" cy="5295900"/>
          </a:xfrm>
          <a:prstGeom prst="rect">
            <a:avLst/>
          </a:prstGeom>
          <a:blipFill>
            <a:blip r:embed="rId6"/>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36" name="TextBox 35">
            <a:extLst>
              <a:ext uri="{FF2B5EF4-FFF2-40B4-BE49-F238E27FC236}">
                <a16:creationId xmlns:a16="http://schemas.microsoft.com/office/drawing/2014/main" id="{E2C8CEFD-75A9-4C4C-BE6A-827750B00BF4}"/>
              </a:ext>
            </a:extLst>
          </p:cNvPr>
          <p:cNvSpPr txBox="1"/>
          <p:nvPr/>
        </p:nvSpPr>
        <p:spPr bwMode="gray">
          <a:xfrm>
            <a:off x="336657" y="1327999"/>
            <a:ext cx="7776066" cy="503590"/>
          </a:xfrm>
          <a:prstGeom prst="rect">
            <a:avLst/>
          </a:prstGeom>
          <a:noFill/>
        </p:spPr>
        <p:txBody>
          <a:bodyPr wrap="square" lIns="36000" tIns="36000" rIns="36000" bIns="36000" rtlCol="0">
            <a:spAutoFit/>
          </a:bodyPr>
          <a:lstStyle/>
          <a:p>
            <a:pPr marL="0" indent="0">
              <a:spcBef>
                <a:spcPts val="0"/>
              </a:spcBef>
              <a:buNone/>
            </a:pPr>
            <a:r>
              <a:rPr lang="en-US" sz="1400" b="1" dirty="0"/>
              <a:t>Equivalent carbon emissions (CO2e) baseline and expected reduction in Pará by sector</a:t>
            </a:r>
          </a:p>
          <a:p>
            <a:pPr marL="0" indent="0">
              <a:spcBef>
                <a:spcPts val="0"/>
              </a:spcBef>
              <a:buNone/>
            </a:pPr>
            <a:r>
              <a:rPr lang="en-US" sz="1400" dirty="0"/>
              <a:t>(M Tons of CO2e)</a:t>
            </a:r>
            <a:endParaRPr lang="pt-BR" sz="1400" dirty="0" err="1"/>
          </a:p>
        </p:txBody>
      </p:sp>
      <p:sp>
        <p:nvSpPr>
          <p:cNvPr id="47" name="btfpNotesBox780874">
            <a:extLst>
              <a:ext uri="{FF2B5EF4-FFF2-40B4-BE49-F238E27FC236}">
                <a16:creationId xmlns:a16="http://schemas.microsoft.com/office/drawing/2014/main" id="{283C9AAC-F3DF-4145-AADA-8608463F1FFD}"/>
              </a:ext>
            </a:extLst>
          </p:cNvPr>
          <p:cNvSpPr txBox="1"/>
          <p:nvPr>
            <p:custDataLst>
              <p:tags r:id="rId3"/>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dirty="0">
                <a:solidFill>
                  <a:srgbClr val="000000"/>
                </a:solidFill>
              </a:rPr>
              <a:t>Source: Bain Strategic Challenge – all data has been solely designed to match the solution of this case</a:t>
            </a:r>
          </a:p>
        </p:txBody>
      </p:sp>
      <p:sp>
        <p:nvSpPr>
          <p:cNvPr id="48" name="btfpCallout374775">
            <a:extLst>
              <a:ext uri="{FF2B5EF4-FFF2-40B4-BE49-F238E27FC236}">
                <a16:creationId xmlns:a16="http://schemas.microsoft.com/office/drawing/2014/main" id="{E483BAF6-1A74-420F-AD47-B21DA981EC7B}"/>
              </a:ext>
            </a:extLst>
          </p:cNvPr>
          <p:cNvSpPr/>
          <p:nvPr/>
        </p:nvSpPr>
        <p:spPr bwMode="gray">
          <a:xfrm>
            <a:off x="10552740" y="5283394"/>
            <a:ext cx="1299999" cy="651710"/>
          </a:xfrm>
          <a:prstGeom prst="wedgeRectCallout">
            <a:avLst>
              <a:gd name="adj1" fmla="val -33526"/>
              <a:gd name="adj2" fmla="val -66203"/>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1000">
                <a:solidFill>
                  <a:srgbClr val="5C5C5C"/>
                </a:solidFill>
              </a:rPr>
              <a:t>Does not include CO2e from industry, energy and waste sectors (5% of total)</a:t>
            </a:r>
          </a:p>
        </p:txBody>
      </p:sp>
      <p:grpSp>
        <p:nvGrpSpPr>
          <p:cNvPr id="52" name="btfpRunningAgenda1Level170799">
            <a:extLst>
              <a:ext uri="{FF2B5EF4-FFF2-40B4-BE49-F238E27FC236}">
                <a16:creationId xmlns:a16="http://schemas.microsoft.com/office/drawing/2014/main" id="{A7870CDD-733C-4E46-9E99-0105EAF0DB69}"/>
              </a:ext>
            </a:extLst>
          </p:cNvPr>
          <p:cNvGrpSpPr/>
          <p:nvPr>
            <p:custDataLst>
              <p:tags r:id="rId4"/>
            </p:custDataLst>
          </p:nvPr>
        </p:nvGrpSpPr>
        <p:grpSpPr>
          <a:xfrm>
            <a:off x="0" y="944429"/>
            <a:ext cx="2005577" cy="257442"/>
            <a:chOff x="0" y="876300"/>
            <a:chExt cx="2005577" cy="257442"/>
          </a:xfrm>
        </p:grpSpPr>
        <p:sp>
          <p:nvSpPr>
            <p:cNvPr id="51" name="btfpRunningAgenda1LevelBarLeft170799">
              <a:extLst>
                <a:ext uri="{FF2B5EF4-FFF2-40B4-BE49-F238E27FC236}">
                  <a16:creationId xmlns:a16="http://schemas.microsoft.com/office/drawing/2014/main" id="{26A01BA5-76DE-4F11-973B-655AD7221C82}"/>
                </a:ext>
              </a:extLst>
            </p:cNvPr>
            <p:cNvSpPr/>
            <p:nvPr/>
          </p:nvSpPr>
          <p:spPr bwMode="gray">
            <a:xfrm>
              <a:off x="0" y="876300"/>
              <a:ext cx="2005577" cy="257442"/>
            </a:xfrm>
            <a:custGeom>
              <a:avLst/>
              <a:gdLst>
                <a:gd name="connsiteX0" fmla="*/ 95080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50801 w 1816204"/>
                <a:gd name="connsiteY0" fmla="*/ 0 h 257442"/>
                <a:gd name="connsiteX1" fmla="*/ 896081 w 1816204"/>
                <a:gd name="connsiteY1" fmla="*/ 257442 h 257442"/>
                <a:gd name="connsiteX2" fmla="*/ 1816204 w 1816204"/>
                <a:gd name="connsiteY2" fmla="*/ 257442 h 257442"/>
                <a:gd name="connsiteX3" fmla="*/ 0 w 1816204"/>
                <a:gd name="connsiteY3" fmla="*/ 257442 h 257442"/>
                <a:gd name="connsiteX0" fmla="*/ 950801 w 950801"/>
                <a:gd name="connsiteY0" fmla="*/ 0 h 257442"/>
                <a:gd name="connsiteX1" fmla="*/ 896081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80 w 950800"/>
                <a:gd name="connsiteY1" fmla="*/ 257442 h 257442"/>
                <a:gd name="connsiteX2" fmla="*/ 0 w 950800"/>
                <a:gd name="connsiteY2" fmla="*/ 257442 h 257442"/>
                <a:gd name="connsiteX3" fmla="*/ 1 w 950800"/>
                <a:gd name="connsiteY3" fmla="*/ 0 h 257442"/>
                <a:gd name="connsiteX0" fmla="*/ 1136749 w 1136749"/>
                <a:gd name="connsiteY0" fmla="*/ 0 h 257442"/>
                <a:gd name="connsiteX1" fmla="*/ 896080 w 1136749"/>
                <a:gd name="connsiteY1" fmla="*/ 257442 h 257442"/>
                <a:gd name="connsiteX2" fmla="*/ 0 w 1136749"/>
                <a:gd name="connsiteY2" fmla="*/ 257442 h 257442"/>
                <a:gd name="connsiteX3" fmla="*/ 1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1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1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305064 w 1305064"/>
                <a:gd name="connsiteY0" fmla="*/ 0 h 257442"/>
                <a:gd name="connsiteX1" fmla="*/ 1082028 w 1305064"/>
                <a:gd name="connsiteY1" fmla="*/ 257442 h 257442"/>
                <a:gd name="connsiteX2" fmla="*/ 0 w 1305064"/>
                <a:gd name="connsiteY2" fmla="*/ 257442 h 257442"/>
                <a:gd name="connsiteX3" fmla="*/ 0 w 1305064"/>
                <a:gd name="connsiteY3" fmla="*/ 0 h 257442"/>
                <a:gd name="connsiteX0" fmla="*/ 1305064 w 1305064"/>
                <a:gd name="connsiteY0" fmla="*/ 0 h 257442"/>
                <a:gd name="connsiteX1" fmla="*/ 1250342 w 1305064"/>
                <a:gd name="connsiteY1" fmla="*/ 257442 h 257442"/>
                <a:gd name="connsiteX2" fmla="*/ 0 w 1305064"/>
                <a:gd name="connsiteY2" fmla="*/ 257442 h 257442"/>
                <a:gd name="connsiteX3" fmla="*/ 0 w 1305064"/>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1 w 1305065"/>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1 w 1305065"/>
                <a:gd name="connsiteY3" fmla="*/ 0 h 257442"/>
                <a:gd name="connsiteX0" fmla="*/ 1558340 w 1558340"/>
                <a:gd name="connsiteY0" fmla="*/ 0 h 257442"/>
                <a:gd name="connsiteX1" fmla="*/ 1250343 w 1558340"/>
                <a:gd name="connsiteY1" fmla="*/ 257442 h 257442"/>
                <a:gd name="connsiteX2" fmla="*/ 0 w 1558340"/>
                <a:gd name="connsiteY2" fmla="*/ 257442 h 257442"/>
                <a:gd name="connsiteX3" fmla="*/ 1 w 1558340"/>
                <a:gd name="connsiteY3" fmla="*/ 0 h 257442"/>
                <a:gd name="connsiteX0" fmla="*/ 1558340 w 1558340"/>
                <a:gd name="connsiteY0" fmla="*/ 0 h 257442"/>
                <a:gd name="connsiteX1" fmla="*/ 1503618 w 1558340"/>
                <a:gd name="connsiteY1" fmla="*/ 257442 h 257442"/>
                <a:gd name="connsiteX2" fmla="*/ 0 w 1558340"/>
                <a:gd name="connsiteY2" fmla="*/ 257442 h 257442"/>
                <a:gd name="connsiteX3" fmla="*/ 1 w 1558340"/>
                <a:gd name="connsiteY3" fmla="*/ 0 h 257442"/>
                <a:gd name="connsiteX0" fmla="*/ 1558340 w 1558340"/>
                <a:gd name="connsiteY0" fmla="*/ 0 h 257442"/>
                <a:gd name="connsiteX1" fmla="*/ 1503618 w 1558340"/>
                <a:gd name="connsiteY1" fmla="*/ 257442 h 257442"/>
                <a:gd name="connsiteX2" fmla="*/ 0 w 1558340"/>
                <a:gd name="connsiteY2" fmla="*/ 257442 h 257442"/>
                <a:gd name="connsiteX3" fmla="*/ 1 w 1558340"/>
                <a:gd name="connsiteY3" fmla="*/ 0 h 257442"/>
                <a:gd name="connsiteX0" fmla="*/ 1558340 w 1558340"/>
                <a:gd name="connsiteY0" fmla="*/ 0 h 257442"/>
                <a:gd name="connsiteX1" fmla="*/ 1503618 w 1558340"/>
                <a:gd name="connsiteY1" fmla="*/ 257442 h 257442"/>
                <a:gd name="connsiteX2" fmla="*/ 0 w 1558340"/>
                <a:gd name="connsiteY2" fmla="*/ 257442 h 257442"/>
                <a:gd name="connsiteX3" fmla="*/ 0 w 1558340"/>
                <a:gd name="connsiteY3" fmla="*/ 0 h 257442"/>
                <a:gd name="connsiteX0" fmla="*/ 1837261 w 1837261"/>
                <a:gd name="connsiteY0" fmla="*/ 0 h 257442"/>
                <a:gd name="connsiteX1" fmla="*/ 1503618 w 1837261"/>
                <a:gd name="connsiteY1" fmla="*/ 257442 h 257442"/>
                <a:gd name="connsiteX2" fmla="*/ 0 w 1837261"/>
                <a:gd name="connsiteY2" fmla="*/ 257442 h 257442"/>
                <a:gd name="connsiteX3" fmla="*/ 0 w 1837261"/>
                <a:gd name="connsiteY3" fmla="*/ 0 h 257442"/>
                <a:gd name="connsiteX0" fmla="*/ 1837261 w 1837261"/>
                <a:gd name="connsiteY0" fmla="*/ 0 h 257442"/>
                <a:gd name="connsiteX1" fmla="*/ 1782540 w 1837261"/>
                <a:gd name="connsiteY1" fmla="*/ 257442 h 257442"/>
                <a:gd name="connsiteX2" fmla="*/ 0 w 1837261"/>
                <a:gd name="connsiteY2" fmla="*/ 257442 h 257442"/>
                <a:gd name="connsiteX3" fmla="*/ 0 w 1837261"/>
                <a:gd name="connsiteY3" fmla="*/ 0 h 257442"/>
                <a:gd name="connsiteX0" fmla="*/ 1837261 w 1837261"/>
                <a:gd name="connsiteY0" fmla="*/ 0 h 257442"/>
                <a:gd name="connsiteX1" fmla="*/ 1782540 w 1837261"/>
                <a:gd name="connsiteY1" fmla="*/ 257442 h 257442"/>
                <a:gd name="connsiteX2" fmla="*/ 0 w 1837261"/>
                <a:gd name="connsiteY2" fmla="*/ 257442 h 257442"/>
                <a:gd name="connsiteX3" fmla="*/ 0 w 1837261"/>
                <a:gd name="connsiteY3" fmla="*/ 0 h 257442"/>
                <a:gd name="connsiteX0" fmla="*/ 1837261 w 1837261"/>
                <a:gd name="connsiteY0" fmla="*/ 0 h 257442"/>
                <a:gd name="connsiteX1" fmla="*/ 1782540 w 1837261"/>
                <a:gd name="connsiteY1" fmla="*/ 257442 h 257442"/>
                <a:gd name="connsiteX2" fmla="*/ 0 w 1837261"/>
                <a:gd name="connsiteY2" fmla="*/ 257442 h 257442"/>
                <a:gd name="connsiteX3" fmla="*/ 0 w 1837261"/>
                <a:gd name="connsiteY3" fmla="*/ 0 h 257442"/>
                <a:gd name="connsiteX0" fmla="*/ 2005577 w 2005577"/>
                <a:gd name="connsiteY0" fmla="*/ 0 h 257442"/>
                <a:gd name="connsiteX1" fmla="*/ 1782540 w 2005577"/>
                <a:gd name="connsiteY1" fmla="*/ 257442 h 257442"/>
                <a:gd name="connsiteX2" fmla="*/ 0 w 2005577"/>
                <a:gd name="connsiteY2" fmla="*/ 257442 h 257442"/>
                <a:gd name="connsiteX3" fmla="*/ 0 w 2005577"/>
                <a:gd name="connsiteY3" fmla="*/ 0 h 257442"/>
                <a:gd name="connsiteX0" fmla="*/ 2005577 w 2005577"/>
                <a:gd name="connsiteY0" fmla="*/ 0 h 257442"/>
                <a:gd name="connsiteX1" fmla="*/ 1950856 w 2005577"/>
                <a:gd name="connsiteY1" fmla="*/ 257442 h 257442"/>
                <a:gd name="connsiteX2" fmla="*/ 0 w 2005577"/>
                <a:gd name="connsiteY2" fmla="*/ 257442 h 257442"/>
                <a:gd name="connsiteX3" fmla="*/ 0 w 2005577"/>
                <a:gd name="connsiteY3" fmla="*/ 0 h 257442"/>
                <a:gd name="connsiteX0" fmla="*/ 2005577 w 2005577"/>
                <a:gd name="connsiteY0" fmla="*/ 0 h 257442"/>
                <a:gd name="connsiteX1" fmla="*/ 1950856 w 2005577"/>
                <a:gd name="connsiteY1" fmla="*/ 257442 h 257442"/>
                <a:gd name="connsiteX2" fmla="*/ 0 w 2005577"/>
                <a:gd name="connsiteY2" fmla="*/ 257442 h 257442"/>
                <a:gd name="connsiteX3" fmla="*/ 0 w 2005577"/>
                <a:gd name="connsiteY3" fmla="*/ 0 h 257442"/>
                <a:gd name="connsiteX0" fmla="*/ 2005577 w 2005577"/>
                <a:gd name="connsiteY0" fmla="*/ 0 h 257442"/>
                <a:gd name="connsiteX1" fmla="*/ 1950856 w 2005577"/>
                <a:gd name="connsiteY1" fmla="*/ 257442 h 257442"/>
                <a:gd name="connsiteX2" fmla="*/ 0 w 2005577"/>
                <a:gd name="connsiteY2" fmla="*/ 257442 h 257442"/>
                <a:gd name="connsiteX3" fmla="*/ 0 w 2005577"/>
                <a:gd name="connsiteY3" fmla="*/ 0 h 257442"/>
              </a:gdLst>
              <a:ahLst/>
              <a:cxnLst>
                <a:cxn ang="0">
                  <a:pos x="connsiteX0" y="connsiteY0"/>
                </a:cxn>
                <a:cxn ang="0">
                  <a:pos x="connsiteX1" y="connsiteY1"/>
                </a:cxn>
                <a:cxn ang="0">
                  <a:pos x="connsiteX2" y="connsiteY2"/>
                </a:cxn>
                <a:cxn ang="0">
                  <a:pos x="connsiteX3" y="connsiteY3"/>
                </a:cxn>
              </a:cxnLst>
              <a:rect l="l" t="t" r="r" b="b"/>
              <a:pathLst>
                <a:path w="2005577" h="257442">
                  <a:moveTo>
                    <a:pt x="2005577" y="0"/>
                  </a:moveTo>
                  <a:lnTo>
                    <a:pt x="1950856"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50" name="btfpRunningAgenda1LevelTextLeft170799">
              <a:extLst>
                <a:ext uri="{FF2B5EF4-FFF2-40B4-BE49-F238E27FC236}">
                  <a16:creationId xmlns:a16="http://schemas.microsoft.com/office/drawing/2014/main" id="{DDBA173F-5C23-4C82-96C2-F5D1613FB8B7}"/>
                </a:ext>
              </a:extLst>
            </p:cNvPr>
            <p:cNvSpPr txBox="1"/>
            <p:nvPr/>
          </p:nvSpPr>
          <p:spPr bwMode="gray">
            <a:xfrm>
              <a:off x="0" y="876300"/>
              <a:ext cx="1950856"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ambition</a:t>
              </a:r>
            </a:p>
          </p:txBody>
        </p:sp>
      </p:grpSp>
      <p:sp>
        <p:nvSpPr>
          <p:cNvPr id="54" name="btfpBulletedList147369">
            <a:extLst>
              <a:ext uri="{FF2B5EF4-FFF2-40B4-BE49-F238E27FC236}">
                <a16:creationId xmlns:a16="http://schemas.microsoft.com/office/drawing/2014/main" id="{5EB2E45B-21A7-4604-A0DE-48FB75EBA462}"/>
              </a:ext>
            </a:extLst>
          </p:cNvPr>
          <p:cNvSpPr/>
          <p:nvPr/>
        </p:nvSpPr>
        <p:spPr bwMode="gray">
          <a:xfrm>
            <a:off x="10374660" y="1443789"/>
            <a:ext cx="1493588" cy="297017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spcBef>
                <a:spcPts val="600"/>
              </a:spcBef>
              <a:buNone/>
            </a:pPr>
            <a:r>
              <a:rPr lang="en-US" sz="1000" b="1" u="sng" dirty="0">
                <a:solidFill>
                  <a:schemeClr val="tx1"/>
                </a:solidFill>
              </a:rPr>
              <a:t>Sector details</a:t>
            </a:r>
          </a:p>
          <a:p>
            <a:pPr marL="0" indent="0">
              <a:spcBef>
                <a:spcPts val="600"/>
              </a:spcBef>
              <a:buNone/>
            </a:pPr>
            <a:r>
              <a:rPr lang="en-US" sz="1000" b="1" dirty="0">
                <a:solidFill>
                  <a:schemeClr val="tx1"/>
                </a:solidFill>
              </a:rPr>
              <a:t>Deforestation</a:t>
            </a:r>
            <a:endParaRPr lang="pt-BR" sz="1000" b="1" dirty="0">
              <a:solidFill>
                <a:schemeClr val="tx1"/>
              </a:solidFill>
            </a:endParaRPr>
          </a:p>
          <a:p>
            <a:pPr>
              <a:spcBef>
                <a:spcPts val="600"/>
              </a:spcBef>
            </a:pPr>
            <a:r>
              <a:rPr lang="en-US" sz="800" dirty="0">
                <a:solidFill>
                  <a:schemeClr val="tx1"/>
                </a:solidFill>
              </a:rPr>
              <a:t>The process of deforestation, which generates the decomposition of organic matter in the soil, together with forest fires increase greenhouse gas emissions.</a:t>
            </a:r>
          </a:p>
          <a:p>
            <a:pPr>
              <a:spcBef>
                <a:spcPts val="600"/>
              </a:spcBef>
            </a:pPr>
            <a:r>
              <a:rPr lang="en-US" sz="800" dirty="0">
                <a:solidFill>
                  <a:schemeClr val="tx1"/>
                </a:solidFill>
              </a:rPr>
              <a:t>CO2e removals refer to protected native forests, reforestation initiatives and secondary vegetation growth</a:t>
            </a:r>
          </a:p>
          <a:p>
            <a:pPr marL="0" indent="0">
              <a:spcBef>
                <a:spcPts val="600"/>
              </a:spcBef>
              <a:buNone/>
            </a:pPr>
            <a:r>
              <a:rPr lang="en-US" sz="1000" b="1" dirty="0">
                <a:solidFill>
                  <a:schemeClr val="tx1"/>
                </a:solidFill>
              </a:rPr>
              <a:t>Agribusiness</a:t>
            </a:r>
          </a:p>
          <a:p>
            <a:pPr>
              <a:spcBef>
                <a:spcPts val="600"/>
              </a:spcBef>
            </a:pPr>
            <a:r>
              <a:rPr lang="en-US" sz="800" dirty="0">
                <a:solidFill>
                  <a:schemeClr val="tx1"/>
                </a:solidFill>
              </a:rPr>
              <a:t>Emissions related to farming activities, livestock gases, soil management etc. </a:t>
            </a:r>
          </a:p>
        </p:txBody>
      </p:sp>
    </p:spTree>
    <p:custDataLst>
      <p:tags r:id="rId1"/>
    </p:custDataLst>
    <p:extLst>
      <p:ext uri="{BB962C8B-B14F-4D97-AF65-F5344CB8AC3E}">
        <p14:creationId xmlns:p14="http://schemas.microsoft.com/office/powerpoint/2010/main" val="296872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 name="btfpColumnIndicatorGroup2">
            <a:extLst>
              <a:ext uri="{FF2B5EF4-FFF2-40B4-BE49-F238E27FC236}">
                <a16:creationId xmlns:a16="http://schemas.microsoft.com/office/drawing/2014/main" id="{EEA467E8-A226-4C6A-B560-915916E66ECC}"/>
              </a:ext>
            </a:extLst>
          </p:cNvPr>
          <p:cNvGrpSpPr/>
          <p:nvPr/>
        </p:nvGrpSpPr>
        <p:grpSpPr>
          <a:xfrm>
            <a:off x="0" y="6926580"/>
            <a:ext cx="12192000" cy="137160"/>
            <a:chOff x="0" y="6926580"/>
            <a:chExt cx="12192000" cy="137160"/>
          </a:xfrm>
        </p:grpSpPr>
        <p:sp>
          <p:nvSpPr>
            <p:cNvPr id="184" name="btfpColumnGapBlocker763462">
              <a:extLst>
                <a:ext uri="{FF2B5EF4-FFF2-40B4-BE49-F238E27FC236}">
                  <a16:creationId xmlns:a16="http://schemas.microsoft.com/office/drawing/2014/main" id="{F546AF7F-F55D-43DE-9C64-CA5296248661}"/>
                </a:ext>
              </a:extLst>
            </p:cNvPr>
            <p:cNvSpPr/>
            <p:nvPr/>
          </p:nvSpPr>
          <p:spPr bwMode="gray">
            <a:xfrm>
              <a:off x="11861801" y="6926580"/>
              <a:ext cx="330199"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182" name="btfpColumnGapBlocker511425">
              <a:extLst>
                <a:ext uri="{FF2B5EF4-FFF2-40B4-BE49-F238E27FC236}">
                  <a16:creationId xmlns:a16="http://schemas.microsoft.com/office/drawing/2014/main" id="{2AD4724A-9D40-43F4-B70C-E8F1A8CDBD51}"/>
                </a:ext>
              </a:extLst>
            </p:cNvPr>
            <p:cNvSpPr/>
            <p:nvPr/>
          </p:nvSpPr>
          <p:spPr bwMode="gray">
            <a:xfrm>
              <a:off x="10137208" y="6926580"/>
              <a:ext cx="540545"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80" name="btfpColumnIndicator193822">
              <a:extLst>
                <a:ext uri="{FF2B5EF4-FFF2-40B4-BE49-F238E27FC236}">
                  <a16:creationId xmlns:a16="http://schemas.microsoft.com/office/drawing/2014/main" id="{6F26C505-4BAD-4259-8570-03EB7633C2C9}"/>
                </a:ext>
              </a:extLst>
            </p:cNvPr>
            <p:cNvCxnSpPr/>
            <p:nvPr/>
          </p:nvCxnSpPr>
          <p:spPr bwMode="gray">
            <a:xfrm flipV="1">
              <a:off x="11861801"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78" name="btfpColumnIndicator273288">
              <a:extLst>
                <a:ext uri="{FF2B5EF4-FFF2-40B4-BE49-F238E27FC236}">
                  <a16:creationId xmlns:a16="http://schemas.microsoft.com/office/drawing/2014/main" id="{467C4D89-8EA7-4A01-817D-278BAF474887}"/>
                </a:ext>
              </a:extLst>
            </p:cNvPr>
            <p:cNvCxnSpPr/>
            <p:nvPr/>
          </p:nvCxnSpPr>
          <p:spPr bwMode="gray">
            <a:xfrm flipV="1">
              <a:off x="10677753"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76" name="btfpColumnGapBlocker726568">
              <a:extLst>
                <a:ext uri="{FF2B5EF4-FFF2-40B4-BE49-F238E27FC236}">
                  <a16:creationId xmlns:a16="http://schemas.microsoft.com/office/drawing/2014/main" id="{0F3A544C-503D-45DE-B4C8-D90261AB3BE8}"/>
                </a:ext>
              </a:extLst>
            </p:cNvPr>
            <p:cNvSpPr/>
            <p:nvPr/>
          </p:nvSpPr>
          <p:spPr bwMode="gray">
            <a:xfrm>
              <a:off x="8412616"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74" name="btfpColumnIndicator968366">
              <a:extLst>
                <a:ext uri="{FF2B5EF4-FFF2-40B4-BE49-F238E27FC236}">
                  <a16:creationId xmlns:a16="http://schemas.microsoft.com/office/drawing/2014/main" id="{EAC64C54-F673-498B-AAF8-DC0538D6629E}"/>
                </a:ext>
              </a:extLst>
            </p:cNvPr>
            <p:cNvCxnSpPr/>
            <p:nvPr/>
          </p:nvCxnSpPr>
          <p:spPr bwMode="gray">
            <a:xfrm flipV="1">
              <a:off x="1013720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72" name="btfpColumnIndicator928254">
              <a:extLst>
                <a:ext uri="{FF2B5EF4-FFF2-40B4-BE49-F238E27FC236}">
                  <a16:creationId xmlns:a16="http://schemas.microsoft.com/office/drawing/2014/main" id="{67441798-02BF-46AE-A1D0-FADCD569A6BC}"/>
                </a:ext>
              </a:extLst>
            </p:cNvPr>
            <p:cNvCxnSpPr/>
            <p:nvPr/>
          </p:nvCxnSpPr>
          <p:spPr bwMode="gray">
            <a:xfrm flipV="1">
              <a:off x="895316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70" name="btfpColumnGapBlocker886435">
              <a:extLst>
                <a:ext uri="{FF2B5EF4-FFF2-40B4-BE49-F238E27FC236}">
                  <a16:creationId xmlns:a16="http://schemas.microsoft.com/office/drawing/2014/main" id="{D9471863-DED5-41A8-8092-1AD878418E20}"/>
                </a:ext>
              </a:extLst>
            </p:cNvPr>
            <p:cNvSpPr/>
            <p:nvPr/>
          </p:nvSpPr>
          <p:spPr bwMode="gray">
            <a:xfrm>
              <a:off x="668802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68" name="btfpColumnIndicator386894">
              <a:extLst>
                <a:ext uri="{FF2B5EF4-FFF2-40B4-BE49-F238E27FC236}">
                  <a16:creationId xmlns:a16="http://schemas.microsoft.com/office/drawing/2014/main" id="{770DB87B-AA3B-4F64-BC01-C2F3974317A5}"/>
                </a:ext>
              </a:extLst>
            </p:cNvPr>
            <p:cNvCxnSpPr/>
            <p:nvPr/>
          </p:nvCxnSpPr>
          <p:spPr bwMode="gray">
            <a:xfrm flipV="1">
              <a:off x="841261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66" name="btfpColumnIndicator231183">
              <a:extLst>
                <a:ext uri="{FF2B5EF4-FFF2-40B4-BE49-F238E27FC236}">
                  <a16:creationId xmlns:a16="http://schemas.microsoft.com/office/drawing/2014/main" id="{AAADD4A0-1415-404B-8B82-0C019C33FCD8}"/>
                </a:ext>
              </a:extLst>
            </p:cNvPr>
            <p:cNvCxnSpPr/>
            <p:nvPr/>
          </p:nvCxnSpPr>
          <p:spPr bwMode="gray">
            <a:xfrm flipV="1">
              <a:off x="722856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64" name="btfpColumnGapBlocker219176">
              <a:extLst>
                <a:ext uri="{FF2B5EF4-FFF2-40B4-BE49-F238E27FC236}">
                  <a16:creationId xmlns:a16="http://schemas.microsoft.com/office/drawing/2014/main" id="{1F3D0299-3944-4627-A029-A5A96AA177DC}"/>
                </a:ext>
              </a:extLst>
            </p:cNvPr>
            <p:cNvSpPr/>
            <p:nvPr/>
          </p:nvSpPr>
          <p:spPr bwMode="gray">
            <a:xfrm>
              <a:off x="496343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62" name="btfpColumnIndicator524506">
              <a:extLst>
                <a:ext uri="{FF2B5EF4-FFF2-40B4-BE49-F238E27FC236}">
                  <a16:creationId xmlns:a16="http://schemas.microsoft.com/office/drawing/2014/main" id="{5AD56574-79D5-4000-BA37-022D2368C4BC}"/>
                </a:ext>
              </a:extLst>
            </p:cNvPr>
            <p:cNvCxnSpPr/>
            <p:nvPr/>
          </p:nvCxnSpPr>
          <p:spPr bwMode="gray">
            <a:xfrm flipV="1">
              <a:off x="668802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60" name="btfpColumnIndicator628265">
              <a:extLst>
                <a:ext uri="{FF2B5EF4-FFF2-40B4-BE49-F238E27FC236}">
                  <a16:creationId xmlns:a16="http://schemas.microsoft.com/office/drawing/2014/main" id="{5A6048AB-98EB-47F6-8261-5D04291A5D87}"/>
                </a:ext>
              </a:extLst>
            </p:cNvPr>
            <p:cNvCxnSpPr/>
            <p:nvPr/>
          </p:nvCxnSpPr>
          <p:spPr bwMode="gray">
            <a:xfrm flipV="1">
              <a:off x="550397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58" name="btfpColumnGapBlocker297415">
              <a:extLst>
                <a:ext uri="{FF2B5EF4-FFF2-40B4-BE49-F238E27FC236}">
                  <a16:creationId xmlns:a16="http://schemas.microsoft.com/office/drawing/2014/main" id="{1C7C00B0-108B-48EB-9F71-7BC9F20C9FC7}"/>
                </a:ext>
              </a:extLst>
            </p:cNvPr>
            <p:cNvSpPr/>
            <p:nvPr/>
          </p:nvSpPr>
          <p:spPr bwMode="gray">
            <a:xfrm>
              <a:off x="3238840"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56" name="btfpColumnIndicator432297">
              <a:extLst>
                <a:ext uri="{FF2B5EF4-FFF2-40B4-BE49-F238E27FC236}">
                  <a16:creationId xmlns:a16="http://schemas.microsoft.com/office/drawing/2014/main" id="{F49D26BD-E8A7-45E3-9A8F-11F56CB797D8}"/>
                </a:ext>
              </a:extLst>
            </p:cNvPr>
            <p:cNvCxnSpPr/>
            <p:nvPr/>
          </p:nvCxnSpPr>
          <p:spPr bwMode="gray">
            <a:xfrm flipV="1">
              <a:off x="496343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4" name="btfpColumnIndicator349266">
              <a:extLst>
                <a:ext uri="{FF2B5EF4-FFF2-40B4-BE49-F238E27FC236}">
                  <a16:creationId xmlns:a16="http://schemas.microsoft.com/office/drawing/2014/main" id="{6B35F493-4CE2-438E-BF9A-86E20FD40D9A}"/>
                </a:ext>
              </a:extLst>
            </p:cNvPr>
            <p:cNvCxnSpPr/>
            <p:nvPr/>
          </p:nvCxnSpPr>
          <p:spPr bwMode="gray">
            <a:xfrm flipV="1">
              <a:off x="377938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52" name="btfpColumnGapBlocker673199">
              <a:extLst>
                <a:ext uri="{FF2B5EF4-FFF2-40B4-BE49-F238E27FC236}">
                  <a16:creationId xmlns:a16="http://schemas.microsoft.com/office/drawing/2014/main" id="{8D6DE03F-0B38-43D9-AB03-16C3BB3D9B43}"/>
                </a:ext>
              </a:extLst>
            </p:cNvPr>
            <p:cNvSpPr/>
            <p:nvPr/>
          </p:nvSpPr>
          <p:spPr bwMode="gray">
            <a:xfrm>
              <a:off x="151424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50" name="btfpColumnIndicator852103">
              <a:extLst>
                <a:ext uri="{FF2B5EF4-FFF2-40B4-BE49-F238E27FC236}">
                  <a16:creationId xmlns:a16="http://schemas.microsoft.com/office/drawing/2014/main" id="{686F3ADA-0AC5-4F69-8606-9F5CC6AF5810}"/>
                </a:ext>
              </a:extLst>
            </p:cNvPr>
            <p:cNvCxnSpPr/>
            <p:nvPr/>
          </p:nvCxnSpPr>
          <p:spPr bwMode="gray">
            <a:xfrm flipV="1">
              <a:off x="323884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48" name="btfpColumnIndicator254381">
              <a:extLst>
                <a:ext uri="{FF2B5EF4-FFF2-40B4-BE49-F238E27FC236}">
                  <a16:creationId xmlns:a16="http://schemas.microsoft.com/office/drawing/2014/main" id="{EA42EDFB-E5C4-4569-A0A3-C8BBAA4C95B0}"/>
                </a:ext>
              </a:extLst>
            </p:cNvPr>
            <p:cNvCxnSpPr/>
            <p:nvPr/>
          </p:nvCxnSpPr>
          <p:spPr bwMode="gray">
            <a:xfrm flipV="1">
              <a:off x="205479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46" name="btfpColumnGapBlocker491569">
              <a:extLst>
                <a:ext uri="{FF2B5EF4-FFF2-40B4-BE49-F238E27FC236}">
                  <a16:creationId xmlns:a16="http://schemas.microsoft.com/office/drawing/2014/main" id="{51077223-58C4-47E8-8979-104F5CB51FD5}"/>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44" name="btfpColumnIndicator352928">
              <a:extLst>
                <a:ext uri="{FF2B5EF4-FFF2-40B4-BE49-F238E27FC236}">
                  <a16:creationId xmlns:a16="http://schemas.microsoft.com/office/drawing/2014/main" id="{C9BD91B3-1D71-4C87-91BB-28A713D48581}"/>
                </a:ext>
              </a:extLst>
            </p:cNvPr>
            <p:cNvCxnSpPr/>
            <p:nvPr/>
          </p:nvCxnSpPr>
          <p:spPr bwMode="gray">
            <a:xfrm flipV="1">
              <a:off x="151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42" name="btfpColumnIndicator384069">
              <a:extLst>
                <a:ext uri="{FF2B5EF4-FFF2-40B4-BE49-F238E27FC236}">
                  <a16:creationId xmlns:a16="http://schemas.microsoft.com/office/drawing/2014/main" id="{87EC0A73-1BDB-4803-B027-E6CAD2D51199}"/>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85" name="btfpColumnIndicatorGroup1">
            <a:extLst>
              <a:ext uri="{FF2B5EF4-FFF2-40B4-BE49-F238E27FC236}">
                <a16:creationId xmlns:a16="http://schemas.microsoft.com/office/drawing/2014/main" id="{809D987A-2811-4363-9CB6-B317D624BDE1}"/>
              </a:ext>
            </a:extLst>
          </p:cNvPr>
          <p:cNvGrpSpPr/>
          <p:nvPr/>
        </p:nvGrpSpPr>
        <p:grpSpPr>
          <a:xfrm>
            <a:off x="0" y="-205740"/>
            <a:ext cx="12192000" cy="137160"/>
            <a:chOff x="0" y="-205740"/>
            <a:chExt cx="12192000" cy="137160"/>
          </a:xfrm>
        </p:grpSpPr>
        <p:sp>
          <p:nvSpPr>
            <p:cNvPr id="183" name="btfpColumnGapBlocker857212">
              <a:extLst>
                <a:ext uri="{FF2B5EF4-FFF2-40B4-BE49-F238E27FC236}">
                  <a16:creationId xmlns:a16="http://schemas.microsoft.com/office/drawing/2014/main" id="{86C8B4FC-1EF1-483A-AA2E-25CFD5306EFA}"/>
                </a:ext>
              </a:extLst>
            </p:cNvPr>
            <p:cNvSpPr/>
            <p:nvPr/>
          </p:nvSpPr>
          <p:spPr bwMode="gray">
            <a:xfrm>
              <a:off x="11861801" y="-205740"/>
              <a:ext cx="330199"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181" name="btfpColumnGapBlocker439337">
              <a:extLst>
                <a:ext uri="{FF2B5EF4-FFF2-40B4-BE49-F238E27FC236}">
                  <a16:creationId xmlns:a16="http://schemas.microsoft.com/office/drawing/2014/main" id="{650771DC-990E-47E6-9D37-C27CB85B89A2}"/>
                </a:ext>
              </a:extLst>
            </p:cNvPr>
            <p:cNvSpPr/>
            <p:nvPr/>
          </p:nvSpPr>
          <p:spPr bwMode="gray">
            <a:xfrm>
              <a:off x="10137208" y="-205740"/>
              <a:ext cx="540545"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79" name="btfpColumnIndicator110157">
              <a:extLst>
                <a:ext uri="{FF2B5EF4-FFF2-40B4-BE49-F238E27FC236}">
                  <a16:creationId xmlns:a16="http://schemas.microsoft.com/office/drawing/2014/main" id="{0D793BAF-F619-4352-B29E-40E4DC7357EB}"/>
                </a:ext>
              </a:extLst>
            </p:cNvPr>
            <p:cNvCxnSpPr/>
            <p:nvPr/>
          </p:nvCxnSpPr>
          <p:spPr bwMode="gray">
            <a:xfrm flipV="1">
              <a:off x="11861801"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77" name="btfpColumnIndicator481166">
              <a:extLst>
                <a:ext uri="{FF2B5EF4-FFF2-40B4-BE49-F238E27FC236}">
                  <a16:creationId xmlns:a16="http://schemas.microsoft.com/office/drawing/2014/main" id="{D16CA354-446E-464C-8B41-7526528CD9CD}"/>
                </a:ext>
              </a:extLst>
            </p:cNvPr>
            <p:cNvCxnSpPr/>
            <p:nvPr/>
          </p:nvCxnSpPr>
          <p:spPr bwMode="gray">
            <a:xfrm flipV="1">
              <a:off x="10677753"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75" name="btfpColumnGapBlocker241709">
              <a:extLst>
                <a:ext uri="{FF2B5EF4-FFF2-40B4-BE49-F238E27FC236}">
                  <a16:creationId xmlns:a16="http://schemas.microsoft.com/office/drawing/2014/main" id="{99757B73-F3E7-4784-ABE3-6F5FF22BC9C7}"/>
                </a:ext>
              </a:extLst>
            </p:cNvPr>
            <p:cNvSpPr/>
            <p:nvPr/>
          </p:nvSpPr>
          <p:spPr bwMode="gray">
            <a:xfrm>
              <a:off x="8412616"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73" name="btfpColumnIndicator560496">
              <a:extLst>
                <a:ext uri="{FF2B5EF4-FFF2-40B4-BE49-F238E27FC236}">
                  <a16:creationId xmlns:a16="http://schemas.microsoft.com/office/drawing/2014/main" id="{7BB46006-8BE6-4043-A99F-AE4255B88840}"/>
                </a:ext>
              </a:extLst>
            </p:cNvPr>
            <p:cNvCxnSpPr/>
            <p:nvPr/>
          </p:nvCxnSpPr>
          <p:spPr bwMode="gray">
            <a:xfrm flipV="1">
              <a:off x="1013720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71" name="btfpColumnIndicator413688">
              <a:extLst>
                <a:ext uri="{FF2B5EF4-FFF2-40B4-BE49-F238E27FC236}">
                  <a16:creationId xmlns:a16="http://schemas.microsoft.com/office/drawing/2014/main" id="{AC153588-2ECE-4973-9B2F-1876039291D3}"/>
                </a:ext>
              </a:extLst>
            </p:cNvPr>
            <p:cNvCxnSpPr/>
            <p:nvPr/>
          </p:nvCxnSpPr>
          <p:spPr bwMode="gray">
            <a:xfrm flipV="1">
              <a:off x="895316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69" name="btfpColumnGapBlocker787794">
              <a:extLst>
                <a:ext uri="{FF2B5EF4-FFF2-40B4-BE49-F238E27FC236}">
                  <a16:creationId xmlns:a16="http://schemas.microsoft.com/office/drawing/2014/main" id="{B55C73A5-4988-4C15-9F18-41AF1AD33017}"/>
                </a:ext>
              </a:extLst>
            </p:cNvPr>
            <p:cNvSpPr/>
            <p:nvPr/>
          </p:nvSpPr>
          <p:spPr bwMode="gray">
            <a:xfrm>
              <a:off x="668802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67" name="btfpColumnIndicator762490">
              <a:extLst>
                <a:ext uri="{FF2B5EF4-FFF2-40B4-BE49-F238E27FC236}">
                  <a16:creationId xmlns:a16="http://schemas.microsoft.com/office/drawing/2014/main" id="{3751A8D1-F634-4365-BA76-60122F8D4CC6}"/>
                </a:ext>
              </a:extLst>
            </p:cNvPr>
            <p:cNvCxnSpPr/>
            <p:nvPr/>
          </p:nvCxnSpPr>
          <p:spPr bwMode="gray">
            <a:xfrm flipV="1">
              <a:off x="841261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65" name="btfpColumnIndicator314480">
              <a:extLst>
                <a:ext uri="{FF2B5EF4-FFF2-40B4-BE49-F238E27FC236}">
                  <a16:creationId xmlns:a16="http://schemas.microsoft.com/office/drawing/2014/main" id="{1D74355A-EB08-4955-99B5-973793611C19}"/>
                </a:ext>
              </a:extLst>
            </p:cNvPr>
            <p:cNvCxnSpPr/>
            <p:nvPr/>
          </p:nvCxnSpPr>
          <p:spPr bwMode="gray">
            <a:xfrm flipV="1">
              <a:off x="722856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63" name="btfpColumnGapBlocker330020">
              <a:extLst>
                <a:ext uri="{FF2B5EF4-FFF2-40B4-BE49-F238E27FC236}">
                  <a16:creationId xmlns:a16="http://schemas.microsoft.com/office/drawing/2014/main" id="{DED7CDCE-9CE3-4D67-8953-8611EC8A4347}"/>
                </a:ext>
              </a:extLst>
            </p:cNvPr>
            <p:cNvSpPr/>
            <p:nvPr/>
          </p:nvSpPr>
          <p:spPr bwMode="gray">
            <a:xfrm>
              <a:off x="496343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61" name="btfpColumnIndicator768716">
              <a:extLst>
                <a:ext uri="{FF2B5EF4-FFF2-40B4-BE49-F238E27FC236}">
                  <a16:creationId xmlns:a16="http://schemas.microsoft.com/office/drawing/2014/main" id="{47C3B9ED-D253-4A7E-A2E0-345458CADC1A}"/>
                </a:ext>
              </a:extLst>
            </p:cNvPr>
            <p:cNvCxnSpPr/>
            <p:nvPr/>
          </p:nvCxnSpPr>
          <p:spPr bwMode="gray">
            <a:xfrm flipV="1">
              <a:off x="668802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9" name="btfpColumnIndicator484446">
              <a:extLst>
                <a:ext uri="{FF2B5EF4-FFF2-40B4-BE49-F238E27FC236}">
                  <a16:creationId xmlns:a16="http://schemas.microsoft.com/office/drawing/2014/main" id="{5845BA4F-5752-41FE-A87F-7B1DE901686B}"/>
                </a:ext>
              </a:extLst>
            </p:cNvPr>
            <p:cNvCxnSpPr/>
            <p:nvPr/>
          </p:nvCxnSpPr>
          <p:spPr bwMode="gray">
            <a:xfrm flipV="1">
              <a:off x="550397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57" name="btfpColumnGapBlocker110633">
              <a:extLst>
                <a:ext uri="{FF2B5EF4-FFF2-40B4-BE49-F238E27FC236}">
                  <a16:creationId xmlns:a16="http://schemas.microsoft.com/office/drawing/2014/main" id="{535BB493-1C33-4D20-AB86-48984EE59763}"/>
                </a:ext>
              </a:extLst>
            </p:cNvPr>
            <p:cNvSpPr/>
            <p:nvPr/>
          </p:nvSpPr>
          <p:spPr bwMode="gray">
            <a:xfrm>
              <a:off x="3238840"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55" name="btfpColumnIndicator443044">
              <a:extLst>
                <a:ext uri="{FF2B5EF4-FFF2-40B4-BE49-F238E27FC236}">
                  <a16:creationId xmlns:a16="http://schemas.microsoft.com/office/drawing/2014/main" id="{F1ABAC04-5245-4027-9105-D36EACE43FB6}"/>
                </a:ext>
              </a:extLst>
            </p:cNvPr>
            <p:cNvCxnSpPr/>
            <p:nvPr/>
          </p:nvCxnSpPr>
          <p:spPr bwMode="gray">
            <a:xfrm flipV="1">
              <a:off x="496343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3" name="btfpColumnIndicator605250">
              <a:extLst>
                <a:ext uri="{FF2B5EF4-FFF2-40B4-BE49-F238E27FC236}">
                  <a16:creationId xmlns:a16="http://schemas.microsoft.com/office/drawing/2014/main" id="{E82EB8DD-DB21-4858-BA8A-8FF6D763E61C}"/>
                </a:ext>
              </a:extLst>
            </p:cNvPr>
            <p:cNvCxnSpPr/>
            <p:nvPr/>
          </p:nvCxnSpPr>
          <p:spPr bwMode="gray">
            <a:xfrm flipV="1">
              <a:off x="377938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51" name="btfpColumnGapBlocker932727">
              <a:extLst>
                <a:ext uri="{FF2B5EF4-FFF2-40B4-BE49-F238E27FC236}">
                  <a16:creationId xmlns:a16="http://schemas.microsoft.com/office/drawing/2014/main" id="{CA288296-8396-4104-B829-6F83FBF94439}"/>
                </a:ext>
              </a:extLst>
            </p:cNvPr>
            <p:cNvSpPr/>
            <p:nvPr/>
          </p:nvSpPr>
          <p:spPr bwMode="gray">
            <a:xfrm>
              <a:off x="151424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49" name="btfpColumnIndicator981397">
              <a:extLst>
                <a:ext uri="{FF2B5EF4-FFF2-40B4-BE49-F238E27FC236}">
                  <a16:creationId xmlns:a16="http://schemas.microsoft.com/office/drawing/2014/main" id="{3E718912-88C5-435C-8162-6C8159298700}"/>
                </a:ext>
              </a:extLst>
            </p:cNvPr>
            <p:cNvCxnSpPr/>
            <p:nvPr/>
          </p:nvCxnSpPr>
          <p:spPr bwMode="gray">
            <a:xfrm flipV="1">
              <a:off x="323884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47" name="btfpColumnIndicator541353">
              <a:extLst>
                <a:ext uri="{FF2B5EF4-FFF2-40B4-BE49-F238E27FC236}">
                  <a16:creationId xmlns:a16="http://schemas.microsoft.com/office/drawing/2014/main" id="{72756ADB-C3AE-4E74-9ECB-39845D1CAFD1}"/>
                </a:ext>
              </a:extLst>
            </p:cNvPr>
            <p:cNvCxnSpPr/>
            <p:nvPr/>
          </p:nvCxnSpPr>
          <p:spPr bwMode="gray">
            <a:xfrm flipV="1">
              <a:off x="205479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45" name="btfpColumnGapBlocker607376">
              <a:extLst>
                <a:ext uri="{FF2B5EF4-FFF2-40B4-BE49-F238E27FC236}">
                  <a16:creationId xmlns:a16="http://schemas.microsoft.com/office/drawing/2014/main" id="{0C97753F-A903-45DE-B1F7-B7C1685C4C54}"/>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43" name="btfpColumnIndicator363160">
              <a:extLst>
                <a:ext uri="{FF2B5EF4-FFF2-40B4-BE49-F238E27FC236}">
                  <a16:creationId xmlns:a16="http://schemas.microsoft.com/office/drawing/2014/main" id="{659BCF3B-A156-434B-94CA-FEFA584644B4}"/>
                </a:ext>
              </a:extLst>
            </p:cNvPr>
            <p:cNvCxnSpPr/>
            <p:nvPr/>
          </p:nvCxnSpPr>
          <p:spPr bwMode="gray">
            <a:xfrm flipV="1">
              <a:off x="151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41" name="btfpColumnIndicator363279">
              <a:extLst>
                <a:ext uri="{FF2B5EF4-FFF2-40B4-BE49-F238E27FC236}">
                  <a16:creationId xmlns:a16="http://schemas.microsoft.com/office/drawing/2014/main" id="{AEC3A608-D1D0-4211-B5F5-21BBD88C4470}"/>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708F36A-3D45-4F08-B863-27EB82739118}"/>
              </a:ext>
            </a:extLst>
          </p:cNvPr>
          <p:cNvSpPr>
            <a:spLocks noGrp="1"/>
          </p:cNvSpPr>
          <p:nvPr>
            <p:ph type="title"/>
          </p:nvPr>
        </p:nvSpPr>
        <p:spPr/>
        <p:txBody>
          <a:bodyPr/>
          <a:lstStyle/>
          <a:p>
            <a:r>
              <a:rPr lang="en-US" b="1" u="sng" dirty="0"/>
              <a:t>Back-up</a:t>
            </a:r>
            <a:r>
              <a:rPr lang="en-US" b="1" dirty="0"/>
              <a:t>:</a:t>
            </a:r>
            <a:r>
              <a:rPr lang="en-US" dirty="0"/>
              <a:t> Our ambition is measured in terms of liquid CO2e emissions </a:t>
            </a:r>
          </a:p>
        </p:txBody>
      </p:sp>
      <p:grpSp>
        <p:nvGrpSpPr>
          <p:cNvPr id="102" name="btfpColumnHeaderBox189662">
            <a:extLst>
              <a:ext uri="{FF2B5EF4-FFF2-40B4-BE49-F238E27FC236}">
                <a16:creationId xmlns:a16="http://schemas.microsoft.com/office/drawing/2014/main" id="{1D38E767-1C2F-45EB-B058-253E974F227B}"/>
              </a:ext>
            </a:extLst>
          </p:cNvPr>
          <p:cNvGrpSpPr/>
          <p:nvPr>
            <p:custDataLst>
              <p:tags r:id="rId2"/>
            </p:custDataLst>
          </p:nvPr>
        </p:nvGrpSpPr>
        <p:grpSpPr>
          <a:xfrm>
            <a:off x="10403639" y="1456454"/>
            <a:ext cx="1402272" cy="444596"/>
            <a:chOff x="10677753" y="2293048"/>
            <a:chExt cx="1184048" cy="444596"/>
          </a:xfrm>
        </p:grpSpPr>
        <p:sp>
          <p:nvSpPr>
            <p:cNvPr id="100" name="btfpColumnHeaderBoxText189662">
              <a:extLst>
                <a:ext uri="{FF2B5EF4-FFF2-40B4-BE49-F238E27FC236}">
                  <a16:creationId xmlns:a16="http://schemas.microsoft.com/office/drawing/2014/main" id="{68396070-E1D9-4A99-A399-37E9BC55C826}"/>
                </a:ext>
              </a:extLst>
            </p:cNvPr>
            <p:cNvSpPr txBox="1"/>
            <p:nvPr/>
          </p:nvSpPr>
          <p:spPr bwMode="gray">
            <a:xfrm>
              <a:off x="10677753" y="2293048"/>
              <a:ext cx="1184048" cy="437832"/>
            </a:xfrm>
            <a:prstGeom prst="rect">
              <a:avLst/>
            </a:prstGeom>
            <a:noFill/>
          </p:spPr>
          <p:txBody>
            <a:bodyPr vert="horz" wrap="square" lIns="36036" tIns="36036" rIns="36036" bIns="36036" rtlCol="0" anchor="b">
              <a:spAutoFit/>
            </a:bodyPr>
            <a:lstStyle/>
            <a:p>
              <a:pPr marL="0" indent="0">
                <a:spcBef>
                  <a:spcPts val="0"/>
                </a:spcBef>
                <a:buNone/>
              </a:pPr>
              <a:r>
                <a:rPr lang="en-US" sz="1200" b="1" dirty="0">
                  <a:solidFill>
                    <a:srgbClr val="000000"/>
                  </a:solidFill>
                </a:rPr>
                <a:t>Final liquid emissions</a:t>
              </a:r>
            </a:p>
          </p:txBody>
        </p:sp>
        <p:cxnSp>
          <p:nvCxnSpPr>
            <p:cNvPr id="101" name="btfpColumnHeaderBoxLine189662">
              <a:extLst>
                <a:ext uri="{FF2B5EF4-FFF2-40B4-BE49-F238E27FC236}">
                  <a16:creationId xmlns:a16="http://schemas.microsoft.com/office/drawing/2014/main" id="{930BD25A-54FE-4FE8-8C66-7EB47E1A21D5}"/>
                </a:ext>
              </a:extLst>
            </p:cNvPr>
            <p:cNvCxnSpPr/>
            <p:nvPr/>
          </p:nvCxnSpPr>
          <p:spPr bwMode="gray">
            <a:xfrm>
              <a:off x="10677753" y="2737644"/>
              <a:ext cx="118404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05" name="btfpColumnHeaderBox947131">
            <a:extLst>
              <a:ext uri="{FF2B5EF4-FFF2-40B4-BE49-F238E27FC236}">
                <a16:creationId xmlns:a16="http://schemas.microsoft.com/office/drawing/2014/main" id="{21EA7585-9701-4CE2-9952-C76E72D4ED76}"/>
              </a:ext>
            </a:extLst>
          </p:cNvPr>
          <p:cNvGrpSpPr/>
          <p:nvPr>
            <p:custDataLst>
              <p:tags r:id="rId3"/>
            </p:custDataLst>
          </p:nvPr>
        </p:nvGrpSpPr>
        <p:grpSpPr>
          <a:xfrm>
            <a:off x="8635402" y="1449690"/>
            <a:ext cx="1402272" cy="437832"/>
            <a:chOff x="8953160" y="2286284"/>
            <a:chExt cx="1184048" cy="437832"/>
          </a:xfrm>
        </p:grpSpPr>
        <p:sp>
          <p:nvSpPr>
            <p:cNvPr id="103" name="btfpColumnHeaderBoxText947131">
              <a:extLst>
                <a:ext uri="{FF2B5EF4-FFF2-40B4-BE49-F238E27FC236}">
                  <a16:creationId xmlns:a16="http://schemas.microsoft.com/office/drawing/2014/main" id="{99C3281F-7372-4957-B2CE-6432B5103926}"/>
                </a:ext>
              </a:extLst>
            </p:cNvPr>
            <p:cNvSpPr txBox="1"/>
            <p:nvPr/>
          </p:nvSpPr>
          <p:spPr bwMode="gray">
            <a:xfrm>
              <a:off x="8953160" y="2286284"/>
              <a:ext cx="1184048" cy="437832"/>
            </a:xfrm>
            <a:prstGeom prst="rect">
              <a:avLst/>
            </a:prstGeom>
            <a:noFill/>
          </p:spPr>
          <p:txBody>
            <a:bodyPr vert="horz" wrap="square" lIns="36036" tIns="36036" rIns="36036" bIns="36036" rtlCol="0" anchor="b">
              <a:spAutoFit/>
            </a:bodyPr>
            <a:lstStyle/>
            <a:p>
              <a:pPr marL="0" indent="0">
                <a:spcBef>
                  <a:spcPts val="0"/>
                </a:spcBef>
                <a:buNone/>
              </a:pPr>
              <a:r>
                <a:rPr lang="en-US" sz="1200" b="1" dirty="0">
                  <a:solidFill>
                    <a:srgbClr val="000000"/>
                  </a:solidFill>
                </a:rPr>
                <a:t>CO2e removals increase</a:t>
              </a:r>
            </a:p>
          </p:txBody>
        </p:sp>
        <p:cxnSp>
          <p:nvCxnSpPr>
            <p:cNvPr id="104" name="btfpColumnHeaderBoxLine947131">
              <a:extLst>
                <a:ext uri="{FF2B5EF4-FFF2-40B4-BE49-F238E27FC236}">
                  <a16:creationId xmlns:a16="http://schemas.microsoft.com/office/drawing/2014/main" id="{5FF0BB3A-E053-4F13-B6CE-57787E0EBFE8}"/>
                </a:ext>
              </a:extLst>
            </p:cNvPr>
            <p:cNvCxnSpPr/>
            <p:nvPr/>
          </p:nvCxnSpPr>
          <p:spPr bwMode="gray">
            <a:xfrm>
              <a:off x="8953160" y="2724116"/>
              <a:ext cx="118404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08" name="btfpColumnHeaderBox670669">
            <a:extLst>
              <a:ext uri="{FF2B5EF4-FFF2-40B4-BE49-F238E27FC236}">
                <a16:creationId xmlns:a16="http://schemas.microsoft.com/office/drawing/2014/main" id="{BC7756E5-BDC7-4094-B2C1-0D08FAD85A03}"/>
              </a:ext>
            </a:extLst>
          </p:cNvPr>
          <p:cNvGrpSpPr/>
          <p:nvPr>
            <p:custDataLst>
              <p:tags r:id="rId4"/>
            </p:custDataLst>
          </p:nvPr>
        </p:nvGrpSpPr>
        <p:grpSpPr>
          <a:xfrm>
            <a:off x="7085389" y="1280337"/>
            <a:ext cx="1184048" cy="620713"/>
            <a:chOff x="7228568" y="1181605"/>
            <a:chExt cx="1184048" cy="620713"/>
          </a:xfrm>
        </p:grpSpPr>
        <p:sp>
          <p:nvSpPr>
            <p:cNvPr id="106" name="btfpColumnHeaderBoxText670669">
              <a:extLst>
                <a:ext uri="{FF2B5EF4-FFF2-40B4-BE49-F238E27FC236}">
                  <a16:creationId xmlns:a16="http://schemas.microsoft.com/office/drawing/2014/main" id="{AADF67A7-5B01-49A6-8651-94BF6DC54F2B}"/>
                </a:ext>
              </a:extLst>
            </p:cNvPr>
            <p:cNvSpPr txBox="1"/>
            <p:nvPr/>
          </p:nvSpPr>
          <p:spPr bwMode="gray">
            <a:xfrm>
              <a:off x="7228568" y="1181605"/>
              <a:ext cx="1184048" cy="620713"/>
            </a:xfrm>
            <a:prstGeom prst="rect">
              <a:avLst/>
            </a:prstGeom>
            <a:noFill/>
          </p:spPr>
          <p:txBody>
            <a:bodyPr vert="horz" wrap="square" lIns="36036" tIns="36036" rIns="36036" bIns="36036" rtlCol="0" anchor="b">
              <a:spAutoFit/>
            </a:bodyPr>
            <a:lstStyle/>
            <a:p>
              <a:pPr marL="0" indent="0">
                <a:spcBef>
                  <a:spcPts val="0"/>
                </a:spcBef>
                <a:buNone/>
              </a:pPr>
              <a:r>
                <a:rPr lang="en-US" sz="1200" b="1" dirty="0">
                  <a:solidFill>
                    <a:srgbClr val="000000"/>
                  </a:solidFill>
                </a:rPr>
                <a:t>Gross emissions reductions</a:t>
              </a:r>
            </a:p>
          </p:txBody>
        </p:sp>
        <p:cxnSp>
          <p:nvCxnSpPr>
            <p:cNvPr id="107" name="btfpColumnHeaderBoxLine670669">
              <a:extLst>
                <a:ext uri="{FF2B5EF4-FFF2-40B4-BE49-F238E27FC236}">
                  <a16:creationId xmlns:a16="http://schemas.microsoft.com/office/drawing/2014/main" id="{CFEE52CF-9BA8-47CF-9FDB-021C2C2F2D27}"/>
                </a:ext>
              </a:extLst>
            </p:cNvPr>
            <p:cNvCxnSpPr/>
            <p:nvPr/>
          </p:nvCxnSpPr>
          <p:spPr bwMode="gray">
            <a:xfrm>
              <a:off x="7228568" y="1802318"/>
              <a:ext cx="118404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11" name="btfpColumnHeaderBox843474">
            <a:extLst>
              <a:ext uri="{FF2B5EF4-FFF2-40B4-BE49-F238E27FC236}">
                <a16:creationId xmlns:a16="http://schemas.microsoft.com/office/drawing/2014/main" id="{CE240159-B96A-4533-8667-4204D87C6C81}"/>
              </a:ext>
            </a:extLst>
          </p:cNvPr>
          <p:cNvGrpSpPr/>
          <p:nvPr>
            <p:custDataLst>
              <p:tags r:id="rId5"/>
            </p:custDataLst>
          </p:nvPr>
        </p:nvGrpSpPr>
        <p:grpSpPr>
          <a:xfrm>
            <a:off x="5317152" y="1646097"/>
            <a:ext cx="1402272" cy="254953"/>
            <a:chOff x="5503976" y="1360211"/>
            <a:chExt cx="1184048" cy="254953"/>
          </a:xfrm>
        </p:grpSpPr>
        <p:sp>
          <p:nvSpPr>
            <p:cNvPr id="109" name="btfpColumnHeaderBoxText843474">
              <a:extLst>
                <a:ext uri="{FF2B5EF4-FFF2-40B4-BE49-F238E27FC236}">
                  <a16:creationId xmlns:a16="http://schemas.microsoft.com/office/drawing/2014/main" id="{0AF6A3CE-4419-4CA1-9413-2FC39F8EC0C0}"/>
                </a:ext>
              </a:extLst>
            </p:cNvPr>
            <p:cNvSpPr txBox="1"/>
            <p:nvPr/>
          </p:nvSpPr>
          <p:spPr bwMode="gray">
            <a:xfrm>
              <a:off x="5503976" y="1360211"/>
              <a:ext cx="1184048" cy="254953"/>
            </a:xfrm>
            <a:prstGeom prst="rect">
              <a:avLst/>
            </a:prstGeom>
            <a:noFill/>
          </p:spPr>
          <p:txBody>
            <a:bodyPr vert="horz" wrap="square" lIns="36036" tIns="36036" rIns="36036" bIns="36036" rtlCol="0" anchor="b">
              <a:spAutoFit/>
            </a:bodyPr>
            <a:lstStyle/>
            <a:p>
              <a:pPr marL="0" indent="0">
                <a:spcBef>
                  <a:spcPts val="0"/>
                </a:spcBef>
                <a:buNone/>
              </a:pPr>
              <a:r>
                <a:rPr lang="en-US" sz="1200" b="1" dirty="0">
                  <a:solidFill>
                    <a:srgbClr val="000000"/>
                  </a:solidFill>
                </a:rPr>
                <a:t>Liquid emissions</a:t>
              </a:r>
            </a:p>
          </p:txBody>
        </p:sp>
        <p:cxnSp>
          <p:nvCxnSpPr>
            <p:cNvPr id="110" name="btfpColumnHeaderBoxLine843474">
              <a:extLst>
                <a:ext uri="{FF2B5EF4-FFF2-40B4-BE49-F238E27FC236}">
                  <a16:creationId xmlns:a16="http://schemas.microsoft.com/office/drawing/2014/main" id="{276C0FD1-E698-4823-8712-B621137AB760}"/>
                </a:ext>
              </a:extLst>
            </p:cNvPr>
            <p:cNvCxnSpPr/>
            <p:nvPr/>
          </p:nvCxnSpPr>
          <p:spPr bwMode="gray">
            <a:xfrm>
              <a:off x="5503976" y="1615164"/>
              <a:ext cx="118404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14" name="btfpColumnHeaderBox369308">
            <a:extLst>
              <a:ext uri="{FF2B5EF4-FFF2-40B4-BE49-F238E27FC236}">
                <a16:creationId xmlns:a16="http://schemas.microsoft.com/office/drawing/2014/main" id="{B55AACD5-C4F8-4A20-AA0D-2EBF2E61CBFC}"/>
              </a:ext>
            </a:extLst>
          </p:cNvPr>
          <p:cNvGrpSpPr/>
          <p:nvPr>
            <p:custDataLst>
              <p:tags r:id="rId6"/>
            </p:custDataLst>
          </p:nvPr>
        </p:nvGrpSpPr>
        <p:grpSpPr>
          <a:xfrm>
            <a:off x="3548915" y="1643609"/>
            <a:ext cx="1402272" cy="257441"/>
            <a:chOff x="3779384" y="1568037"/>
            <a:chExt cx="1184048" cy="257441"/>
          </a:xfrm>
        </p:grpSpPr>
        <p:sp>
          <p:nvSpPr>
            <p:cNvPr id="112" name="btfpColumnHeaderBoxText369308">
              <a:extLst>
                <a:ext uri="{FF2B5EF4-FFF2-40B4-BE49-F238E27FC236}">
                  <a16:creationId xmlns:a16="http://schemas.microsoft.com/office/drawing/2014/main" id="{4CA1FE41-BBC9-4DFF-AA5F-1E7FE72E0E0E}"/>
                </a:ext>
              </a:extLst>
            </p:cNvPr>
            <p:cNvSpPr txBox="1"/>
            <p:nvPr/>
          </p:nvSpPr>
          <p:spPr bwMode="gray">
            <a:xfrm>
              <a:off x="3779384" y="1568037"/>
              <a:ext cx="1184048" cy="254953"/>
            </a:xfrm>
            <a:prstGeom prst="rect">
              <a:avLst/>
            </a:prstGeom>
            <a:noFill/>
          </p:spPr>
          <p:txBody>
            <a:bodyPr vert="horz" wrap="square" lIns="36036" tIns="36036" rIns="36036" bIns="36036" rtlCol="0" anchor="b">
              <a:spAutoFit/>
            </a:bodyPr>
            <a:lstStyle/>
            <a:p>
              <a:pPr marL="0" indent="0">
                <a:spcBef>
                  <a:spcPts val="0"/>
                </a:spcBef>
                <a:buNone/>
              </a:pPr>
              <a:r>
                <a:rPr lang="en-US" sz="1200" b="1" dirty="0">
                  <a:solidFill>
                    <a:srgbClr val="000000"/>
                  </a:solidFill>
                </a:rPr>
                <a:t>CO2e removals</a:t>
              </a:r>
            </a:p>
          </p:txBody>
        </p:sp>
        <p:cxnSp>
          <p:nvCxnSpPr>
            <p:cNvPr id="113" name="btfpColumnHeaderBoxLine369308">
              <a:extLst>
                <a:ext uri="{FF2B5EF4-FFF2-40B4-BE49-F238E27FC236}">
                  <a16:creationId xmlns:a16="http://schemas.microsoft.com/office/drawing/2014/main" id="{A0F18E71-064B-47EB-8E88-2A4D6D34B8FD}"/>
                </a:ext>
              </a:extLst>
            </p:cNvPr>
            <p:cNvCxnSpPr/>
            <p:nvPr/>
          </p:nvCxnSpPr>
          <p:spPr bwMode="gray">
            <a:xfrm>
              <a:off x="3779384" y="1825478"/>
              <a:ext cx="118404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17" name="btfpColumnHeaderBox744568">
            <a:extLst>
              <a:ext uri="{FF2B5EF4-FFF2-40B4-BE49-F238E27FC236}">
                <a16:creationId xmlns:a16="http://schemas.microsoft.com/office/drawing/2014/main" id="{F548174D-A0CC-48EC-8072-7C37AC343EBE}"/>
              </a:ext>
            </a:extLst>
          </p:cNvPr>
          <p:cNvGrpSpPr/>
          <p:nvPr>
            <p:custDataLst>
              <p:tags r:id="rId7"/>
            </p:custDataLst>
          </p:nvPr>
        </p:nvGrpSpPr>
        <p:grpSpPr>
          <a:xfrm>
            <a:off x="1780678" y="1646097"/>
            <a:ext cx="1402272" cy="254953"/>
            <a:chOff x="2054792" y="1380883"/>
            <a:chExt cx="1184048" cy="254953"/>
          </a:xfrm>
        </p:grpSpPr>
        <p:sp>
          <p:nvSpPr>
            <p:cNvPr id="115" name="btfpColumnHeaderBoxText744568">
              <a:extLst>
                <a:ext uri="{FF2B5EF4-FFF2-40B4-BE49-F238E27FC236}">
                  <a16:creationId xmlns:a16="http://schemas.microsoft.com/office/drawing/2014/main" id="{B388C40D-0E74-4F9A-A9DA-A919DD0B0583}"/>
                </a:ext>
              </a:extLst>
            </p:cNvPr>
            <p:cNvSpPr txBox="1"/>
            <p:nvPr/>
          </p:nvSpPr>
          <p:spPr bwMode="gray">
            <a:xfrm>
              <a:off x="2054792" y="1380883"/>
              <a:ext cx="1184048" cy="254953"/>
            </a:xfrm>
            <a:prstGeom prst="rect">
              <a:avLst/>
            </a:prstGeom>
            <a:noFill/>
          </p:spPr>
          <p:txBody>
            <a:bodyPr vert="horz" wrap="square" lIns="36036" tIns="36036" rIns="36036" bIns="36036" rtlCol="0" anchor="b">
              <a:spAutoFit/>
            </a:bodyPr>
            <a:lstStyle/>
            <a:p>
              <a:pPr marL="0" indent="0">
                <a:spcBef>
                  <a:spcPts val="0"/>
                </a:spcBef>
                <a:buNone/>
              </a:pPr>
              <a:r>
                <a:rPr lang="en-US" sz="1200" b="1" dirty="0">
                  <a:solidFill>
                    <a:srgbClr val="000000"/>
                  </a:solidFill>
                </a:rPr>
                <a:t>Gross emissions</a:t>
              </a:r>
            </a:p>
          </p:txBody>
        </p:sp>
        <p:cxnSp>
          <p:nvCxnSpPr>
            <p:cNvPr id="116" name="btfpColumnHeaderBoxLine744568">
              <a:extLst>
                <a:ext uri="{FF2B5EF4-FFF2-40B4-BE49-F238E27FC236}">
                  <a16:creationId xmlns:a16="http://schemas.microsoft.com/office/drawing/2014/main" id="{CF2A538B-5C80-481B-96F2-3AC44EDFBDD4}"/>
                </a:ext>
              </a:extLst>
            </p:cNvPr>
            <p:cNvCxnSpPr/>
            <p:nvPr/>
          </p:nvCxnSpPr>
          <p:spPr bwMode="gray">
            <a:xfrm>
              <a:off x="2054792" y="1635836"/>
              <a:ext cx="118404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24" name="btfpRowSeparator160071">
            <a:extLst>
              <a:ext uri="{FF2B5EF4-FFF2-40B4-BE49-F238E27FC236}">
                <a16:creationId xmlns:a16="http://schemas.microsoft.com/office/drawing/2014/main" id="{0E124E22-7328-4ECF-9691-3689B4EAA70D}"/>
              </a:ext>
            </a:extLst>
          </p:cNvPr>
          <p:cNvGrpSpPr/>
          <p:nvPr>
            <p:custDataLst>
              <p:tags r:id="rId8"/>
            </p:custDataLst>
          </p:nvPr>
        </p:nvGrpSpPr>
        <p:grpSpPr>
          <a:xfrm>
            <a:off x="-264954" y="2017713"/>
            <a:ext cx="12721908" cy="180181"/>
            <a:chOff x="-264954" y="0"/>
            <a:chExt cx="12721908" cy="180181"/>
          </a:xfrm>
        </p:grpSpPr>
        <p:sp>
          <p:nvSpPr>
            <p:cNvPr id="121" name="btfpRowSeparatorArrowLeft160071">
              <a:extLst>
                <a:ext uri="{FF2B5EF4-FFF2-40B4-BE49-F238E27FC236}">
                  <a16:creationId xmlns:a16="http://schemas.microsoft.com/office/drawing/2014/main" id="{40B441F4-1B3A-4B5D-9E0A-85080683F752}"/>
                </a:ext>
              </a:extLst>
            </p:cNvPr>
            <p:cNvSpPr/>
            <p:nvPr/>
          </p:nvSpPr>
          <p:spPr bwMode="gray">
            <a:xfrm>
              <a:off x="-264954" y="0"/>
              <a:ext cx="252254" cy="180181"/>
            </a:xfrm>
            <a:prstGeom prst="upDownArrow">
              <a:avLst>
                <a:gd name="adj1" fmla="val 50000"/>
                <a:gd name="adj2" fmla="val 33000"/>
              </a:avLst>
            </a:prstGeom>
            <a:solidFill>
              <a:srgbClr val="BBCABA">
                <a:alpha val="75000"/>
              </a:srgbClr>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22" name="btfpRowSeparatorArrowRight160071">
              <a:extLst>
                <a:ext uri="{FF2B5EF4-FFF2-40B4-BE49-F238E27FC236}">
                  <a16:creationId xmlns:a16="http://schemas.microsoft.com/office/drawing/2014/main" id="{EE8A9A95-D821-404A-8D69-AC2696BD4CFB}"/>
                </a:ext>
              </a:extLst>
            </p:cNvPr>
            <p:cNvSpPr/>
            <p:nvPr/>
          </p:nvSpPr>
          <p:spPr bwMode="gray">
            <a:xfrm>
              <a:off x="12204700" y="0"/>
              <a:ext cx="252254" cy="180181"/>
            </a:xfrm>
            <a:prstGeom prst="upDownArrow">
              <a:avLst>
                <a:gd name="adj1" fmla="val 50000"/>
                <a:gd name="adj2" fmla="val 33000"/>
              </a:avLst>
            </a:prstGeom>
            <a:solidFill>
              <a:srgbClr val="BBCABA">
                <a:alpha val="75000"/>
              </a:srgbClr>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23" name="btfpRowSeparatorLine160071">
              <a:extLst>
                <a:ext uri="{FF2B5EF4-FFF2-40B4-BE49-F238E27FC236}">
                  <a16:creationId xmlns:a16="http://schemas.microsoft.com/office/drawing/2014/main" id="{EB663D26-9DCE-47CA-BBBF-A105E907F121}"/>
                </a:ext>
              </a:extLst>
            </p:cNvPr>
            <p:cNvCxnSpPr/>
            <p:nvPr/>
          </p:nvCxnSpPr>
          <p:spPr bwMode="gray">
            <a:xfrm>
              <a:off x="330200" y="0"/>
              <a:ext cx="11531600" cy="0"/>
            </a:xfrm>
            <a:prstGeom prst="line">
              <a:avLst/>
            </a:prstGeom>
            <a:noFill/>
            <a:ln w="9525" cap="flat" cmpd="sng" algn="ctr">
              <a:noFill/>
              <a:prstDash val="solid"/>
              <a:miter lim="800000"/>
              <a:tailEnd type="none" w="med" len="lg"/>
            </a:ln>
            <a:effectLst/>
            <a:extLst>
              <a:ext uri="{91240B29-F687-4F45-9708-019B960494DF}">
                <a14:hiddenLine xmlns:a14="http://schemas.microsoft.com/office/drawing/2010/main" w="9525" cap="flat" cmpd="sng" algn="ctr">
                  <a:solidFill>
                    <a:schemeClr val="tx1"/>
                  </a:solidFill>
                  <a:prstDash val="solid"/>
                  <a:miter lim="800000"/>
                  <a:tailEnd type="none" w="med" len="lg"/>
                </a14:hiddenLine>
              </a:ext>
            </a:extLst>
          </p:spPr>
          <p:style>
            <a:lnRef idx="1">
              <a:schemeClr val="accent1"/>
            </a:lnRef>
            <a:fillRef idx="0">
              <a:schemeClr val="accent1"/>
            </a:fillRef>
            <a:effectRef idx="0">
              <a:schemeClr val="accent1"/>
            </a:effectRef>
            <a:fontRef idx="minor">
              <a:schemeClr val="tx1"/>
            </a:fontRef>
          </p:style>
        </p:cxnSp>
      </p:grpSp>
      <p:grpSp>
        <p:nvGrpSpPr>
          <p:cNvPr id="127" name="btfpRowHeaderBox612153">
            <a:extLst>
              <a:ext uri="{FF2B5EF4-FFF2-40B4-BE49-F238E27FC236}">
                <a16:creationId xmlns:a16="http://schemas.microsoft.com/office/drawing/2014/main" id="{0E99CFD3-6CC0-4D4A-B275-16BCB6C73E7F}"/>
              </a:ext>
            </a:extLst>
          </p:cNvPr>
          <p:cNvGrpSpPr/>
          <p:nvPr>
            <p:custDataLst>
              <p:tags r:id="rId9"/>
            </p:custDataLst>
          </p:nvPr>
        </p:nvGrpSpPr>
        <p:grpSpPr>
          <a:xfrm>
            <a:off x="330200" y="2043113"/>
            <a:ext cx="1065463" cy="3932234"/>
            <a:chOff x="330200" y="1987617"/>
            <a:chExt cx="1184048" cy="972979"/>
          </a:xfrm>
        </p:grpSpPr>
        <p:sp>
          <p:nvSpPr>
            <p:cNvPr id="125" name="btfpRowHeaderBoxText612153">
              <a:extLst>
                <a:ext uri="{FF2B5EF4-FFF2-40B4-BE49-F238E27FC236}">
                  <a16:creationId xmlns:a16="http://schemas.microsoft.com/office/drawing/2014/main" id="{7AEFDCBA-0B00-4979-9307-BEF94D43D631}"/>
                </a:ext>
              </a:extLst>
            </p:cNvPr>
            <p:cNvSpPr txBox="1"/>
            <p:nvPr/>
          </p:nvSpPr>
          <p:spPr bwMode="gray">
            <a:xfrm>
              <a:off x="330200" y="1987617"/>
              <a:ext cx="1184048" cy="972979"/>
            </a:xfrm>
            <a:prstGeom prst="rect">
              <a:avLst/>
            </a:prstGeom>
            <a:noFill/>
          </p:spPr>
          <p:txBody>
            <a:bodyPr vert="horz" wrap="square" lIns="36036" tIns="36036" rIns="180181" bIns="36036" rtlCol="0" anchor="t">
              <a:noAutofit/>
            </a:bodyPr>
            <a:lstStyle/>
            <a:p>
              <a:pPr marL="0" indent="0">
                <a:spcBef>
                  <a:spcPts val="0"/>
                </a:spcBef>
                <a:buNone/>
              </a:pPr>
              <a:r>
                <a:rPr lang="en-US" sz="1200" b="1" dirty="0">
                  <a:solidFill>
                    <a:srgbClr val="000000"/>
                  </a:solidFill>
                </a:rPr>
                <a:t>Description</a:t>
              </a:r>
            </a:p>
          </p:txBody>
        </p:sp>
        <p:cxnSp>
          <p:nvCxnSpPr>
            <p:cNvPr id="126" name="btfpRowHeaderBoxLine612153">
              <a:extLst>
                <a:ext uri="{FF2B5EF4-FFF2-40B4-BE49-F238E27FC236}">
                  <a16:creationId xmlns:a16="http://schemas.microsoft.com/office/drawing/2014/main" id="{EAD5DB17-2432-40F0-B051-B8B6680E76B7}"/>
                </a:ext>
              </a:extLst>
            </p:cNvPr>
            <p:cNvCxnSpPr/>
            <p:nvPr/>
          </p:nvCxnSpPr>
          <p:spPr bwMode="gray">
            <a:xfrm>
              <a:off x="1514248" y="1987617"/>
              <a:ext cx="0" cy="972979"/>
            </a:xfrm>
            <a:prstGeom prst="line">
              <a:avLst/>
            </a:prstGeom>
            <a:ln w="152400"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131" name="btfpNotesBox780874">
            <a:extLst>
              <a:ext uri="{FF2B5EF4-FFF2-40B4-BE49-F238E27FC236}">
                <a16:creationId xmlns:a16="http://schemas.microsoft.com/office/drawing/2014/main" id="{9E642BB0-25F5-4E70-91E4-D5E1409BDC7B}"/>
              </a:ext>
            </a:extLst>
          </p:cNvPr>
          <p:cNvSpPr txBox="1"/>
          <p:nvPr>
            <p:custDataLst>
              <p:tags r:id="rId10"/>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dirty="0">
                <a:solidFill>
                  <a:srgbClr val="000000"/>
                </a:solidFill>
              </a:rPr>
              <a:t>Source: Bain Strategic Challenge – all data has been solely designed to match the solution of this case</a:t>
            </a:r>
          </a:p>
        </p:txBody>
      </p:sp>
      <p:grpSp>
        <p:nvGrpSpPr>
          <p:cNvPr id="132" name="btfpRunningAgenda1Level170799">
            <a:extLst>
              <a:ext uri="{FF2B5EF4-FFF2-40B4-BE49-F238E27FC236}">
                <a16:creationId xmlns:a16="http://schemas.microsoft.com/office/drawing/2014/main" id="{E2000A45-2954-4399-8839-0B490E778988}"/>
              </a:ext>
            </a:extLst>
          </p:cNvPr>
          <p:cNvGrpSpPr/>
          <p:nvPr>
            <p:custDataLst>
              <p:tags r:id="rId11"/>
            </p:custDataLst>
          </p:nvPr>
        </p:nvGrpSpPr>
        <p:grpSpPr>
          <a:xfrm>
            <a:off x="0" y="944429"/>
            <a:ext cx="2005577" cy="257442"/>
            <a:chOff x="0" y="876300"/>
            <a:chExt cx="2005577" cy="257442"/>
          </a:xfrm>
        </p:grpSpPr>
        <p:sp>
          <p:nvSpPr>
            <p:cNvPr id="133" name="btfpRunningAgenda1LevelBarLeft170799">
              <a:extLst>
                <a:ext uri="{FF2B5EF4-FFF2-40B4-BE49-F238E27FC236}">
                  <a16:creationId xmlns:a16="http://schemas.microsoft.com/office/drawing/2014/main" id="{40A20276-13EC-4297-AC84-82063897AD8F}"/>
                </a:ext>
              </a:extLst>
            </p:cNvPr>
            <p:cNvSpPr/>
            <p:nvPr/>
          </p:nvSpPr>
          <p:spPr bwMode="gray">
            <a:xfrm>
              <a:off x="0" y="876300"/>
              <a:ext cx="2005577" cy="257442"/>
            </a:xfrm>
            <a:custGeom>
              <a:avLst/>
              <a:gdLst>
                <a:gd name="connsiteX0" fmla="*/ 95080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50801 w 1816204"/>
                <a:gd name="connsiteY0" fmla="*/ 0 h 257442"/>
                <a:gd name="connsiteX1" fmla="*/ 896081 w 1816204"/>
                <a:gd name="connsiteY1" fmla="*/ 257442 h 257442"/>
                <a:gd name="connsiteX2" fmla="*/ 1816204 w 1816204"/>
                <a:gd name="connsiteY2" fmla="*/ 257442 h 257442"/>
                <a:gd name="connsiteX3" fmla="*/ 0 w 1816204"/>
                <a:gd name="connsiteY3" fmla="*/ 257442 h 257442"/>
                <a:gd name="connsiteX0" fmla="*/ 950801 w 950801"/>
                <a:gd name="connsiteY0" fmla="*/ 0 h 257442"/>
                <a:gd name="connsiteX1" fmla="*/ 896081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80 w 950800"/>
                <a:gd name="connsiteY1" fmla="*/ 257442 h 257442"/>
                <a:gd name="connsiteX2" fmla="*/ 0 w 950800"/>
                <a:gd name="connsiteY2" fmla="*/ 257442 h 257442"/>
                <a:gd name="connsiteX3" fmla="*/ 1 w 950800"/>
                <a:gd name="connsiteY3" fmla="*/ 0 h 257442"/>
                <a:gd name="connsiteX0" fmla="*/ 1136749 w 1136749"/>
                <a:gd name="connsiteY0" fmla="*/ 0 h 257442"/>
                <a:gd name="connsiteX1" fmla="*/ 896080 w 1136749"/>
                <a:gd name="connsiteY1" fmla="*/ 257442 h 257442"/>
                <a:gd name="connsiteX2" fmla="*/ 0 w 1136749"/>
                <a:gd name="connsiteY2" fmla="*/ 257442 h 257442"/>
                <a:gd name="connsiteX3" fmla="*/ 1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1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1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305064 w 1305064"/>
                <a:gd name="connsiteY0" fmla="*/ 0 h 257442"/>
                <a:gd name="connsiteX1" fmla="*/ 1082028 w 1305064"/>
                <a:gd name="connsiteY1" fmla="*/ 257442 h 257442"/>
                <a:gd name="connsiteX2" fmla="*/ 0 w 1305064"/>
                <a:gd name="connsiteY2" fmla="*/ 257442 h 257442"/>
                <a:gd name="connsiteX3" fmla="*/ 0 w 1305064"/>
                <a:gd name="connsiteY3" fmla="*/ 0 h 257442"/>
                <a:gd name="connsiteX0" fmla="*/ 1305064 w 1305064"/>
                <a:gd name="connsiteY0" fmla="*/ 0 h 257442"/>
                <a:gd name="connsiteX1" fmla="*/ 1250342 w 1305064"/>
                <a:gd name="connsiteY1" fmla="*/ 257442 h 257442"/>
                <a:gd name="connsiteX2" fmla="*/ 0 w 1305064"/>
                <a:gd name="connsiteY2" fmla="*/ 257442 h 257442"/>
                <a:gd name="connsiteX3" fmla="*/ 0 w 1305064"/>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1 w 1305065"/>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1 w 1305065"/>
                <a:gd name="connsiteY3" fmla="*/ 0 h 257442"/>
                <a:gd name="connsiteX0" fmla="*/ 1558340 w 1558340"/>
                <a:gd name="connsiteY0" fmla="*/ 0 h 257442"/>
                <a:gd name="connsiteX1" fmla="*/ 1250343 w 1558340"/>
                <a:gd name="connsiteY1" fmla="*/ 257442 h 257442"/>
                <a:gd name="connsiteX2" fmla="*/ 0 w 1558340"/>
                <a:gd name="connsiteY2" fmla="*/ 257442 h 257442"/>
                <a:gd name="connsiteX3" fmla="*/ 1 w 1558340"/>
                <a:gd name="connsiteY3" fmla="*/ 0 h 257442"/>
                <a:gd name="connsiteX0" fmla="*/ 1558340 w 1558340"/>
                <a:gd name="connsiteY0" fmla="*/ 0 h 257442"/>
                <a:gd name="connsiteX1" fmla="*/ 1503618 w 1558340"/>
                <a:gd name="connsiteY1" fmla="*/ 257442 h 257442"/>
                <a:gd name="connsiteX2" fmla="*/ 0 w 1558340"/>
                <a:gd name="connsiteY2" fmla="*/ 257442 h 257442"/>
                <a:gd name="connsiteX3" fmla="*/ 1 w 1558340"/>
                <a:gd name="connsiteY3" fmla="*/ 0 h 257442"/>
                <a:gd name="connsiteX0" fmla="*/ 1558340 w 1558340"/>
                <a:gd name="connsiteY0" fmla="*/ 0 h 257442"/>
                <a:gd name="connsiteX1" fmla="*/ 1503618 w 1558340"/>
                <a:gd name="connsiteY1" fmla="*/ 257442 h 257442"/>
                <a:gd name="connsiteX2" fmla="*/ 0 w 1558340"/>
                <a:gd name="connsiteY2" fmla="*/ 257442 h 257442"/>
                <a:gd name="connsiteX3" fmla="*/ 1 w 1558340"/>
                <a:gd name="connsiteY3" fmla="*/ 0 h 257442"/>
                <a:gd name="connsiteX0" fmla="*/ 1558340 w 1558340"/>
                <a:gd name="connsiteY0" fmla="*/ 0 h 257442"/>
                <a:gd name="connsiteX1" fmla="*/ 1503618 w 1558340"/>
                <a:gd name="connsiteY1" fmla="*/ 257442 h 257442"/>
                <a:gd name="connsiteX2" fmla="*/ 0 w 1558340"/>
                <a:gd name="connsiteY2" fmla="*/ 257442 h 257442"/>
                <a:gd name="connsiteX3" fmla="*/ 0 w 1558340"/>
                <a:gd name="connsiteY3" fmla="*/ 0 h 257442"/>
                <a:gd name="connsiteX0" fmla="*/ 1837261 w 1837261"/>
                <a:gd name="connsiteY0" fmla="*/ 0 h 257442"/>
                <a:gd name="connsiteX1" fmla="*/ 1503618 w 1837261"/>
                <a:gd name="connsiteY1" fmla="*/ 257442 h 257442"/>
                <a:gd name="connsiteX2" fmla="*/ 0 w 1837261"/>
                <a:gd name="connsiteY2" fmla="*/ 257442 h 257442"/>
                <a:gd name="connsiteX3" fmla="*/ 0 w 1837261"/>
                <a:gd name="connsiteY3" fmla="*/ 0 h 257442"/>
                <a:gd name="connsiteX0" fmla="*/ 1837261 w 1837261"/>
                <a:gd name="connsiteY0" fmla="*/ 0 h 257442"/>
                <a:gd name="connsiteX1" fmla="*/ 1782540 w 1837261"/>
                <a:gd name="connsiteY1" fmla="*/ 257442 h 257442"/>
                <a:gd name="connsiteX2" fmla="*/ 0 w 1837261"/>
                <a:gd name="connsiteY2" fmla="*/ 257442 h 257442"/>
                <a:gd name="connsiteX3" fmla="*/ 0 w 1837261"/>
                <a:gd name="connsiteY3" fmla="*/ 0 h 257442"/>
                <a:gd name="connsiteX0" fmla="*/ 1837261 w 1837261"/>
                <a:gd name="connsiteY0" fmla="*/ 0 h 257442"/>
                <a:gd name="connsiteX1" fmla="*/ 1782540 w 1837261"/>
                <a:gd name="connsiteY1" fmla="*/ 257442 h 257442"/>
                <a:gd name="connsiteX2" fmla="*/ 0 w 1837261"/>
                <a:gd name="connsiteY2" fmla="*/ 257442 h 257442"/>
                <a:gd name="connsiteX3" fmla="*/ 0 w 1837261"/>
                <a:gd name="connsiteY3" fmla="*/ 0 h 257442"/>
                <a:gd name="connsiteX0" fmla="*/ 1837261 w 1837261"/>
                <a:gd name="connsiteY0" fmla="*/ 0 h 257442"/>
                <a:gd name="connsiteX1" fmla="*/ 1782540 w 1837261"/>
                <a:gd name="connsiteY1" fmla="*/ 257442 h 257442"/>
                <a:gd name="connsiteX2" fmla="*/ 0 w 1837261"/>
                <a:gd name="connsiteY2" fmla="*/ 257442 h 257442"/>
                <a:gd name="connsiteX3" fmla="*/ 0 w 1837261"/>
                <a:gd name="connsiteY3" fmla="*/ 0 h 257442"/>
                <a:gd name="connsiteX0" fmla="*/ 2005577 w 2005577"/>
                <a:gd name="connsiteY0" fmla="*/ 0 h 257442"/>
                <a:gd name="connsiteX1" fmla="*/ 1782540 w 2005577"/>
                <a:gd name="connsiteY1" fmla="*/ 257442 h 257442"/>
                <a:gd name="connsiteX2" fmla="*/ 0 w 2005577"/>
                <a:gd name="connsiteY2" fmla="*/ 257442 h 257442"/>
                <a:gd name="connsiteX3" fmla="*/ 0 w 2005577"/>
                <a:gd name="connsiteY3" fmla="*/ 0 h 257442"/>
                <a:gd name="connsiteX0" fmla="*/ 2005577 w 2005577"/>
                <a:gd name="connsiteY0" fmla="*/ 0 h 257442"/>
                <a:gd name="connsiteX1" fmla="*/ 1950856 w 2005577"/>
                <a:gd name="connsiteY1" fmla="*/ 257442 h 257442"/>
                <a:gd name="connsiteX2" fmla="*/ 0 w 2005577"/>
                <a:gd name="connsiteY2" fmla="*/ 257442 h 257442"/>
                <a:gd name="connsiteX3" fmla="*/ 0 w 2005577"/>
                <a:gd name="connsiteY3" fmla="*/ 0 h 257442"/>
                <a:gd name="connsiteX0" fmla="*/ 2005577 w 2005577"/>
                <a:gd name="connsiteY0" fmla="*/ 0 h 257442"/>
                <a:gd name="connsiteX1" fmla="*/ 1950856 w 2005577"/>
                <a:gd name="connsiteY1" fmla="*/ 257442 h 257442"/>
                <a:gd name="connsiteX2" fmla="*/ 0 w 2005577"/>
                <a:gd name="connsiteY2" fmla="*/ 257442 h 257442"/>
                <a:gd name="connsiteX3" fmla="*/ 0 w 2005577"/>
                <a:gd name="connsiteY3" fmla="*/ 0 h 257442"/>
                <a:gd name="connsiteX0" fmla="*/ 2005577 w 2005577"/>
                <a:gd name="connsiteY0" fmla="*/ 0 h 257442"/>
                <a:gd name="connsiteX1" fmla="*/ 1950856 w 2005577"/>
                <a:gd name="connsiteY1" fmla="*/ 257442 h 257442"/>
                <a:gd name="connsiteX2" fmla="*/ 0 w 2005577"/>
                <a:gd name="connsiteY2" fmla="*/ 257442 h 257442"/>
                <a:gd name="connsiteX3" fmla="*/ 0 w 2005577"/>
                <a:gd name="connsiteY3" fmla="*/ 0 h 257442"/>
              </a:gdLst>
              <a:ahLst/>
              <a:cxnLst>
                <a:cxn ang="0">
                  <a:pos x="connsiteX0" y="connsiteY0"/>
                </a:cxn>
                <a:cxn ang="0">
                  <a:pos x="connsiteX1" y="connsiteY1"/>
                </a:cxn>
                <a:cxn ang="0">
                  <a:pos x="connsiteX2" y="connsiteY2"/>
                </a:cxn>
                <a:cxn ang="0">
                  <a:pos x="connsiteX3" y="connsiteY3"/>
                </a:cxn>
              </a:cxnLst>
              <a:rect l="l" t="t" r="r" b="b"/>
              <a:pathLst>
                <a:path w="2005577" h="257442">
                  <a:moveTo>
                    <a:pt x="2005577" y="0"/>
                  </a:moveTo>
                  <a:lnTo>
                    <a:pt x="1950856"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34" name="btfpRunningAgenda1LevelTextLeft170799">
              <a:extLst>
                <a:ext uri="{FF2B5EF4-FFF2-40B4-BE49-F238E27FC236}">
                  <a16:creationId xmlns:a16="http://schemas.microsoft.com/office/drawing/2014/main" id="{18969A5A-903B-4A36-9127-7CA6CF3D6C11}"/>
                </a:ext>
              </a:extLst>
            </p:cNvPr>
            <p:cNvSpPr txBox="1"/>
            <p:nvPr/>
          </p:nvSpPr>
          <p:spPr bwMode="gray">
            <a:xfrm>
              <a:off x="0" y="876300"/>
              <a:ext cx="1950856"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ambition</a:t>
              </a:r>
            </a:p>
          </p:txBody>
        </p:sp>
      </p:grpSp>
      <p:sp>
        <p:nvSpPr>
          <p:cNvPr id="135" name="btfpBulletedList692275">
            <a:extLst>
              <a:ext uri="{FF2B5EF4-FFF2-40B4-BE49-F238E27FC236}">
                <a16:creationId xmlns:a16="http://schemas.microsoft.com/office/drawing/2014/main" id="{919593AD-3DAF-4176-97F3-E68335129B99}"/>
              </a:ext>
            </a:extLst>
          </p:cNvPr>
          <p:cNvSpPr txBox="1"/>
          <p:nvPr>
            <p:custDataLst>
              <p:tags r:id="rId12"/>
            </p:custDataLst>
          </p:nvPr>
        </p:nvSpPr>
        <p:spPr bwMode="gray">
          <a:xfrm>
            <a:off x="1780679" y="2043113"/>
            <a:ext cx="1402272" cy="2257917"/>
          </a:xfrm>
          <a:prstGeom prst="rect">
            <a:avLst/>
          </a:prstGeom>
          <a:noFill/>
        </p:spPr>
        <p:txBody>
          <a:bodyPr vert="horz" wrap="square" lIns="36000" tIns="36000" rIns="36000" bIns="36000" rtlCol="0">
            <a:spAutoFit/>
          </a:bodyPr>
          <a:lstStyle/>
          <a:p>
            <a:r>
              <a:rPr lang="en-US" sz="1200" b="1" dirty="0"/>
              <a:t>Total emissions </a:t>
            </a:r>
            <a:r>
              <a:rPr lang="en-US" sz="1200" dirty="0"/>
              <a:t>of greenhouse gases</a:t>
            </a:r>
          </a:p>
          <a:p>
            <a:r>
              <a:rPr lang="en-US" sz="1200" dirty="0"/>
              <a:t>Measured in </a:t>
            </a:r>
            <a:r>
              <a:rPr lang="en-US" sz="1200" b="1" dirty="0"/>
              <a:t>equivalent carbon emissions </a:t>
            </a:r>
            <a:r>
              <a:rPr lang="en-US" sz="1200" dirty="0"/>
              <a:t>(unit designed to represent all greenhouse gases)</a:t>
            </a:r>
          </a:p>
        </p:txBody>
      </p:sp>
      <p:sp>
        <p:nvSpPr>
          <p:cNvPr id="136" name="btfpBulletedList692275">
            <a:extLst>
              <a:ext uri="{FF2B5EF4-FFF2-40B4-BE49-F238E27FC236}">
                <a16:creationId xmlns:a16="http://schemas.microsoft.com/office/drawing/2014/main" id="{4B3E95EF-4AF1-44F1-95D7-5ACEFD764FFC}"/>
              </a:ext>
            </a:extLst>
          </p:cNvPr>
          <p:cNvSpPr txBox="1"/>
          <p:nvPr>
            <p:custDataLst>
              <p:tags r:id="rId13"/>
            </p:custDataLst>
          </p:nvPr>
        </p:nvSpPr>
        <p:spPr bwMode="gray">
          <a:xfrm>
            <a:off x="3505271" y="2043113"/>
            <a:ext cx="1402272" cy="2996580"/>
          </a:xfrm>
          <a:prstGeom prst="rect">
            <a:avLst/>
          </a:prstGeom>
          <a:noFill/>
        </p:spPr>
        <p:txBody>
          <a:bodyPr vert="horz" wrap="square" lIns="36000" tIns="36000" rIns="36000" bIns="36000" rtlCol="0">
            <a:spAutoFit/>
          </a:bodyPr>
          <a:lstStyle/>
          <a:p>
            <a:r>
              <a:rPr lang="en-US" sz="1200" dirty="0"/>
              <a:t>Conditions that </a:t>
            </a:r>
            <a:r>
              <a:rPr lang="en-US" sz="1200" b="1" dirty="0"/>
              <a:t>capture carbon from the atmosphere</a:t>
            </a:r>
            <a:r>
              <a:rPr lang="en-US" sz="1200" dirty="0"/>
              <a:t>, reducing CO2e impact on the planet</a:t>
            </a:r>
          </a:p>
          <a:p>
            <a:r>
              <a:rPr lang="en-US" sz="1200" dirty="0"/>
              <a:t>Examples are protected areas of native forests, reforestation initiatives and secondary vegetation growth </a:t>
            </a:r>
          </a:p>
        </p:txBody>
      </p:sp>
      <p:sp>
        <p:nvSpPr>
          <p:cNvPr id="137" name="btfpBulletedList692275">
            <a:extLst>
              <a:ext uri="{FF2B5EF4-FFF2-40B4-BE49-F238E27FC236}">
                <a16:creationId xmlns:a16="http://schemas.microsoft.com/office/drawing/2014/main" id="{198D6CA4-710F-4326-86C8-BA35E35FD83D}"/>
              </a:ext>
            </a:extLst>
          </p:cNvPr>
          <p:cNvSpPr txBox="1"/>
          <p:nvPr>
            <p:custDataLst>
              <p:tags r:id="rId14"/>
            </p:custDataLst>
          </p:nvPr>
        </p:nvSpPr>
        <p:spPr bwMode="gray">
          <a:xfrm>
            <a:off x="5229863" y="2043113"/>
            <a:ext cx="1402272" cy="996033"/>
          </a:xfrm>
          <a:prstGeom prst="rect">
            <a:avLst/>
          </a:prstGeom>
          <a:noFill/>
        </p:spPr>
        <p:txBody>
          <a:bodyPr vert="horz" wrap="square" lIns="36000" tIns="36000" rIns="36000" bIns="36000" rtlCol="0">
            <a:spAutoFit/>
          </a:bodyPr>
          <a:lstStyle/>
          <a:p>
            <a:r>
              <a:rPr lang="en-US" sz="1200" dirty="0"/>
              <a:t>Defined as the </a:t>
            </a:r>
            <a:r>
              <a:rPr lang="en-US" sz="1200" b="1" dirty="0"/>
              <a:t>difference between gross emissions </a:t>
            </a:r>
            <a:r>
              <a:rPr lang="en-US" sz="1200" dirty="0"/>
              <a:t>and </a:t>
            </a:r>
            <a:r>
              <a:rPr lang="en-US" sz="1200" b="1" dirty="0"/>
              <a:t>CO2e removals</a:t>
            </a:r>
          </a:p>
        </p:txBody>
      </p:sp>
      <p:sp>
        <p:nvSpPr>
          <p:cNvPr id="138" name="btfpBulletedList692275">
            <a:extLst>
              <a:ext uri="{FF2B5EF4-FFF2-40B4-BE49-F238E27FC236}">
                <a16:creationId xmlns:a16="http://schemas.microsoft.com/office/drawing/2014/main" id="{6C39F266-922B-47CD-9700-B19E8FCB0150}"/>
              </a:ext>
            </a:extLst>
          </p:cNvPr>
          <p:cNvSpPr txBox="1"/>
          <p:nvPr>
            <p:custDataLst>
              <p:tags r:id="rId15"/>
            </p:custDataLst>
          </p:nvPr>
        </p:nvSpPr>
        <p:spPr bwMode="gray">
          <a:xfrm>
            <a:off x="6954455" y="2043113"/>
            <a:ext cx="1402272" cy="3812188"/>
          </a:xfrm>
          <a:prstGeom prst="rect">
            <a:avLst/>
          </a:prstGeom>
          <a:noFill/>
        </p:spPr>
        <p:txBody>
          <a:bodyPr vert="horz" wrap="square" lIns="36000" tIns="36000" rIns="36000" bIns="36000" rtlCol="0">
            <a:spAutoFit/>
          </a:bodyPr>
          <a:lstStyle/>
          <a:p>
            <a:r>
              <a:rPr lang="en-US" sz="1200" dirty="0"/>
              <a:t>The plan’s strategic initiatives should be able to </a:t>
            </a:r>
            <a:r>
              <a:rPr lang="en-US" sz="1200" b="1" dirty="0"/>
              <a:t>reduce the total gross CO2e emissions </a:t>
            </a:r>
            <a:r>
              <a:rPr lang="en-US" sz="1200" dirty="0"/>
              <a:t>in the sectors considered:</a:t>
            </a:r>
          </a:p>
          <a:p>
            <a:pPr lvl="1"/>
            <a:r>
              <a:rPr lang="en-US" sz="1000" b="1" dirty="0"/>
              <a:t>Agribusiness</a:t>
            </a:r>
            <a:r>
              <a:rPr lang="en-US" sz="1000" dirty="0"/>
              <a:t>: 60% reduction vs 2019 baseline</a:t>
            </a:r>
          </a:p>
          <a:p>
            <a:pPr lvl="1"/>
            <a:r>
              <a:rPr lang="en-US" sz="1000" b="1" dirty="0"/>
              <a:t>Deforestation</a:t>
            </a:r>
            <a:r>
              <a:rPr lang="en-US" sz="1000" dirty="0"/>
              <a:t>: 30% reduction vs 2019 baseline</a:t>
            </a:r>
          </a:p>
          <a:p>
            <a:pPr lvl="2"/>
            <a:r>
              <a:rPr lang="en-US" sz="1000" dirty="0"/>
              <a:t>Note: remaining 30% accounted for in removals increase</a:t>
            </a:r>
          </a:p>
        </p:txBody>
      </p:sp>
      <p:sp>
        <p:nvSpPr>
          <p:cNvPr id="139" name="btfpBulletedList692275">
            <a:extLst>
              <a:ext uri="{FF2B5EF4-FFF2-40B4-BE49-F238E27FC236}">
                <a16:creationId xmlns:a16="http://schemas.microsoft.com/office/drawing/2014/main" id="{64FFE813-03A2-4285-9640-AC832E0C8225}"/>
              </a:ext>
            </a:extLst>
          </p:cNvPr>
          <p:cNvSpPr txBox="1"/>
          <p:nvPr>
            <p:custDataLst>
              <p:tags r:id="rId16"/>
            </p:custDataLst>
          </p:nvPr>
        </p:nvSpPr>
        <p:spPr bwMode="gray">
          <a:xfrm>
            <a:off x="8679047" y="2043113"/>
            <a:ext cx="1402272" cy="1919363"/>
          </a:xfrm>
          <a:prstGeom prst="rect">
            <a:avLst/>
          </a:prstGeom>
          <a:noFill/>
        </p:spPr>
        <p:txBody>
          <a:bodyPr vert="horz" wrap="square" lIns="36000" tIns="36000" rIns="36000" bIns="36000" rtlCol="0">
            <a:spAutoFit/>
          </a:bodyPr>
          <a:lstStyle/>
          <a:p>
            <a:r>
              <a:rPr lang="en-US" sz="1200" dirty="0"/>
              <a:t>The plan’s strategic initiatives should be able to </a:t>
            </a:r>
            <a:r>
              <a:rPr lang="en-US" sz="1200" b="1" dirty="0"/>
              <a:t>increase CO2e removals</a:t>
            </a:r>
            <a:r>
              <a:rPr lang="en-US" sz="1200" dirty="0"/>
              <a:t>, further reducing the total liquid emissions in the baseline</a:t>
            </a:r>
          </a:p>
        </p:txBody>
      </p:sp>
      <p:sp>
        <p:nvSpPr>
          <p:cNvPr id="140" name="btfpBulletedList692275">
            <a:extLst>
              <a:ext uri="{FF2B5EF4-FFF2-40B4-BE49-F238E27FC236}">
                <a16:creationId xmlns:a16="http://schemas.microsoft.com/office/drawing/2014/main" id="{17FED6E2-A0FC-4B2E-A8BE-4360CE6510A4}"/>
              </a:ext>
            </a:extLst>
          </p:cNvPr>
          <p:cNvSpPr txBox="1"/>
          <p:nvPr>
            <p:custDataLst>
              <p:tags r:id="rId17"/>
            </p:custDataLst>
          </p:nvPr>
        </p:nvSpPr>
        <p:spPr bwMode="gray">
          <a:xfrm>
            <a:off x="10403639" y="2043113"/>
            <a:ext cx="1402272" cy="2811915"/>
          </a:xfrm>
          <a:prstGeom prst="rect">
            <a:avLst/>
          </a:prstGeom>
          <a:noFill/>
        </p:spPr>
        <p:txBody>
          <a:bodyPr vert="horz" wrap="square" lIns="36000" tIns="36000" rIns="36000" bIns="36000" rtlCol="0">
            <a:spAutoFit/>
          </a:bodyPr>
          <a:lstStyle/>
          <a:p>
            <a:r>
              <a:rPr lang="en-US" sz="1200" b="1" dirty="0"/>
              <a:t>End-state goal </a:t>
            </a:r>
            <a:r>
              <a:rPr lang="en-US" sz="1200" dirty="0"/>
              <a:t>of the plan by </a:t>
            </a:r>
            <a:r>
              <a:rPr lang="en-US" sz="1200" b="1" dirty="0"/>
              <a:t>2030</a:t>
            </a:r>
            <a:r>
              <a:rPr lang="en-US" sz="1200" dirty="0"/>
              <a:t>, accounting for the impact of the plan’s strategic initiatives</a:t>
            </a:r>
          </a:p>
          <a:p>
            <a:r>
              <a:rPr lang="en-US" sz="1200" b="1" dirty="0"/>
              <a:t>60% reduction target in 2030 </a:t>
            </a:r>
            <a:r>
              <a:rPr lang="en-US" sz="1200" dirty="0"/>
              <a:t>was set based on Pará government’s plan to be </a:t>
            </a:r>
            <a:r>
              <a:rPr lang="en-US" sz="1200" b="1" dirty="0"/>
              <a:t>zero carbon by 2036</a:t>
            </a:r>
          </a:p>
        </p:txBody>
      </p:sp>
    </p:spTree>
    <p:custDataLst>
      <p:tags r:id="rId1"/>
    </p:custDataLst>
    <p:extLst>
      <p:ext uri="{BB962C8B-B14F-4D97-AF65-F5344CB8AC3E}">
        <p14:creationId xmlns:p14="http://schemas.microsoft.com/office/powerpoint/2010/main" val="1526811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btfpColumnIndicatorGroup2">
            <a:extLst>
              <a:ext uri="{FF2B5EF4-FFF2-40B4-BE49-F238E27FC236}">
                <a16:creationId xmlns:a16="http://schemas.microsoft.com/office/drawing/2014/main" id="{8E622B3B-4B5E-4641-8EF0-435C1BA2F597}"/>
              </a:ext>
            </a:extLst>
          </p:cNvPr>
          <p:cNvGrpSpPr/>
          <p:nvPr/>
        </p:nvGrpSpPr>
        <p:grpSpPr>
          <a:xfrm>
            <a:off x="0" y="6926580"/>
            <a:ext cx="12192000" cy="137160"/>
            <a:chOff x="0" y="6926580"/>
            <a:chExt cx="12192000" cy="137160"/>
          </a:xfrm>
        </p:grpSpPr>
        <p:sp>
          <p:nvSpPr>
            <p:cNvPr id="28" name="btfpColumnGapBlocker858450">
              <a:extLst>
                <a:ext uri="{FF2B5EF4-FFF2-40B4-BE49-F238E27FC236}">
                  <a16:creationId xmlns:a16="http://schemas.microsoft.com/office/drawing/2014/main" id="{0725697F-3F2E-4F6C-B22B-ECC77A5F0B02}"/>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26" name="btfpColumnGapBlocker640413">
              <a:extLst>
                <a:ext uri="{FF2B5EF4-FFF2-40B4-BE49-F238E27FC236}">
                  <a16:creationId xmlns:a16="http://schemas.microsoft.com/office/drawing/2014/main" id="{44BCD55C-7309-4CBB-80AD-0CD6630481FD}"/>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24" name="btfpColumnIndicator500182">
              <a:extLst>
                <a:ext uri="{FF2B5EF4-FFF2-40B4-BE49-F238E27FC236}">
                  <a16:creationId xmlns:a16="http://schemas.microsoft.com/office/drawing/2014/main" id="{444B0823-D7F0-4C66-95EA-025501D86E91}"/>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2" name="btfpColumnIndicator915664">
              <a:extLst>
                <a:ext uri="{FF2B5EF4-FFF2-40B4-BE49-F238E27FC236}">
                  <a16:creationId xmlns:a16="http://schemas.microsoft.com/office/drawing/2014/main" id="{E618944E-ADF2-424A-AF42-948F01181B6F}"/>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9" name="btfpColumnIndicatorGroup1">
            <a:extLst>
              <a:ext uri="{FF2B5EF4-FFF2-40B4-BE49-F238E27FC236}">
                <a16:creationId xmlns:a16="http://schemas.microsoft.com/office/drawing/2014/main" id="{B934B5CB-0129-463D-B94F-D5CD2B70580F}"/>
              </a:ext>
            </a:extLst>
          </p:cNvPr>
          <p:cNvGrpSpPr/>
          <p:nvPr/>
        </p:nvGrpSpPr>
        <p:grpSpPr>
          <a:xfrm>
            <a:off x="0" y="-205740"/>
            <a:ext cx="12192000" cy="137160"/>
            <a:chOff x="0" y="-205740"/>
            <a:chExt cx="12192000" cy="137160"/>
          </a:xfrm>
        </p:grpSpPr>
        <p:sp>
          <p:nvSpPr>
            <p:cNvPr id="27" name="btfpColumnGapBlocker936694">
              <a:extLst>
                <a:ext uri="{FF2B5EF4-FFF2-40B4-BE49-F238E27FC236}">
                  <a16:creationId xmlns:a16="http://schemas.microsoft.com/office/drawing/2014/main" id="{FA115A17-03F7-402C-87EF-89513ACEE111}"/>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25" name="btfpColumnGapBlocker398987">
              <a:extLst>
                <a:ext uri="{FF2B5EF4-FFF2-40B4-BE49-F238E27FC236}">
                  <a16:creationId xmlns:a16="http://schemas.microsoft.com/office/drawing/2014/main" id="{7365CCFD-3F83-4CE7-9AB7-2349626A10DD}"/>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23" name="btfpColumnIndicator335662">
              <a:extLst>
                <a:ext uri="{FF2B5EF4-FFF2-40B4-BE49-F238E27FC236}">
                  <a16:creationId xmlns:a16="http://schemas.microsoft.com/office/drawing/2014/main" id="{2AADD081-188F-416B-8DC9-F9F109FE47DE}"/>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1" name="btfpColumnIndicator974530">
              <a:extLst>
                <a:ext uri="{FF2B5EF4-FFF2-40B4-BE49-F238E27FC236}">
                  <a16:creationId xmlns:a16="http://schemas.microsoft.com/office/drawing/2014/main" id="{79B168D9-5681-4715-A0DC-CD3760A018E4}"/>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F0FA8EC-FE00-4931-B8BE-22428F56B8F1}"/>
              </a:ext>
            </a:extLst>
          </p:cNvPr>
          <p:cNvSpPr>
            <a:spLocks noGrp="1"/>
          </p:cNvSpPr>
          <p:nvPr>
            <p:ph type="title"/>
          </p:nvPr>
        </p:nvSpPr>
        <p:spPr/>
        <p:txBody>
          <a:bodyPr/>
          <a:lstStyle/>
          <a:p>
            <a:r>
              <a:rPr lang="en-US" dirty="0"/>
              <a:t>There is an expected ramp up to capture the full potential of our plan over time</a:t>
            </a:r>
            <a:endParaRPr lang="pt-BR" dirty="0"/>
          </a:p>
        </p:txBody>
      </p:sp>
      <p:sp>
        <p:nvSpPr>
          <p:cNvPr id="14" name="btfpNotesBox780874">
            <a:extLst>
              <a:ext uri="{FF2B5EF4-FFF2-40B4-BE49-F238E27FC236}">
                <a16:creationId xmlns:a16="http://schemas.microsoft.com/office/drawing/2014/main" id="{84B730B1-3D49-44FD-8651-4BDCC1C0B7D0}"/>
              </a:ext>
            </a:extLst>
          </p:cNvPr>
          <p:cNvSpPr txBox="1"/>
          <p:nvPr>
            <p:custDataLst>
              <p:tags r:id="rId2"/>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dirty="0">
                <a:solidFill>
                  <a:srgbClr val="000000"/>
                </a:solidFill>
              </a:rPr>
              <a:t>Source: Bain Strategic Challenge – all data has been solely designed to match the solution of this case</a:t>
            </a:r>
          </a:p>
        </p:txBody>
      </p:sp>
      <p:grpSp>
        <p:nvGrpSpPr>
          <p:cNvPr id="15" name="btfpRunningAgenda1Level170799">
            <a:extLst>
              <a:ext uri="{FF2B5EF4-FFF2-40B4-BE49-F238E27FC236}">
                <a16:creationId xmlns:a16="http://schemas.microsoft.com/office/drawing/2014/main" id="{BB2B8B7E-5910-4F22-87D4-B5A1D0696170}"/>
              </a:ext>
            </a:extLst>
          </p:cNvPr>
          <p:cNvGrpSpPr/>
          <p:nvPr>
            <p:custDataLst>
              <p:tags r:id="rId3"/>
            </p:custDataLst>
          </p:nvPr>
        </p:nvGrpSpPr>
        <p:grpSpPr>
          <a:xfrm>
            <a:off x="0" y="944429"/>
            <a:ext cx="2005577" cy="257442"/>
            <a:chOff x="0" y="876300"/>
            <a:chExt cx="2005577" cy="257442"/>
          </a:xfrm>
        </p:grpSpPr>
        <p:sp>
          <p:nvSpPr>
            <p:cNvPr id="16" name="btfpRunningAgenda1LevelBarLeft170799">
              <a:extLst>
                <a:ext uri="{FF2B5EF4-FFF2-40B4-BE49-F238E27FC236}">
                  <a16:creationId xmlns:a16="http://schemas.microsoft.com/office/drawing/2014/main" id="{098868F6-C142-4CC6-B4E9-2B5A35918422}"/>
                </a:ext>
              </a:extLst>
            </p:cNvPr>
            <p:cNvSpPr/>
            <p:nvPr/>
          </p:nvSpPr>
          <p:spPr bwMode="gray">
            <a:xfrm>
              <a:off x="0" y="876300"/>
              <a:ext cx="2005577" cy="257442"/>
            </a:xfrm>
            <a:custGeom>
              <a:avLst/>
              <a:gdLst>
                <a:gd name="connsiteX0" fmla="*/ 95080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50801 w 1816204"/>
                <a:gd name="connsiteY0" fmla="*/ 0 h 257442"/>
                <a:gd name="connsiteX1" fmla="*/ 896081 w 1816204"/>
                <a:gd name="connsiteY1" fmla="*/ 257442 h 257442"/>
                <a:gd name="connsiteX2" fmla="*/ 1816204 w 1816204"/>
                <a:gd name="connsiteY2" fmla="*/ 257442 h 257442"/>
                <a:gd name="connsiteX3" fmla="*/ 0 w 1816204"/>
                <a:gd name="connsiteY3" fmla="*/ 257442 h 257442"/>
                <a:gd name="connsiteX0" fmla="*/ 950801 w 950801"/>
                <a:gd name="connsiteY0" fmla="*/ 0 h 257442"/>
                <a:gd name="connsiteX1" fmla="*/ 896081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80 w 950800"/>
                <a:gd name="connsiteY1" fmla="*/ 257442 h 257442"/>
                <a:gd name="connsiteX2" fmla="*/ 0 w 950800"/>
                <a:gd name="connsiteY2" fmla="*/ 257442 h 257442"/>
                <a:gd name="connsiteX3" fmla="*/ 1 w 950800"/>
                <a:gd name="connsiteY3" fmla="*/ 0 h 257442"/>
                <a:gd name="connsiteX0" fmla="*/ 1136749 w 1136749"/>
                <a:gd name="connsiteY0" fmla="*/ 0 h 257442"/>
                <a:gd name="connsiteX1" fmla="*/ 896080 w 1136749"/>
                <a:gd name="connsiteY1" fmla="*/ 257442 h 257442"/>
                <a:gd name="connsiteX2" fmla="*/ 0 w 1136749"/>
                <a:gd name="connsiteY2" fmla="*/ 257442 h 257442"/>
                <a:gd name="connsiteX3" fmla="*/ 1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1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1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305064 w 1305064"/>
                <a:gd name="connsiteY0" fmla="*/ 0 h 257442"/>
                <a:gd name="connsiteX1" fmla="*/ 1082028 w 1305064"/>
                <a:gd name="connsiteY1" fmla="*/ 257442 h 257442"/>
                <a:gd name="connsiteX2" fmla="*/ 0 w 1305064"/>
                <a:gd name="connsiteY2" fmla="*/ 257442 h 257442"/>
                <a:gd name="connsiteX3" fmla="*/ 0 w 1305064"/>
                <a:gd name="connsiteY3" fmla="*/ 0 h 257442"/>
                <a:gd name="connsiteX0" fmla="*/ 1305064 w 1305064"/>
                <a:gd name="connsiteY0" fmla="*/ 0 h 257442"/>
                <a:gd name="connsiteX1" fmla="*/ 1250342 w 1305064"/>
                <a:gd name="connsiteY1" fmla="*/ 257442 h 257442"/>
                <a:gd name="connsiteX2" fmla="*/ 0 w 1305064"/>
                <a:gd name="connsiteY2" fmla="*/ 257442 h 257442"/>
                <a:gd name="connsiteX3" fmla="*/ 0 w 1305064"/>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1 w 1305065"/>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1 w 1305065"/>
                <a:gd name="connsiteY3" fmla="*/ 0 h 257442"/>
                <a:gd name="connsiteX0" fmla="*/ 1558340 w 1558340"/>
                <a:gd name="connsiteY0" fmla="*/ 0 h 257442"/>
                <a:gd name="connsiteX1" fmla="*/ 1250343 w 1558340"/>
                <a:gd name="connsiteY1" fmla="*/ 257442 h 257442"/>
                <a:gd name="connsiteX2" fmla="*/ 0 w 1558340"/>
                <a:gd name="connsiteY2" fmla="*/ 257442 h 257442"/>
                <a:gd name="connsiteX3" fmla="*/ 1 w 1558340"/>
                <a:gd name="connsiteY3" fmla="*/ 0 h 257442"/>
                <a:gd name="connsiteX0" fmla="*/ 1558340 w 1558340"/>
                <a:gd name="connsiteY0" fmla="*/ 0 h 257442"/>
                <a:gd name="connsiteX1" fmla="*/ 1503618 w 1558340"/>
                <a:gd name="connsiteY1" fmla="*/ 257442 h 257442"/>
                <a:gd name="connsiteX2" fmla="*/ 0 w 1558340"/>
                <a:gd name="connsiteY2" fmla="*/ 257442 h 257442"/>
                <a:gd name="connsiteX3" fmla="*/ 1 w 1558340"/>
                <a:gd name="connsiteY3" fmla="*/ 0 h 257442"/>
                <a:gd name="connsiteX0" fmla="*/ 1558340 w 1558340"/>
                <a:gd name="connsiteY0" fmla="*/ 0 h 257442"/>
                <a:gd name="connsiteX1" fmla="*/ 1503618 w 1558340"/>
                <a:gd name="connsiteY1" fmla="*/ 257442 h 257442"/>
                <a:gd name="connsiteX2" fmla="*/ 0 w 1558340"/>
                <a:gd name="connsiteY2" fmla="*/ 257442 h 257442"/>
                <a:gd name="connsiteX3" fmla="*/ 1 w 1558340"/>
                <a:gd name="connsiteY3" fmla="*/ 0 h 257442"/>
                <a:gd name="connsiteX0" fmla="*/ 1558340 w 1558340"/>
                <a:gd name="connsiteY0" fmla="*/ 0 h 257442"/>
                <a:gd name="connsiteX1" fmla="*/ 1503618 w 1558340"/>
                <a:gd name="connsiteY1" fmla="*/ 257442 h 257442"/>
                <a:gd name="connsiteX2" fmla="*/ 0 w 1558340"/>
                <a:gd name="connsiteY2" fmla="*/ 257442 h 257442"/>
                <a:gd name="connsiteX3" fmla="*/ 0 w 1558340"/>
                <a:gd name="connsiteY3" fmla="*/ 0 h 257442"/>
                <a:gd name="connsiteX0" fmla="*/ 1837261 w 1837261"/>
                <a:gd name="connsiteY0" fmla="*/ 0 h 257442"/>
                <a:gd name="connsiteX1" fmla="*/ 1503618 w 1837261"/>
                <a:gd name="connsiteY1" fmla="*/ 257442 h 257442"/>
                <a:gd name="connsiteX2" fmla="*/ 0 w 1837261"/>
                <a:gd name="connsiteY2" fmla="*/ 257442 h 257442"/>
                <a:gd name="connsiteX3" fmla="*/ 0 w 1837261"/>
                <a:gd name="connsiteY3" fmla="*/ 0 h 257442"/>
                <a:gd name="connsiteX0" fmla="*/ 1837261 w 1837261"/>
                <a:gd name="connsiteY0" fmla="*/ 0 h 257442"/>
                <a:gd name="connsiteX1" fmla="*/ 1782540 w 1837261"/>
                <a:gd name="connsiteY1" fmla="*/ 257442 h 257442"/>
                <a:gd name="connsiteX2" fmla="*/ 0 w 1837261"/>
                <a:gd name="connsiteY2" fmla="*/ 257442 h 257442"/>
                <a:gd name="connsiteX3" fmla="*/ 0 w 1837261"/>
                <a:gd name="connsiteY3" fmla="*/ 0 h 257442"/>
                <a:gd name="connsiteX0" fmla="*/ 1837261 w 1837261"/>
                <a:gd name="connsiteY0" fmla="*/ 0 h 257442"/>
                <a:gd name="connsiteX1" fmla="*/ 1782540 w 1837261"/>
                <a:gd name="connsiteY1" fmla="*/ 257442 h 257442"/>
                <a:gd name="connsiteX2" fmla="*/ 0 w 1837261"/>
                <a:gd name="connsiteY2" fmla="*/ 257442 h 257442"/>
                <a:gd name="connsiteX3" fmla="*/ 0 w 1837261"/>
                <a:gd name="connsiteY3" fmla="*/ 0 h 257442"/>
                <a:gd name="connsiteX0" fmla="*/ 1837261 w 1837261"/>
                <a:gd name="connsiteY0" fmla="*/ 0 h 257442"/>
                <a:gd name="connsiteX1" fmla="*/ 1782540 w 1837261"/>
                <a:gd name="connsiteY1" fmla="*/ 257442 h 257442"/>
                <a:gd name="connsiteX2" fmla="*/ 0 w 1837261"/>
                <a:gd name="connsiteY2" fmla="*/ 257442 h 257442"/>
                <a:gd name="connsiteX3" fmla="*/ 0 w 1837261"/>
                <a:gd name="connsiteY3" fmla="*/ 0 h 257442"/>
                <a:gd name="connsiteX0" fmla="*/ 2005577 w 2005577"/>
                <a:gd name="connsiteY0" fmla="*/ 0 h 257442"/>
                <a:gd name="connsiteX1" fmla="*/ 1782540 w 2005577"/>
                <a:gd name="connsiteY1" fmla="*/ 257442 h 257442"/>
                <a:gd name="connsiteX2" fmla="*/ 0 w 2005577"/>
                <a:gd name="connsiteY2" fmla="*/ 257442 h 257442"/>
                <a:gd name="connsiteX3" fmla="*/ 0 w 2005577"/>
                <a:gd name="connsiteY3" fmla="*/ 0 h 257442"/>
                <a:gd name="connsiteX0" fmla="*/ 2005577 w 2005577"/>
                <a:gd name="connsiteY0" fmla="*/ 0 h 257442"/>
                <a:gd name="connsiteX1" fmla="*/ 1950856 w 2005577"/>
                <a:gd name="connsiteY1" fmla="*/ 257442 h 257442"/>
                <a:gd name="connsiteX2" fmla="*/ 0 w 2005577"/>
                <a:gd name="connsiteY2" fmla="*/ 257442 h 257442"/>
                <a:gd name="connsiteX3" fmla="*/ 0 w 2005577"/>
                <a:gd name="connsiteY3" fmla="*/ 0 h 257442"/>
                <a:gd name="connsiteX0" fmla="*/ 2005577 w 2005577"/>
                <a:gd name="connsiteY0" fmla="*/ 0 h 257442"/>
                <a:gd name="connsiteX1" fmla="*/ 1950856 w 2005577"/>
                <a:gd name="connsiteY1" fmla="*/ 257442 h 257442"/>
                <a:gd name="connsiteX2" fmla="*/ 0 w 2005577"/>
                <a:gd name="connsiteY2" fmla="*/ 257442 h 257442"/>
                <a:gd name="connsiteX3" fmla="*/ 0 w 2005577"/>
                <a:gd name="connsiteY3" fmla="*/ 0 h 257442"/>
                <a:gd name="connsiteX0" fmla="*/ 2005577 w 2005577"/>
                <a:gd name="connsiteY0" fmla="*/ 0 h 257442"/>
                <a:gd name="connsiteX1" fmla="*/ 1950856 w 2005577"/>
                <a:gd name="connsiteY1" fmla="*/ 257442 h 257442"/>
                <a:gd name="connsiteX2" fmla="*/ 0 w 2005577"/>
                <a:gd name="connsiteY2" fmla="*/ 257442 h 257442"/>
                <a:gd name="connsiteX3" fmla="*/ 0 w 2005577"/>
                <a:gd name="connsiteY3" fmla="*/ 0 h 257442"/>
              </a:gdLst>
              <a:ahLst/>
              <a:cxnLst>
                <a:cxn ang="0">
                  <a:pos x="connsiteX0" y="connsiteY0"/>
                </a:cxn>
                <a:cxn ang="0">
                  <a:pos x="connsiteX1" y="connsiteY1"/>
                </a:cxn>
                <a:cxn ang="0">
                  <a:pos x="connsiteX2" y="connsiteY2"/>
                </a:cxn>
                <a:cxn ang="0">
                  <a:pos x="connsiteX3" y="connsiteY3"/>
                </a:cxn>
              </a:cxnLst>
              <a:rect l="l" t="t" r="r" b="b"/>
              <a:pathLst>
                <a:path w="2005577" h="257442">
                  <a:moveTo>
                    <a:pt x="2005577" y="0"/>
                  </a:moveTo>
                  <a:lnTo>
                    <a:pt x="1950856"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7" name="btfpRunningAgenda1LevelTextLeft170799">
              <a:extLst>
                <a:ext uri="{FF2B5EF4-FFF2-40B4-BE49-F238E27FC236}">
                  <a16:creationId xmlns:a16="http://schemas.microsoft.com/office/drawing/2014/main" id="{265BDEB8-402B-48F2-960B-EE38FA558275}"/>
                </a:ext>
              </a:extLst>
            </p:cNvPr>
            <p:cNvSpPr txBox="1"/>
            <p:nvPr/>
          </p:nvSpPr>
          <p:spPr bwMode="gray">
            <a:xfrm>
              <a:off x="0" y="876300"/>
              <a:ext cx="1950856"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ambition</a:t>
              </a:r>
            </a:p>
          </p:txBody>
        </p:sp>
      </p:grpSp>
      <p:sp>
        <p:nvSpPr>
          <p:cNvPr id="18" name="btfpMGChart335907" descr="Enter Chart Description Here:&#10;&#10;End of Chart Description&#10;DO NOT ALTER TEXT BELOW THIS POINT! IF YOU DO YOUR CHART WILL NOT BE EDITABLE!&#10;mkkoexcel__~~~~~~~~~~False~~False~~Falsemkko__4HooU0THZk28POP9trq+pbTvvzd/gcV8t56cq85kb3NDTsUhojRA0EsgEHHMH7oYP1SYpn09ysXVivguJdhTvfyVMsBLTGvcX7WPTor/CmWiWcfk2RmY+GE6Q6T90sFUUcjL8kfAV6PVoSdURXX960ZMmHu3QTpEU2hrD+ylEWkT5tHWtuyifORIUDrDg5v0fVeX/xkuLP3ETFgBF9Ds1Gc95u9/AFxzntpPFW639eSa1vVFWg7+owdPJ/38AMgcnUHOaK5BLxqrlzUM/uOtJ35Xt+f6YsCm5wILd7b/NHq4bwqQhUgZ1bjqXrTTkb8x0fVxGzAuHmx9BrD+dpDlb/eYfh2HNCdnNNlki7UMu1lIQ8atK8e0Ii+XrsW42RnibRvgJShGm3mb0sSzR73Bm+5c9Evt+1MM1d+1E86eHwICPPm9VdWW7y6WqdIBATUYANh8zXaiaLbe52SNgXviWfxlzO0ppBbB0g8bEnJN3MsjHmH8aBRyWZVovja1pl6LI2AFpKSAf3RMzJhEHLOGuQwdnXtZax2jh0rHhxopw4fl6EbMQzvyutHcDfFa4ma+MepuP9A/1ET7B2hJ/Sz+B1Lko6ORFcxidZ6HINi1P555dmGDYKI+dVzGOOhAlu1Bs1jJgCzm+s83TFo4kI5Buu4o47pnUQu/0LrMlyJJK4/UBJ2VLUdeYWkkPOn1VXnc9Q0uXjgeOWVtq+Zlk/mKrwDfuz+UBMNiEaAG6TeUEg2IdDG8h1FuQrIdzG9vGIGuQB9yRmLCEd8eb7qTl8A5zcxF3D/EU8ctzGXIzWdbW5Pl2DyG+wg1vdbQX0RpkljGEFmvVjWRhWPzsw/zO7o5smeXdRNzggVs6HeOimoD9g676Rz4gSw4W2rOsBg91fnmhotdPlSOodY0agqdOn5yZeHXtVaG7+m8OSEgNkazIEY/bLt3gVYRBxa9DSZX4xTFxcpdNXKJ3L2VbOKWONuWlKJEcEwbCS8oXC02rOlM5dWpSZXekiyhQ7TTuSR/bacaLgOPK9Cdr7ShfYxAPwGr3QpoPCWb/up57FeJjREezW5Y3pVZLJzXQj7Ad288EnlX7BPLOgkQ9voTmt6L1nt4oas1/F9DnPPy416rbXc8Dk9e9NDIQdGcyNBm7yBFQvcZ7EAVSMEUnd6R/YU3147w3aFA8tS+BalYMG6TguS85dbdxncsi5eCOxHhPmRwg66a0dI8u77T931KM3dC9qsrRdR3WHke5ATChgnMwQDxY5J3D631GsUQqbosL7L+yPNPVxQh+vwCkg3eOPPjBksev+qWJtNjuepg0SRp3VrJ2JADQhhI7s7/UYC4lDZ8w2xhKMMoxJjVbZWt9qX14Vn7k7HuRhrSTP2kGpAQYK4D3CyETELeSJkM64JtAtkM/SRpCqb1ZW0yRUwZ0KH3SMyfhFy5uQPSdPyaw2omhOhbAqJiK1M+CU2RUhWq8qduIHYO0uzae1mP8annvgy3gY2DWsPTmtn3+bX7ntzwXVZC1odFQ7JTZoCl+aN2/qkME1omo0jVhZdhor0e3kolmgpoh3nepFsyY1JkEfTkH9+ocAmj+4LtP1FL06X78M2wWea9X/iKRNqOqBLWglROQ4rCBGXClCuiWvmWsRNA2V19xwDYdRCdWROwIrCT0FUtFTgDwvTFT2/ht87eYqhlerLHaFtWG/BJmgpo7sKJG7J5hd15JtJJFVw0jce1mr2Cg4lMPVZes7EKXo5tMSarKCoNmB/7dWUMh1o+KZctXVHFb+lwBTf/0XGxxMNpGABSiUKbARpkeznElXm3AWF3DUuA8znGuKMlv4glN6LUy4+cr873P6mGj0Y2esI/+mXr8y47BCyv8dMet7kJs2MKB3BwrusBeSJ5XyJrQq4VEPOsMZErPKnNDdIQBJdm4TxkjxqeAlU2yTDUkA1hHDi4LZCIkPJf5yVQar25lZGSurD/uJb5X4+pQD9IZ8a4csHd5ZJCN5aSd9esZHPB4d1t8suWRFRfMxmmx3/Wn6dGKLlGUSW+B3cA3S+z1NPIWuLD75/mtggVPbhUkSzZMJeckUWKL8zBDK1HcIOg86uNBmmx7FHyACIW/HNklgsRtk/SsvJ1iwLN6jbJDBTzDkOZfsT7iK7NHJur13EF/CTG69Hspd/qUteQ2yCaqYF+N3CvBHkJREU3VfZFmoAQ3Shprd3xgm4jYv/0BNK0lhmU/3b6A/By7eS1MjlRvnNr5N9yybp4P+Jc/x79HtG/kb1wiFh55EnQ/oaJ06ja99YFCpCBVu4xvZfWFxD1RNzHC53zbw5UBoO+Fmi1KDHfbuk9mHAG9FGNfXR1QNxURO5Hnyxak5hOWzacU9zOFOuecRNoKL6F9cenSkV4duoqN9fA9v8DcjMfnoigJryRPYYL8/ulB6pfD1eNtGHt5x351JIoX5vl6gX62dlrbimq07F2rA1VFCpjJvI7HcEHczS7L9zgKme6/ynEqc2hs+CB/E+cquKuscDiXIo0JmLBTiTjg4E7TMnCUpvAWsE1qPz2TMpfARg1yEy+fzxO9Mj70XX2oT22pSXTKH1RAATPlyGqh3RcGU9FnkVw0ESjOitDNUY978ShnpmVIvNlU/h8yhFuVcwUMyR6xJjJlTSmwbEwRRs2S+IYD9Tw1qFmxfueBtkOGfPm2+TSlyCUOPDh+y3ALP1eF8bhobWmhRKQkv74YYk/kHDUFUMpnnRpdxlsfaIjEO1JcqSTGLiimiUhiuT0z9AWVj8cvV45rW6+tWpiwSHAsEyV0hxAjHtYXCb463L9l9uRS9+LUVp4jA4AkUrnan/26z0A0scsllE8OlWINv5IrleKQcvX8L8AySp0QngWQKTz0KVKTddUGZvxTDzzEeLHlddIUDafA9pjZetBAkQmtSeHTA+dCxkhH7xYsI1r6JgRqWlwBZnklPCi17iLl8DMMjyE6Ise3QXBobNw3fEesAYvIGoLqizdR0wNfD0L7mnbTQw1bfasCp/AKYfAQOC5BQgss1zLJfDoTNyAOOv+s7+O3Vxdj126vFq3lRBBxKcjrv897t5QM3ZYaGW2jzFtwqdBSJgVVckUKpnptlzw7cdWznvWC4HN7qOsrcOgQWzmsJ2zVYYEtEzTt6M0kc4oFe2BfO8dl7bOoxLSIp8rFyLJ2nsNpsHQ/WdNO+CNNT0XxkyS4TmehiFheAmbUu8abdJmCF0/kIDfZ6t6aMR05+h2zzGD+uAvs+AAWjvEQMMyaPUGlLZzIR1JPZRSAOm3l2Bu9+B48S661h7rB3tAX+a1zdKXHdrg8bzVR9aVnEs8C5MWEeX0Yel7XsRT+7Ih2+1bkm+GSIRZe29miynnT6kyGW0D4CjZsh67oW3iGZTIPsF/MUln1VGGccXlZmAwcHZ/qZswgMWBPKQEZTQ3LVLmN0svt1rFidO3CXX1faDP2xxgRwuDer+z2gyac0YjZiCyt2l6MGaPuKcM+zu4w9zgVCskttY25nXIsZ8QMAY0ILvPWXzLVpYz2y7WmrYGghhj/BYjC2wOU1fjJB9nop8ojzcU0QG/nmBHDXbPKltBs21xs6nHPDROKC7/pAGGdaX5hO0HfqknhUtKgU7HzDonb9E7SHMXC4SJ64CI46eMH/U0+IvpIsEuXaXCYiNzqRIgdN+tfIiK2B995WFHrsIaDXFO4nfIrXEJhTN37LSYRO4jTSoBfVCfLDr37mznIee5vn+qG6FCeImPM6QSB3LNuGErQ45lvRI2f7Fb0YZMXeP5kMbaPMmJtX8sNEYEJfsPkgDtxuyA3m7dydf7cibpIB3yOPZnYT7CA5IODMlkZRDv58h0rIKPWPfcJWifIfemYeQR3r1Kfz/9q0aUIK/luZrVf7J6VzUX5tzsBtC8lG3kte7Nx2xqkZxTd6UKSwKsy900KpqIUilVBNZm5nH/ZvH0B7KxryBNC2HxKjt50uKe26Z0vldLeHzYM1cdIZw6FCo336qPxnMNa4xfmg7mMRVdRr87BXDW4xyDfF67Kuz19+rGug/yc/k+JyC8pUgEDXiaJLgPsYsfn2Vse9myX1AKgU+lM0pKTLg3G6xK1U6IwzRi5A9bzFf15dyz1o2aAUf3Puctq9wdOuEFTZxybL1LNV+vHcMPS9VDq7Fln476an24XB56dQSuKWIoir5zXMDSFlt0eJsHwvwfwok0lWoI4mNoTSG2rPknWre2vScc8weUfbM6jDT0obISFVCpwOwNdNADQHY+GW27TRkU+WrxXXGxreORZHaSoD/bK3G58H3r6Hspdkn3sKEIFOfE/oJ54yvhYn6HMarS+1bPGt2bEjmHcIwzAJVjLhTx+Ypxo+sqiol712YH6gMQ5gSp78QP5+bkv3CdWyLpbh8cJOcvzTvSkALmhcHpPVvESuu+33XlNJmpL70VxXH3FMa2Ck5kdbxStja9z2/4nPhzjO8NNxo/OjtDiZlvetTHymVoMHQqO3XHMai8QD4Irr/8h+NjEp3ioRyhxNsOewytHARTKMu90rTcjKzmxBUymp++ISyZ1V4F86sj+4Xkz5dZm4iHqDnGwF+jSp9Dx9kXYWUz0Xy06J6Sz6gQSd/CNmsyFZcHImLnkqDzNSvcM3FxmnjzTJfFe/KW/ZQ914ItpC/GWsglBM+oyHLwlif1ksGQ3CxJNjUnJ5iPg2UhPII+dXk3W19YXDGpSigHhGm/odznk+OblnJVwPZrO1vRHS8JcDQCzF4coz0xVJlbjj9moVI+do4rAF0AiqQ43mCYbU7120h1wq+WFoeJb5cpHUTo7ec8HbM3cfH+wf5PDzTaim9IehNu72Yi2tDSx20/GC8HXLCzZmUwXSNVG9pCZQYSmplDhuzDKV40PF4Q63gx5YqOVkQ1cJhaOegFN9Be560lMTOURhS9jdqCdcer8ed7qCyZLRCb08b4VhIWvbtdc50IiuzmNI2FvBDuIma7Bp8RiRlKeIPe4nVIb4yzrUqWjz6lfAJsNGduzH4H0VDJDCE4HDGfqyIj/w7ahCJPZFUnO5itibRuHxCmZXdB5DRgQ8i0RrpQdsuBZc3mFNGVzpWpEENKrH8xUoe3N2+zUu2H3yV2lxktiumsCkHsI3qLoLA3bslw4+nEMuDOWQYLVQh4g7S6bqTqgTvM+nxziQ9JoaAFG/RvkH9qt6r67xpQPY5xTnxT6zu0aVvQ5dzaaf0Gg86GJcEJO/6DzREx3ieQxuGUOvWkDUza0JXMx/73qMfffB/gtrqjdfAkvVVunQeVUsmm3mFyu4f5tiP8xrt+GtQ5R92qlLYoRjleC/Tz9TFj5v+50QniZlF9w1xITqiu+/uKYEabryXxS5/gPzM2U8AFxk9/V298vETEnztFIor1SeKXTEvfievSnbEtvXsIGXpEyzFk6Su41nMJ5vrmeArNBEeKoC6xqZJcufe6SeGnbSQHABJvwwWVW0Xczghrx4B62mWcM38uiy9j18rDTCctpmLczIvBcIBNgkiUd+JdmIpnqPSij0iZcS8lqoU5/pYq9Lx9VAPCBjp2UXd5tyFbSSHi9zWw7jD2tLpDWPo6t378tbeUFJxhKw5dyi6es9V+E06hTd4JcQYhO2DeH/3R/ouRQk1FSOiKYzcXxhQnp6u6j9DHrQ9AWjj1aCImzSKS7mFdiU+UldKbbAKrAH5btkrPXi7O0H686B0EWWctyUQNYm8WkxtlhJ8JxpqBoY/MSoC4/Ac5tlQpwsot3WtAlC9ciiiqaiDrOUiJyyVe9U2s4PzehJyni1vu6NHyXSuQdS3SCtMoTrKFalTHvRgUA5pTsdJn2ymQh/icP8OUb/0oA8EwjGIKB6b5PVqFM2Rv7oXHDFvSYVKwc9UCaAYE8U5nzuPx/IRH4u4V8iyj3sDOOMCpLtBQR8PuBDwODItRf40ZGFxs3ruVGwBzd55oE1FC8WiBJ+EksW/QH/0wKQMRc7by+U62TXQIad0bc3RfyeXjijoAdj2BANVUQx6CacqeQquBYRP0bJYXNMV84R6lsoWacob6yjiw3rTgBRhgk1Kbv4rtuA8kd8tV8A6q97wCXi3nRZoZEAjkab5O9ohQQBrC9R00KBUeowL4SyXAtFDUakdYQaLVFtCaDwdUgnfkqPbKgRP610c66lMkqhF0io6/dT8PiRgZgkA8C+tqOP6nLl957ESKGcP9j/4AH749x7hRFGNZkAWJ5Oj+BLNa3Lm6BqWikm8izMtKu9y1Xy7lwdMyUSBsF2FOINzX7z0VjPwplFivBLNIzycNfsaNTPBNNhhDxM8Nj2+tCcgMHwTkTb4+iaEkKZHyqQ+f3nXdfn6lN4wg9AxMdydWZwIdtRbZSD3EBHpinMs+aDPU3nUoAMGCemCgoiLYClfc3rb/RgV35A4x0ZdgZ0vnFN/fSiyV3OpPgOL32NNEVw84K7V6Zmohev+hjpXQhLfchRF8QJCfUEoH5UQQWKTxtK25WDrfrtlqwyVqdabywWFJUHza0ihlyUm6JXCzZa4GwqhtxKpRlJJSwIrkgetHIbrLXQF0WboODqrRpgRaMYxxGOkD2RfFk4hxKeVQ3xsPzWUFUt+MWeCP5KHFDvNmIti4wbDMdN+pGmDMZv69K3WjmKz966Fuxk9/BFTXWV0PwyxxDUEFsermF7wGECKywewAHNJxpvdUf1cyvqLlujZQpYzmDlK/Mj2uGXPfjKNXTiIk0ZPFt9UqOXP7A1dqUcgQJ1JD28NIJmGhLKWFdCEMqtEuirUos8dJuRffNtONlkm5uHltiDqSOnRMK/qI4xNJrp+8cQ/CYZJZSs04jtPs+WvEbAe3e7TeFQ77ae45lCRgrtkirSG0gSwwiozjm7KRh1lugyYl36fo3wz6KXVyf5TCPNDcSjobB/mkn/HywlsfsP4VeDpZcaiKG/WD2z451PKOVxflauh8SV+yKdLtX5rP9azsqkOVpeZRiQSISuq8kT2ZBx9WNWthONDieQfPabwJUcSE/CmLGujPLMggg+H3HHZQMZRrtuvjFeo7JICnRsXXL6P/bS7cV44RaZjM6r8Xk5/F4jvMJpPZZikaxDPl1Xajf928F/KKWoXjoHiUJ1KCUx2tOPKZboS4Ec+4MICmhnpYhAX9W4ve/V+8EAZB4dx9Yx5rfw6KL3gYSv7Olwfk5768ZLtcraGZw2loahmXRkm3U+AblU6qNYNRBHFiEh3Og5OixFCsqbotXiNgo1coorHRgNXQLx8tQPwqFwG8VM95eKciEGDwMU2+HKBPcOpKga4GkBryCly5qFK6YAA69FUsDzbJMUzpk4nRFmQYEbAW1A7TX+XC/mHMEwb9Otoe3y7FyOcNDSi+5kXkhvU3RmggbTeCDJCoBz4U5Oofm5EOUs7OCzoEnZ/iqgbA/ePd8B/ZMqU+7w6M8LIWKirScdugbfuPvajLVPlAnoowsdR4w42tJrm4BZiGAJi5EN3S5wfv+ot4F+KvSsKLU5y5FoPIcY/fU7pmB5cQxElcisIMmUknS0PKPJLWpb+rXNypbr14pRZOZSflfzp6DfkUH/6G8YuVBukpWYcHMto+VY/mk2dO1TwDhHNMO2mjkfU2wRtpIJXRIz81TgdmJ5VZXXcSa+7e5qURHp3MUOv2LP+CAxPwOzHgRyLR00oaD2FLZRAzgph8PjssLhdhNSjQS/4OMv+KS4liieLQpVWb34MjjdLoRGW7MQiwE7FCQB9zD/3+25QxzybnIck/Je8Zxcb0pZmi59Wfg6KKgxk6VOD4UMKYt+v2SPEwR8pE8Yr3iTQmkeN9gPRfwcGnsdwqcV6DufBi7FuFnCt1LP3/ina9MX7MrQg+KcB6NBp+/RZ7ogRpk2uYU64cxSuZeTRfgIRL2VpnKG0J0DawXQO9h2vbEFfrOynQFZ6A684d7dtUrz3MYwNLbdgBw/EcYksU9+QZWg1/RCi/7gU9UuSHfq9zFduzkP8FipOJfSCC7LCz7emmCyZS7ipz889OLtKrm+208Q1K4DU/FAC7YmX3r5fI421QiZQ7na02IKsQz6g5sZ2f50S6gaazYC/wxkbbiL8xX9km26ILqY3AiU+3Y1ChF6n9OS6+gMqWMKqL7AIrodpK+iXJQ504WPeIr/d3w1vpXag0sANJTkmNXIB838SenC6lJhJAi5jL10vCaEz/sH3NYYKvfypKaG7eLnRUSnhdKHqu3D/ztSbC3oF4dXry+EYlCHaksm9smYIwlpq0tBZRIdzLrKbzHqcgERiiRLMQKrhi78URdiwZAr7ClGM5S3QRoeXLYa5EPTliwTHPbDllhVslyIk63nRQZdw/FQY77Y5OnUgkv9LQH5nepuc+a6oAQjpkN5LLK5mpv4rw9tRfOBxWMRfS4A86lCerhMGUiTuwsAYGEwr43TRzC3d1iQdKZxBjoINz/dShIgkYYLxBwKZRqlpdgWNyo3aWpdidZqNaUI08HaZlAygaHDW9PmqKK2pWveYSMiBEjDC3S8DmUzRAojsY5XO9RSm3c3viCdTxWGBGvKGapuxGTpIEqVYFCo7BvLDIFNVZPRm8zHxlW1iZf85GPD9ftucz2/XrIZiM0a4FlFFBTrjeaTyznVfEseyYbc+ohXz5fa7OGkT5Djw2WaCnbL7R+4J9ITAgQ6boRiRuiHLd6luWuDIfZo3CEhTjYqDGxs+qiZyKsB37nYGkmb3OWoFhh5g0Z7NpOJHOfs1gjoKaQ5TOG9wMczJeWqmJxyWYG5qdXeSWAv9De2U5pwb9/04IStjuIrIWkgdSWgpZrX5k9O0clarGYPism4cjuseUFUTemjFO1QcoAHmNNnIsVH7JCqemyOqzY/TT3mNDbljDQx0JrahJvAyXzFKIcw0EfLBmKWjs87FukaLvPYl4v2ijRGPQn7I4sJUI9LHr8ZdcHBQFghRcZ0vzZL288/r4KMovcBfu9+OwfkPWivxlQ/MIZ2aH+lQUvysZ+uGgAYEqSAwOdUzKSc/UWeAPbfme7hvgt8eqhyBUO26VECOhclLBwS5k8BSHivlcxm+UBA1+8eaSw72g+/4veL/F/0H4MxcpXxgpBgjY89c9Xt57JvggxWszrt+jItw5wnCjCUa1eAoC2WMrtV5hIUNXWGNYxtnNvaohf5oC4ft38b+aHJOg42zJSR5+JhWrSR/d5GkUPoBR+WGqdTOB9ACWnqvGbC/IF70DeUmHwW5kdd/halUyE5dTR4u+6UZqIeUva81Ve2XbX7zNJTihORyilUSkXM1jC1oEvaCm6QBiu5v1lmE5waDKeuWKLwEO43uE8LieZWyqjcdEj5L2lX3FL5dSQSeH5emMdgiIBJuTJYqdQHbnhaq3/2t3JG323RcOwWcUY8EWNJ92fK3OpNTe5jntlU1l8f8lQNNdQZyMrfyd5qeOiMhfodC8q80jY/zHfrxshPsqlndvWVPNRVf2J0MRxRbYpOrjUInHCEGoIHW18DPuahJLW4de+LdtdUoq2i/x0IuwC1NThPlbwZXEpfEP5wCIr1yqisZXKzBJZxMy8xRDwsHPyF4ZzlrEmq5UCcY4d39I1CxKe33KXctvVaul9jyvFxFvZzmz5HyrjLEemfW5zNZNGS4VOD30Y7YvKNY4ya2S+aupAQlnRQ5UuzyJespuvtHFlzew8UV63qEiBVUHasiNpG7IHEo4V2qhIPGOFZVRbNI3jHn/TfDu2oTqoOKKai5bynR8xTqyQhqvArcbb00vk7knYemhf++lSNjAwcfCqL3NWQPU3EgjzFRWC7iMKcTIV1329ua7YQxFqDSpVml0ahSyKFsAxKEzsq7dnosrFnjWkNqRQ9gdXlbQ9LHWiXLOeDu74sSyIDwU6a4dn0ekclR4h49czZ5Vu6ZwofFFCh6MQpuS2AIUcKgFUIl6hFqa9opOorwlhNR7KISUHSKnK+0V4jKnq3QyP3dRSlqSsn1ji6zouv0PdKdFmIIeMVke3DPXMDBOLxZOKmfBRoO9aL6zN19STmzo+PVwoj4l8ABahOAbutUXIqksnVBfRAIO640FNvdrsibbSAKz7f5bzrAUXDHTRE2JUK194t6Xwc0+scwS/eysPg4aYqOJYNJcO9g2m5YXvUVes/eyITRTUozVk4CiaaHmQ4bGIFLYl5dH41MivwMJhBcD9P9tCQIfMPWYUGsxljm8CoWlXryF1NsldLBL6QqHw9AE5NW/M6d6objwS12STVwIB6PPdQ9p3TkkWvXTi6tE+RveovHvkZ3xvKsZs5v1QnZYn3ZRyqypT1IP2ZpZCMVQV/zd3MMU2mD2YXmRcC9mM3NAuQ2XfO85SUQF9u5G532m3WV4J58nIgvRw2S6kxXUbCkD0evd/BHJ6e6Mtt+ZfJzRygQ2q9JHJED8k22FeV9jvDcAihF7RNa8jwQ0oJqFKylYQJ9Rx4D2+G9uPLZ14Ihkx8wN7KY2oqSSHbFi118mbTSguEF45SCD+aJ+K6I5ACjAXAh/vypbMZui6WSbzC1jWzbijcDsfPpBLIcTsF/aHxppJH9KvgpJ7bJeVcCwabU4J/Xm56HvXZqq1tRbX4g36RmWnxwJ2YyuU8QggdnugvBJRENrkgt/ZHiR0cCkzyw9hBgSmuHiNCQGrJE9d0ojx9EalXpuKMKnih3ipBSjQx5xN/m9FaB1RH4FAfC73IjY+ik2ONXbroQKb0F80Hxa9L3ilkAhXYg6oSSU4D/VAtfVbt2sz0lB32wuBg75MXblOb1ZHXrYStfLw1bthBXKOGoQ19Sa+uAtpHATqwmn/ZXl6jtjKNTriI11UXlKl6mQN/vsoqB2BcL5Hur3AXdGpt88F7QZUAgRcpf+/F8ep/e1RnM1Zmda4nhD4uW9Ae5Khd7C8yLXuw+UZ1NJUVrjkDKYa/6xzCaDXuy+VZb1HJqcNLX7zwxsFRyMqsTOsqy0MgGQws/ml+TE828NNGTrc9cHlKju0SMojU7Z3PBr2hthqI9xf3UB3JEY59flHAKf09wVgp1GE5VbyXmSVKxWOnx5ElO3DQhmli9IVzJ2LrpuyIeELcefv8ltY6kgn67ggnKGo9pWyVTJv91QAjUDJSKXbB9VGfd7iGqMijIsB5BBkWpYuXZOuQhI++fur8P5WpLCf58iKDmc14bF7eq0+8WquTCkveiP+TFL1Fn9cObZSis8jj6ebFzrs/aZIq6bIve8jOHH5/EXlI9pWa/DoVrzJ5cNQmrvC1mj5peqN7NNosQgIW5gwrwvvOV1XBnhEISy6Mc17rZCliDD4iQS/EsgyWNwllEVs3Mv1NrYUmt0xb36trSfx96JoXMPCTAFLxMe4aAFX/V+T6wMH3bgbwkPLrqOstoBpeu+QMLZ5eKCarLmLzHX7fUyBtVKNwrtP/TbhicG8uAnluhXGsBs6/ao4zTmrfqEi+92jh7hMJn8WhyBdRh7joD9l8G+oYBhEhTBuIkHk1EO4mpnyvX4NRiAS9YEnGm+SECbhDQa65QKhxJd2WazJ5eO7IfgkrX7g3dH2L9KveYdPQpaZll6l1dciPCaIN8PDFwnBNg1kuI1lb5OfyUkHfNN3i9IAsIgfLg6K9fTj/dGbfjDS/HLwb4OqpPBTZQB4RiJLsJRYVOt8Z21JbzD3uxxw3B+AbGpAELJwDP6BRKdxxzwHAVnDTlZ3dgfLbt1gx1AR1JCHcYu+05C4y5+3PguwIZINjziJqMTLpSkqRFzOo6v3Rz1w+abeAgFX5Edy+OFvtGg2TC4uldm2efDBr5BH2tBd6bGabIduweLyZOIWqO0jSpjnAwPu4sERTtU1D9knBgOVQ1/c9vNtrtLtq9/lfAcR+lH7sx0alzSClmrKDnz8y9XNIpC4L7AUmdqa1Tisig4E4wP5hBTFVoiKosnDGaKJ/ZT1W0KftSUFfXxuLjUAbExiuwIXJ8Hd0qpESxmGZZS1zDUexI6irlicEbJZlpj9n1C14t+LSgy2ya47beIDzV1dsRXRSkGXdbKVXG7FSQx7lCsRA9SvtY8MVfvKgI+DkKU6iHFWz04PSovrHAbeXvZiUr+L8dQuUgF9FAFKUduxaABfYZDfYrRmRXHpHToFS3sDAHNAuJqUl8Ag6zOgy9sfk0SwdFGSLoU0fw+87qt0zmo0JOef9RS2SLvZF1yRMZ55lZzs+IWTHq4w7GUKgHdu7/VvzMlfk7rAMuHlMinxTqx7huMuUiEqA5ed1sxTpWPcRcHRzfRqOnojmD4mDUpHYeLfrfLOs4HsI51LCnKdzZ76zzDV3A9lSN4EZ/F6luZ1FPNvmYR3Wt5ST0Fo/cW5/JQUPwKFzoYiTRNscMMDaT4Dhjn+sUUCuJjMDxJLikBIXIl+7gfQ+M+9MvP3T9ST398NzjBbsOcRU3u6RG0LJ9R8/WBC0vWyg6AX0hBkLDGjlbTNOM1ivytaz1y3R7nyA2KaA00fbjfsQlLFNVHrOeeOz+q+oiEGnW2aJLeKuGcoHzJJ2tTrD8TRFmT8Qlw5vKMuLX0LsIugLc2D02vRUhOUCopE3NAjp9FIRn7SZwBG4DTRpOb9Rg/qU6LiLs+Blmg8ViteYFln+1FtWYwJPfaehgUzqpf52G3WkEuBkrv396UEjLXO2+BsgjCoBO6fnG+nwMBgZ6iqoixgnaKjF+irDtbA4w4nrCXHs9SE6RdqrBLnjeAE1Fue5qrTHyhzMX3O1S8b3Zq/xM+IM3ARgLHr1SZYCL8GgSnXxlbJ30iUYkwrWBB8iNmVeSaUw8XXbie7Qr9WMqbdLgWoxUW1EHtrMTV5pfnbKcIT48dFp/YBr+zB4z2N/LeLy1yfdRKXXSeDsoVD/lJR2KMhuov0xl+KMjqPw6lb3sjRePprxBOF8eNg1Cb02BafcWEvOclrATIOfOggEayLRUjo2hlieca33UR1XQGVHvqlU+k9fOS4r7hduDlcirA4skD4kKBq6IYXjOE4yZ0lwVSPZNGmZKOqY/RElNyah+2Lc7DA4izgATVkZY/nnSp89LB9QOYhxvy2ZM85XOapopKACzSHN3LcC+izEbKY3KlLseEaA4gkjHpXIG1Rm+xIoATQ8sjIGlt0BcMUuCDq5NYKpfj6twuNi2FwJH66FQCTK3UORTZWCWXaJITnGhPLs69vgCOFFtTitMk+hn98tQDVN+izaCBDTqF0eLXx69gAlLK3bmRjJDqeNRwCEs54lUqQVpGje+HWFVS+z5WZYAdMXCuCUFlPL1fdfSk6Mf9ngvI7/cz7Q/Z51A12qccFaclconKH7Ihj5nBgpsy3ZGPDt1WVOZRzRpPsYdGwbo1E7Ge6+Ew4V6gnDuODtOsljWdVuQssRTHi567GczK9Z6Z2IEeq8iNtJRYS2XHQJRa65TBYbS7WUu5EQWiWFEoUhuXNrDk0d/+fVtIPk1Z+FCnPrizpW3iCdE23VAI1m5R00RyhQzoNdS8Im1UY21qY9Iufv2wuwdj6h9G2X9UjIjWR3ncjlzbBIpunc87OLFgGTzpCzgV5VUN73BKoEccB+kEG+Gafo+gLWKDEhwxgS0FS0uSQ6QdtEltDOR6vpLjoJGS+V2tl9ykvnfx7ZevjQyOXZX+ADQxN26VOOEcMMzN+ePHkES2d6vKTxhjALrVMHN0SAtI7TLBzbYTPJexuXMhZezbmL0uzvM4ZhKDEmrFgew08P3p/m1FkibThAv6oefVk4Dx0SMZynJ/1203pws6eyJAVa1p+CWREd6BkuqauyFWVNS5aoxkh7HPaVd59MBCKD4HYy2OscW1gXjzmgBJGhhueva75yYmaekx30PYnJa04GvtgPpc2guXNmMgq6ix2FTJ6nkng2glsCMubepMzhImUCKINO271cBQbu5rJJ1VQIfZ72QifTiczF2nL/UbW6cyqCAMMJlsQli7i4VZXPnUWHoXIhRfNHiVGEiGoRKlIZBHCGigyHTzhrmLtiQnWp8NtMIRR+WnJKABNOUFai/N2KKoEF0ONXD6WCv+T4zemATqAzBVEKjzCYtgP3ypJGJH+39fQOKbecAa/L2Q+ZigN1mJ7ax7732hzcrkXUN02fNV9EafpTGHjyL0fgEIVECu/IY7W0GWyzZxqJ+ZF8nC9i1pRw7o/uzKoqM2prpWo1GiNDRyE7svXI7C2iu3X9tJk07hWDxuw9FmBTbBV/YGkZjUIXZFjuNVba1+nb52f7mp/r+rdUuGT6t97D+ntqWXza0MIoTWihEzb3P1Z83msUxwUG3cDh4i5CxP7Q7qpdjEMHWuu07JXePZaN/mqJTNl3datR0ZzefY78Y+4e8A2fqw1RyNNiFdpB6X5JliIOqBXdDme5WGtryew1H2IYtma1gKHevvXya9z3+J3SkcSAzZyrp3YpMZJsxUULW3A32XmBsBNQSPL7dCwOyg7qZe8IjMbcaseCIZbDqFJti6p358fWgY4VlpzfTtD3C2AY39PxprYxL1uWCT28Y9Wl9eQtxwBzJ1YiuIKznD7b5VDEOjvyg5VeZZLoggna5obp61xO7FDg889o86PqszREhGg7z/+E6FgKvuGo4+HUbAW9tNcopvt6lJGBrygXVuF9veI01JC5EmWT9c/49PJY5y8uOTr73n3okG4RhEV3pqI9Iz3UWx9Z5thvYPPPbH+5akS5oWzc3NgPveqeFijp6wLryFEULeoT7TSb1EDN5O2+ADPbyDGhBZpNv5kU6E38NupeP6bQfq+u1YwSbqOS/wbtDN561CxoOL2CG0O86ictJwtk6PWiZ+2tMYOIKQz3ukpL4eqyHkKtVjxI4AOTkG41HzTtaKJSy0NllYseGZKsAlYqQA9vvgia7Q2rbho9hQ7tsBPYtophoUzqejGXDDxbYBCDRiTLrUJMoOutJ6Eel2MOcd/edROzPvMEDW8FsRIMR02DgZT78cdSC2t7pwmHg7xLR9oWmOfcaarWlzpEQJ3NpOuqhB2+X0UbdjhhU4b/JS78Qh41wqVGFKzy+YbDxRy8kD8dGJ2w8dkVPfOfagnhOWAY4COf2x33Nk6hWWSfgmnXojCJ8QhTwNeaxp3sc+pbskVLR2C+GrYdBn9MZzBcO5s/gPXNyHPZlkGQ4HEDn4uIFBhCujcDDfXbU8cUaStLtmzAzmgKp+XIbORG5jY1tVMQIwN38vl6WGbTNo1S0CzlGrzT2UH4MT7d+fMZ4ZIj1ZIPY8RD2VqIUkpXgzwFpURrbFb2M0+zkjNmGvFMS9EPjNJYqauEEtDRA6ZhREmBgfodI8mwhqXnkngd0f8ZqhR1pCzpTYG1RywcR2LIWqk08bpoB1cxcBSr0OYjv1W2j6l9uCdF/wAT9uxy9nB1sepKfpt3qgvIJdVkm/Al7u+wN0XY8xxhcUyKTImtBQ9dAdRjzjJQAIn16JBZJBVddLrDlnySziJY14a6NlEeqKNBaf6nRna9PhOosuVXuYDsdZIsd3dhybnG76yTnPq4YnGzf4lvyqE/zA8u7E9nKYlh/3S7VvcsikxA5spjm2qXzACeaF4c7bqvjRd9QL6+Cwg+7t0mlIWpk/sZUkxRWjGzD3FrrbckjEzo2qbMNwVflgoWe3+fa7hxBI7YDfbGXWEsPfqZSF9ADVA6PFyVcaqP/SRhZN25DoxeTz343GdCitmre41JsV1Iy7DzUKusFa3nwPTq6J7uwDVn3k4qqiJDluqBJ3d7Sk8C+VhNyQBIpAyr+geaXCIm+cvRO3SL7dTWbw0QPjmHDM5vZ9uky377gBW1VEX5Zp8vnfQ4NSWKgChAcXLPBdFMfEH7PcShGrYWYjEqgI8oagj6Q5GO47xXnxlhXpGbghDrDTCc0/6TiLEmN90MZThjD3hlw4h1bKHyJjCuKmjHWTcOQt5AQ59dscRk2Dwnf0uCpkmHdXoP+/X+722PQiI/vCOLJHQqWx0AtJL8BID/jFXvk9Wo71SOkaZbQQrzHgX1Ge0rE+Jh4Xf28HcVyTtlbjgcsUjp+B+85irMyAgaz1IgQJZsvQ0cgz+VHct0r5GXmVtuhcJ+9VKz4VCkFu2tjmorWm+BVFqMgWnV43+1TzQt2U93q7hI0Wer2Sx25gaoqOOfEvIWmiPoHaNAGEokCc6+N97ZBXnobv631xowoBcZYftnLa9SDpC+atMCRF0YJ7vUYg59rtOxGTHOBHTkrErd/8DejsgNBjg2FhD/2VAzZvpp9eUv4Xzjfxvj/IsNArPWeAvA97Ju2Q8T97dQ1E37Y+iE6vwEPEkDOXo5tqrac2WB7bt2Qra9bj6XIGHqDsXt0ekQOZoRi9xSiAnVLYwwAKCcevdzMSoxC43mnk63FKQ/wDM7/UmHa1O8cNIPkpw+ht8b9buEyJ/UywlZy2ayDLJbQtVqtk00hIECFifvnqfU0nmeNZ/8vXBOmj9lca3a7wAy+Rjc692EMHD8tGVuv1/+8oDb/hkw8rbHj8cbl8HZ6xlP7QizvJQqDwKp1YtXjTLP2auF1b+dDrQTiLw+m8on6KVdyD/UCUPCOm84NR0LLJ4nDvhptYr/+OFZqeppdLhLbT3X8Dt51cxmFuXAZ8TLU7AiGUiAjZI9PCZ15H8/6m62QYq4R6gRo2XXWRZH3Cq+jtLYb3r5a6/GT9crw0t28IszTUjx3jbJ38OQvq19gcIdb+tqK/5ndjEFGujmBosyB5usyrPi7m3rAcibOUR9ww7cp1rRQngltYyGRN4b7E7ZlRzS7f+kynguLA95VGWgnB5EjQkXhWgbUhALTLk+waNPkqrpE+n+nMhggTTcF/ZH5EpkCw4PgdhHNs8PeNiextHSm4KyH7Pez0k9dOHnN30LXaGMsIhGWN3quKIBUvIWHS+XEY8voxNx4OF35n3P3zx2Rrg1lD+PSQgWBqunaQ+5bsdsb00CBhDcEnWRKApD4+M7T2NWnlPwWK4g7pC5p+iXmVRkdZ5w/TsGCKatWJleyuBjVNQDeQqDOyGBdSli2ONrqsQ7F1aERIM2CRaxFQSbzhOzjd/utfN0Z4OQYizYIsL9cEw8ljvlDE8S3lNgJTYhoLXh29L9GQGfSouBJTyq1lwevgNL7+TsoJQ8N0CO+G0aOp01cIhLNEeocXuzINKrWtRiyCJOcvBVy0W28RVwQY/vgzOURXYJwc/MucPherxB85RzABBKdpswkDsKseL0K3p0L+p+eHquEfB7vNZhK26PrcOOjVtx+r9F7tjjOEyLQwUsRYHu7igLL4We5pelHSrKFxdQmCuWlwyRJvUHYoxy0BdkPJmPkjUV1Up32tC2rzVJ2zX2O1CjWk+q7kDYu03/erf4UIlnZoBo3RAIJAouyaGnFEoThRPnF1FQSc8NRHAx4f/8HzPx5TKcnIHMaVbArkxLT8YtDtPspb9NFuLidYbjx2NSj+rRqKjdkLujjYMiOdldnKziMeYngay0cfOs/5tW+YUrHnaiEES+So2GGjHizKolekorWGo9+KrN8OQnF6a+O5qs+V4WFEOxI5Tfbxjn9aUnLDHEpMnTRWE/+UWtrtbg7bi+qCfVodI5Y0CXwtFR+GkSiqp82r/x6C72yQjh8e6Ic1vtRbGoxFWjx0Twm5MKseJzjlOL6STW+dBj7H/Ql9IOgkUVF/spTT9D18MDe7I4R9i6KexgOaKf/TQk2zx1WfYsxx5x8ohYofJLXjCNGdLe3fdPyOx9Xdh4NtCRa01Km7Mshxw63CSbrQupXR2/tQu/scltwWrcaxpplBnMrvmW/jfeNfI1wJF2J72/jNqOj9cgGnJv71vDpmQo8rq8awpi1qDZrVlAC+3hFp3lExb/+BmebQJFLYqFDJ9C76k01ZFmico2J5RxSXmMah1sldiAPnojmvU2soM4MkgDzoUrNK/pB5Mtd3bGJZZfWLXjsUnhWZ4rWfUfTnbtatPG/3RsJaY4E6CS2cFb/QfaRdB9n6eb7mmIXyIgg8NaGNdRPpM7dX+lSQCc71WrMYcDvPNp1StgXEfJGyT7PNGnHbWwRaKDsZcMs4ZUh41Na5bIdSQMq0l5nD52ghbBWrIqpeMLDoufVWYX0gVi0y2wLn8073SWZGsWeipGCAJ2EHy2ebyrvKEUm6T0J8NJ/DEA3UjgqFvI+ujBQeQ7A4Pk6zC4VVCpike0a0uAE1Cr+LFRuJ8Fjy3zNbRHTPKjj44i9O0iYQm/RJ/xjUf3wWkKxuFA4OzDWfpHjkdmNAii2YIpBgh5Fm0gZ1JdhUuJyDZdr2DIk2pW4daVKLDvAHybqb8SJcaiem4Rx3tcERdlqB+rxZfYRbsZDiCf8FX1LMLH/GgybjbFq70MrQPxtqATUIwpuqRqi2G1aB8YCLbS6maja/WSC/EhsDriWib2IbAjjCTMhX+eDs8MAAqX846gX14rJ1DIZwfb4n4BfLw0kotltzBVIPHhVgXMu+QMh88/vkH6w89zjmhIvhHn91nAJRtwbasH4B16nIyuOzoKnH9/N2qEa6z+o7wbtRriSkt2Ojhe9qCXuaAvamk8jZoob+lIjKNtc6eOeiABDXHlt8thxDRT/g+nN+3xIJkpecfW9zsLQ2+q+qLiEBDmE9TWyOxTMAdP3n4xj55ihPH+OctiiOqWYhwa2nEZnNssKtmJBIyDb0xq51m8itoE/6SynU8VehPnJnacWNjsKGp4s+sMPEpBuKco5k3g10elO9q4Ptlzb9uwTeEUUfjJeJ9ZtV1MGEBXg9Vnf8UI7VAQxRtssl8qVrxBqWx+I+ZcelwXRQpc+c0H7gT4+DfcrvLKBxIF9zRl8u/qPllQQmtg5rr0O59duBEoeEJoSOfOjRHvWgxJJeYMz6kJAxMxNorcA74GKpqGwCGHXg6GRXB+2LjnQ5Pvoc2dfS3szC/xz2w0SxZOVLCH3tOSPFMrQl9vWo0BcyokK/7tAXDCeX8BTm7/GI1AWI5FnX8XI7fVNedVPnTHIKNrhKBdvh7Ue34d3TVIhqQmzFF5UegaOkmP7Mmpm8rwhTtyeZ0kJBijB0108HSgtdel95G1aqehz+sw95dxZWHsB+9Wb6rVvawbptqTp9Yhuly0+Hzyg+GG8OzjwjTASsI2w58v1YT8cxT1iEao+guYMpDk65xfFnw0djzMW7URf7oLqBmD11kQRPKakYgw4oKMKINnhr4ijtIke2FHkFiRKraSXkG5AHZnEXQ4wp+jcKUtscRUNZ+2GmAoVZHTFDJEBryx2vlzyFbjrqjnedz7Y2dD9GvkFWv7w85+uYgh/dRtb8UY+Ye+25GkyZHq1AFfrmev+l1zHtlnFKIBlSMm4lVGdL1LL9dPc6W3LFGs805dKQqm3T1NX3hZhFVvwxtY1nqbNvmxq8Q9bVGYGpXhhABryl+y5idHWGXr8zVdv0aUweD9+p2LTbTwj/SnT8OwmdtSqekLGo7dOhiHn5+unjwaDqh/CTf1IvbRqcH1HU/bXr0ZS0pame1fGmUe+Oc5uDaElfEGXLy6AICZyBnqY4aZOJYiGp1GdDPeWuxBoNxLOVggEtpg9AGmZTkrL5Rg3b/gKYXnFBQpZKOITAwChniacU4GqYoO69NsgNrtsgJRpCKQai5CD/g5XP1mDUL2Dw1x/IsWvwL+4IeWP2CXEXJ9waCOgUt87if5TeM9s03np5ZG/N9tUPZzJxHTpKUE6cgrX/iGmPXitStXPcK+2c3IVCE7zmi0IDlEUpQFjUSiL1xf/x1p1QVnet/CLCQgR4zW9o1A01zXM40Uf1jmJcOdeN4J7toGrojH8Mvg2PP9bIt41/Qs6lMQI2tvqCfAfneURARB9wOasECIWFmrartoCpYkxyS0/sm6ujv4NO29jNaQCQo4Fo/QHRWKj3vUtZaetoGEC2v4rljltMXrddqb630jYBVGtB62yeMaFlxiO8v6vWo5sCFD+Ug2PLkCrZYhu4ljfvTUOXLlFzfZj3w0YWFSlwgj1aejJwBlarZD0ocFA/HQcEZDVXHqZfZNKuEXq6BLrgrFn3Gw7IbzoCpml7RUshdx4d8UuTktrsp5XbA7uIHlhVdjjhtzpl4qm6361ncO+PzVgyQ1AuzKG3CbJnxXA2Hhmk5LPBBi2sUVnbx0KtT/NZO4UaLgkXvc4e1l7y2knpZo37nfhrbNgvUh6KIvhmc1o9TUpSQK9eJ7+3ukMf2q5qDaqPwPji5jtYmHjDf0GhdYV+k8TT7SilX+oEHo24llbyZkdeuGZs1wORErMo3XlJECfC1mrsSA3ToBz5d7OvJB1VVnCMpUmsvTRbzk4gxMl04lW1ZlyTE9DMePN9FgVa5su1iKF2hixEVii5jsPONsi0ncPC5EkE8WJP4r6hjAn8af5ljSKTWWEupib+0mtypQqPYWvfyvH0z1B2HE59ksCXCSXuNHZoT57EL+opSzZBLLtuFDx/PhfXAqS0zgnRgSD+WrcUizACBqE7ZqbfaCAnJIAQA/mxy01+Uk4DYFRXVDQe1Syl1lFnY7STSz3mLvSMQtdql+D8FyREl4QNSq5DiPCgtfeWbgfyyvwJkY+yU9O0GjzRDnzVo4cOMueekjEuKIs/hXgi6HMxyOKzZ+5Wco5mJqrS+kYnUiZxX4ZoDHKgQ/7qkXbFUlILq/Ner5DeaYbSJuUh7s+bsF1+TUahGsfchbeIXhJDzXu9tMV2d6bhrU2FpDUUoc3SYV2VJlaCGpDB3kKThCuDFgC+914D/gVOYC/Bs3km3vTuHNOqHXFlqP682VJw+NaCM9jlXsjjoAyq1gI6oqay0JIxVfTXIXd2AJtkENa9TJ5fIF2cfkAqOx9DufofzDGxKaw/tLH7uLx/T77AXlSSHwqLLcPYpzLme4GCmjrU6M83AfXGB8Tbo6wQkEumGtBC834sRz6urbSS74tCbB0WuXBGEZvt9yyKfTNgbsQb8eSqzSyzFEpxdK9FlESgpFyCwcuwSJdzhGMWVO7qrw7VienX4EA2sKb2aPHz9JWxfHCYkG3XTAeu/KFrxRn6L4xnvRd4txqYX972XRtvk2FDFaH1jgbwrpwd2TkRdGX3jSY4kRzq0hi5H9WCl+XiruiNo6M5vUhncNtwT+nCrMZEi9b614JSCBuNWlvU2kOQ8adB/0CzG6N0Ldjf4FXhB8xFRQ30/X/41yx5QGYVmTSBi/sWjAnYzyR0Zy/ZNAiS94Px1bpjVUGHKV+AJbvcLqK/yQk7qrAR6aUiq4dAnQrESKC9AWBd6HBResBkqQGpvRoftP+v7g/voA1/62i8gKVk+OJI2qK09t4MLxdiZuPNqu6Se343EXCS1k7/w7Cokc55qQeH+7Ay7XSO0ISqpLRsUffZhjrSzvGpBI2u5nNv21b2CU70uyGkLZY5rV/b5jVyjGjBU10NZ/Nj6l24nEcPqaUAy/4ctZnaBRoqDRxxW/GbRg9R9XVbMg7lsi1N9hRkiEieRWfnWPhfdWbRkEGDYYUaFEp7Vr3zz2BvQLbfXco9ZVEMqipjn9m5CviVYkO9CvmEolvQdBX6lKN3vs176aFW4SpwrXpiSU0tjD8Giurnd+H7qSBqM2BHg9DbQqp8fdDOlynUohMpgYZ7XOcS4OQIObu2zopH3cy6Sl9wkRqbd5ZlO6azg8LBhOJ1e1bA1KyS06T7qp8gtJInnoVlwZdX90G09VJxUEznSr/XgpZCG6UEFh6vb9WYAOGi71WcCbIqt4pwVL+o4haXS2qtr1vy/gKqXH/1s/nQrPI+DiS7BTAoYvzV2tSJS5TZWWynip37zqsVHNefcHQNQNS3Z9WablWa9GcrwSSR/TwYVJGOKTN/gCfqLT7FSFyUE8fX+S/oRxQhskyOlaiCPbahPKYmjFaK3tgEylSPkUwKHU0CMjscQ48P3cJAXi1buiA9vRMwqmMvckrRshEtxRpEVUMH+q+DjirvisNYNftRngZXelpePnLTGZ75Xcw+zqjN4VK/QJ30mBLZZ9gW/yHIjfEwkxTFC79SR79T1mu2YsKVeLNbAG8STM8cZ4V+aQAOU+Idrq4wytgb6/clcPXwPHTj/oISClcq1RJvsPrfJFvykjHxpy9cvwXqzvxoQ/VGe5g5ls8JjnsjoBWSDwwFezjRiELuEqXss7a4q7CfvfF4s1nRRdLO85bVWYHKHoFp0yKH4a+Q9q5NtXMV99Br/M2QP+ymgyFmWyQ6jezkQyVmuZ327V/bWvclb9ex2kVeNdgbmDcbcF7zaObNAvDh9OUQp8c2GAAlNRL4rUi2VaHCv+fSezqaZ9PAzJ6BrfCslElLmfJkGmm9CVm7CFL+ewf9tBefI/2SZQKPp0wFO4YVc7GCE65pWRTxrf7+55sqpCqtjIPZKpZ6gVv+gZGYQzgs3MHR0xyoEJdVK4oG1XBiFcLbMK24gOJvHMXEKsdF7ZW4dND8awgE4plChWNFxSYwIsrJL9CajTG5Qmxqs32kx8kYIoPaydyWqjVUS47UniEzZ0o7rN6z43YsOMj3lxywacHU3yqGhUei4oPodizsn4o8Uwf+EGgFF64epuEekkOQcMMsmn2d5Ve6Wnf2NH0VgeB56VJ/DAa+zVjAUr5eJ+5XgbOgfZBAl0MTH694YNnWsD6rMUiu0Jm9JkcLCtM0tWARx4+fXinzPd+qMwA5pcWODg3t3Ac0QEK9bZF2JB/xIatzqg1Zev8NpMyAg/563tcHTbsXOYYph7JkQhU/93QqQPuUq9NQ4lRvDxabTerGOEAkk1QfSWNMb5c9nVfgfA6QhIjMJQZHh37RG2A/zrNCWahs6aBjmkdIMgrinoDz4s/qEVrvKk8ue2O7/hafspYBInV2NJDg1q+zsKgwNuKPJsooEKlWZ+xACoUSeAdTdulSKDgJx3IQJgeb+FXyx0S6MYNtk0as5MM3pQ8rkFRBEXoK952IN6JMOrydzKyinj9nSLVy8hKxgrH8wzSK8TZtT1+HDUFP7bwDLID6G7VZojvU5mSqvpLx3WtXEjJqEWddwrxJvXL9F50+8kibZv1zN5pHCoh52cpCm3Gn8BmSEa85V/R44xMIru0VAneukodGnxEfyXmXWgPHIa23M+E5eS65OMunZoftQ9kqcUL1MwyIIMOZmylXTZ4ZxlHYe8wa0CzizGu37rpLPnh5E8s2/rbWzKme6HTAqEn9/r0bXgMbmqk1orlVXpdYTNAzM8RvFXZgI/Xs3WzvhjslT7sqEYgCmpXwDreP7wfnz4LwKBd6Izct1NA3SLuG+uTl12YzndYbvQSukGzfJ9zvFy+vfBazz7N1/2an8sRwRGNTY8E6jUm3BJ6o1yVEcBjJ5AdhyLuxAFGDEmqBHQMrHeasVdm+QOTsGcz2BT+ah8jsmgRzxK2VWanGwpQf3KJciK9PS59HEnYL5TP/ExNpWn/gNx0AhhieiOXAn1K4UxSsZ7dGCUC6YImwHvTjbnf1u6WBFgvi0tZJt6hMrOIQDIVLU7CYSzzg1XdfKjCXlS+ZEsTBexCWbtQGdH4CP/niMmhbW4NGTZKjTG0VnKdPxfbe2u+jNy9NHHuUP5dL0eLghR37YF2A/xq5Z5DOwcUsphjzoBMJW5+YQB66/Ckyk/5X2kUyys/ANZsqVhKRLfalV+3jYLefD2tzHlMypb3ytuARf/pnawQhvi6fdf4f6A0HRfhG/ygsijD2V8RSBN6z/231ThaMWCdkmDg+6lxu08NiKdJw/Bcp9MBL7x6iMEhk1PuMqqvFGev9hIAY5iFywn5xZ0W3u7xWEMGXkcuVFhCt8UKXKAzvqFVc+uw/9uS4nFLz5Fu5CsADkcqbxu7LM918hLmfwX6P8IDa2oVY5OSvjFopyhNAKaF4ebt83xIhEUQyklvdrKmNwZaI75h5aNyoYDIjtaOzaeDe9MCI/dQ/b4Hoos2VcvVY9Ikf7W6UfKT3d06yNiZUdv/12tt5TMKELqt9x2t3Xyn8DhUOpZSpIaFSYDhknZnyXlcT8/BjRa6Qgc7oMrt5Lqi3Oaor9xln0yVyc55znl4wpduwkK/0p0/uz6Az8k5linszBvTVqS3bAjOhKClX8XCf6X8ZcJ/A04DGLk3XwjfVGp7uc2+I5iHZq5XoTInvuTyJCSklu/2AtMpYNFL3X+S7PhnBCFQ1xLrpgHpKTV2wg7Jx4YUI8bLH7i7/lVFBa9JqXlQ4mPfgYIP4yTLsqb4UYkcNtq5YzI9B2Qe1AVGnNEgOxGnKGZuFoIXoA3ddFaNCv6K16G+FfCWLm35ZBiFg9N0xuWHtbEt76thG0vnq/WGMrVhmAQQA8th4bRYn6Wi72xnamMX0UVITIk8TSLu+pL+4pARujqzohK9xBoGcYF6viw0Yh2scHs5LC1WoT+P8wxZSfVSXHrLzmNs1rkfto96YEFsjWcvBYC0AlS/UAUj7ObLIPUe9LqZFnZeNElvggInVJzzbpTuZ4NObt1nkRtEYWvESSwqxqMs8jcY1TMxU4enOYI8JjWAuNX2vKbnnfcmS9j+0idwkG1SbMPRK0t1qHMzCutyYmHwfE85nDW3oMcIxnqUJZ0sKM1hvUuQyoWrxAli6+6vX0jy5BLvfPoqABo7UQXsH/AlMf3PcB5aMPtvPGMeRqdoGKstzlV2VbKNXfZAE2+Li9Qn0xN7STE8o5WRbmu1Sa7uJHXg+7xleMZH++wOM2e2lBuTmfWlI4DGhC9wJZY0pfuxTMZ6ca7veJc42YfUTKDSDvT16Rc0k6cTTMVWQhqODC01EWSFT8WaZvVRmuZFOt4DrC0fZ4fWbj0C4UlDuXiF9szXmkslDQIADe1eJbbw78RUGbcP/lVOZPDYRiSrlsqQidvlJynCs/0R1gEi7eKBQigDTscysSQkRzX2pk7xlGGntc+JjR4SYQtZrzD7IS+bzVrer8x5H8H3gFZG0QvJPh4TpTWDLxLzNsKMHg80VuBfRlyK1BY6UO872Z4rdpbO0J6XHolwLoMZpVshylw2jVN+p5AvYPaQB8wN5sOUTqWQzNmTeW/ny2Nqfekkpm0NU7jtwgEt/zt/Wazwc8+m5+9+ZphDxINIC3aLd8b1UkBEJS0y3PYs+dkdhHDQRXrtUB++OPHNpGujVckpJhR9MB1yAgOKA9PuPk1kWg6CGSmV2D4T9iH0FBX9lgH/SpqDwCGlvHYiGrTPDAw/bsnmYgCoNlgVJxU28rxacPDzqNcV2uP4+QfBt83+0vxYcGQXFyyjneUpeZBS0Qe4WzYOhPbc10U+bqWR0jRcCjnzPhqWiMjI08InQDW/XFhnA7pOhXj5yj+dBTR05BREoH5uKye+0IBkwZdOGofDHC07A5VKNiu63Zjz2JpGkvf+jIHfzfyeGPHHqUbD0EfoHEnVfIaths1tLBfnnZVA5C17OJWbsV923sp+IhX0ZLr20SQCDo+pkBv6HcygPnGED8oWGn37YqHLL5o8W4b7n/NZ5OchlnUu4tgtp7TlLdbvBiwPj+Sq1ZH8sPV0lFT9kB80Ex27KuwjazLi7T9D4HIw1HwEjQmXC1gPWCVMpBDLUSJSd8mNP+/6oqqqFNadzVP021rw81ErEo0wcUY2+WapShl9ljjPCetY03EMPHFsHhvhcqA5L+Db5BMi2BpKsrFVQ57ouxTZQZSG/7FpQ0tqkV9sVXCqy1Yv6qi71zhcrkuOutlq9CxPW7L0ORU1Rc7IYaEtiQwm6EdCaUUsmd2jmc0NP0J93prMqzN+i3xEWAwta3QOj5V+AD3SEbuXBYJSF8/YsDfJ9OGJhtY1YpiWLUhGOql9CoYKz42Sf2GAm0P3g1eGWm2Q5OY1cWaI0G7L/VxyB/+WL6j2tI/epuLcGHD6IcNB9ytmAj2lt1rnBJj4fp59V9lKKowmpJrFOJgxQRg4Y/PliLleqKsIEJ2AOdB+7KDU3yOmd29wGa/U2tLFputkZo9f8AU/23vlrQPLQ98M7JVSlCPu2ow6bFpKqQyv+2SzaROJ52w90VCLS4MLaOlmJinbicuhZbsZeoIdGi+1hRVTBPN/jiW7/bwGGU9p66X2aAR5+fDfzAzlGHx8DzCzylVDaVrulF0GyoGfYg60n61r7R+Pw1kgZ+Hkp0X45I1cD0SOX039Ip2Ck3pWxcQ3EvuNhWE21i+p2n6O0GcDMroLLSWEh2tAxrpqrQTRY74pTQwNNWFLN75K2jSeZuTfAz5/P3DakN+oXmCWyvhpqrcz6UMiIOsNnQpm629bcOzDi83IUyQD9dGWa7KcC8wasK5NPvZ8RNLsX9V7mTLX7IYveAKUhzHPtFTv3JyTlEU1ZUs0HM4z0rU7gCRa9ql4UCcOTQBXATAJAkLyHZz8AJYtWWjbq7bWDY4KQB7B/h1OkWW1N8sax6qehc704arBLW0BIZkLa0WBob86s4dujL+84uZKKyuGAyk1K6Zj8IKrpnLogkeUdyI1PPBAbcG5jVc4gPpD+CWLoKwCuoAoBrZSmZFQ9c2mzuBGOsMi8vFc0de7B9hEpgundcuwhYwE7aS/tyHlBR4sGBhWiTedaOJ8seo2avUH8JYhZLClyK8kylBK/+B+sL9qLUvOniMqwNR4ZYfIxlhg72M74D6tGixWOwHsfjVXxkE840Ul9bCArxdE9WJBhITNLruyEVh5ihoPGQW/cEz16SeWP3z7Y3aNPvQ35BPDHNRtM/Qf+W4wEKsZalj82DdBqD88x1sVc7NrVRnwM2jmjIRtR0ueEuDqTvY3nCa7uMqGqDja3c1jcEq3LtUWvpcgzuuF7OVx7pTVo+kyQbhDtQzPpBe/NKhGyRK5HfxuEq36Hb8N6dUwkklz8bSIdqxYN4LUK1DPNYWw5HHBVqVe7rTwOoUOVwR7IRX5639kDZgcl/gkK98fmRilqgh4wnW6RXoriWJKP9gCI7cpombNlZg0A+eQEXbzk9oEKsqwOVEBae+KAp2ioGK/6TyQi3Xe3qBlxUDMvBbt9SkRcJKw7KnWVUJomIHhv5uHERiuqnQ+nFl75kNkuLTYQhd3/B7UhmBcSj8HT4VU2IiM/7vlnxB0vgTpNt7rYNJkNOL/LBT31uJe/vyF2zlvsR7plvS8+VetIS5CS3qoY6bxj4OK/N6lOPHIpzs433Wvq2Vg6i1fgeP2zbhOIjmcZGY3HlvlbUGrcjIeZuAKTk4b7lF7Zu9s+WrqrX5s3KmTU435XtzP+bQP108233CQFGbcib8k05amGHkW2YE+8G31tpZw5FYeoU/VatonyJg4ifXjQl7KwI+HxVYZpCs3DXJrWWxAhYAzACrODhOyCNhuNCzaltor8raH7ugPHIRFkZs21cWUKj8/Z9zwfE0I/INVknL4IsQLRPKjV7FQxFRwTKHGNhUS1jd/g1cBhqr8URd7X4MHPUJA/5Z9O65u65Sfj0CiIdew4/XR9DBrbjRpIN9gnA4QBc0tUOLL8F+IoewFem9QnE4UgDyyK2o1ztN9uAfIWdNXz7rtw4df5V1G2VAOP+vyfa6zU39PvUtaSBJCaxmj6d5ICfIc2txYmw7izkFTu9S9udv0CE2qqxfQVl8O1lOkA+vWppJOBgWqIq9dwmqeBvIF+qllnXBN2aa+DmS/6YWOkjWOawdrC4Frbq/2kP2yqDwb43J+uT4SlVFP00tV49MQlbhosc0RFg7+oRiN53I9fhWQS0ahgT/ZEBFyWBk6MxiznSagImBDrbQuTHYWlnrrpFV+NCQjEzSazZ9Z+1nnZitflEiWqtnxjfk4Gril7bIMa+oa06jMyyqCTNxfRAE3GBXRPCxVHooGR6q7tl2YD2PZr48Xl7W6Agi7cH8GLu7zRq049zUuKXLhwfYEpAsJIBy5bOMTf9cLzLXI+z3ojWm+b+VLIMuCurRr0i7794KRQYmtuSXZvI/GzM8QhxQbjPvVYxYqcDZ914GB0Ogen+jCrAibBOpmEpXXNOTX7KgdYY8a6md9KOp8EVikiUNy9i3NlOqNCDFTOR7I+R/QWlpCnzwRPNYa8yxqbW2Rt2cuy0xBPvj8b5V+Tr1TCwFMZqh0vMWKh1EHQNfV93UnK+pI07aTODHqh63iDzIHL1TiBVOyL4GP3bBnK2yqiTiXWBCvIO/a0gOod0J2Oh91G44n44Yr2IjexEhcx9tOjjcLHlODRpN3Du0pSlpAkLNHgLaOIZmZfEQCVwahS0RTejoGI5s59atcLyaoBjH4vzai0rzicnIxitLM0Znng/xSImOSIBAjy4P9sgBxvCYuuREPc5qb/8tLWWemtN7onjAB8sFtpYzb7FZL8yJ2nfy70S0H10SJoaMMJSQCrMT6cElQxCM6M8vuR7hGWpAD8/oIdq4MvvmHdKhawY+CJtC8lIFNBhTuQ52pI+gb69B6nh7Oe+nxD5cEzFU4bCmoFqqR+qVNDBqgcU89sj8oIh+h4f+j0tudLLabO057/UC+xd5BHb2kHnALhvIE3a/e29jCLkDel7Q2c6zXHqRlnjbUDjDqG9jJN7pUlrmP/PI5WBJBduccy3OtjLMa9Q3fWdMUKdxV7XnIKgQ3X9c5nnbxfuNuxgoj/h1qYQa4/W/CBmP6LoX5BvNOqw3f+aVTHwpMqlxsVbI4JPVF6WVCaoahvzQjlaM6StaV+hOyhNgp32yS7zRZGGmESkLciXUBuNN+pToCqPYi5awZNuJHqKNvwBH4GrhLZfJaSC1v6Z7ocLVcVtucrMoQLSDwZwC5zPILPMCPrdo684q+gdnHPWs/KNMG6zMxR/YcVHMUhkFYJJphFzRSAbs3Z1uI10Up/8OFo6j6QnBZjLfz6mILYvrhjR6Nb1yVwFayPWc/Xyt02ikeuUWVYTtPPEEFqEm6mf6PhywZmpM+RvWmyYsqqQiXrhjgtAxTVuGxn5L2mFlRozPwPgH7di+clPAmngRX2S0rYWXgDRrZ6cFLBGl9/86sVa5wy46yu4GRdwfS7jW8795qLYI2gqKynliOjX+0xcKSBTfxgutRsdiQ5L90jxKVEd8OwYG44rn96yOwfN2j28Nb0wmQfp7s7rULQcb02mwZJZT5TWK3+Umg9IHinkw444jfWDXKWCvA+pJdkBgsEXQ2eX6E+tAFNsZuPzw7SrR4pGReixXOm/SiGKeR2FOCz2xqA8E/3qVn23cJi7hFcerhfvso66tR/Tyl/313Ie3yptsYJ2GtWjsYq6M7R7pw+XcM3Mm2KI1jT7X5RtaB94ya4PARR39/GsX6Cjz7+wN/FauA5A2lKhvYQTjCTNu65bjgYa2hvvvOfj4GVKJjEVzB8AZgeFNan+7HYX6ttD43foZcgTT25oMjN7F5XOWOsFc2xoLrdZy6LF7mA6lxqMnwshq2ONkEHPC/xVvU4VrDW2n/8QLH9wnuM8RifEIIJFy2uT9gFjyJOYnADT9s43cZTFPMaPXGQ+S6082ypCazPdsBuf5yGrz2O9JWV9T9YIiTxdBYvqCdWCzDHxYqpjuNOcIpChyW7zp14F6jWNi753YSDqFUI8kOscAvmgGSDQweWNOd/IvJvvr2LhY3VGIDhkbnYRtr2AE55CrKrVfkk8hyiCyUPeVp4Rftg/AXsCX14JXp+KzyWgOcWU/zscNFCuiWnwCukZhs7Fa0sHm7uYmpYyo12bJo5gzmANIvmt7VnNBXjctafWynB15l+24DgdO8n6Dfh0VpGU17PZF8ra+TjCWeW8txDb+xwj7nMZIms00VQrDV2nxH1I+2tBbh4ylIHfDDdu2btOB8HcZtBryMqHU2s9NHF2+572B1MxDSpPuGQcRIGukCxgxhw0oPdXjm7iWNBsPdtkv8X8lJFqk3MoKpWfPWTkAA5O4uGAbFlRhgQ3X8I64xx9U8VlCKjrj9fUsL+bv6Efl3XFa5pZYiCUhdpWPm9vmdvOpXaKYaQtREe5NKLmoNC0dxXu9WUUeuTac0L5KZUjuiz2fJJzM7rbpw9wyJHMGPBcxtxgXF1vDdL3iKpcIZjuxkCQoVm33XbIhxVqBJC0JT7Abyp9AnZw7Vxu4Ge2zBm363AtBd9Hl5UCm8zeTLsoQeRJoEMD+rQ3Pafmb4yvk7kLEp7cYrw7RKSxkgVl49Rd6pY23uKrmNkFhKzAzHKf0Drqc7+YJIxC7lrA4qRylrhojMPq1c2+e+EUDbb/FPvrx9xdBf3To9434Si+3LPYXq/qPKmcEcXKro4mNCjtmf/gVI9SDnwb9HY7STpqaVcd4IWqbr47/zrqgp9AuhaoljuWnmjwir9T9AU2idiUFP5eS0oardy3uojBxOf1MrXGZgZXDhOoHz8wKHckrYlYSxZTjh2QEoES8e2vH3bWhU1+bp1hfmuzq2h62yamw48tsUb+GYN/1czoDLTtxbkuujzTVekmUvsuvV+t1m9DD+ObWKbACOBSQjR388YCoer0gPvv6QU2Bp/xHsbwIbicuTQDOvq0mZYDp5wbBg3dZQ1+eoOObkejWBSAewBEXM+ceQuU5NjWIbvyac+pjRg/yabUc632PzeoKsMBiTlIys1t9bMzl3iuZYo2rUNBH+eGYIdWTKc2MWAuDHbOOGSgp7ZIXFoAmCmO2irZLAZQzrKerwV66t4rIhojZ8NU8sMisfKMVyQ1Vr7obf4+NXR+Ce1NrusmHrKzRD+Nr0kkyxmZWodz9Vy3HvDhbzH11gX2e0l1HtX3O6MqwBjZl+HMZR15wXiJSngiRff7AONWUGm/9EuAmrYPq3paN7+8CBmM+SA1sxUzb9YdQJEYiy+cNGnZUsNQ3nU/rhfeEXctqy15lVny2oMQtt/uRU7R27U8OkcUh5H8Rqp3cXThpid+PDOiTSrhjhoL+eOrUj49fx86/2MussLcrp51DpUVWMM9k7nQZMepofkAhizhws8PPgAnf2kavBydFXSjQyaScBtKb48CeZYtDTi/2HGZZgWIMl77ldUeidwrwGb7Q0MszWd2SoV14/8gKeQqkY8qkhQfWbwjqGdtad8ZBi4te9gwt2C0RJ2PT3GQ6qprlUoo810rFf3vNj9rH1N7cFeYImHAV4a8NFi9r53LzLvSTxj2BsrwPLBX2OuC3wiCgcfcII3ilQqs+5dsRN+ThOjr1EUs2yxn021fMIbH0dxyCqWc0Pz9lBTDD5uMJ9k2Vw+azA8tC0BxVpsQt6bCLGzSeOLTmsVOBvc2G7/RWBWvMsJBdH7HWFls0zVEU6fcNwbVfUAgQy1+HImhb1pgD4MQiWViZEWhm5QqCtTU8eNXy0hRGcb8aHv/oLTdx4e/2UNbmcx9EcJgWxMVbky3UOm1faMcz+39lAaknERBV4AleAwLUrI+7jsEFPOkCwMCC836S5k6MPyq2GFhufYdizwcDqrmkQH1koiKPlQTehk6euJS6VUDDnvv3M+I+vtknXdPw+qmqsvdlei84zB5Xcg6ZG0ATUywMJH5TCMjOM1niaBXeWHjc+Jnvd0vHWyS3g2rm+rdtzaR/AkzEXg+/uGAdkdYiAnIC4XQSzxZYIsVU6lnXU2te+D/fJh6mAAjnsUKkgUXErp2s9bUcwG7mVX661Ex0ueysYiwrwNVG1BjVj2fmLy77COoTlNwbJdoasJRH7YUBz4ILfG7OHQykTeCltrj0m6pcq5lY1IsPCVlPowHcZERNCsrtgOT1h3S1xXB2kFhdFoV/Hvz51Ldbq7NrLVBlhg+UxAc4qIIdOgx7MRc4QUE1IkKtsFQ8bcm2m/VWukqWisSeLHgOb5n3A5Tc8PkwwPQTSxqF0Xq0N7rgnM6spmwBgmuEimxMMUd+8FQH+CXQZD4Ski0EIimFIvatC+t/AOKrpwcECUMSycccAfSbSOUIQpPsbZIQv55lqG+tM1O0Hi9hZgvLbZvMw89k5NwXlgnt9yoArPWB9pruhCQpBqaeatuGTThFfPIkwQicaZaylQgM5SaqT4MBjfcgMLJeDwSO+iZRlmSDGpS7j/0rjzClAj3zpRNyBH8weyIvpG3GodBna2DHBhVGG3wy8R+Fl570xMI30c000mwhSez8pfRmlfuXhhMyLhgEEJsHnsZaQtTyhyMshb/WqkcVyC0aQUX1aZ8Cq1yUDrjiI51vpNHLxxnYX3it8ck8zzrMxaDOmQPCMVLRF4A0xh6wXtxOFD3HyxsEWxqgROC8b0JxHe9zRmY2DG0dsLPmX5Bhx6JOZgzkYGv6G9LMPotaMtdHvlMkqg+VThV5CwaED6VdOP/OUxaiHapbsxCzgUe4wc3tkBXPYuQLDk5s2mNAgGnybkUDxdQd2izPv6YaBTou59186l7SkNPhtUv7TEu6qu7xbs9+mjD2BTyX9SyITx5W9RTnoGiPZgPYXmx3nnOMeLu26P8eWzpvGJkU7hVwo+7dKhwEXjFRnrH5MW+RXeZgqyTVFSpYc/thvwKu7DmFnDWj0B3RySvSEcqPQdheyJbNdRmkoxeB4KllqNSwcse4mri3Ds/PY/rfRjoAhGTv4dxPs09RBfYP9kdhlM6xFCTjdmAC4fp3eucK813mUqHcANct5oX4UREVW1LKA1bkxB3p80SN0mxOm9AfHMdPt/Ti0c0KPp5WmyXtTFNOHEj3BlLllibL9wROfa8YsH7Y8BfkkBfQOmyLT2XrZVjwzi1Zft4Tk0URe+dl2l1kalimD5psvaBfip4EvufKAyQzJaH5moUHpaw3F3Pk1Ip36/Kfv1GRzoDflpYF4tLoafSA58cEFqwHrv2roRL9nqwwgFcnLGbRhIbcRTJVsd+mM3hT2Sc+HiEN0pbIkel5hC1IXWTtKUClZmsaKdQaeMr7RBvru/Eexc5K7x1joCLBQQ+GbCzm7sJEUTD0HlQQ4upToNNCiMR9SpsVOPzYv7WtDZPxaFED3ZIpqdTuJ2tDYSsITUyLi8yaWhjmJacS5ujR7O2iHhtWEe3aLGmfGpOlqHspwqUSkEWWEzzfvv0eTS1knxrYDDiSjR7+TZfu05WA2wwO8z6daM4KcR1Fop//H6fAuKk8n2VJskQmvVuPgaa2GAS1uXaUrvQ2JrEkyeZK+FWvGSqpNjoFPPRfvw5v/cQXJgBdliLRH3n0Ud2R/XUeGwD2bTC7mi5CHfSMmsoS19Q/feCO4VwCREu0Kkuhp2IlhMWfnycK7Z+lrU0ec2lwu/cU+RZJTOhX7WgvS+ast/bwAWIGxjMc085J5iQKtRBpdrstayidGhU1uy+pnV1FYHYgZFviatfE0jZonq9UpFskOL6QUioZ6Gnrmv1xIdJ7NVZsorXCslNv6SvNnK0p6UZ8zrJSyhhL4aI4FDxdVE7PJg4GDyU1Kj09z0jx3lGs6+vQn4QZ8peKkV2uSf9fcYXrrvWfYYmCa9HAn1/rjP8TUlX4Fg+iqhQZ8u8J7SlcpalLsIYvvugVespxygtRZ2o2wtNVWeiGFVkvzSDLa19m2mzMG85q+lIGQFHhLnOumAMxTzg6/dkxnvE80Z7HGDCN9w7Tc7Jfe+ME8BXulSNDG5GXmqMjDY5vhI+ckqK38bsXJr46TNV4qVU2XXT7+Sisx6YvaLzPIwwzGRUtAtusjOEzOTECe31JNybHF8kaU5o1hc+uuYGNafsRORgNbOAnWvhhkMmmaGSU88jOp0BuVoeZ5H+G19OF1j6VAoh/ULHqv7cv11uKcdHkcOMRCZWMbJyRnno+Fgo/u5Yj9vKBwzwWBt5/oGdIbsRM1vwphq3ZIZe8NVLrZerJZeVZcRUhiYzDextDyxaWVvPGxPt2IM3I0I6YsNIiCiW5cuL7Fm/d+fDbL1oDeoKZEXnormLW/tEOMhn4uNJpq82yULXyPema6lafxDERmSQTWJnWCkJox9xTIUwUeNnLdrfQt+jgn5oU0aDWOyCzoAuXoRF+IjPBiq6QzH5c03Iq+uiK4jRvWDwccQu2u8SkYUNi8VA5UyHjQPuaOYU5TMc1rltU+0SGnGA6SWlO2d/dOwJhNYPfQVX1fkPjLGKA6a8Mo9iFTdt5ttraM8TjTGOYSsQF+snDHnhVh6J5iAt62exllRApLVjLtkzP7juTnbq1d19/j2oipXQWRM8ywbpcbvShbD9aVFWBZyzMIYO9LLzoNUi7C3beIJG9ThMUof0v2NKJCIEj+aFY2BX/fRFbVFtP4tfWi8xKnPNuSK7x1oh6Dy1OoNKrLv1V5tkuDJGnvdPIv66maVOKa5cuQFcxKA56bbvRildqiaqrNDjEOuVfd3KEHnWB3TI7e9+vZf3tgSfxQeHMp26pTD6aqOT7ko3inq7bfKYoFtcOFOP74J0Niaac3V38XjB/yuQoPXBXEMKz7UulbZKL9Rxscrj0a1zZbL1lCNvwKJRHciAINdTNJAtYlU5cNvk+ea8yUIrMRxX0NX0l68G5PG/ex3E/+W4xxvBAB7wUlNXl0AS+3IOl4QvprlrEDrySQnTUqCAVA18TQZ4az4iPnsoQ7wnqDTR3v6UcwuZZOOj4VRIpZ01AspA8l/xkzmX4MtkRgea9T/imO//bng/iNkLvoz8TbC+4V/gAv2MaiVMXhGEzxKviIPplAkYIG8qwCDu/b9i4QuDREJe+E633SLnyVFIMZoCgaS6izm3fHtu6B62D+I0JxQhco8KNFEITGo0h7IvSQu/gFWhOTVumHcjeSWXqEirkqHis/VgICmZXEDLftZfOQGMRerjP5/jxydfJd1vaS2f0ydDenoW1AStNtMiaZrDCcUsW6O/YZRw3UE57dBMqPobrYj2YhaodjVZEQ+FkQfRcvRAyM95JRn7GWGlG8Ll/BaOjtGdFOCraDQwu7/7vrSWBAAcjKaL1JoA0DhO8V/EbxYoZyG93JA/krzdiF4C3OYsH7+ts9/o/CKsD18Xrrc+sZIxnI9n2QWX7Qh5Y/jvpn23zI3f3jWRe1KJKUtSpnOKJtIi3TmHSzaOan0AHx4N3hn/3pe3Hhf6q5sTM5ilAujMLknNIeGSsZ9DIr+AQ8/V55o3EcYoTvqdr/UHqmxvpuvch9XCdsa8u9xTAqFigI4ZXOnn8o7lnOfroy1NN43UPgV7Qq9bOE2U/Lr9T0+6dwqE3NJ7gydYLZC9tGXMVcO/zAKjPV0WMPDzqOqOz1uMED1pibzuqULocarfDEXmM9levpG3NXshKNOsg9MsdbJkk628lKXGulEZeuq6+zByPjsOOHYWUI7Gli/p2cdN+joj5ibck1/ksUZT1qrwzsdfS7tsgLGxir6F+gmM9N+A356XqGtAUWhx/LeIVH3FhKFgy7/WSRvzOxNRerTAh7RhJOJiqiYR12kVNSVB1xVFWcmLq975VjHQ7b1+cwxsszVmsrSPKHHU5tgH9PyNYntASMCcY9/R/GEgWNtRQg65vOTdkywKwNNjRWLJrFC6asFOU9rxd+1J7QE24q3fq4vvFGaj+40RtncmtZgiLgRO7HKu/M3o4FNNmELRYHm9eRzLoHt6p/bQXeU8Gs8TmCUSK5C8e0KZp77QwEe0TP6S2c1TVyCL5xKE74Nmidth+HOCTqsAMSStRPGMIzngAHWeDTMcdbRTCGIeCp8Q38DfH2zSHG/l8N2nhMRDq0s5xFz5vFV32XXvJ3V4EoH/WWrXeyD9YDevM1HJtaJutTkgTHil9USjpVdGZwyQdGLkXDLjLgpWkUYb0ac6tWsRlvS9OAIDVpHYOH57rc4em9QkoL0YxYt2lAk75JCrtgjmXQJIM2MccDk8Bv08qY94NZO/9tRnUAZ0IMOB0+xRJO5w1yXsuaRF+E3sQ8BPWqbCY83R1ji/qxNhOpX22ebRt3yFFJHcQxw/Nw+HWfSmSfRKnzIRDZF/Mzp5DayV95XKGKI+cQb29fGt0OBK7LSQTnMYIMK6/nuUBEsyoICDzqAAJ64WbFTYILG5+okeUxaBwqndcSGwxLLqMccqXAa59Lp4+u7Nd2ZwM5Rfzds8UhH1zQnLDEdSZ39TkEa76mz54WAAS9hY4up3dzsLSIoBxzxO97Hku44I5V+dFQa3UupcYa/BYFu7TCx40p6PLiMaxeKVzC08QpzmvbJsEyYs549FtSSppxCpRKY0FOqFHZI+3O9bLfR6UqAtRLQv6lW09UdtjXrekG2UKzTgcjIMfE0zaKmZKPI3QbTYV7RF/wU/9BaifrP9/3l6ZSg9l9VlMYf0TNYS0US61cAigbmlZM9JYgzGG+uvw2vGSOtcdPpdRxpC9II5YDuPXsQ93Yj3jppHpJZDn6tz71WvyD57RJgGV0I/Y4Nx61ap1bg/hcP4KJeD51OAV49qrFvtltukH9LtC1X7fc32OUnWjrsGrHJwVQIgICaCi2e5Vjmw/BJrnhC1MPBbT+/pJ9sPdGrOHlbqAs4lSGGxRGUL07kdZeOrCPICG34sB3WXv30DW+0UVvgpy05S4ZPvQnCbrbJ1DjkcfZtq6d5bNhMFDDn90NV/kiGGhD9pB/dfhDGJWty5GDEPsTyT+apExT7v45PyfwbbffGqPep43Ei9rvC2tOMPn/3Ysi5MMf+cqZifj0FevJRTyMAkbyNl2ExwD10auNxGUQevAXqj4pppo3sjGPuyPQQDbz2FgzumUVPw5SIivcoY29kCMEp42urH0k7bF2alNTJoiCgn9JjdO5kp2pMV4p5BVtnBKub1R4RL2Xm+pXr5gawkl0UNTfffmKAPTQTCggzabo08fG2045Nkat5QV9vZriTw6Zl/3IrVjo3oSaQRctfPmhatiaryGuRw93bGo9KRJTQBrPPFNXqaHxB05fV1qMx8khCpfesLat/Luaw6QQypqLarOOja90IKU+Oh+rY99HN44wIjquJCB+63SvV3gVq7UOOXzbI28tka+NibSNJTUM9ExzCU+OKOWcaG6dtIbiWds+/ENudiwDhE2BVAdttRFzLwBhF1mrlV6+co0LzEJHo+n/P0ys32RxnEdfrudUrlG/MfgUtjWPPf8jFxVqIIl63dDVMuCfYwMJiOQ+6guaVix8juioZkSiQco/24PQRNZi1xaltl5hoA3jusFLuSjcjNjfgZ8VKZVXMgAWP/lOOolnnXl+mSNiKReWQgeFJv/nBo9GZ1NLtSofboAJskuYweG38qIRmYF8ngBvaYwlznpD0CRgyzk8NuMNG9LIF+siDlh8ianpQs5SE2MopF3lAnd4AQqR2rWSTcn4orjxoS8YGBGx88KdW4San24Mv+WkLWOnTq9O1Y4F2zgf/+v5G+w9gzsv+QYqMoQUyelh7fWaq8TejMolsal5cVPbOWUVPabc9f8kDiFayCh7oBHaal+ZbZIUXW9GcbLruZjYZUVa3oAI2gDA533e//ikt41knMmLTjHfRY1aamiJmCBI5yu6gOgMeWHy1YrKEoYoqPivIok33YfKjmF4zHkQWdG7l6Q0vjiaqS/Q//QtfOAD7zt+zUXZhpzT7gELZzx3Dl9TUkzfMp2bn9gO0wf2l5c4Q2P+TMt4yeBqd76CwGeEuZNy0p6Qk2sj6Ea4r6ZbdjlPmavfRXxhzootOupWrZb8ZTCGgqaoWzs8JkkEU00Jbkn95jdF6SyGZj1EJytDVKlyKlKn0SDYFVyYBqXL72YP+yHeAJFBNOwqsDXOBd7CLcz0M2bdVCMJ1VdGgBnsaGRrMyqZ2UeKI3oNDmtLb6BgzMLnyJy85NZUptNbrFAnowzHwQ4odw8q+M/zxesNoLLH8XJ2puoHdDB4HOixwCiuhnsAGUCYoZQQIHSs0Er3Uspea/0mOxmLEGtwomJ2BNGvCTHVu4g0A2tuPn+mCZiacjkQOytgif4OukfY5r3lcZuuRk27evBykmcpJ65TZh1LHA/qxUiMVQ0bD9rAFA2M2axfsAikN7IHJuNRYwH0zE5Otu2pRYC3SKLpAZ9KKkmoKhNCHxqZWoUDzqBfHVvSt3NFKMkYN8ZpF/i/ri7KpGhrmRhPkRYcJ9CDrlO9WlpebP0VDxvWdX4Q/yahiiHh2Lx20wo7UiytsN+U45rz/nRbIAX/1hLfl7NMnmkej6luayH+lY8s+rYhBCzZ9vElzPRkB+J9NxcacZntWNvhtjNjhgnYn45VNIlq/Px/hieqlp18HfI1s6e0RRGu9bdLRCPdiddRDb7ZFIi9cc22S1CQa3+86OkkHU3uAPLmGZ7GbpbsSZNM+f9qq+ZDs0xK4n2BYNYapTn7JwoM64RpfOn+y+en8ocQNGogDOiEyNTCG8jveqF3vD0iRcWaw44VVNh2RmdBuZDYBL9qiyoVgW7dJkOlVyXpe5nmkvLP7UfQuttgoDRUo5yNBPeEKQf+ynr4vrpkqGkuZMNKt+NOT+pFJ7UmjV3QCLD/j3c0R9CoIyykkQjLGZmS6KhrsFkWuFoQLqyILOrdH3hn3bI28jnyYQzMPudJOvtCpsbaRgxziKHxNH/7+Oy/Mjaiuya4vboi/b2f24/98xy7uqPqmnKRo9U22lxJ6mRV5lPKiskSEmgGgdTzEQMDm7i3qz2YeoIpUxmX8/j+CZL2QQpLawWbwlf2BkomrH1O8252pzACWQs8OJJ8XahoDprvo6VxOKFri1SRJgWr8S6r5yUYwPBjCqTTXQ9uqABwhNymWB5Brw6EiSRcmjfAj/tKpwGWNsK8XezDhsnaXczdeGr1Tk9RBQJKaiF5958zuTLnkGPkuOHbMBv5lDoSd8/Ae1BuIr4QKFVLO9ouywa/1lUkSb4wsfoqhz5xWHR0Jz/Sr6FRHnI/Wl29JXWhIDyImgOCNlWOIqH3mdnoe1EqcWp4BVja3Wdlax5dF/lFSFZewlSJbTUqu+4N9tpTKpGzS0xMy9T4MHagoSWDb9GQkz414rilE8SFDOCHZtWIZMZ3qdUk8yq4FBWi98i7VwQymxpefksI4JchRngUFXI0Sq5oTI5dzA/fQdIYJRkGJ6f2rcvG/8XLRe598Qw/J2/UFSzxfvw/BqrIBzD71rlZlroF9OnC1o/DD8pcSyy5sDBt41kbUjWaCQNWsv01idBzmp4sv4XAL2Ax7s1YOzf90vJPWGNXCrFJkMW+s90f52i8oqiBlIkt+tk8wHwUYz3zdwxYKuXQetC70VZta3/ExFvZ4gM7yiMPknHTtIeEWXmkqBG6GblRBFoZVCdGafzXEdguTri2/khEaJKsrmMzIF1xJseyvcMJprtKOQu407EFmz+nNu9w6FqIpoOFsxMXiMyNpge1zQgasWY4b6kx6S5jfI4QqR1UuZkZlK6K4XnoBTb5BY6BBFdn1r46ASJwpc+kXKuofZkyOfAMwsio469EGrNvYyDW0n7jnfACZbwGa3q5a4AakhK03pX99/gXFiSPiPwbjNJHTDKDX7mXb9sY0plw4DhA3qJ0MwiYDjw/QQm6NMhtNHdsEK7F+JN6z95XYGp6voHAbLrAT8Xcd/RO/o6rXjc6ccQjVkpdhuqAEpyKEXA3uIv3oTnYCY7v24+w3KHSGUrdIwNqIbvSNVbL6JGXXcGVZLsBlRXVBqQhmSzrlixzSvr4d7FK/nkGmOJdEYGno9I5aBvKQCwJgYy33LQvYQ8cd/1gybq8TubxsVoZYh6d01GuO142trGl/1DJrikSQcTGReMRPicBEzKapQdFXlEYNJU1qvQI6S/h8VeKhPwa395iQ0r8doWaBvTMIwPhTWEI0N9QKFXl7CFlko9lTne/YLbC57HVCs+NcDS+fmseAx5DP1MXmIJeNDgtNo7AAdqSpkOh0RmNK+SqNPaE5yCLKy5q85TwtvKWkVdOj6+3Xg53HLCLol5FFhr/nfvq0983MRrniWFy60c6UkIoumQUQqwY71bhv0xYWshHYaKL1+2/TCVnu7gbWQOLGDMvSYZ3fuy8zWGXifajyPi3in//7IDWkdWNu7VVM06T3bg2tD487QPY10i/3vaWaBq2yLTNJNUAh">
            <a:extLst>
              <a:ext uri="{FF2B5EF4-FFF2-40B4-BE49-F238E27FC236}">
                <a16:creationId xmlns:a16="http://schemas.microsoft.com/office/drawing/2014/main" id="{D290FFFB-BACE-47AF-B060-47180D661F42}"/>
              </a:ext>
            </a:extLst>
          </p:cNvPr>
          <p:cNvSpPr>
            <a:spLocks noChangeAspect="1"/>
          </p:cNvSpPr>
          <p:nvPr>
            <p:custDataLst>
              <p:tags r:id="rId4"/>
            </p:custDataLst>
          </p:nvPr>
        </p:nvSpPr>
        <p:spPr bwMode="gray">
          <a:xfrm>
            <a:off x="330200" y="1270000"/>
            <a:ext cx="11531600" cy="5295900"/>
          </a:xfrm>
          <a:prstGeom prst="rect">
            <a:avLst/>
          </a:prstGeom>
          <a:blipFill>
            <a:blip r:embed="rId6"/>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19" name="TextBox 18">
            <a:extLst>
              <a:ext uri="{FF2B5EF4-FFF2-40B4-BE49-F238E27FC236}">
                <a16:creationId xmlns:a16="http://schemas.microsoft.com/office/drawing/2014/main" id="{3435FDDA-128A-4F0E-8903-CE893866B5F1}"/>
              </a:ext>
            </a:extLst>
          </p:cNvPr>
          <p:cNvSpPr txBox="1"/>
          <p:nvPr/>
        </p:nvSpPr>
        <p:spPr bwMode="gray">
          <a:xfrm>
            <a:off x="336657" y="1327999"/>
            <a:ext cx="7776066" cy="503590"/>
          </a:xfrm>
          <a:prstGeom prst="rect">
            <a:avLst/>
          </a:prstGeom>
          <a:noFill/>
        </p:spPr>
        <p:txBody>
          <a:bodyPr wrap="square" lIns="36000" tIns="36000" rIns="36000" bIns="36000" rtlCol="0">
            <a:spAutoFit/>
          </a:bodyPr>
          <a:lstStyle/>
          <a:p>
            <a:pPr marL="0" indent="0">
              <a:spcBef>
                <a:spcPts val="0"/>
              </a:spcBef>
              <a:buNone/>
            </a:pPr>
            <a:r>
              <a:rPr lang="en-US" sz="1400" b="1" dirty="0"/>
              <a:t>Equivalent carbon emissions (CO2e) expected reduction in Pará by impact type</a:t>
            </a:r>
          </a:p>
          <a:p>
            <a:pPr marL="0" indent="0">
              <a:spcBef>
                <a:spcPts val="0"/>
              </a:spcBef>
              <a:buNone/>
            </a:pPr>
            <a:r>
              <a:rPr lang="en-US" sz="1400" dirty="0"/>
              <a:t>(M Tons of CO2e)</a:t>
            </a:r>
            <a:endParaRPr lang="pt-BR" sz="1400" dirty="0" err="1"/>
          </a:p>
        </p:txBody>
      </p:sp>
      <p:sp>
        <p:nvSpPr>
          <p:cNvPr id="31" name="btfpCallout587575">
            <a:extLst>
              <a:ext uri="{FF2B5EF4-FFF2-40B4-BE49-F238E27FC236}">
                <a16:creationId xmlns:a16="http://schemas.microsoft.com/office/drawing/2014/main" id="{E5A5151B-8687-4813-A304-7E4A3F080397}"/>
              </a:ext>
            </a:extLst>
          </p:cNvPr>
          <p:cNvSpPr/>
          <p:nvPr/>
        </p:nvSpPr>
        <p:spPr bwMode="gray">
          <a:xfrm>
            <a:off x="5747487" y="5811858"/>
            <a:ext cx="2993762" cy="651710"/>
          </a:xfrm>
          <a:prstGeom prst="wedgeRectCallout">
            <a:avLst>
              <a:gd name="adj1" fmla="val -30708"/>
              <a:gd name="adj2" fmla="val -69368"/>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1200" dirty="0">
                <a:solidFill>
                  <a:srgbClr val="5C5C5C"/>
                </a:solidFill>
              </a:rPr>
              <a:t>It is expected that some initiatives might take longer to impact CO2e emissions, so most of the gains come in the long term</a:t>
            </a:r>
          </a:p>
        </p:txBody>
      </p:sp>
    </p:spTree>
    <p:custDataLst>
      <p:tags r:id="rId1"/>
    </p:custDataLst>
    <p:extLst>
      <p:ext uri="{BB962C8B-B14F-4D97-AF65-F5344CB8AC3E}">
        <p14:creationId xmlns:p14="http://schemas.microsoft.com/office/powerpoint/2010/main" val="1961142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btfpColumnIndicatorGroup2">
            <a:extLst>
              <a:ext uri="{FF2B5EF4-FFF2-40B4-BE49-F238E27FC236}">
                <a16:creationId xmlns:a16="http://schemas.microsoft.com/office/drawing/2014/main" id="{43F51917-D918-4D0F-A875-48E98CD5AA6C}"/>
              </a:ext>
            </a:extLst>
          </p:cNvPr>
          <p:cNvGrpSpPr/>
          <p:nvPr/>
        </p:nvGrpSpPr>
        <p:grpSpPr>
          <a:xfrm>
            <a:off x="0" y="6926580"/>
            <a:ext cx="12192000" cy="137160"/>
            <a:chOff x="0" y="6926580"/>
            <a:chExt cx="12192000" cy="137160"/>
          </a:xfrm>
        </p:grpSpPr>
        <p:sp>
          <p:nvSpPr>
            <p:cNvPr id="17" name="btfpColumnGapBlocker584499">
              <a:extLst>
                <a:ext uri="{FF2B5EF4-FFF2-40B4-BE49-F238E27FC236}">
                  <a16:creationId xmlns:a16="http://schemas.microsoft.com/office/drawing/2014/main" id="{5D9BCF3C-67A3-40FF-BE72-225DFBAAA23D}"/>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15" name="btfpColumnGapBlocker126835">
              <a:extLst>
                <a:ext uri="{FF2B5EF4-FFF2-40B4-BE49-F238E27FC236}">
                  <a16:creationId xmlns:a16="http://schemas.microsoft.com/office/drawing/2014/main" id="{B22AB88A-3005-4B9E-BE9B-2A6B10D76804}"/>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3" name="btfpColumnIndicator133754">
              <a:extLst>
                <a:ext uri="{FF2B5EF4-FFF2-40B4-BE49-F238E27FC236}">
                  <a16:creationId xmlns:a16="http://schemas.microsoft.com/office/drawing/2014/main" id="{A4B57E74-E3AF-4BA0-897F-1B559B31FA95}"/>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595484">
              <a:extLst>
                <a:ext uri="{FF2B5EF4-FFF2-40B4-BE49-F238E27FC236}">
                  <a16:creationId xmlns:a16="http://schemas.microsoft.com/office/drawing/2014/main" id="{39B0BCEB-F7DB-4798-AB50-F68C68A41755}"/>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8" name="btfpColumnIndicatorGroup1">
            <a:extLst>
              <a:ext uri="{FF2B5EF4-FFF2-40B4-BE49-F238E27FC236}">
                <a16:creationId xmlns:a16="http://schemas.microsoft.com/office/drawing/2014/main" id="{FC5D6E4B-8646-4E24-B1D9-AFE0CE5EDC27}"/>
              </a:ext>
            </a:extLst>
          </p:cNvPr>
          <p:cNvGrpSpPr/>
          <p:nvPr/>
        </p:nvGrpSpPr>
        <p:grpSpPr>
          <a:xfrm>
            <a:off x="0" y="-205740"/>
            <a:ext cx="12192000" cy="137160"/>
            <a:chOff x="0" y="-205740"/>
            <a:chExt cx="12192000" cy="137160"/>
          </a:xfrm>
        </p:grpSpPr>
        <p:sp>
          <p:nvSpPr>
            <p:cNvPr id="16" name="btfpColumnGapBlocker392990">
              <a:extLst>
                <a:ext uri="{FF2B5EF4-FFF2-40B4-BE49-F238E27FC236}">
                  <a16:creationId xmlns:a16="http://schemas.microsoft.com/office/drawing/2014/main" id="{CEDFE521-FA39-4018-A90C-750BF27C9945}"/>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14" name="btfpColumnGapBlocker328900">
              <a:extLst>
                <a:ext uri="{FF2B5EF4-FFF2-40B4-BE49-F238E27FC236}">
                  <a16:creationId xmlns:a16="http://schemas.microsoft.com/office/drawing/2014/main" id="{8916E609-B3C9-4EFF-B400-BE7AC33314B7}"/>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2" name="btfpColumnIndicator173118">
              <a:extLst>
                <a:ext uri="{FF2B5EF4-FFF2-40B4-BE49-F238E27FC236}">
                  <a16:creationId xmlns:a16="http://schemas.microsoft.com/office/drawing/2014/main" id="{9C9F0DD2-1629-4FF4-9897-DFA3AEF40075}"/>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850213">
              <a:extLst>
                <a:ext uri="{FF2B5EF4-FFF2-40B4-BE49-F238E27FC236}">
                  <a16:creationId xmlns:a16="http://schemas.microsoft.com/office/drawing/2014/main" id="{038BFE96-2124-4E2E-BA1D-B7B233362558}"/>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3" name="AgendaTitle">
            <a:extLst>
              <a:ext uri="{FF2B5EF4-FFF2-40B4-BE49-F238E27FC236}">
                <a16:creationId xmlns:a16="http://schemas.microsoft.com/office/drawing/2014/main" id="{CF724D00-3F8D-449B-BD10-8D4D09771B05}"/>
              </a:ext>
            </a:extLst>
          </p:cNvPr>
          <p:cNvSpPr txBox="1"/>
          <p:nvPr/>
        </p:nvSpPr>
        <p:spPr bwMode="gray">
          <a:xfrm>
            <a:off x="330200" y="952500"/>
            <a:ext cx="1102585" cy="235611"/>
          </a:xfrm>
          <a:prstGeom prst="rect">
            <a:avLst/>
          </a:prstGeom>
          <a:noFill/>
        </p:spPr>
        <p:txBody>
          <a:bodyPr vert="horz" wrap="none" lIns="18136" tIns="25226" rIns="72073" bIns="25226" rtlCol="0">
            <a:spAutoFit/>
          </a:bodyPr>
          <a:lstStyle/>
          <a:p>
            <a:pPr marL="0" indent="0">
              <a:buNone/>
            </a:pPr>
            <a:r>
              <a:rPr lang="pt-BR" sz="1200" b="1" cap="all" spc="450"/>
              <a:t>Agenda</a:t>
            </a:r>
            <a:endParaRPr lang="pt-BR" sz="1200" b="1" cap="all" spc="450" dirty="0" err="1"/>
          </a:p>
        </p:txBody>
      </p:sp>
      <p:cxnSp>
        <p:nvCxnSpPr>
          <p:cNvPr id="4" name="AgendaLine">
            <a:extLst>
              <a:ext uri="{FF2B5EF4-FFF2-40B4-BE49-F238E27FC236}">
                <a16:creationId xmlns:a16="http://schemas.microsoft.com/office/drawing/2014/main" id="{DCEE9695-6F67-4730-A725-058908E20984}"/>
              </a:ext>
            </a:extLst>
          </p:cNvPr>
          <p:cNvCxnSpPr/>
          <p:nvPr/>
        </p:nvCxnSpPr>
        <p:spPr bwMode="gray">
          <a:xfrm>
            <a:off x="1616981" y="876300"/>
            <a:ext cx="0" cy="5689600"/>
          </a:xfrm>
          <a:prstGeom prst="line">
            <a:avLst/>
          </a:prstGeom>
          <a:ln w="19050"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9" name="AgendaEmphasisBar">
            <a:extLst>
              <a:ext uri="{FF2B5EF4-FFF2-40B4-BE49-F238E27FC236}">
                <a16:creationId xmlns:a16="http://schemas.microsoft.com/office/drawing/2014/main" id="{5B999B18-EB02-466F-83E9-EE7141322928}"/>
              </a:ext>
            </a:extLst>
          </p:cNvPr>
          <p:cNvSpPr/>
          <p:nvPr/>
        </p:nvSpPr>
        <p:spPr bwMode="gray">
          <a:xfrm>
            <a:off x="1616981" y="2601400"/>
            <a:ext cx="127000" cy="743179"/>
          </a:xfrm>
          <a:prstGeom prst="rect">
            <a:avLst/>
          </a:prstGeom>
          <a:solidFill>
            <a:srgbClr val="CC0000"/>
          </a:solidFill>
          <a:ln w="19050">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grpSp>
        <p:nvGrpSpPr>
          <p:cNvPr id="24" name="Agenda">
            <a:extLst>
              <a:ext uri="{FF2B5EF4-FFF2-40B4-BE49-F238E27FC236}">
                <a16:creationId xmlns:a16="http://schemas.microsoft.com/office/drawing/2014/main" id="{E625D9DE-D82F-47E4-89A3-FC76FFC071CC}"/>
              </a:ext>
            </a:extLst>
          </p:cNvPr>
          <p:cNvGrpSpPr/>
          <p:nvPr/>
        </p:nvGrpSpPr>
        <p:grpSpPr>
          <a:xfrm>
            <a:off x="1970752" y="1270000"/>
            <a:ext cx="9891047" cy="5295900"/>
            <a:chOff x="1970752" y="1270000"/>
            <a:chExt cx="9891047" cy="5295900"/>
          </a:xfrm>
        </p:grpSpPr>
        <p:sp>
          <p:nvSpPr>
            <p:cNvPr id="5" name="AgendaTextBox">
              <a:extLst>
                <a:ext uri="{FF2B5EF4-FFF2-40B4-BE49-F238E27FC236}">
                  <a16:creationId xmlns:a16="http://schemas.microsoft.com/office/drawing/2014/main" id="{5CE4F499-F816-45A8-8ED3-979001141D38}"/>
                </a:ext>
              </a:extLst>
            </p:cNvPr>
            <p:cNvSpPr txBox="1"/>
            <p:nvPr/>
          </p:nvSpPr>
          <p:spPr bwMode="gray">
            <a:xfrm>
              <a:off x="2034252" y="1270000"/>
              <a:ext cx="9827547" cy="5295900"/>
            </a:xfrm>
            <a:prstGeom prst="rect">
              <a:avLst/>
            </a:prstGeom>
            <a:noFill/>
          </p:spPr>
          <p:txBody>
            <a:bodyPr vert="horz" wrap="square" lIns="36000" tIns="36000" rIns="36000" bIns="36000" rtlCol="0">
              <a:noAutofit/>
            </a:bodyPr>
            <a:lstStyle/>
            <a:p>
              <a:pPr marL="0" indent="0">
                <a:spcBef>
                  <a:spcPts val="3600"/>
                </a:spcBef>
                <a:buNone/>
              </a:pPr>
              <a:r>
                <a:rPr lang="en-US" sz="2000" dirty="0"/>
                <a:t>Phase 2 assignment</a:t>
              </a:r>
            </a:p>
            <a:p>
              <a:pPr marL="0" indent="0">
                <a:spcBef>
                  <a:spcPts val="3600"/>
                </a:spcBef>
                <a:buNone/>
              </a:pPr>
              <a:r>
                <a:rPr lang="en-US" sz="2000" dirty="0"/>
                <a:t>Case for change &amp; ambition output</a:t>
              </a:r>
            </a:p>
            <a:p>
              <a:pPr marL="0" indent="0">
                <a:spcBef>
                  <a:spcPts val="3600"/>
                </a:spcBef>
                <a:buNone/>
              </a:pPr>
              <a:r>
                <a:rPr lang="en-US" sz="2000" b="1" dirty="0">
                  <a:solidFill>
                    <a:srgbClr val="CC0000"/>
                  </a:solidFill>
                </a:rPr>
                <a:t>Where to Play instructions</a:t>
              </a:r>
            </a:p>
            <a:p>
              <a:pPr marL="0" indent="0">
                <a:spcBef>
                  <a:spcPts val="3600"/>
                </a:spcBef>
                <a:buNone/>
              </a:pPr>
              <a:r>
                <a:rPr lang="en-US" sz="2000" dirty="0"/>
                <a:t>How to Win instructions</a:t>
              </a:r>
            </a:p>
            <a:p>
              <a:pPr marL="0" indent="0">
                <a:spcBef>
                  <a:spcPts val="3600"/>
                </a:spcBef>
                <a:buNone/>
              </a:pPr>
              <a:r>
                <a:rPr lang="en-US" sz="2000" dirty="0"/>
                <a:t>Roadmap &amp; Enablers instructions</a:t>
              </a:r>
            </a:p>
          </p:txBody>
        </p:sp>
        <p:cxnSp>
          <p:nvCxnSpPr>
            <p:cNvPr id="20" name="AgendaSeparator1">
              <a:extLst>
                <a:ext uri="{FF2B5EF4-FFF2-40B4-BE49-F238E27FC236}">
                  <a16:creationId xmlns:a16="http://schemas.microsoft.com/office/drawing/2014/main" id="{4B12BEA1-6146-4953-B220-A9904AF1DB4C}"/>
                </a:ext>
              </a:extLst>
            </p:cNvPr>
            <p:cNvCxnSpPr/>
            <p:nvPr/>
          </p:nvCxnSpPr>
          <p:spPr bwMode="gray">
            <a:xfrm>
              <a:off x="1970752" y="1839400"/>
              <a:ext cx="435133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1" name="AgendaSeparator2">
              <a:extLst>
                <a:ext uri="{FF2B5EF4-FFF2-40B4-BE49-F238E27FC236}">
                  <a16:creationId xmlns:a16="http://schemas.microsoft.com/office/drawing/2014/main" id="{DBDB3CB9-20ED-432A-8198-E7CE19856898}"/>
                </a:ext>
              </a:extLst>
            </p:cNvPr>
            <p:cNvCxnSpPr/>
            <p:nvPr/>
          </p:nvCxnSpPr>
          <p:spPr bwMode="gray">
            <a:xfrm>
              <a:off x="1970752" y="2601400"/>
              <a:ext cx="435133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2" name="AgendaSeparator3">
              <a:extLst>
                <a:ext uri="{FF2B5EF4-FFF2-40B4-BE49-F238E27FC236}">
                  <a16:creationId xmlns:a16="http://schemas.microsoft.com/office/drawing/2014/main" id="{BD351E5F-63A7-4C56-BC44-D6067ABAF41B}"/>
                </a:ext>
              </a:extLst>
            </p:cNvPr>
            <p:cNvCxnSpPr/>
            <p:nvPr/>
          </p:nvCxnSpPr>
          <p:spPr bwMode="gray">
            <a:xfrm>
              <a:off x="1970752" y="3363400"/>
              <a:ext cx="435133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3" name="AgendaSeparator4">
              <a:extLst>
                <a:ext uri="{FF2B5EF4-FFF2-40B4-BE49-F238E27FC236}">
                  <a16:creationId xmlns:a16="http://schemas.microsoft.com/office/drawing/2014/main" id="{D988DED1-1A0D-4038-89EC-77F5BBDCFF18}"/>
                </a:ext>
              </a:extLst>
            </p:cNvPr>
            <p:cNvCxnSpPr/>
            <p:nvPr/>
          </p:nvCxnSpPr>
          <p:spPr bwMode="gray">
            <a:xfrm>
              <a:off x="1970752" y="4125400"/>
              <a:ext cx="435133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050029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73F2A6-A103-43D0-A76A-D9FB87F78157}"/>
              </a:ext>
            </a:extLst>
          </p:cNvPr>
          <p:cNvSpPr/>
          <p:nvPr/>
        </p:nvSpPr>
        <p:spPr>
          <a:xfrm>
            <a:off x="1971502" y="1281053"/>
            <a:ext cx="9890298" cy="5280086"/>
          </a:xfrm>
          <a:prstGeom prst="rect">
            <a:avLst/>
          </a:prstGeom>
          <a:noFill/>
          <a:ln w="19050" cap="flat" cmpd="sng" algn="ctr">
            <a:noFill/>
            <a:prstDash val="solid"/>
          </a:ln>
          <a:effectLst/>
        </p:spPr>
        <p:txBody>
          <a:bodyPr lIns="0" tIns="0" rIns="0" bIns="0" rtlCol="0" anchor="t"/>
          <a:lstStyle/>
          <a:p>
            <a:pPr marL="0" marR="0" lvl="0" indent="0" defTabSz="981334"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From: Pedro Herig</a:t>
            </a:r>
          </a:p>
          <a:p>
            <a:pPr marL="0" marR="0" lvl="0" indent="0" defTabSz="981334"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To: The Nature Conservancy case team</a:t>
            </a:r>
          </a:p>
          <a:p>
            <a:pPr marL="0" lvl="0" indent="0" defTabSz="981334">
              <a:spcBef>
                <a:spcPts val="0"/>
              </a:spcBef>
              <a:buNone/>
              <a:defRPr/>
            </a:pPr>
            <a:r>
              <a:rPr kumimoji="0" lang="en-US" sz="1050" b="0" i="0" u="none" strike="noStrike" kern="0" cap="none" spc="0" normalizeH="0" baseline="0" noProof="0" dirty="0">
                <a:ln>
                  <a:noFill/>
                </a:ln>
                <a:solidFill>
                  <a:prstClr val="black"/>
                </a:solidFill>
                <a:effectLst/>
                <a:uLnTx/>
                <a:uFillTx/>
                <a:latin typeface="Verdana"/>
                <a:ea typeface="+mn-ea"/>
                <a:cs typeface="+mn-cs"/>
              </a:rPr>
              <a:t>Subject: </a:t>
            </a:r>
            <a:r>
              <a:rPr kumimoji="0" lang="en-US" sz="1050" b="1" i="0" u="none" strike="noStrike" kern="0" cap="none" spc="0" normalizeH="0" baseline="0" noProof="0" dirty="0">
                <a:ln>
                  <a:noFill/>
                </a:ln>
                <a:solidFill>
                  <a:prstClr val="black"/>
                </a:solidFill>
                <a:effectLst/>
                <a:uLnTx/>
                <a:uFillTx/>
                <a:latin typeface="Verdana"/>
                <a:ea typeface="+mn-ea"/>
                <a:cs typeface="+mn-cs"/>
              </a:rPr>
              <a:t>Where to Play instructions</a:t>
            </a:r>
          </a:p>
          <a:p>
            <a:pPr marL="0" marR="0" lvl="0" indent="0" defTabSz="98133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Verdana"/>
              <a:ea typeface="+mn-ea"/>
              <a:cs typeface="+mn-cs"/>
            </a:endParaRPr>
          </a:p>
          <a:p>
            <a:pPr marL="0" marR="0" lvl="0" indent="0" defTabSz="981334"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Hi team!</a:t>
            </a:r>
          </a:p>
          <a:p>
            <a:pPr marL="0" marR="0" lvl="0" indent="0" defTabSz="98133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Verdana"/>
              <a:ea typeface="+mn-ea"/>
              <a:cs typeface="+mn-cs"/>
            </a:endParaRPr>
          </a:p>
          <a:p>
            <a:pPr marL="0" lvl="0" indent="0" defTabSz="981334">
              <a:spcBef>
                <a:spcPts val="0"/>
              </a:spcBef>
              <a:buNone/>
            </a:pPr>
            <a:r>
              <a:rPr lang="en-US" sz="1050" dirty="0">
                <a:solidFill>
                  <a:prstClr val="black"/>
                </a:solidFill>
                <a:latin typeface="Verdana"/>
              </a:rPr>
              <a:t>I was very impressed by the predictive model you created about the land area for agribusiness! Well done!</a:t>
            </a:r>
          </a:p>
          <a:p>
            <a:pPr marL="0" lvl="0" indent="0" defTabSz="981334">
              <a:spcBef>
                <a:spcPts val="0"/>
              </a:spcBef>
              <a:buNone/>
            </a:pPr>
            <a:endParaRPr lang="en-US" sz="1050" dirty="0">
              <a:solidFill>
                <a:prstClr val="black"/>
              </a:solidFill>
              <a:latin typeface="Verdana"/>
            </a:endParaRPr>
          </a:p>
          <a:p>
            <a:pPr marL="0" lvl="0" indent="0" defTabSz="981334">
              <a:spcBef>
                <a:spcPts val="0"/>
              </a:spcBef>
              <a:buNone/>
            </a:pPr>
            <a:r>
              <a:rPr lang="en-US" sz="1050" dirty="0">
                <a:solidFill>
                  <a:prstClr val="black"/>
                </a:solidFill>
                <a:latin typeface="Verdana"/>
              </a:rPr>
              <a:t>Marina asked to me to send additional details on the </a:t>
            </a:r>
            <a:r>
              <a:rPr lang="en-US" sz="1050" b="1" dirty="0">
                <a:solidFill>
                  <a:prstClr val="black"/>
                </a:solidFill>
                <a:latin typeface="Verdana"/>
              </a:rPr>
              <a:t>Where to Play </a:t>
            </a:r>
            <a:r>
              <a:rPr lang="en-US" sz="1050" dirty="0">
                <a:solidFill>
                  <a:prstClr val="black"/>
                </a:solidFill>
                <a:latin typeface="Verdana"/>
              </a:rPr>
              <a:t>workstream. Our </a:t>
            </a:r>
            <a:r>
              <a:rPr lang="en-US" sz="1050" b="1" dirty="0">
                <a:solidFill>
                  <a:prstClr val="black"/>
                </a:solidFill>
                <a:latin typeface="Verdana"/>
              </a:rPr>
              <a:t>specific goal is to prioritize 4 combinations of region &amp; product </a:t>
            </a:r>
            <a:r>
              <a:rPr lang="en-US" sz="1050" dirty="0">
                <a:solidFill>
                  <a:prstClr val="black"/>
                </a:solidFill>
                <a:latin typeface="Verdana"/>
              </a:rPr>
              <a:t>to help TNC invest its resources on the most critical areas in terms of potential environmental impact. </a:t>
            </a:r>
          </a:p>
          <a:p>
            <a:pPr marL="0" lvl="0" indent="0" defTabSz="981334">
              <a:spcBef>
                <a:spcPts val="0"/>
              </a:spcBef>
              <a:buNone/>
            </a:pPr>
            <a:endParaRPr lang="en-US" sz="1050" dirty="0">
              <a:solidFill>
                <a:prstClr val="black"/>
              </a:solidFill>
              <a:latin typeface="Verdana"/>
            </a:endParaRPr>
          </a:p>
          <a:p>
            <a:pPr marL="0" lvl="0" indent="0" defTabSz="981334">
              <a:spcBef>
                <a:spcPts val="0"/>
              </a:spcBef>
              <a:buNone/>
            </a:pPr>
            <a:r>
              <a:rPr lang="en-US" sz="1050" dirty="0">
                <a:solidFill>
                  <a:prstClr val="black"/>
                </a:solidFill>
                <a:latin typeface="Verdana"/>
              </a:rPr>
              <a:t>As mentioned before, we are using 4 criteria to perform this analysis: 1. expected land area, 2. deforestation rate, 3. productivity and 4. product ranking (environmental footprint). Now I am sending you some additional data and some tips to help you on this workstream:</a:t>
            </a:r>
          </a:p>
          <a:p>
            <a:pPr marL="0" lvl="0" indent="0" defTabSz="981334">
              <a:spcBef>
                <a:spcPts val="0"/>
              </a:spcBef>
              <a:buNone/>
            </a:pPr>
            <a:endParaRPr lang="en-US" sz="1050" dirty="0">
              <a:solidFill>
                <a:prstClr val="black"/>
              </a:solidFill>
              <a:latin typeface="Verdana"/>
            </a:endParaRPr>
          </a:p>
          <a:p>
            <a:pPr defTabSz="981334">
              <a:spcBef>
                <a:spcPts val="0"/>
              </a:spcBef>
            </a:pPr>
            <a:r>
              <a:rPr lang="en-US" sz="1050" b="1" dirty="0">
                <a:solidFill>
                  <a:prstClr val="black"/>
                </a:solidFill>
                <a:latin typeface="Verdana"/>
              </a:rPr>
              <a:t>Additional data:</a:t>
            </a:r>
          </a:p>
          <a:p>
            <a:pPr lvl="1" defTabSz="981334">
              <a:spcBef>
                <a:spcPts val="0"/>
              </a:spcBef>
            </a:pPr>
            <a:r>
              <a:rPr lang="en-US" sz="850" dirty="0">
                <a:solidFill>
                  <a:prstClr val="black"/>
                </a:solidFill>
                <a:latin typeface="Verdana"/>
              </a:rPr>
              <a:t>I received additional databases from our Research &amp; Data Services team with the information for the last 3 criteria:</a:t>
            </a:r>
          </a:p>
          <a:p>
            <a:pPr lvl="2" defTabSz="981334">
              <a:spcBef>
                <a:spcPts val="0"/>
              </a:spcBef>
            </a:pPr>
            <a:r>
              <a:rPr lang="en-US" sz="850" dirty="0">
                <a:solidFill>
                  <a:prstClr val="black"/>
                </a:solidFill>
                <a:latin typeface="Verdana"/>
              </a:rPr>
              <a:t>Historical </a:t>
            </a:r>
            <a:r>
              <a:rPr lang="en-US" sz="850" b="1" dirty="0">
                <a:solidFill>
                  <a:prstClr val="black"/>
                </a:solidFill>
                <a:latin typeface="Verdana"/>
              </a:rPr>
              <a:t>deforestation area </a:t>
            </a:r>
            <a:r>
              <a:rPr lang="en-US" sz="850" dirty="0">
                <a:solidFill>
                  <a:prstClr val="black"/>
                </a:solidFill>
                <a:latin typeface="Verdana"/>
              </a:rPr>
              <a:t>between 2017-19 by city in Pará (for the criteria 2)</a:t>
            </a:r>
          </a:p>
          <a:p>
            <a:pPr lvl="2" defTabSz="981334">
              <a:spcBef>
                <a:spcPts val="0"/>
              </a:spcBef>
            </a:pPr>
            <a:r>
              <a:rPr lang="en-US" sz="850" dirty="0">
                <a:solidFill>
                  <a:prstClr val="black"/>
                </a:solidFill>
                <a:latin typeface="Verdana"/>
              </a:rPr>
              <a:t>Database with the </a:t>
            </a:r>
            <a:r>
              <a:rPr lang="en-US" sz="850" b="1" dirty="0">
                <a:solidFill>
                  <a:prstClr val="black"/>
                </a:solidFill>
                <a:latin typeface="Verdana"/>
              </a:rPr>
              <a:t>value (R$ thousands) of produced items </a:t>
            </a:r>
            <a:r>
              <a:rPr lang="en-US" sz="850" dirty="0">
                <a:solidFill>
                  <a:prstClr val="black"/>
                </a:solidFill>
                <a:latin typeface="Verdana"/>
              </a:rPr>
              <a:t>by product and by city in Pará for 2019 (for the criteria 3)</a:t>
            </a:r>
          </a:p>
          <a:p>
            <a:pPr lvl="2" defTabSz="981334">
              <a:spcBef>
                <a:spcPts val="0"/>
              </a:spcBef>
            </a:pPr>
            <a:r>
              <a:rPr lang="en-US" sz="850" dirty="0">
                <a:solidFill>
                  <a:prstClr val="black"/>
                </a:solidFill>
                <a:latin typeface="Verdana"/>
              </a:rPr>
              <a:t>A slide with the </a:t>
            </a:r>
            <a:r>
              <a:rPr lang="en-US" sz="850" b="1" dirty="0">
                <a:solidFill>
                  <a:prstClr val="black"/>
                </a:solidFill>
                <a:latin typeface="Verdana"/>
              </a:rPr>
              <a:t>environmental footprint ranking </a:t>
            </a:r>
            <a:r>
              <a:rPr lang="en-US" sz="850" dirty="0">
                <a:solidFill>
                  <a:prstClr val="black"/>
                </a:solidFill>
                <a:latin typeface="Verdana"/>
              </a:rPr>
              <a:t>by product type (for the criteria 4)</a:t>
            </a:r>
          </a:p>
          <a:p>
            <a:pPr lvl="2" defTabSz="981334">
              <a:spcBef>
                <a:spcPts val="0"/>
              </a:spcBef>
            </a:pPr>
            <a:endParaRPr lang="en-US" sz="850" dirty="0">
              <a:solidFill>
                <a:prstClr val="black"/>
              </a:solidFill>
              <a:latin typeface="Verdana"/>
            </a:endParaRPr>
          </a:p>
          <a:p>
            <a:pPr defTabSz="981334">
              <a:spcBef>
                <a:spcPts val="0"/>
              </a:spcBef>
            </a:pPr>
            <a:r>
              <a:rPr lang="en-US" sz="1050" b="1" dirty="0">
                <a:solidFill>
                  <a:prstClr val="black"/>
                </a:solidFill>
                <a:latin typeface="Verdana"/>
              </a:rPr>
              <a:t>Useful tips:</a:t>
            </a:r>
          </a:p>
          <a:p>
            <a:pPr lvl="1" defTabSz="981334">
              <a:spcBef>
                <a:spcPts val="0"/>
              </a:spcBef>
            </a:pPr>
            <a:r>
              <a:rPr lang="en-US" sz="850" dirty="0">
                <a:solidFill>
                  <a:prstClr val="black"/>
                </a:solidFill>
                <a:latin typeface="Verdana"/>
              </a:rPr>
              <a:t>When we think about the </a:t>
            </a:r>
            <a:r>
              <a:rPr lang="en-US" sz="850" b="1" dirty="0">
                <a:solidFill>
                  <a:prstClr val="black"/>
                </a:solidFill>
                <a:latin typeface="Verdana"/>
              </a:rPr>
              <a:t>combination of region + product</a:t>
            </a:r>
            <a:r>
              <a:rPr lang="en-US" sz="850" dirty="0">
                <a:solidFill>
                  <a:prstClr val="black"/>
                </a:solidFill>
                <a:latin typeface="Verdana"/>
              </a:rPr>
              <a:t>, we want to make sure that TNC knows exactly where to focus. For example, we might find that a specific type of crop in a certain city in Pará has a big potential to impact the environment, so TNC will need to address this area first to achieve the strategic plan’s ambition.</a:t>
            </a:r>
          </a:p>
          <a:p>
            <a:pPr lvl="1" defTabSz="981334">
              <a:spcBef>
                <a:spcPts val="0"/>
              </a:spcBef>
            </a:pPr>
            <a:r>
              <a:rPr lang="en-US" sz="850" dirty="0">
                <a:solidFill>
                  <a:prstClr val="black"/>
                </a:solidFill>
                <a:latin typeface="Verdana"/>
              </a:rPr>
              <a:t>I know you modeled the expected land area by city, but in order to make this prioritization </a:t>
            </a:r>
            <a:r>
              <a:rPr lang="en-US" sz="850" b="1" dirty="0">
                <a:solidFill>
                  <a:prstClr val="black"/>
                </a:solidFill>
                <a:latin typeface="Verdana"/>
              </a:rPr>
              <a:t>I recommend you work by microregion</a:t>
            </a:r>
            <a:r>
              <a:rPr lang="en-US" sz="850" dirty="0">
                <a:solidFill>
                  <a:prstClr val="black"/>
                </a:solidFill>
                <a:latin typeface="Verdana"/>
              </a:rPr>
              <a:t>. Basically, a microregion is a combination of cities next to each other. I am sending you an Excel file (“City to microregion”)</a:t>
            </a:r>
            <a:r>
              <a:rPr lang="en-US" sz="850" b="1" dirty="0">
                <a:solidFill>
                  <a:prstClr val="black"/>
                </a:solidFill>
                <a:latin typeface="Verdana"/>
              </a:rPr>
              <a:t> with the list of all cities and microregions in the state of Pará. </a:t>
            </a:r>
            <a:endParaRPr lang="en-US" sz="850" dirty="0">
              <a:solidFill>
                <a:prstClr val="black"/>
              </a:solidFill>
              <a:latin typeface="Verdana"/>
            </a:endParaRPr>
          </a:p>
          <a:p>
            <a:pPr lvl="1" defTabSz="981334">
              <a:spcBef>
                <a:spcPts val="0"/>
              </a:spcBef>
            </a:pPr>
            <a:r>
              <a:rPr lang="en-US" sz="850" dirty="0">
                <a:solidFill>
                  <a:prstClr val="black"/>
                </a:solidFill>
                <a:latin typeface="Verdana"/>
              </a:rPr>
              <a:t>In terms of agribusiness products, </a:t>
            </a:r>
            <a:r>
              <a:rPr lang="en-US" sz="850" b="1" dirty="0">
                <a:solidFill>
                  <a:prstClr val="black"/>
                </a:solidFill>
                <a:latin typeface="Verdana"/>
              </a:rPr>
              <a:t>you can stick to the granularity available in your land area database </a:t>
            </a:r>
            <a:r>
              <a:rPr lang="en-US" sz="850" dirty="0">
                <a:solidFill>
                  <a:prstClr val="black"/>
                </a:solidFill>
                <a:latin typeface="Verdana"/>
              </a:rPr>
              <a:t>(pasture, soy, cassava, corn, cocoa, palm oil, </a:t>
            </a:r>
            <a:r>
              <a:rPr lang="en-US" sz="850" dirty="0" err="1">
                <a:solidFill>
                  <a:prstClr val="black"/>
                </a:solidFill>
                <a:latin typeface="Verdana"/>
              </a:rPr>
              <a:t>açaí</a:t>
            </a:r>
            <a:r>
              <a:rPr lang="en-US" sz="850" dirty="0">
                <a:solidFill>
                  <a:prstClr val="black"/>
                </a:solidFill>
                <a:latin typeface="Verdana"/>
              </a:rPr>
              <a:t>, rice, beans, sorghum and others).</a:t>
            </a:r>
          </a:p>
          <a:p>
            <a:pPr lvl="1" defTabSz="981334">
              <a:spcBef>
                <a:spcPts val="0"/>
              </a:spcBef>
            </a:pPr>
            <a:r>
              <a:rPr lang="en-US" sz="850" dirty="0">
                <a:solidFill>
                  <a:prstClr val="black"/>
                </a:solidFill>
                <a:latin typeface="Verdana"/>
              </a:rPr>
              <a:t>For criteria 2, my contact at TNC suggested we use the </a:t>
            </a:r>
            <a:r>
              <a:rPr lang="en-US" sz="850" b="1" dirty="0">
                <a:solidFill>
                  <a:prstClr val="black"/>
                </a:solidFill>
                <a:latin typeface="Verdana"/>
              </a:rPr>
              <a:t>average of deforestation rates between 2017 and 2019</a:t>
            </a:r>
            <a:r>
              <a:rPr lang="en-US" sz="850" dirty="0">
                <a:solidFill>
                  <a:prstClr val="black"/>
                </a:solidFill>
                <a:latin typeface="Verdana"/>
              </a:rPr>
              <a:t>. Therefore, you should first calculate the deforestation rate (deforestation area divided by total area) for each microregion for each year, and then calculate the simple average of deforestation rates among these 3 years for each microregion.</a:t>
            </a:r>
          </a:p>
          <a:p>
            <a:pPr lvl="1" defTabSz="981334">
              <a:spcBef>
                <a:spcPts val="0"/>
              </a:spcBef>
            </a:pPr>
            <a:r>
              <a:rPr lang="en-US" sz="850" dirty="0">
                <a:solidFill>
                  <a:prstClr val="black"/>
                </a:solidFill>
                <a:latin typeface="Verdana"/>
              </a:rPr>
              <a:t>For criteria 3, you can calculate </a:t>
            </a:r>
            <a:r>
              <a:rPr lang="en-US" sz="850" b="1" dirty="0">
                <a:solidFill>
                  <a:prstClr val="black"/>
                </a:solidFill>
                <a:latin typeface="Verdana"/>
              </a:rPr>
              <a:t>productivity as “total R$ k produced” divided by “total destinated area”</a:t>
            </a:r>
            <a:r>
              <a:rPr lang="en-US" sz="850" dirty="0">
                <a:solidFill>
                  <a:prstClr val="black"/>
                </a:solidFill>
                <a:latin typeface="Verdana"/>
              </a:rPr>
              <a:t> </a:t>
            </a:r>
            <a:r>
              <a:rPr lang="en-US" sz="850" b="1" dirty="0">
                <a:solidFill>
                  <a:prstClr val="black"/>
                </a:solidFill>
                <a:latin typeface="Verdana"/>
              </a:rPr>
              <a:t>in 2019 </a:t>
            </a:r>
            <a:r>
              <a:rPr lang="en-US" sz="850" dirty="0">
                <a:solidFill>
                  <a:prstClr val="black"/>
                </a:solidFill>
                <a:latin typeface="Verdana"/>
              </a:rPr>
              <a:t>for each combination of microregion + product. </a:t>
            </a:r>
          </a:p>
          <a:p>
            <a:pPr lvl="1" defTabSz="981334">
              <a:spcBef>
                <a:spcPts val="0"/>
              </a:spcBef>
            </a:pPr>
            <a:r>
              <a:rPr lang="en-US" sz="850" dirty="0">
                <a:solidFill>
                  <a:prstClr val="black"/>
                </a:solidFill>
                <a:latin typeface="Verdana"/>
              </a:rPr>
              <a:t>Finally, I have an e-mail with orientations from the Partner on </a:t>
            </a:r>
            <a:r>
              <a:rPr lang="en-US" sz="850" b="1" dirty="0">
                <a:solidFill>
                  <a:prstClr val="black"/>
                </a:solidFill>
                <a:latin typeface="Verdana"/>
              </a:rPr>
              <a:t>how to create a prioritization matrix</a:t>
            </a:r>
            <a:r>
              <a:rPr lang="en-US" sz="850" dirty="0">
                <a:solidFill>
                  <a:prstClr val="black"/>
                </a:solidFill>
                <a:latin typeface="Verdana"/>
              </a:rPr>
              <a:t>. This tool will be important to combine all the 4 criteria we are using and arrive on the short list of prioritized areas (microregion + product). </a:t>
            </a:r>
            <a:endParaRPr lang="en-US" sz="1050" dirty="0">
              <a:solidFill>
                <a:prstClr val="black"/>
              </a:solidFill>
              <a:latin typeface="Verdana"/>
            </a:endParaRPr>
          </a:p>
          <a:p>
            <a:pPr marL="0" lvl="0" indent="0" defTabSz="981334">
              <a:spcBef>
                <a:spcPts val="0"/>
              </a:spcBef>
              <a:buNone/>
            </a:pPr>
            <a:endParaRPr lang="en-US" sz="1050" dirty="0">
              <a:solidFill>
                <a:prstClr val="black"/>
              </a:solidFill>
              <a:latin typeface="Verdana"/>
            </a:endParaRPr>
          </a:p>
          <a:p>
            <a:pPr marL="0" lvl="0" indent="0" defTabSz="981334">
              <a:spcBef>
                <a:spcPts val="0"/>
              </a:spcBef>
              <a:buNone/>
            </a:pPr>
            <a:r>
              <a:rPr lang="en-US" sz="1050" dirty="0">
                <a:solidFill>
                  <a:prstClr val="black"/>
                </a:solidFill>
                <a:latin typeface="Verdana"/>
              </a:rPr>
              <a:t>Best regards,</a:t>
            </a:r>
          </a:p>
          <a:p>
            <a:pPr marL="0" lvl="0" indent="0" defTabSz="981334">
              <a:spcBef>
                <a:spcPts val="0"/>
              </a:spcBef>
              <a:buNone/>
            </a:pPr>
            <a:r>
              <a:rPr lang="en-US" sz="1050" dirty="0">
                <a:solidFill>
                  <a:prstClr val="black"/>
                </a:solidFill>
                <a:latin typeface="Verdana"/>
              </a:rPr>
              <a:t>Pedro</a:t>
            </a:r>
          </a:p>
          <a:p>
            <a:pPr marL="0" marR="0" lvl="0" indent="0" defTabSz="98133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Verdana"/>
              <a:ea typeface="+mn-ea"/>
              <a:cs typeface="+mn-cs"/>
            </a:endParaRPr>
          </a:p>
        </p:txBody>
      </p:sp>
      <p:grpSp>
        <p:nvGrpSpPr>
          <p:cNvPr id="16" name="btfpRunningAgenda1Level884994">
            <a:extLst>
              <a:ext uri="{FF2B5EF4-FFF2-40B4-BE49-F238E27FC236}">
                <a16:creationId xmlns:a16="http://schemas.microsoft.com/office/drawing/2014/main" id="{796D7A4B-D5A8-4802-9D24-CB3E87CA62C7}"/>
              </a:ext>
            </a:extLst>
          </p:cNvPr>
          <p:cNvGrpSpPr/>
          <p:nvPr>
            <p:custDataLst>
              <p:tags r:id="rId2"/>
            </p:custDataLst>
          </p:nvPr>
        </p:nvGrpSpPr>
        <p:grpSpPr>
          <a:xfrm>
            <a:off x="0" y="944429"/>
            <a:ext cx="2745111" cy="257442"/>
            <a:chOff x="0" y="876300"/>
            <a:chExt cx="2745111" cy="257442"/>
          </a:xfrm>
        </p:grpSpPr>
        <p:sp>
          <p:nvSpPr>
            <p:cNvPr id="17" name="btfpRunningAgenda1LevelBarLeft884994">
              <a:extLst>
                <a:ext uri="{FF2B5EF4-FFF2-40B4-BE49-F238E27FC236}">
                  <a16:creationId xmlns:a16="http://schemas.microsoft.com/office/drawing/2014/main" id="{DE733CEF-294A-444A-9536-D2A50B87968C}"/>
                </a:ext>
              </a:extLst>
            </p:cNvPr>
            <p:cNvSpPr/>
            <p:nvPr/>
          </p:nvSpPr>
          <p:spPr bwMode="gray">
            <a:xfrm>
              <a:off x="0" y="876300"/>
              <a:ext cx="2653640" cy="257442"/>
            </a:xfrm>
            <a:custGeom>
              <a:avLst/>
              <a:gdLst>
                <a:gd name="connsiteX0" fmla="*/ 95080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50801 w 1816204"/>
                <a:gd name="connsiteY0" fmla="*/ 0 h 257442"/>
                <a:gd name="connsiteX1" fmla="*/ 896081 w 1816204"/>
                <a:gd name="connsiteY1" fmla="*/ 257442 h 257442"/>
                <a:gd name="connsiteX2" fmla="*/ 1816204 w 1816204"/>
                <a:gd name="connsiteY2" fmla="*/ 257442 h 257442"/>
                <a:gd name="connsiteX3" fmla="*/ 0 w 1816204"/>
                <a:gd name="connsiteY3" fmla="*/ 257442 h 257442"/>
                <a:gd name="connsiteX0" fmla="*/ 950801 w 950801"/>
                <a:gd name="connsiteY0" fmla="*/ 0 h 257442"/>
                <a:gd name="connsiteX1" fmla="*/ 896081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80 w 950800"/>
                <a:gd name="connsiteY1" fmla="*/ 257442 h 257442"/>
                <a:gd name="connsiteX2" fmla="*/ 0 w 950800"/>
                <a:gd name="connsiteY2" fmla="*/ 257442 h 257442"/>
                <a:gd name="connsiteX3" fmla="*/ 1 w 950800"/>
                <a:gd name="connsiteY3" fmla="*/ 0 h 257442"/>
                <a:gd name="connsiteX0" fmla="*/ 1119116 w 1119116"/>
                <a:gd name="connsiteY0" fmla="*/ 0 h 257442"/>
                <a:gd name="connsiteX1" fmla="*/ 896080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279416 w 1279416"/>
                <a:gd name="connsiteY0" fmla="*/ 0 h 257442"/>
                <a:gd name="connsiteX1" fmla="*/ 10643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439717 w 1439717"/>
                <a:gd name="connsiteY0" fmla="*/ 0 h 257442"/>
                <a:gd name="connsiteX1" fmla="*/ 1224695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641695 w 1641695"/>
                <a:gd name="connsiteY0" fmla="*/ 0 h 257442"/>
                <a:gd name="connsiteX1" fmla="*/ 1384996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810011 w 1810011"/>
                <a:gd name="connsiteY0" fmla="*/ 0 h 257442"/>
                <a:gd name="connsiteX1" fmla="*/ 1586974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2130611 w 2130611"/>
                <a:gd name="connsiteY0" fmla="*/ 0 h 257442"/>
                <a:gd name="connsiteX1" fmla="*/ 17552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308544 w 2308544"/>
                <a:gd name="connsiteY0" fmla="*/ 0 h 257442"/>
                <a:gd name="connsiteX1" fmla="*/ 2075890 w 2308544"/>
                <a:gd name="connsiteY1" fmla="*/ 257442 h 257442"/>
                <a:gd name="connsiteX2" fmla="*/ 0 w 2308544"/>
                <a:gd name="connsiteY2" fmla="*/ 257442 h 257442"/>
                <a:gd name="connsiteX3" fmla="*/ 0 w 2308544"/>
                <a:gd name="connsiteY3" fmla="*/ 0 h 257442"/>
                <a:gd name="connsiteX0" fmla="*/ 2308544 w 2308544"/>
                <a:gd name="connsiteY0" fmla="*/ 0 h 257442"/>
                <a:gd name="connsiteX1" fmla="*/ 2253822 w 2308544"/>
                <a:gd name="connsiteY1" fmla="*/ 257442 h 257442"/>
                <a:gd name="connsiteX2" fmla="*/ 0 w 2308544"/>
                <a:gd name="connsiteY2" fmla="*/ 257442 h 257442"/>
                <a:gd name="connsiteX3" fmla="*/ 0 w 2308544"/>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476861 w 2476861"/>
                <a:gd name="connsiteY0" fmla="*/ 0 h 257442"/>
                <a:gd name="connsiteX1" fmla="*/ 2253823 w 2476861"/>
                <a:gd name="connsiteY1" fmla="*/ 257442 h 257442"/>
                <a:gd name="connsiteX2" fmla="*/ 0 w 2476861"/>
                <a:gd name="connsiteY2" fmla="*/ 257442 h 257442"/>
                <a:gd name="connsiteX3" fmla="*/ 1 w 2476861"/>
                <a:gd name="connsiteY3" fmla="*/ 0 h 257442"/>
                <a:gd name="connsiteX0" fmla="*/ 2476861 w 2476861"/>
                <a:gd name="connsiteY0" fmla="*/ 0 h 257442"/>
                <a:gd name="connsiteX1" fmla="*/ 2422140 w 2476861"/>
                <a:gd name="connsiteY1" fmla="*/ 257442 h 257442"/>
                <a:gd name="connsiteX2" fmla="*/ 0 w 2476861"/>
                <a:gd name="connsiteY2" fmla="*/ 257442 h 257442"/>
                <a:gd name="connsiteX3" fmla="*/ 1 w 2476861"/>
                <a:gd name="connsiteY3" fmla="*/ 0 h 257442"/>
                <a:gd name="connsiteX0" fmla="*/ 2476860 w 2476860"/>
                <a:gd name="connsiteY0" fmla="*/ 0 h 257442"/>
                <a:gd name="connsiteX1" fmla="*/ 2422139 w 2476860"/>
                <a:gd name="connsiteY1" fmla="*/ 257442 h 257442"/>
                <a:gd name="connsiteX2" fmla="*/ 0 w 2476860"/>
                <a:gd name="connsiteY2" fmla="*/ 257442 h 257442"/>
                <a:gd name="connsiteX3" fmla="*/ 0 w 2476860"/>
                <a:gd name="connsiteY3" fmla="*/ 0 h 257442"/>
                <a:gd name="connsiteX0" fmla="*/ 2476861 w 2476861"/>
                <a:gd name="connsiteY0" fmla="*/ 0 h 257442"/>
                <a:gd name="connsiteX1" fmla="*/ 2422140 w 2476861"/>
                <a:gd name="connsiteY1" fmla="*/ 257442 h 257442"/>
                <a:gd name="connsiteX2" fmla="*/ 1 w 2476861"/>
                <a:gd name="connsiteY2" fmla="*/ 257442 h 257442"/>
                <a:gd name="connsiteX3" fmla="*/ 0 w 2476861"/>
                <a:gd name="connsiteY3" fmla="*/ 0 h 257442"/>
                <a:gd name="connsiteX0" fmla="*/ 2645176 w 2645176"/>
                <a:gd name="connsiteY0" fmla="*/ 0 h 257442"/>
                <a:gd name="connsiteX1" fmla="*/ 2422140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813491 w 2813491"/>
                <a:gd name="connsiteY0" fmla="*/ 0 h 257442"/>
                <a:gd name="connsiteX1" fmla="*/ 2590454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3066765 w 3066765"/>
                <a:gd name="connsiteY0" fmla="*/ 0 h 257442"/>
                <a:gd name="connsiteX1" fmla="*/ 2758770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244698 w 3244698"/>
                <a:gd name="connsiteY0" fmla="*/ 0 h 257442"/>
                <a:gd name="connsiteX1" fmla="*/ 3012044 w 3244698"/>
                <a:gd name="connsiteY1" fmla="*/ 257442 h 257442"/>
                <a:gd name="connsiteX2" fmla="*/ 0 w 3244698"/>
                <a:gd name="connsiteY2" fmla="*/ 257442 h 257442"/>
                <a:gd name="connsiteX3" fmla="*/ 0 w 3244698"/>
                <a:gd name="connsiteY3" fmla="*/ 0 h 257442"/>
                <a:gd name="connsiteX0" fmla="*/ 3244698 w 3244698"/>
                <a:gd name="connsiteY0" fmla="*/ 0 h 257442"/>
                <a:gd name="connsiteX1" fmla="*/ 3189976 w 3244698"/>
                <a:gd name="connsiteY1" fmla="*/ 257442 h 257442"/>
                <a:gd name="connsiteX2" fmla="*/ 0 w 3244698"/>
                <a:gd name="connsiteY2" fmla="*/ 257442 h 257442"/>
                <a:gd name="connsiteX3" fmla="*/ 0 w 3244698"/>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413015 w 3413015"/>
                <a:gd name="connsiteY0" fmla="*/ 0 h 257442"/>
                <a:gd name="connsiteX1" fmla="*/ 3189977 w 3413015"/>
                <a:gd name="connsiteY1" fmla="*/ 257442 h 257442"/>
                <a:gd name="connsiteX2" fmla="*/ 0 w 3413015"/>
                <a:gd name="connsiteY2" fmla="*/ 257442 h 257442"/>
                <a:gd name="connsiteX3" fmla="*/ 1 w 3413015"/>
                <a:gd name="connsiteY3" fmla="*/ 0 h 257442"/>
                <a:gd name="connsiteX0" fmla="*/ 3413015 w 3413015"/>
                <a:gd name="connsiteY0" fmla="*/ 0 h 257442"/>
                <a:gd name="connsiteX1" fmla="*/ 3358294 w 3413015"/>
                <a:gd name="connsiteY1" fmla="*/ 257442 h 257442"/>
                <a:gd name="connsiteX2" fmla="*/ 0 w 3413015"/>
                <a:gd name="connsiteY2" fmla="*/ 257442 h 257442"/>
                <a:gd name="connsiteX3" fmla="*/ 1 w 3413015"/>
                <a:gd name="connsiteY3" fmla="*/ 0 h 257442"/>
                <a:gd name="connsiteX0" fmla="*/ 3413014 w 3413014"/>
                <a:gd name="connsiteY0" fmla="*/ 0 h 257442"/>
                <a:gd name="connsiteX1" fmla="*/ 3358293 w 3413014"/>
                <a:gd name="connsiteY1" fmla="*/ 257442 h 257442"/>
                <a:gd name="connsiteX2" fmla="*/ 0 w 3413014"/>
                <a:gd name="connsiteY2" fmla="*/ 257442 h 257442"/>
                <a:gd name="connsiteX3" fmla="*/ 0 w 3413014"/>
                <a:gd name="connsiteY3" fmla="*/ 0 h 257442"/>
                <a:gd name="connsiteX0" fmla="*/ 3413015 w 3413015"/>
                <a:gd name="connsiteY0" fmla="*/ 0 h 257442"/>
                <a:gd name="connsiteX1" fmla="*/ 3358294 w 3413015"/>
                <a:gd name="connsiteY1" fmla="*/ 257442 h 257442"/>
                <a:gd name="connsiteX2" fmla="*/ 1 w 3413015"/>
                <a:gd name="connsiteY2" fmla="*/ 257442 h 257442"/>
                <a:gd name="connsiteX3" fmla="*/ 0 w 3413015"/>
                <a:gd name="connsiteY3" fmla="*/ 0 h 257442"/>
                <a:gd name="connsiteX0" fmla="*/ 942787 w 3358294"/>
                <a:gd name="connsiteY0" fmla="*/ 0 h 257442"/>
                <a:gd name="connsiteX1" fmla="*/ 3358294 w 3358294"/>
                <a:gd name="connsiteY1" fmla="*/ 257442 h 257442"/>
                <a:gd name="connsiteX2" fmla="*/ 1 w 3358294"/>
                <a:gd name="connsiteY2" fmla="*/ 257442 h 257442"/>
                <a:gd name="connsiteX3" fmla="*/ 0 w 3358294"/>
                <a:gd name="connsiteY3" fmla="*/ 0 h 257442"/>
                <a:gd name="connsiteX0" fmla="*/ 942787 w 942787"/>
                <a:gd name="connsiteY0" fmla="*/ 0 h 257442"/>
                <a:gd name="connsiteX1" fmla="*/ 888066 w 942787"/>
                <a:gd name="connsiteY1" fmla="*/ 257442 h 257442"/>
                <a:gd name="connsiteX2" fmla="*/ 1 w 942787"/>
                <a:gd name="connsiteY2" fmla="*/ 257442 h 257442"/>
                <a:gd name="connsiteX3" fmla="*/ 0 w 942787"/>
                <a:gd name="connsiteY3" fmla="*/ 0 h 257442"/>
                <a:gd name="connsiteX0" fmla="*/ 942787 w 942787"/>
                <a:gd name="connsiteY0" fmla="*/ 0 h 257442"/>
                <a:gd name="connsiteX1" fmla="*/ 888066 w 942787"/>
                <a:gd name="connsiteY1" fmla="*/ 257442 h 257442"/>
                <a:gd name="connsiteX2" fmla="*/ 2 w 942787"/>
                <a:gd name="connsiteY2" fmla="*/ 257442 h 257442"/>
                <a:gd name="connsiteX3" fmla="*/ 0 w 942787"/>
                <a:gd name="connsiteY3" fmla="*/ 0 h 257442"/>
                <a:gd name="connsiteX0" fmla="*/ 942785 w 942785"/>
                <a:gd name="connsiteY0" fmla="*/ 0 h 257442"/>
                <a:gd name="connsiteX1" fmla="*/ 888064 w 942785"/>
                <a:gd name="connsiteY1" fmla="*/ 257442 h 257442"/>
                <a:gd name="connsiteX2" fmla="*/ 0 w 942785"/>
                <a:gd name="connsiteY2" fmla="*/ 257442 h 257442"/>
                <a:gd name="connsiteX3" fmla="*/ 0 w 942785"/>
                <a:gd name="connsiteY3" fmla="*/ 0 h 257442"/>
                <a:gd name="connsiteX0" fmla="*/ 1111101 w 1111101"/>
                <a:gd name="connsiteY0" fmla="*/ 0 h 257442"/>
                <a:gd name="connsiteX1" fmla="*/ 888064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279416 w 1279416"/>
                <a:gd name="connsiteY0" fmla="*/ 0 h 257442"/>
                <a:gd name="connsiteX1" fmla="*/ 1056380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4 w 1279416"/>
                <a:gd name="connsiteY1" fmla="*/ 257442 h 257442"/>
                <a:gd name="connsiteX2" fmla="*/ 0 w 1279416"/>
                <a:gd name="connsiteY2" fmla="*/ 257442 h 257442"/>
                <a:gd name="connsiteX3" fmla="*/ 0 w 1279416"/>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439718 w 1439718"/>
                <a:gd name="connsiteY0" fmla="*/ 0 h 257442"/>
                <a:gd name="connsiteX1" fmla="*/ 1224695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0 w 1439718"/>
                <a:gd name="connsiteY3" fmla="*/ 0 h 257442"/>
                <a:gd name="connsiteX0" fmla="*/ 1600017 w 1600017"/>
                <a:gd name="connsiteY0" fmla="*/ 0 h 257442"/>
                <a:gd name="connsiteX1" fmla="*/ 13849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843673 w 1843673"/>
                <a:gd name="connsiteY0" fmla="*/ 0 h 257442"/>
                <a:gd name="connsiteX1" fmla="*/ 1545296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701007 w 1788952"/>
                <a:gd name="connsiteY0" fmla="*/ 0 h 257442"/>
                <a:gd name="connsiteX1" fmla="*/ 1788952 w 1788952"/>
                <a:gd name="connsiteY1" fmla="*/ 257442 h 257442"/>
                <a:gd name="connsiteX2" fmla="*/ 0 w 1788952"/>
                <a:gd name="connsiteY2" fmla="*/ 257442 h 257442"/>
                <a:gd name="connsiteX3" fmla="*/ 0 w 1788952"/>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02984 w 1902984"/>
                <a:gd name="connsiteY0" fmla="*/ 0 h 257442"/>
                <a:gd name="connsiteX1" fmla="*/ 1646285 w 1902984"/>
                <a:gd name="connsiteY1" fmla="*/ 257442 h 257442"/>
                <a:gd name="connsiteX2" fmla="*/ 0 w 1902984"/>
                <a:gd name="connsiteY2" fmla="*/ 257442 h 257442"/>
                <a:gd name="connsiteX3" fmla="*/ 0 w 1902984"/>
                <a:gd name="connsiteY3" fmla="*/ 0 h 257442"/>
                <a:gd name="connsiteX0" fmla="*/ 1902984 w 1902984"/>
                <a:gd name="connsiteY0" fmla="*/ 0 h 257442"/>
                <a:gd name="connsiteX1" fmla="*/ 1848263 w 1902984"/>
                <a:gd name="connsiteY1" fmla="*/ 257442 h 257442"/>
                <a:gd name="connsiteX2" fmla="*/ 0 w 1902984"/>
                <a:gd name="connsiteY2" fmla="*/ 257442 h 257442"/>
                <a:gd name="connsiteX3" fmla="*/ 0 w 1902984"/>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801996 w 1848264"/>
                <a:gd name="connsiteY0" fmla="*/ 0 h 257442"/>
                <a:gd name="connsiteX1" fmla="*/ 1848264 w 1848264"/>
                <a:gd name="connsiteY1" fmla="*/ 257442 h 257442"/>
                <a:gd name="connsiteX2" fmla="*/ 0 w 1848264"/>
                <a:gd name="connsiteY2" fmla="*/ 257442 h 257442"/>
                <a:gd name="connsiteX3" fmla="*/ 1 w 1848264"/>
                <a:gd name="connsiteY3" fmla="*/ 0 h 257442"/>
                <a:gd name="connsiteX0" fmla="*/ 1801996 w 1801996"/>
                <a:gd name="connsiteY0" fmla="*/ 0 h 257442"/>
                <a:gd name="connsiteX1" fmla="*/ 1747275 w 1801996"/>
                <a:gd name="connsiteY1" fmla="*/ 257442 h 257442"/>
                <a:gd name="connsiteX2" fmla="*/ 0 w 1801996"/>
                <a:gd name="connsiteY2" fmla="*/ 257442 h 257442"/>
                <a:gd name="connsiteX3" fmla="*/ 1 w 1801996"/>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701007 w 1747274"/>
                <a:gd name="connsiteY0" fmla="*/ 0 h 257442"/>
                <a:gd name="connsiteX1" fmla="*/ 1747274 w 1747274"/>
                <a:gd name="connsiteY1" fmla="*/ 257442 h 257442"/>
                <a:gd name="connsiteX2" fmla="*/ 0 w 1747274"/>
                <a:gd name="connsiteY2" fmla="*/ 257442 h 257442"/>
                <a:gd name="connsiteX3" fmla="*/ 0 w 1747274"/>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44662 w 1944662"/>
                <a:gd name="connsiteY0" fmla="*/ 0 h 257442"/>
                <a:gd name="connsiteX1" fmla="*/ 1646285 w 1944662"/>
                <a:gd name="connsiteY1" fmla="*/ 257442 h 257442"/>
                <a:gd name="connsiteX2" fmla="*/ 0 w 1944662"/>
                <a:gd name="connsiteY2" fmla="*/ 257442 h 257442"/>
                <a:gd name="connsiteX3" fmla="*/ 0 w 1944662"/>
                <a:gd name="connsiteY3" fmla="*/ 0 h 257442"/>
                <a:gd name="connsiteX0" fmla="*/ 1944662 w 1944662"/>
                <a:gd name="connsiteY0" fmla="*/ 0 h 257442"/>
                <a:gd name="connsiteX1" fmla="*/ 1889941 w 1944662"/>
                <a:gd name="connsiteY1" fmla="*/ 257442 h 257442"/>
                <a:gd name="connsiteX2" fmla="*/ 0 w 1944662"/>
                <a:gd name="connsiteY2" fmla="*/ 257442 h 257442"/>
                <a:gd name="connsiteX3" fmla="*/ 0 w 1944662"/>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2107273 w 2107273"/>
                <a:gd name="connsiteY0" fmla="*/ 0 h 257442"/>
                <a:gd name="connsiteX1" fmla="*/ 1889942 w 2107273"/>
                <a:gd name="connsiteY1" fmla="*/ 257442 h 257442"/>
                <a:gd name="connsiteX2" fmla="*/ 0 w 2107273"/>
                <a:gd name="connsiteY2" fmla="*/ 257442 h 257442"/>
                <a:gd name="connsiteX3" fmla="*/ 1 w 2107273"/>
                <a:gd name="connsiteY3" fmla="*/ 0 h 257442"/>
                <a:gd name="connsiteX0" fmla="*/ 2107273 w 2107273"/>
                <a:gd name="connsiteY0" fmla="*/ 0 h 257442"/>
                <a:gd name="connsiteX1" fmla="*/ 2052552 w 2107273"/>
                <a:gd name="connsiteY1" fmla="*/ 257442 h 257442"/>
                <a:gd name="connsiteX2" fmla="*/ 0 w 2107273"/>
                <a:gd name="connsiteY2" fmla="*/ 257442 h 257442"/>
                <a:gd name="connsiteX3" fmla="*/ 1 w 2107273"/>
                <a:gd name="connsiteY3" fmla="*/ 0 h 257442"/>
                <a:gd name="connsiteX0" fmla="*/ 2107272 w 2107272"/>
                <a:gd name="connsiteY0" fmla="*/ 0 h 257442"/>
                <a:gd name="connsiteX1" fmla="*/ 2052551 w 2107272"/>
                <a:gd name="connsiteY1" fmla="*/ 257442 h 257442"/>
                <a:gd name="connsiteX2" fmla="*/ 0 w 2107272"/>
                <a:gd name="connsiteY2" fmla="*/ 257442 h 257442"/>
                <a:gd name="connsiteX3" fmla="*/ 0 w 2107272"/>
                <a:gd name="connsiteY3" fmla="*/ 0 h 257442"/>
                <a:gd name="connsiteX0" fmla="*/ 2107273 w 2107273"/>
                <a:gd name="connsiteY0" fmla="*/ 0 h 257442"/>
                <a:gd name="connsiteX1" fmla="*/ 2052552 w 2107273"/>
                <a:gd name="connsiteY1" fmla="*/ 257442 h 257442"/>
                <a:gd name="connsiteX2" fmla="*/ 1 w 2107273"/>
                <a:gd name="connsiteY2" fmla="*/ 257442 h 257442"/>
                <a:gd name="connsiteX3" fmla="*/ 0 w 2107273"/>
                <a:gd name="connsiteY3" fmla="*/ 0 h 257442"/>
                <a:gd name="connsiteX0" fmla="*/ 2267573 w 2267573"/>
                <a:gd name="connsiteY0" fmla="*/ 0 h 257442"/>
                <a:gd name="connsiteX1" fmla="*/ 20525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2 w 2267572"/>
                <a:gd name="connsiteY0" fmla="*/ 0 h 257442"/>
                <a:gd name="connsiteX1" fmla="*/ 2212851 w 2267572"/>
                <a:gd name="connsiteY1" fmla="*/ 257442 h 257442"/>
                <a:gd name="connsiteX2" fmla="*/ 0 w 2267572"/>
                <a:gd name="connsiteY2" fmla="*/ 257442 h 257442"/>
                <a:gd name="connsiteX3" fmla="*/ 0 w 2267572"/>
                <a:gd name="connsiteY3" fmla="*/ 0 h 257442"/>
                <a:gd name="connsiteX0" fmla="*/ 2427871 w 2427871"/>
                <a:gd name="connsiteY0" fmla="*/ 0 h 257442"/>
                <a:gd name="connsiteX1" fmla="*/ 2212851 w 2427871"/>
                <a:gd name="connsiteY1" fmla="*/ 257442 h 257442"/>
                <a:gd name="connsiteX2" fmla="*/ 0 w 2427871"/>
                <a:gd name="connsiteY2" fmla="*/ 257442 h 257442"/>
                <a:gd name="connsiteX3" fmla="*/ 0 w 2427871"/>
                <a:gd name="connsiteY3" fmla="*/ 0 h 257442"/>
                <a:gd name="connsiteX0" fmla="*/ 2427871 w 2427871"/>
                <a:gd name="connsiteY0" fmla="*/ 0 h 257442"/>
                <a:gd name="connsiteX1" fmla="*/ 2373150 w 2427871"/>
                <a:gd name="connsiteY1" fmla="*/ 257442 h 257442"/>
                <a:gd name="connsiteX2" fmla="*/ 0 w 2427871"/>
                <a:gd name="connsiteY2" fmla="*/ 257442 h 257442"/>
                <a:gd name="connsiteX3" fmla="*/ 0 w 2427871"/>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1 w 2427872"/>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0 w 2427872"/>
                <a:gd name="connsiteY3" fmla="*/ 0 h 257442"/>
                <a:gd name="connsiteX0" fmla="*/ 2706795 w 2706795"/>
                <a:gd name="connsiteY0" fmla="*/ 0 h 257442"/>
                <a:gd name="connsiteX1" fmla="*/ 2373151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875109 w 2875109"/>
                <a:gd name="connsiteY0" fmla="*/ 0 h 257442"/>
                <a:gd name="connsiteX1" fmla="*/ 2652074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3061058 w 3061058"/>
                <a:gd name="connsiteY0" fmla="*/ 0 h 257442"/>
                <a:gd name="connsiteX1" fmla="*/ 2820388 w 3061058"/>
                <a:gd name="connsiteY1" fmla="*/ 257442 h 257442"/>
                <a:gd name="connsiteX2" fmla="*/ 0 w 3061058"/>
                <a:gd name="connsiteY2" fmla="*/ 257442 h 257442"/>
                <a:gd name="connsiteX3" fmla="*/ 0 w 3061058"/>
                <a:gd name="connsiteY3" fmla="*/ 0 h 257442"/>
                <a:gd name="connsiteX0" fmla="*/ 3061058 w 3061058"/>
                <a:gd name="connsiteY0" fmla="*/ 0 h 257442"/>
                <a:gd name="connsiteX1" fmla="*/ 3006336 w 3061058"/>
                <a:gd name="connsiteY1" fmla="*/ 257442 h 257442"/>
                <a:gd name="connsiteX2" fmla="*/ 0 w 3061058"/>
                <a:gd name="connsiteY2" fmla="*/ 257442 h 257442"/>
                <a:gd name="connsiteX3" fmla="*/ 0 w 3061058"/>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221359 w 3221359"/>
                <a:gd name="connsiteY0" fmla="*/ 0 h 257442"/>
                <a:gd name="connsiteX1" fmla="*/ 3006337 w 3221359"/>
                <a:gd name="connsiteY1" fmla="*/ 257442 h 257442"/>
                <a:gd name="connsiteX2" fmla="*/ 0 w 3221359"/>
                <a:gd name="connsiteY2" fmla="*/ 257442 h 257442"/>
                <a:gd name="connsiteX3" fmla="*/ 1 w 3221359"/>
                <a:gd name="connsiteY3" fmla="*/ 0 h 257442"/>
                <a:gd name="connsiteX0" fmla="*/ 3221359 w 3221359"/>
                <a:gd name="connsiteY0" fmla="*/ 0 h 257442"/>
                <a:gd name="connsiteX1" fmla="*/ 3166638 w 3221359"/>
                <a:gd name="connsiteY1" fmla="*/ 257442 h 257442"/>
                <a:gd name="connsiteX2" fmla="*/ 0 w 3221359"/>
                <a:gd name="connsiteY2" fmla="*/ 257442 h 257442"/>
                <a:gd name="connsiteX3" fmla="*/ 1 w 3221359"/>
                <a:gd name="connsiteY3" fmla="*/ 0 h 257442"/>
                <a:gd name="connsiteX0" fmla="*/ 3221358 w 3221358"/>
                <a:gd name="connsiteY0" fmla="*/ 0 h 257442"/>
                <a:gd name="connsiteX1" fmla="*/ 3166637 w 3221358"/>
                <a:gd name="connsiteY1" fmla="*/ 257442 h 257442"/>
                <a:gd name="connsiteX2" fmla="*/ 0 w 3221358"/>
                <a:gd name="connsiteY2" fmla="*/ 257442 h 257442"/>
                <a:gd name="connsiteX3" fmla="*/ 0 w 3221358"/>
                <a:gd name="connsiteY3" fmla="*/ 0 h 257442"/>
                <a:gd name="connsiteX0" fmla="*/ 3221359 w 3221359"/>
                <a:gd name="connsiteY0" fmla="*/ 0 h 257442"/>
                <a:gd name="connsiteX1" fmla="*/ 3166638 w 3221359"/>
                <a:gd name="connsiteY1" fmla="*/ 257442 h 257442"/>
                <a:gd name="connsiteX2" fmla="*/ 1 w 3221359"/>
                <a:gd name="connsiteY2" fmla="*/ 257442 h 257442"/>
                <a:gd name="connsiteX3" fmla="*/ 0 w 3221359"/>
                <a:gd name="connsiteY3" fmla="*/ 0 h 257442"/>
                <a:gd name="connsiteX0" fmla="*/ 3389675 w 3389675"/>
                <a:gd name="connsiteY0" fmla="*/ 0 h 257442"/>
                <a:gd name="connsiteX1" fmla="*/ 3166638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4 w 3389674"/>
                <a:gd name="connsiteY0" fmla="*/ 0 h 257442"/>
                <a:gd name="connsiteX1" fmla="*/ 3334953 w 3389674"/>
                <a:gd name="connsiteY1" fmla="*/ 257442 h 257442"/>
                <a:gd name="connsiteX2" fmla="*/ 0 w 3389674"/>
                <a:gd name="connsiteY2" fmla="*/ 257442 h 257442"/>
                <a:gd name="connsiteX3" fmla="*/ 0 w 3389674"/>
                <a:gd name="connsiteY3" fmla="*/ 0 h 257442"/>
                <a:gd name="connsiteX0" fmla="*/ 986066 w 3334953"/>
                <a:gd name="connsiteY0" fmla="*/ 0 h 257442"/>
                <a:gd name="connsiteX1" fmla="*/ 3334953 w 3334953"/>
                <a:gd name="connsiteY1" fmla="*/ 257442 h 257442"/>
                <a:gd name="connsiteX2" fmla="*/ 0 w 3334953"/>
                <a:gd name="connsiteY2" fmla="*/ 257442 h 257442"/>
                <a:gd name="connsiteX3" fmla="*/ 0 w 3334953"/>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1154382 w 1154382"/>
                <a:gd name="connsiteY0" fmla="*/ 0 h 257442"/>
                <a:gd name="connsiteX1" fmla="*/ 931346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314682 w 1314682"/>
                <a:gd name="connsiteY0" fmla="*/ 0 h 257442"/>
                <a:gd name="connsiteX1" fmla="*/ 10996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482998 w 1482998"/>
                <a:gd name="connsiteY0" fmla="*/ 0 h 257442"/>
                <a:gd name="connsiteX1" fmla="*/ 1259961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643298 w 1643298"/>
                <a:gd name="connsiteY0" fmla="*/ 0 h 257442"/>
                <a:gd name="connsiteX1" fmla="*/ 14282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896573 w 1896573"/>
                <a:gd name="connsiteY0" fmla="*/ 0 h 257442"/>
                <a:gd name="connsiteX1" fmla="*/ 1588577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2071749 w 2071749"/>
                <a:gd name="connsiteY0" fmla="*/ 0 h 257442"/>
                <a:gd name="connsiteX1" fmla="*/ 1841852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333038 w 2333038"/>
                <a:gd name="connsiteY0" fmla="*/ 0 h 257442"/>
                <a:gd name="connsiteX1" fmla="*/ 2017028 w 2333038"/>
                <a:gd name="connsiteY1" fmla="*/ 257442 h 257442"/>
                <a:gd name="connsiteX2" fmla="*/ 0 w 2333038"/>
                <a:gd name="connsiteY2" fmla="*/ 257442 h 257442"/>
                <a:gd name="connsiteX3" fmla="*/ 0 w 2333038"/>
                <a:gd name="connsiteY3" fmla="*/ 0 h 257442"/>
                <a:gd name="connsiteX0" fmla="*/ 2333038 w 2333038"/>
                <a:gd name="connsiteY0" fmla="*/ 0 h 257442"/>
                <a:gd name="connsiteX1" fmla="*/ 2278316 w 2333038"/>
                <a:gd name="connsiteY1" fmla="*/ 257442 h 257442"/>
                <a:gd name="connsiteX2" fmla="*/ 0 w 2333038"/>
                <a:gd name="connsiteY2" fmla="*/ 257442 h 257442"/>
                <a:gd name="connsiteX3" fmla="*/ 0 w 2333038"/>
                <a:gd name="connsiteY3" fmla="*/ 0 h 257442"/>
                <a:gd name="connsiteX0" fmla="*/ 2333039 w 2333039"/>
                <a:gd name="connsiteY0" fmla="*/ 0 h 257442"/>
                <a:gd name="connsiteX1" fmla="*/ 2278317 w 2333039"/>
                <a:gd name="connsiteY1" fmla="*/ 257442 h 257442"/>
                <a:gd name="connsiteX2" fmla="*/ 0 w 2333039"/>
                <a:gd name="connsiteY2" fmla="*/ 257442 h 257442"/>
                <a:gd name="connsiteX3" fmla="*/ 1 w 2333039"/>
                <a:gd name="connsiteY3" fmla="*/ 0 h 257442"/>
                <a:gd name="connsiteX0" fmla="*/ 2333039 w 2333039"/>
                <a:gd name="connsiteY0" fmla="*/ 0 h 257442"/>
                <a:gd name="connsiteX1" fmla="*/ 2278317 w 2333039"/>
                <a:gd name="connsiteY1" fmla="*/ 257442 h 257442"/>
                <a:gd name="connsiteX2" fmla="*/ 0 w 2333039"/>
                <a:gd name="connsiteY2" fmla="*/ 257442 h 257442"/>
                <a:gd name="connsiteX3" fmla="*/ 1 w 2333039"/>
                <a:gd name="connsiteY3" fmla="*/ 0 h 257442"/>
                <a:gd name="connsiteX0" fmla="*/ 2653640 w 2653640"/>
                <a:gd name="connsiteY0" fmla="*/ 0 h 257442"/>
                <a:gd name="connsiteX1" fmla="*/ 2278317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0 w 2653640"/>
                <a:gd name="connsiteY3" fmla="*/ 0 h 257442"/>
              </a:gdLst>
              <a:ahLst/>
              <a:cxnLst>
                <a:cxn ang="0">
                  <a:pos x="connsiteX0" y="connsiteY0"/>
                </a:cxn>
                <a:cxn ang="0">
                  <a:pos x="connsiteX1" y="connsiteY1"/>
                </a:cxn>
                <a:cxn ang="0">
                  <a:pos x="connsiteX2" y="connsiteY2"/>
                </a:cxn>
                <a:cxn ang="0">
                  <a:pos x="connsiteX3" y="connsiteY3"/>
                </a:cxn>
              </a:cxnLst>
              <a:rect l="l" t="t" r="r" b="b"/>
              <a:pathLst>
                <a:path w="2653640" h="257442">
                  <a:moveTo>
                    <a:pt x="2653640" y="0"/>
                  </a:moveTo>
                  <a:lnTo>
                    <a:pt x="2598918"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18" name="btfpRunningAgenda1LevelTextLeft884994">
              <a:extLst>
                <a:ext uri="{FF2B5EF4-FFF2-40B4-BE49-F238E27FC236}">
                  <a16:creationId xmlns:a16="http://schemas.microsoft.com/office/drawing/2014/main" id="{8B4E34E5-9FEF-422D-ABFA-2FB5AE4BCA2E}"/>
                </a:ext>
              </a:extLst>
            </p:cNvPr>
            <p:cNvSpPr txBox="1"/>
            <p:nvPr/>
          </p:nvSpPr>
          <p:spPr bwMode="gray">
            <a:xfrm>
              <a:off x="0" y="876300"/>
              <a:ext cx="2745111"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Where to play</a:t>
              </a:r>
            </a:p>
          </p:txBody>
        </p:sp>
      </p:grpSp>
      <p:grpSp>
        <p:nvGrpSpPr>
          <p:cNvPr id="12" name="btfpColumnIndicatorGroup2">
            <a:extLst>
              <a:ext uri="{FF2B5EF4-FFF2-40B4-BE49-F238E27FC236}">
                <a16:creationId xmlns:a16="http://schemas.microsoft.com/office/drawing/2014/main" id="{9C88863B-20F7-4FEA-98B0-6AE6A96345CC}"/>
              </a:ext>
            </a:extLst>
          </p:cNvPr>
          <p:cNvGrpSpPr/>
          <p:nvPr/>
        </p:nvGrpSpPr>
        <p:grpSpPr>
          <a:xfrm>
            <a:off x="0" y="6926580"/>
            <a:ext cx="12192000" cy="137160"/>
            <a:chOff x="0" y="6926580"/>
            <a:chExt cx="12192000" cy="137160"/>
          </a:xfrm>
        </p:grpSpPr>
        <p:sp>
          <p:nvSpPr>
            <p:cNvPr id="10" name="btfpColumnGapBlocker904711">
              <a:extLst>
                <a:ext uri="{FF2B5EF4-FFF2-40B4-BE49-F238E27FC236}">
                  <a16:creationId xmlns:a16="http://schemas.microsoft.com/office/drawing/2014/main" id="{6C3BE1D8-216D-437B-80A4-93B3BA927F1E}"/>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8" name="btfpColumnGapBlocker313346">
              <a:extLst>
                <a:ext uri="{FF2B5EF4-FFF2-40B4-BE49-F238E27FC236}">
                  <a16:creationId xmlns:a16="http://schemas.microsoft.com/office/drawing/2014/main" id="{C1E33692-2E1F-4236-9F00-F308B63F6D0D}"/>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6" name="btfpColumnIndicator629293">
              <a:extLst>
                <a:ext uri="{FF2B5EF4-FFF2-40B4-BE49-F238E27FC236}">
                  <a16:creationId xmlns:a16="http://schemas.microsoft.com/office/drawing/2014/main" id="{22ECFC03-1FB9-43D2-A9CE-5A1781C5C59C}"/>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173495">
              <a:extLst>
                <a:ext uri="{FF2B5EF4-FFF2-40B4-BE49-F238E27FC236}">
                  <a16:creationId xmlns:a16="http://schemas.microsoft.com/office/drawing/2014/main" id="{5E915CA9-1556-4EC8-B37A-9C86B262168A}"/>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 name="btfpColumnIndicatorGroup1">
            <a:extLst>
              <a:ext uri="{FF2B5EF4-FFF2-40B4-BE49-F238E27FC236}">
                <a16:creationId xmlns:a16="http://schemas.microsoft.com/office/drawing/2014/main" id="{91036BE9-1251-408B-A630-A8B301BB2E82}"/>
              </a:ext>
            </a:extLst>
          </p:cNvPr>
          <p:cNvGrpSpPr/>
          <p:nvPr/>
        </p:nvGrpSpPr>
        <p:grpSpPr>
          <a:xfrm>
            <a:off x="0" y="-205740"/>
            <a:ext cx="12192000" cy="137160"/>
            <a:chOff x="0" y="-205740"/>
            <a:chExt cx="12192000" cy="137160"/>
          </a:xfrm>
        </p:grpSpPr>
        <p:sp>
          <p:nvSpPr>
            <p:cNvPr id="9" name="btfpColumnGapBlocker130826">
              <a:extLst>
                <a:ext uri="{FF2B5EF4-FFF2-40B4-BE49-F238E27FC236}">
                  <a16:creationId xmlns:a16="http://schemas.microsoft.com/office/drawing/2014/main" id="{AED24143-315C-4629-A1F2-F9248F963309}"/>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7" name="btfpColumnGapBlocker297954">
              <a:extLst>
                <a:ext uri="{FF2B5EF4-FFF2-40B4-BE49-F238E27FC236}">
                  <a16:creationId xmlns:a16="http://schemas.microsoft.com/office/drawing/2014/main" id="{B94EE95C-1EA6-4E97-A28E-7907D3E0B3CD}"/>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5" name="btfpColumnIndicator758795">
              <a:extLst>
                <a:ext uri="{FF2B5EF4-FFF2-40B4-BE49-F238E27FC236}">
                  <a16:creationId xmlns:a16="http://schemas.microsoft.com/office/drawing/2014/main" id="{A8CE42B4-85D7-4957-AF13-D8C4779718B2}"/>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261683">
              <a:extLst>
                <a:ext uri="{FF2B5EF4-FFF2-40B4-BE49-F238E27FC236}">
                  <a16:creationId xmlns:a16="http://schemas.microsoft.com/office/drawing/2014/main" id="{C3CF6795-1F6E-4A4F-B270-B9A989E7DE0E}"/>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F84489E-EA44-42F9-BE8B-31C96003E27E}"/>
              </a:ext>
            </a:extLst>
          </p:cNvPr>
          <p:cNvSpPr>
            <a:spLocks noGrp="1"/>
          </p:cNvSpPr>
          <p:nvPr>
            <p:ph type="title"/>
          </p:nvPr>
        </p:nvSpPr>
        <p:spPr/>
        <p:txBody>
          <a:bodyPr/>
          <a:lstStyle/>
          <a:p>
            <a:r>
              <a:rPr lang="en-US" dirty="0"/>
              <a:t>You received an e-mail from the consultant leading the Where to Play workstream</a:t>
            </a:r>
            <a:endParaRPr lang="pt-BR" dirty="0"/>
          </a:p>
        </p:txBody>
      </p:sp>
      <p:pic>
        <p:nvPicPr>
          <p:cNvPr id="22" name="Picture 21">
            <a:extLst>
              <a:ext uri="{FF2B5EF4-FFF2-40B4-BE49-F238E27FC236}">
                <a16:creationId xmlns:a16="http://schemas.microsoft.com/office/drawing/2014/main" id="{3E2BCD7F-475E-4C9F-B3E9-42FD29EFD042}"/>
              </a:ext>
            </a:extLst>
          </p:cNvPr>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468017" y="1281052"/>
            <a:ext cx="1363164" cy="1363164"/>
          </a:xfrm>
          <a:prstGeom prst="rect">
            <a:avLst/>
          </a:prstGeom>
        </p:spPr>
      </p:pic>
    </p:spTree>
    <p:custDataLst>
      <p:tags r:id="rId1"/>
    </p:custDataLst>
    <p:extLst>
      <p:ext uri="{BB962C8B-B14F-4D97-AF65-F5344CB8AC3E}">
        <p14:creationId xmlns:p14="http://schemas.microsoft.com/office/powerpoint/2010/main" val="53608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2A73F2A6-A103-43D0-A76A-D9FB87F78157}"/>
                  </a:ext>
                </a:extLst>
              </p:cNvPr>
              <p:cNvSpPr/>
              <p:nvPr/>
            </p:nvSpPr>
            <p:spPr>
              <a:xfrm>
                <a:off x="1971502" y="1281053"/>
                <a:ext cx="9890298" cy="5280086"/>
              </a:xfrm>
              <a:prstGeom prst="rect">
                <a:avLst/>
              </a:prstGeom>
              <a:noFill/>
              <a:ln w="19050" cap="flat" cmpd="sng" algn="ctr">
                <a:noFill/>
                <a:prstDash val="solid"/>
              </a:ln>
              <a:effectLst/>
            </p:spPr>
            <p:txBody>
              <a:bodyPr lIns="0" tIns="0" rIns="0" bIns="0" rtlCol="0" anchor="t"/>
              <a:lstStyle/>
              <a:p>
                <a:pPr marL="0" marR="0" lvl="0" indent="0" defTabSz="981334"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From: Lucas Brossi</a:t>
                </a:r>
              </a:p>
              <a:p>
                <a:pPr marL="0" marR="0" lvl="0" indent="0" defTabSz="981334"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To: The Nature Conservancy case team</a:t>
                </a:r>
              </a:p>
              <a:p>
                <a:pPr marL="0" lvl="0" indent="0" defTabSz="981334">
                  <a:spcBef>
                    <a:spcPts val="0"/>
                  </a:spcBef>
                  <a:buNone/>
                  <a:defRPr/>
                </a:pPr>
                <a:r>
                  <a:rPr kumimoji="0" lang="en-US" sz="1050" b="0" i="0" u="none" strike="noStrike" kern="0" cap="none" spc="0" normalizeH="0" baseline="0" noProof="0" dirty="0">
                    <a:ln>
                      <a:noFill/>
                    </a:ln>
                    <a:solidFill>
                      <a:prstClr val="black"/>
                    </a:solidFill>
                    <a:effectLst/>
                    <a:uLnTx/>
                    <a:uFillTx/>
                    <a:latin typeface="Verdana"/>
                    <a:ea typeface="+mn-ea"/>
                    <a:cs typeface="+mn-cs"/>
                  </a:rPr>
                  <a:t>Subject: </a:t>
                </a:r>
                <a:r>
                  <a:rPr kumimoji="0" lang="en-US" sz="1050" b="1" i="0" u="none" strike="noStrike" kern="0" cap="none" spc="0" normalizeH="0" baseline="0" noProof="0" dirty="0">
                    <a:ln>
                      <a:noFill/>
                    </a:ln>
                    <a:solidFill>
                      <a:prstClr val="black"/>
                    </a:solidFill>
                    <a:effectLst/>
                    <a:uLnTx/>
                    <a:uFillTx/>
                    <a:latin typeface="Verdana"/>
                    <a:ea typeface="+mn-ea"/>
                    <a:cs typeface="+mn-cs"/>
                  </a:rPr>
                  <a:t>Prioritization</a:t>
                </a:r>
                <a:r>
                  <a:rPr lang="en-US" sz="1050" b="1" kern="0" dirty="0">
                    <a:solidFill>
                      <a:prstClr val="black"/>
                    </a:solidFill>
                    <a:latin typeface="Verdana"/>
                  </a:rPr>
                  <a:t> matrix</a:t>
                </a:r>
                <a:endParaRPr kumimoji="0" lang="en-US" sz="1050" b="1" i="0" u="none" strike="noStrike" kern="0" cap="none" spc="0" normalizeH="0" baseline="0" noProof="0" dirty="0">
                  <a:ln>
                    <a:noFill/>
                  </a:ln>
                  <a:solidFill>
                    <a:prstClr val="black"/>
                  </a:solidFill>
                  <a:effectLst/>
                  <a:uLnTx/>
                  <a:uFillTx/>
                  <a:latin typeface="Verdana"/>
                  <a:ea typeface="+mn-ea"/>
                  <a:cs typeface="+mn-cs"/>
                </a:endParaRPr>
              </a:p>
              <a:p>
                <a:pPr marL="0" marR="0" lvl="0" indent="0" defTabSz="98133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Verdana"/>
                  <a:ea typeface="+mn-ea"/>
                  <a:cs typeface="+mn-cs"/>
                </a:endParaRPr>
              </a:p>
              <a:p>
                <a:pPr marL="0" marR="0" lvl="0" indent="0" defTabSz="981334"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Dear team</a:t>
                </a:r>
                <a:r>
                  <a:rPr lang="en-US" sz="1050" kern="0" dirty="0">
                    <a:solidFill>
                      <a:prstClr val="black"/>
                    </a:solidFill>
                    <a:latin typeface="Verdana"/>
                  </a:rPr>
                  <a:t>,</a:t>
                </a:r>
              </a:p>
              <a:p>
                <a:pPr marL="0" marR="0" lvl="0" indent="0" defTabSz="98133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Verdana"/>
                  <a:ea typeface="+mn-ea"/>
                  <a:cs typeface="+mn-cs"/>
                </a:endParaRPr>
              </a:p>
              <a:p>
                <a:pPr marL="0" marR="0" lvl="0" indent="0" defTabSz="981334" eaLnBrk="1" fontAlgn="auto" latinLnBrk="0" hangingPunct="1">
                  <a:lnSpc>
                    <a:spcPct val="100000"/>
                  </a:lnSpc>
                  <a:spcBef>
                    <a:spcPts val="0"/>
                  </a:spcBef>
                  <a:spcAft>
                    <a:spcPts val="0"/>
                  </a:spcAft>
                  <a:buClrTx/>
                  <a:buSzTx/>
                  <a:buFontTx/>
                  <a:buNone/>
                  <a:tabLst/>
                  <a:defRPr/>
                </a:pPr>
                <a:r>
                  <a:rPr lang="en-US" sz="1050" kern="0" dirty="0">
                    <a:solidFill>
                      <a:prstClr val="black"/>
                    </a:solidFill>
                    <a:latin typeface="Verdana"/>
                  </a:rPr>
                  <a:t>I hope you feel excited to be working on such an important topic nowadays! </a:t>
                </a:r>
              </a:p>
              <a:p>
                <a:pPr marL="0" marR="0" lvl="0" indent="0" defTabSz="98133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Verdana"/>
                  <a:ea typeface="+mn-ea"/>
                  <a:cs typeface="+mn-cs"/>
                </a:endParaRPr>
              </a:p>
              <a:p>
                <a:pPr marL="0" marR="0" lvl="0" indent="0" defTabSz="981334"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I was thinking about how to combine the 4 criteria to prioritize the focus areas for TNC. I think that a </a:t>
                </a:r>
                <a:r>
                  <a:rPr kumimoji="0" lang="en-US" sz="1050" b="1" i="0" u="none" strike="noStrike" kern="0" cap="none" spc="0" normalizeH="0" baseline="0" noProof="0" dirty="0">
                    <a:ln>
                      <a:noFill/>
                    </a:ln>
                    <a:solidFill>
                      <a:prstClr val="black"/>
                    </a:solidFill>
                    <a:effectLst/>
                    <a:uLnTx/>
                    <a:uFillTx/>
                    <a:latin typeface="Verdana"/>
                    <a:ea typeface="+mn-ea"/>
                    <a:cs typeface="+mn-cs"/>
                  </a:rPr>
                  <a:t>prioritization matrix </a:t>
                </a:r>
                <a:r>
                  <a:rPr kumimoji="0" lang="en-US" sz="1050" b="0" i="0" u="none" strike="noStrike" kern="0" cap="none" spc="0" normalizeH="0" baseline="0" noProof="0" dirty="0">
                    <a:ln>
                      <a:noFill/>
                    </a:ln>
                    <a:solidFill>
                      <a:prstClr val="black"/>
                    </a:solidFill>
                    <a:effectLst/>
                    <a:uLnTx/>
                    <a:uFillTx/>
                    <a:latin typeface="Verdana"/>
                    <a:ea typeface="+mn-ea"/>
                    <a:cs typeface="+mn-cs"/>
                  </a:rPr>
                  <a:t>should be the way forward. Here is the </a:t>
                </a:r>
                <a:r>
                  <a:rPr kumimoji="0" lang="en-US" sz="1050" b="1" i="0" u="none" strike="noStrike" kern="0" cap="none" spc="0" normalizeH="0" baseline="0" noProof="0" dirty="0">
                    <a:ln>
                      <a:noFill/>
                    </a:ln>
                    <a:solidFill>
                      <a:prstClr val="black"/>
                    </a:solidFill>
                    <a:effectLst/>
                    <a:uLnTx/>
                    <a:uFillTx/>
                    <a:latin typeface="Verdana"/>
                    <a:ea typeface="+mn-ea"/>
                    <a:cs typeface="+mn-cs"/>
                  </a:rPr>
                  <a:t>step-by-step approach </a:t>
                </a:r>
                <a:r>
                  <a:rPr kumimoji="0" lang="en-US" sz="1050" b="0" i="0" u="none" strike="noStrike" kern="0" cap="none" spc="0" normalizeH="0" baseline="0" noProof="0" dirty="0">
                    <a:ln>
                      <a:noFill/>
                    </a:ln>
                    <a:solidFill>
                      <a:prstClr val="black"/>
                    </a:solidFill>
                    <a:effectLst/>
                    <a:uLnTx/>
                    <a:uFillTx/>
                    <a:latin typeface="Verdana"/>
                    <a:ea typeface="+mn-ea"/>
                    <a:cs typeface="+mn-cs"/>
                  </a:rPr>
                  <a:t>for this analysis:</a:t>
                </a:r>
              </a:p>
              <a:p>
                <a:pPr marL="0" marR="0" lvl="0" indent="0" defTabSz="981334" eaLnBrk="1" fontAlgn="auto" latinLnBrk="0" hangingPunct="1">
                  <a:lnSpc>
                    <a:spcPct val="100000"/>
                  </a:lnSpc>
                  <a:spcBef>
                    <a:spcPts val="0"/>
                  </a:spcBef>
                  <a:spcAft>
                    <a:spcPts val="0"/>
                  </a:spcAft>
                  <a:buClrTx/>
                  <a:buSzTx/>
                  <a:buFontTx/>
                  <a:buNone/>
                  <a:tabLst/>
                  <a:defRPr/>
                </a:pPr>
                <a:endParaRPr lang="en-US" sz="1050" kern="0" dirty="0">
                  <a:solidFill>
                    <a:prstClr val="black"/>
                  </a:solidFill>
                  <a:latin typeface="Verdana"/>
                </a:endParaRPr>
              </a:p>
              <a:p>
                <a:pPr marL="228600" marR="0" lvl="0" indent="-228600" defTabSz="981334" eaLnBrk="1" fontAlgn="auto" latinLnBrk="0" hangingPunct="1">
                  <a:lnSpc>
                    <a:spcPct val="100000"/>
                  </a:lnSpc>
                  <a:spcBef>
                    <a:spcPts val="0"/>
                  </a:spcBef>
                  <a:spcAft>
                    <a:spcPts val="0"/>
                  </a:spcAft>
                  <a:buClrTx/>
                  <a:buSzTx/>
                  <a:buFont typeface="+mj-lt"/>
                  <a:buAutoNum type="arabicPeriod"/>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First, you need to </a:t>
                </a:r>
                <a:r>
                  <a:rPr kumimoji="0" lang="en-US" sz="1050" b="1" i="0" u="none" strike="noStrike" kern="0" cap="none" spc="0" normalizeH="0" baseline="0" noProof="0" dirty="0">
                    <a:ln>
                      <a:noFill/>
                    </a:ln>
                    <a:solidFill>
                      <a:prstClr val="black"/>
                    </a:solidFill>
                    <a:effectLst/>
                    <a:uLnTx/>
                    <a:uFillTx/>
                    <a:latin typeface="Verdana"/>
                    <a:ea typeface="+mn-ea"/>
                    <a:cs typeface="+mn-cs"/>
                  </a:rPr>
                  <a:t>list the combinations of microregion &amp; product </a:t>
                </a:r>
                <a:r>
                  <a:rPr kumimoji="0" lang="en-US" sz="1050" b="0" i="0" u="none" strike="noStrike" kern="0" cap="none" spc="0" normalizeH="0" baseline="0" noProof="0" dirty="0">
                    <a:ln>
                      <a:noFill/>
                    </a:ln>
                    <a:solidFill>
                      <a:prstClr val="black"/>
                    </a:solidFill>
                    <a:effectLst/>
                    <a:uLnTx/>
                    <a:uFillTx/>
                    <a:latin typeface="Verdana"/>
                    <a:ea typeface="+mn-ea"/>
                    <a:cs typeface="+mn-cs"/>
                  </a:rPr>
                  <a:t>that we will analyze. We only need to consider those that have destinated area and production greater than zero in the year 2019.</a:t>
                </a:r>
              </a:p>
              <a:p>
                <a:pPr marL="228600" marR="0" lvl="0" indent="-228600" defTabSz="981334" eaLnBrk="1" fontAlgn="auto" latinLnBrk="0" hangingPunct="1">
                  <a:lnSpc>
                    <a:spcPct val="100000"/>
                  </a:lnSpc>
                  <a:spcBef>
                    <a:spcPts val="0"/>
                  </a:spcBef>
                  <a:spcAft>
                    <a:spcPts val="0"/>
                  </a:spcAft>
                  <a:buClrTx/>
                  <a:buSzTx/>
                  <a:buFont typeface="+mj-lt"/>
                  <a:buAutoNum type="arabicPeriod"/>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With this list, you can </a:t>
                </a:r>
                <a:r>
                  <a:rPr kumimoji="0" lang="en-US" sz="1050" b="1" i="0" u="none" strike="noStrike" kern="0" cap="none" spc="0" normalizeH="0" baseline="0" noProof="0" dirty="0">
                    <a:ln>
                      <a:noFill/>
                    </a:ln>
                    <a:solidFill>
                      <a:prstClr val="black"/>
                    </a:solidFill>
                    <a:effectLst/>
                    <a:uLnTx/>
                    <a:uFillTx/>
                    <a:latin typeface="Verdana"/>
                    <a:ea typeface="+mn-ea"/>
                    <a:cs typeface="+mn-cs"/>
                  </a:rPr>
                  <a:t>consolidate the data we have on each criteria for each combination</a:t>
                </a:r>
                <a:r>
                  <a:rPr kumimoji="0" lang="en-US" sz="1050" b="0" i="0" u="none" strike="noStrike" kern="0" cap="none" spc="0" normalizeH="0" baseline="0" noProof="0" dirty="0">
                    <a:ln>
                      <a:noFill/>
                    </a:ln>
                    <a:solidFill>
                      <a:prstClr val="black"/>
                    </a:solidFill>
                    <a:effectLst/>
                    <a:uLnTx/>
                    <a:uFillTx/>
                    <a:latin typeface="Verdana"/>
                    <a:ea typeface="+mn-ea"/>
                    <a:cs typeface="+mn-cs"/>
                  </a:rPr>
                  <a:t>. </a:t>
                </a:r>
              </a:p>
              <a:p>
                <a:pPr lvl="1" defTabSz="981334">
                  <a:spcBef>
                    <a:spcPts val="0"/>
                  </a:spcBef>
                  <a:defRPr/>
                </a:pPr>
                <a:r>
                  <a:rPr lang="en-US" sz="850" kern="0" dirty="0">
                    <a:solidFill>
                      <a:prstClr val="black"/>
                    </a:solidFill>
                    <a:latin typeface="Verdana"/>
                  </a:rPr>
                  <a:t>Note that expected land area and productivity can be calculated for each combination of microregion + product while the other criteria have different granularity (deforestation rate should be by microregion and product environmental footprint is by product). Therefore, a certain microregion will have the same deforestation rate for all products, and a certain product will have the same environmental footprint rank for all microregions.</a:t>
                </a:r>
              </a:p>
              <a:p>
                <a:pPr marL="228600" indent="-228600" defTabSz="981334">
                  <a:spcBef>
                    <a:spcPts val="0"/>
                  </a:spcBef>
                  <a:buFont typeface="+mj-lt"/>
                  <a:buAutoNum type="arabicPeriod"/>
                  <a:defRPr/>
                </a:pPr>
                <a:r>
                  <a:rPr kumimoji="0" lang="en-US" sz="1050" b="0" i="0" u="none" strike="noStrike" kern="0" cap="none" spc="0" normalizeH="0" baseline="0" noProof="0" dirty="0">
                    <a:ln>
                      <a:noFill/>
                    </a:ln>
                    <a:solidFill>
                      <a:prstClr val="black"/>
                    </a:solidFill>
                    <a:effectLst/>
                    <a:uLnTx/>
                    <a:uFillTx/>
                    <a:latin typeface="Verdana"/>
                    <a:ea typeface="+mn-ea"/>
                    <a:cs typeface="+mn-cs"/>
                  </a:rPr>
                  <a:t>Because each criteria has a different scale and unit, we need to </a:t>
                </a:r>
                <a:r>
                  <a:rPr kumimoji="0" lang="en-US" sz="1050" b="1" i="0" u="none" strike="noStrike" kern="0" cap="none" spc="0" normalizeH="0" baseline="0" noProof="0" dirty="0">
                    <a:ln>
                      <a:noFill/>
                    </a:ln>
                    <a:solidFill>
                      <a:prstClr val="black"/>
                    </a:solidFill>
                    <a:effectLst/>
                    <a:uLnTx/>
                    <a:uFillTx/>
                    <a:latin typeface="Verdana"/>
                    <a:ea typeface="+mn-ea"/>
                    <a:cs typeface="+mn-cs"/>
                  </a:rPr>
                  <a:t>translate them into a common ground</a:t>
                </a:r>
                <a:r>
                  <a:rPr kumimoji="0" lang="en-US" sz="1050" b="0" i="0" u="none" strike="noStrike" kern="0" cap="none" spc="0" normalizeH="0" baseline="0" noProof="0" dirty="0">
                    <a:ln>
                      <a:noFill/>
                    </a:ln>
                    <a:solidFill>
                      <a:prstClr val="black"/>
                    </a:solidFill>
                    <a:effectLst/>
                    <a:uLnTx/>
                    <a:uFillTx/>
                    <a:latin typeface="Verdana"/>
                    <a:ea typeface="+mn-ea"/>
                    <a:cs typeface="+mn-cs"/>
                  </a:rPr>
                  <a:t>. I suggest you use </a:t>
                </a:r>
                <a:r>
                  <a:rPr kumimoji="0" lang="en-US" sz="1050" b="1" i="0" u="none" strike="noStrike" kern="0" cap="none" spc="0" normalizeH="0" baseline="0" noProof="0" dirty="0">
                    <a:ln>
                      <a:noFill/>
                    </a:ln>
                    <a:solidFill>
                      <a:prstClr val="black"/>
                    </a:solidFill>
                    <a:effectLst/>
                    <a:uLnTx/>
                    <a:uFillTx/>
                    <a:latin typeface="Verdana"/>
                    <a:ea typeface="+mn-ea"/>
                    <a:cs typeface="+mn-cs"/>
                  </a:rPr>
                  <a:t>scores from 0 to 10</a:t>
                </a:r>
                <a:r>
                  <a:rPr kumimoji="0" lang="en-US" sz="1050" b="0" i="0" u="none" strike="noStrike" kern="0" cap="none" spc="0" normalizeH="0" baseline="0" noProof="0" dirty="0">
                    <a:ln>
                      <a:noFill/>
                    </a:ln>
                    <a:solidFill>
                      <a:prstClr val="black"/>
                    </a:solidFill>
                    <a:effectLst/>
                    <a:uLnTx/>
                    <a:uFillTx/>
                    <a:latin typeface="Verdana"/>
                    <a:ea typeface="+mn-ea"/>
                    <a:cs typeface="+mn-cs"/>
                  </a:rPr>
                  <a:t>, where 0 represents less environmental impact and 10 represents more environmental impact.</a:t>
                </a:r>
              </a:p>
              <a:p>
                <a:pPr lvl="1" defTabSz="981334">
                  <a:spcBef>
                    <a:spcPts val="0"/>
                  </a:spcBef>
                  <a:defRPr/>
                </a:pPr>
                <a:r>
                  <a:rPr lang="en-US" sz="850" kern="0" dirty="0">
                    <a:solidFill>
                      <a:prstClr val="black"/>
                    </a:solidFill>
                    <a:latin typeface="Verdana"/>
                  </a:rPr>
                  <a:t>For example, combinations with higher expected land area, higher deforestation rate or higher ranking should have a score closer to 10. However, combinations with higher productivity should have scores closer to 0, since they have less impact on the environment (higher productivity is more efficient and demands less resources). </a:t>
                </a:r>
              </a:p>
              <a:p>
                <a:pPr marL="228600" indent="-228600" defTabSz="981334">
                  <a:spcBef>
                    <a:spcPts val="0"/>
                  </a:spcBef>
                  <a:buFont typeface="+mj-lt"/>
                  <a:buAutoNum type="arabicPeriod"/>
                  <a:defRPr/>
                </a:pPr>
                <a:r>
                  <a:rPr kumimoji="0" lang="en-US" sz="1050" b="0" i="0" u="none" strike="noStrike" kern="0" cap="none" spc="0" normalizeH="0" baseline="0" noProof="0" dirty="0">
                    <a:ln>
                      <a:noFill/>
                    </a:ln>
                    <a:solidFill>
                      <a:prstClr val="black"/>
                    </a:solidFill>
                    <a:effectLst/>
                    <a:uLnTx/>
                    <a:uFillTx/>
                    <a:latin typeface="Verdana"/>
                    <a:ea typeface="+mn-ea"/>
                    <a:cs typeface="+mn-cs"/>
                  </a:rPr>
                  <a:t>Another important step is to </a:t>
                </a:r>
                <a:r>
                  <a:rPr kumimoji="0" lang="en-US" sz="1050" b="1" i="0" u="none" strike="noStrike" kern="0" cap="none" spc="0" normalizeH="0" baseline="0" noProof="0" dirty="0">
                    <a:ln>
                      <a:noFill/>
                    </a:ln>
                    <a:solidFill>
                      <a:prstClr val="black"/>
                    </a:solidFill>
                    <a:effectLst/>
                    <a:uLnTx/>
                    <a:uFillTx/>
                    <a:latin typeface="Verdana"/>
                    <a:ea typeface="+mn-ea"/>
                    <a:cs typeface="+mn-cs"/>
                  </a:rPr>
                  <a:t>assign w</a:t>
                </a:r>
                <a:r>
                  <a:rPr lang="en-US" sz="1050" b="1" kern="0" dirty="0">
                    <a:solidFill>
                      <a:prstClr val="black"/>
                    </a:solidFill>
                    <a:latin typeface="Verdana"/>
                  </a:rPr>
                  <a:t>eights for each criteria</a:t>
                </a:r>
                <a:r>
                  <a:rPr lang="en-US" sz="1050" kern="0" dirty="0">
                    <a:solidFill>
                      <a:prstClr val="black"/>
                    </a:solidFill>
                    <a:latin typeface="Verdana"/>
                  </a:rPr>
                  <a:t>. Based on my experience, I recommend the following distribution:</a:t>
                </a:r>
              </a:p>
              <a:p>
                <a:pPr lvl="1" defTabSz="981334">
                  <a:spcBef>
                    <a:spcPts val="0"/>
                  </a:spcBef>
                  <a:defRPr/>
                </a:pPr>
                <a:r>
                  <a:rPr lang="en-US" sz="850" kern="0" dirty="0">
                    <a:solidFill>
                      <a:prstClr val="black"/>
                    </a:solidFill>
                    <a:latin typeface="Verdana"/>
                  </a:rPr>
                  <a:t>Expected land area: 40%; Deforestation rate: 25%; Productivity: 10%; Product ranking: 25%</a:t>
                </a:r>
              </a:p>
              <a:p>
                <a:pPr marL="228600" indent="-228600" defTabSz="981334">
                  <a:spcBef>
                    <a:spcPts val="0"/>
                  </a:spcBef>
                  <a:buFont typeface="+mj-lt"/>
                  <a:buAutoNum type="arabicPeriod"/>
                  <a:defRPr/>
                </a:pPr>
                <a:r>
                  <a:rPr kumimoji="0" lang="en-US" sz="1050" b="0" i="0" u="none" strike="noStrike" kern="0" cap="none" spc="0" normalizeH="0" baseline="0" noProof="0" dirty="0">
                    <a:ln>
                      <a:noFill/>
                    </a:ln>
                    <a:solidFill>
                      <a:prstClr val="black"/>
                    </a:solidFill>
                    <a:effectLst/>
                    <a:uLnTx/>
                    <a:uFillTx/>
                    <a:latin typeface="Verdana"/>
                    <a:ea typeface="+mn-ea"/>
                    <a:cs typeface="+mn-cs"/>
                  </a:rPr>
                  <a:t>Finally, you can calculate the </a:t>
                </a:r>
                <a:r>
                  <a:rPr kumimoji="0" lang="en-US" sz="1050" b="1" i="0" u="none" strike="noStrike" kern="0" cap="none" spc="0" normalizeH="0" baseline="0" noProof="0" dirty="0">
                    <a:ln>
                      <a:noFill/>
                    </a:ln>
                    <a:solidFill>
                      <a:prstClr val="black"/>
                    </a:solidFill>
                    <a:effectLst/>
                    <a:uLnTx/>
                    <a:uFillTx/>
                    <a:latin typeface="Verdana"/>
                    <a:ea typeface="+mn-ea"/>
                    <a:cs typeface="+mn-cs"/>
                  </a:rPr>
                  <a:t>final score for each combination </a:t>
                </a:r>
                <a:r>
                  <a:rPr kumimoji="0" lang="en-US" sz="1050" b="0" i="0" u="none" strike="noStrike" kern="0" cap="none" spc="0" normalizeH="0" baseline="0" noProof="0" dirty="0">
                    <a:ln>
                      <a:noFill/>
                    </a:ln>
                    <a:solidFill>
                      <a:prstClr val="black"/>
                    </a:solidFill>
                    <a:effectLst/>
                    <a:uLnTx/>
                    <a:uFillTx/>
                    <a:latin typeface="Verdana"/>
                    <a:ea typeface="+mn-ea"/>
                    <a:cs typeface="+mn-cs"/>
                  </a:rPr>
                  <a:t>(where </a:t>
                </a:r>
                <a:r>
                  <a:rPr kumimoji="0" lang="en-US" sz="1050" b="0" i="0" u="none" strike="noStrike" kern="0" cap="none" spc="0" normalizeH="0" baseline="0" noProof="0" dirty="0" err="1">
                    <a:ln>
                      <a:noFill/>
                    </a:ln>
                    <a:solidFill>
                      <a:prstClr val="black"/>
                    </a:solidFill>
                    <a:effectLst/>
                    <a:uLnTx/>
                    <a:uFillTx/>
                    <a:latin typeface="Verdana"/>
                    <a:ea typeface="+mn-ea"/>
                    <a:cs typeface="+mn-cs"/>
                  </a:rPr>
                  <a:t>i</a:t>
                </a:r>
                <a:r>
                  <a:rPr kumimoji="0" lang="en-US" sz="1050" b="0" i="0" u="none" strike="noStrike" kern="0" cap="none" spc="0" normalizeH="0" baseline="0" noProof="0" dirty="0">
                    <a:ln>
                      <a:noFill/>
                    </a:ln>
                    <a:solidFill>
                      <a:prstClr val="black"/>
                    </a:solidFill>
                    <a:effectLst/>
                    <a:uLnTx/>
                    <a:uFillTx/>
                    <a:latin typeface="Verdana"/>
                    <a:ea typeface="+mn-ea"/>
                    <a:cs typeface="+mn-cs"/>
                  </a:rPr>
                  <a:t> = each criteria):</a:t>
                </a:r>
              </a:p>
              <a:p>
                <a:pPr marL="0" indent="0" defTabSz="981334">
                  <a:spcBef>
                    <a:spcPts val="0"/>
                  </a:spcBef>
                  <a:buNone/>
                  <a:defRPr/>
                </a:pPr>
                <a:endParaRPr lang="en-US" sz="1050" kern="0" dirty="0">
                  <a:solidFill>
                    <a:prstClr val="black"/>
                  </a:solidFill>
                  <a:latin typeface="Verdana"/>
                </a:endParaRPr>
              </a:p>
              <a:p>
                <a:pPr marL="0" indent="0" defTabSz="981334">
                  <a:spcBef>
                    <a:spcPts val="0"/>
                  </a:spcBef>
                  <a:buNone/>
                  <a:defRPr/>
                </a:pPr>
                <a14:m>
                  <m:oMathPara xmlns:m="http://schemas.openxmlformats.org/officeDocument/2006/math">
                    <m:oMathParaPr>
                      <m:jc m:val="centerGroup"/>
                    </m:oMathParaPr>
                    <m:oMath xmlns:m="http://schemas.openxmlformats.org/officeDocument/2006/math">
                      <m:r>
                        <a:rPr kumimoji="0" lang="en-US" sz="105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𝐹𝑖𝑛𝑎𝑙</m:t>
                      </m:r>
                      <m:r>
                        <a:rPr kumimoji="0" lang="en-US" sz="105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05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𝑠𝑐𝑜𝑟𝑒</m:t>
                      </m:r>
                      <m:r>
                        <a:rPr kumimoji="0" lang="en-US" sz="105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05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𝑓𝑜𝑟</m:t>
                      </m:r>
                      <m:r>
                        <a:rPr kumimoji="0" lang="en-US" sz="105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05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𝑒𝑎𝑐h</m:t>
                      </m:r>
                      <m:r>
                        <a:rPr kumimoji="0" lang="en-US" sz="105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05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𝑐𝑜𝑚𝑏𝑖𝑛𝑎𝑡𝑖𝑜𝑛</m:t>
                      </m:r>
                      <m:r>
                        <a:rPr kumimoji="0" lang="en-US" sz="105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limLoc m:val="subSup"/>
                          <m:ctrlPr>
                            <a:rPr kumimoji="0" lang="en-US" sz="105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5"/>
                            </m:rPr>
                            <a:rPr kumimoji="0" lang="en-US" sz="105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105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105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4</m:t>
                          </m:r>
                        </m:sup>
                        <m:e>
                          <m:sSub>
                            <m:sSubPr>
                              <m:ctrlPr>
                                <a:rPr kumimoji="0" lang="en-US" sz="105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05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𝑊𝑒𝑖𝑔h𝑡</m:t>
                              </m:r>
                            </m:e>
                            <m:sub>
                              <m:r>
                                <a:rPr kumimoji="0" lang="en-US" sz="105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105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05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𝑥</m:t>
                          </m:r>
                          <m:sSub>
                            <m:sSubPr>
                              <m:ctrlPr>
                                <a:rPr lang="en-US" sz="1050" i="1" kern="0">
                                  <a:solidFill>
                                    <a:prstClr val="black"/>
                                  </a:solidFill>
                                  <a:latin typeface="Cambria Math" panose="02040503050406030204" pitchFamily="18" charset="0"/>
                                </a:rPr>
                              </m:ctrlPr>
                            </m:sSubPr>
                            <m:e>
                              <m:r>
                                <a:rPr lang="en-US" sz="1050" i="1" kern="0">
                                  <a:solidFill>
                                    <a:prstClr val="black"/>
                                  </a:solidFill>
                                  <a:latin typeface="Cambria Math" panose="02040503050406030204" pitchFamily="18" charset="0"/>
                                </a:rPr>
                                <m:t>𝑆𝑐𝑜𝑟𝑒</m:t>
                              </m:r>
                            </m:e>
                            <m:sub>
                              <m:r>
                                <a:rPr lang="en-US" sz="1050" i="1" kern="0">
                                  <a:solidFill>
                                    <a:prstClr val="black"/>
                                  </a:solidFill>
                                  <a:latin typeface="Cambria Math" panose="02040503050406030204" pitchFamily="18" charset="0"/>
                                </a:rPr>
                                <m:t>𝑖</m:t>
                              </m:r>
                            </m:sub>
                          </m:sSub>
                        </m:e>
                      </m:nary>
                    </m:oMath>
                  </m:oMathPara>
                </a14:m>
                <a:endParaRPr lang="en-US" sz="1050" kern="0" dirty="0">
                  <a:solidFill>
                    <a:prstClr val="black"/>
                  </a:solidFill>
                  <a:latin typeface="Verdana"/>
                </a:endParaRPr>
              </a:p>
              <a:p>
                <a:pPr marL="228600" indent="-228600" defTabSz="981334">
                  <a:spcBef>
                    <a:spcPts val="0"/>
                  </a:spcBef>
                  <a:buFont typeface="+mj-lt"/>
                  <a:buAutoNum type="arabicPeriod" startAt="6"/>
                  <a:defRPr/>
                </a:pPr>
                <a:endParaRPr lang="en-US" sz="1050" kern="0" dirty="0">
                  <a:solidFill>
                    <a:prstClr val="black"/>
                  </a:solidFill>
                  <a:latin typeface="Verdana"/>
                </a:endParaRPr>
              </a:p>
              <a:p>
                <a:pPr marL="228600" indent="-228600" defTabSz="981334">
                  <a:spcBef>
                    <a:spcPts val="0"/>
                  </a:spcBef>
                  <a:buFont typeface="+mj-lt"/>
                  <a:buAutoNum type="arabicPeriod" startAt="6"/>
                  <a:defRPr/>
                </a:pPr>
                <a:r>
                  <a:rPr lang="en-US" sz="1050" kern="0" dirty="0">
                    <a:solidFill>
                      <a:prstClr val="black"/>
                    </a:solidFill>
                    <a:latin typeface="Verdana"/>
                  </a:rPr>
                  <a:t>We want to prioritize those combinations with </a:t>
                </a:r>
                <a:r>
                  <a:rPr lang="en-US" sz="1050" b="1" kern="0" dirty="0">
                    <a:solidFill>
                      <a:prstClr val="black"/>
                    </a:solidFill>
                    <a:latin typeface="Verdana"/>
                  </a:rPr>
                  <a:t>highest scores</a:t>
                </a:r>
                <a:r>
                  <a:rPr lang="en-US" sz="1050" kern="0" dirty="0">
                    <a:solidFill>
                      <a:prstClr val="black"/>
                    </a:solidFill>
                    <a:latin typeface="Verdana"/>
                  </a:rPr>
                  <a:t>. I would like to see </a:t>
                </a:r>
                <a:r>
                  <a:rPr lang="en-US" sz="1050" b="1" kern="0" dirty="0">
                    <a:solidFill>
                      <a:prstClr val="black"/>
                    </a:solidFill>
                    <a:latin typeface="Verdana"/>
                  </a:rPr>
                  <a:t>at least 3 different types of products and 3 different microregions </a:t>
                </a:r>
                <a:r>
                  <a:rPr lang="en-US" sz="1050" kern="0" dirty="0">
                    <a:solidFill>
                      <a:prstClr val="black"/>
                    </a:solidFill>
                    <a:latin typeface="Verdana"/>
                  </a:rPr>
                  <a:t>on your final list, so make sure that the </a:t>
                </a:r>
                <a:r>
                  <a:rPr lang="en-US" sz="1050" b="1" kern="0" dirty="0">
                    <a:solidFill>
                      <a:prstClr val="black"/>
                    </a:solidFill>
                    <a:latin typeface="Verdana"/>
                  </a:rPr>
                  <a:t>4 combinations you select are the very critical but are not concentrated in a certain product or microregion alone</a:t>
                </a:r>
                <a:r>
                  <a:rPr lang="en-US" sz="1050" kern="0" dirty="0">
                    <a:solidFill>
                      <a:prstClr val="black"/>
                    </a:solidFill>
                    <a:latin typeface="Verdana"/>
                  </a:rPr>
                  <a:t>.  </a:t>
                </a:r>
                <a:endParaRPr kumimoji="0" lang="en-US" sz="1050" b="0" i="0" u="none" strike="noStrike" kern="0" cap="none" spc="0" normalizeH="0" baseline="0" noProof="0" dirty="0">
                  <a:ln>
                    <a:noFill/>
                  </a:ln>
                  <a:solidFill>
                    <a:prstClr val="black"/>
                  </a:solidFill>
                  <a:effectLst/>
                  <a:uLnTx/>
                  <a:uFillTx/>
                  <a:latin typeface="Verdana"/>
                  <a:ea typeface="+mn-ea"/>
                  <a:cs typeface="+mn-cs"/>
                </a:endParaRPr>
              </a:p>
              <a:p>
                <a:pPr marL="0" lvl="0" indent="0" defTabSz="981334">
                  <a:spcBef>
                    <a:spcPts val="0"/>
                  </a:spcBef>
                  <a:buNone/>
                </a:pPr>
                <a:endParaRPr lang="en-US" sz="1050" dirty="0">
                  <a:solidFill>
                    <a:prstClr val="black"/>
                  </a:solidFill>
                  <a:latin typeface="Verdana"/>
                </a:endParaRPr>
              </a:p>
              <a:p>
                <a:pPr marL="0" lvl="0" indent="0" defTabSz="981334">
                  <a:spcBef>
                    <a:spcPts val="0"/>
                  </a:spcBef>
                  <a:buNone/>
                </a:pPr>
                <a:r>
                  <a:rPr lang="en-US" sz="1050" dirty="0">
                    <a:solidFill>
                      <a:prstClr val="black"/>
                    </a:solidFill>
                    <a:latin typeface="Verdana"/>
                  </a:rPr>
                  <a:t>Best regards,</a:t>
                </a:r>
              </a:p>
              <a:p>
                <a:pPr marL="0" lvl="0" indent="0" defTabSz="981334">
                  <a:spcBef>
                    <a:spcPts val="0"/>
                  </a:spcBef>
                  <a:buNone/>
                </a:pPr>
                <a:r>
                  <a:rPr lang="en-US" sz="1050" dirty="0">
                    <a:solidFill>
                      <a:prstClr val="black"/>
                    </a:solidFill>
                    <a:latin typeface="Verdana"/>
                  </a:rPr>
                  <a:t>Lucas</a:t>
                </a:r>
              </a:p>
              <a:p>
                <a:pPr marL="0" marR="0" lvl="0" indent="0" defTabSz="98133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Verdana"/>
                  <a:ea typeface="+mn-ea"/>
                  <a:cs typeface="+mn-cs"/>
                </a:endParaRPr>
              </a:p>
            </p:txBody>
          </p:sp>
        </mc:Choice>
        <mc:Fallback>
          <p:sp>
            <p:nvSpPr>
              <p:cNvPr id="14" name="Rectangle 13">
                <a:extLst>
                  <a:ext uri="{FF2B5EF4-FFF2-40B4-BE49-F238E27FC236}">
                    <a16:creationId xmlns:a16="http://schemas.microsoft.com/office/drawing/2014/main" id="{2A73F2A6-A103-43D0-A76A-D9FB87F78157}"/>
                  </a:ext>
                </a:extLst>
              </p:cNvPr>
              <p:cNvSpPr>
                <a:spLocks noRot="1" noChangeAspect="1" noMove="1" noResize="1" noEditPoints="1" noAdjustHandles="1" noChangeArrowheads="1" noChangeShapeType="1" noTextEdit="1"/>
              </p:cNvSpPr>
              <p:nvPr/>
            </p:nvSpPr>
            <p:spPr>
              <a:xfrm>
                <a:off x="1971502" y="1281053"/>
                <a:ext cx="9890298" cy="5280086"/>
              </a:xfrm>
              <a:prstGeom prst="rect">
                <a:avLst/>
              </a:prstGeom>
              <a:blipFill>
                <a:blip r:embed="rId4"/>
                <a:stretch>
                  <a:fillRect l="-863" t="-693" r="-678" b="-1386"/>
                </a:stretch>
              </a:blipFill>
              <a:ln w="19050" cap="flat" cmpd="sng" algn="ctr">
                <a:noFill/>
                <a:prstDash val="solid"/>
              </a:ln>
              <a:effectLst/>
            </p:spPr>
            <p:txBody>
              <a:bodyPr/>
              <a:lstStyle/>
              <a:p>
                <a:r>
                  <a:rPr lang="pt-BR">
                    <a:noFill/>
                  </a:rPr>
                  <a:t> </a:t>
                </a:r>
              </a:p>
            </p:txBody>
          </p:sp>
        </mc:Fallback>
      </mc:AlternateContent>
      <p:grpSp>
        <p:nvGrpSpPr>
          <p:cNvPr id="16" name="btfpRunningAgenda1Level884994">
            <a:extLst>
              <a:ext uri="{FF2B5EF4-FFF2-40B4-BE49-F238E27FC236}">
                <a16:creationId xmlns:a16="http://schemas.microsoft.com/office/drawing/2014/main" id="{796D7A4B-D5A8-4802-9D24-CB3E87CA62C7}"/>
              </a:ext>
            </a:extLst>
          </p:cNvPr>
          <p:cNvGrpSpPr/>
          <p:nvPr>
            <p:custDataLst>
              <p:tags r:id="rId2"/>
            </p:custDataLst>
          </p:nvPr>
        </p:nvGrpSpPr>
        <p:grpSpPr>
          <a:xfrm>
            <a:off x="0" y="944429"/>
            <a:ext cx="2745111" cy="257442"/>
            <a:chOff x="0" y="876300"/>
            <a:chExt cx="2745111" cy="257442"/>
          </a:xfrm>
        </p:grpSpPr>
        <p:sp>
          <p:nvSpPr>
            <p:cNvPr id="17" name="btfpRunningAgenda1LevelBarLeft884994">
              <a:extLst>
                <a:ext uri="{FF2B5EF4-FFF2-40B4-BE49-F238E27FC236}">
                  <a16:creationId xmlns:a16="http://schemas.microsoft.com/office/drawing/2014/main" id="{DE733CEF-294A-444A-9536-D2A50B87968C}"/>
                </a:ext>
              </a:extLst>
            </p:cNvPr>
            <p:cNvSpPr/>
            <p:nvPr/>
          </p:nvSpPr>
          <p:spPr bwMode="gray">
            <a:xfrm>
              <a:off x="0" y="876300"/>
              <a:ext cx="2653640" cy="257442"/>
            </a:xfrm>
            <a:custGeom>
              <a:avLst/>
              <a:gdLst>
                <a:gd name="connsiteX0" fmla="*/ 95080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50801 w 1816204"/>
                <a:gd name="connsiteY0" fmla="*/ 0 h 257442"/>
                <a:gd name="connsiteX1" fmla="*/ 896081 w 1816204"/>
                <a:gd name="connsiteY1" fmla="*/ 257442 h 257442"/>
                <a:gd name="connsiteX2" fmla="*/ 1816204 w 1816204"/>
                <a:gd name="connsiteY2" fmla="*/ 257442 h 257442"/>
                <a:gd name="connsiteX3" fmla="*/ 0 w 1816204"/>
                <a:gd name="connsiteY3" fmla="*/ 257442 h 257442"/>
                <a:gd name="connsiteX0" fmla="*/ 950801 w 950801"/>
                <a:gd name="connsiteY0" fmla="*/ 0 h 257442"/>
                <a:gd name="connsiteX1" fmla="*/ 896081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80 w 950800"/>
                <a:gd name="connsiteY1" fmla="*/ 257442 h 257442"/>
                <a:gd name="connsiteX2" fmla="*/ 0 w 950800"/>
                <a:gd name="connsiteY2" fmla="*/ 257442 h 257442"/>
                <a:gd name="connsiteX3" fmla="*/ 1 w 950800"/>
                <a:gd name="connsiteY3" fmla="*/ 0 h 257442"/>
                <a:gd name="connsiteX0" fmla="*/ 1119116 w 1119116"/>
                <a:gd name="connsiteY0" fmla="*/ 0 h 257442"/>
                <a:gd name="connsiteX1" fmla="*/ 896080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279416 w 1279416"/>
                <a:gd name="connsiteY0" fmla="*/ 0 h 257442"/>
                <a:gd name="connsiteX1" fmla="*/ 10643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439717 w 1439717"/>
                <a:gd name="connsiteY0" fmla="*/ 0 h 257442"/>
                <a:gd name="connsiteX1" fmla="*/ 1224695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641695 w 1641695"/>
                <a:gd name="connsiteY0" fmla="*/ 0 h 257442"/>
                <a:gd name="connsiteX1" fmla="*/ 1384996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810011 w 1810011"/>
                <a:gd name="connsiteY0" fmla="*/ 0 h 257442"/>
                <a:gd name="connsiteX1" fmla="*/ 1586974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2130611 w 2130611"/>
                <a:gd name="connsiteY0" fmla="*/ 0 h 257442"/>
                <a:gd name="connsiteX1" fmla="*/ 17552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308544 w 2308544"/>
                <a:gd name="connsiteY0" fmla="*/ 0 h 257442"/>
                <a:gd name="connsiteX1" fmla="*/ 2075890 w 2308544"/>
                <a:gd name="connsiteY1" fmla="*/ 257442 h 257442"/>
                <a:gd name="connsiteX2" fmla="*/ 0 w 2308544"/>
                <a:gd name="connsiteY2" fmla="*/ 257442 h 257442"/>
                <a:gd name="connsiteX3" fmla="*/ 0 w 2308544"/>
                <a:gd name="connsiteY3" fmla="*/ 0 h 257442"/>
                <a:gd name="connsiteX0" fmla="*/ 2308544 w 2308544"/>
                <a:gd name="connsiteY0" fmla="*/ 0 h 257442"/>
                <a:gd name="connsiteX1" fmla="*/ 2253822 w 2308544"/>
                <a:gd name="connsiteY1" fmla="*/ 257442 h 257442"/>
                <a:gd name="connsiteX2" fmla="*/ 0 w 2308544"/>
                <a:gd name="connsiteY2" fmla="*/ 257442 h 257442"/>
                <a:gd name="connsiteX3" fmla="*/ 0 w 2308544"/>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476861 w 2476861"/>
                <a:gd name="connsiteY0" fmla="*/ 0 h 257442"/>
                <a:gd name="connsiteX1" fmla="*/ 2253823 w 2476861"/>
                <a:gd name="connsiteY1" fmla="*/ 257442 h 257442"/>
                <a:gd name="connsiteX2" fmla="*/ 0 w 2476861"/>
                <a:gd name="connsiteY2" fmla="*/ 257442 h 257442"/>
                <a:gd name="connsiteX3" fmla="*/ 1 w 2476861"/>
                <a:gd name="connsiteY3" fmla="*/ 0 h 257442"/>
                <a:gd name="connsiteX0" fmla="*/ 2476861 w 2476861"/>
                <a:gd name="connsiteY0" fmla="*/ 0 h 257442"/>
                <a:gd name="connsiteX1" fmla="*/ 2422140 w 2476861"/>
                <a:gd name="connsiteY1" fmla="*/ 257442 h 257442"/>
                <a:gd name="connsiteX2" fmla="*/ 0 w 2476861"/>
                <a:gd name="connsiteY2" fmla="*/ 257442 h 257442"/>
                <a:gd name="connsiteX3" fmla="*/ 1 w 2476861"/>
                <a:gd name="connsiteY3" fmla="*/ 0 h 257442"/>
                <a:gd name="connsiteX0" fmla="*/ 2476860 w 2476860"/>
                <a:gd name="connsiteY0" fmla="*/ 0 h 257442"/>
                <a:gd name="connsiteX1" fmla="*/ 2422139 w 2476860"/>
                <a:gd name="connsiteY1" fmla="*/ 257442 h 257442"/>
                <a:gd name="connsiteX2" fmla="*/ 0 w 2476860"/>
                <a:gd name="connsiteY2" fmla="*/ 257442 h 257442"/>
                <a:gd name="connsiteX3" fmla="*/ 0 w 2476860"/>
                <a:gd name="connsiteY3" fmla="*/ 0 h 257442"/>
                <a:gd name="connsiteX0" fmla="*/ 2476861 w 2476861"/>
                <a:gd name="connsiteY0" fmla="*/ 0 h 257442"/>
                <a:gd name="connsiteX1" fmla="*/ 2422140 w 2476861"/>
                <a:gd name="connsiteY1" fmla="*/ 257442 h 257442"/>
                <a:gd name="connsiteX2" fmla="*/ 1 w 2476861"/>
                <a:gd name="connsiteY2" fmla="*/ 257442 h 257442"/>
                <a:gd name="connsiteX3" fmla="*/ 0 w 2476861"/>
                <a:gd name="connsiteY3" fmla="*/ 0 h 257442"/>
                <a:gd name="connsiteX0" fmla="*/ 2645176 w 2645176"/>
                <a:gd name="connsiteY0" fmla="*/ 0 h 257442"/>
                <a:gd name="connsiteX1" fmla="*/ 2422140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813491 w 2813491"/>
                <a:gd name="connsiteY0" fmla="*/ 0 h 257442"/>
                <a:gd name="connsiteX1" fmla="*/ 2590454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3066765 w 3066765"/>
                <a:gd name="connsiteY0" fmla="*/ 0 h 257442"/>
                <a:gd name="connsiteX1" fmla="*/ 2758770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244698 w 3244698"/>
                <a:gd name="connsiteY0" fmla="*/ 0 h 257442"/>
                <a:gd name="connsiteX1" fmla="*/ 3012044 w 3244698"/>
                <a:gd name="connsiteY1" fmla="*/ 257442 h 257442"/>
                <a:gd name="connsiteX2" fmla="*/ 0 w 3244698"/>
                <a:gd name="connsiteY2" fmla="*/ 257442 h 257442"/>
                <a:gd name="connsiteX3" fmla="*/ 0 w 3244698"/>
                <a:gd name="connsiteY3" fmla="*/ 0 h 257442"/>
                <a:gd name="connsiteX0" fmla="*/ 3244698 w 3244698"/>
                <a:gd name="connsiteY0" fmla="*/ 0 h 257442"/>
                <a:gd name="connsiteX1" fmla="*/ 3189976 w 3244698"/>
                <a:gd name="connsiteY1" fmla="*/ 257442 h 257442"/>
                <a:gd name="connsiteX2" fmla="*/ 0 w 3244698"/>
                <a:gd name="connsiteY2" fmla="*/ 257442 h 257442"/>
                <a:gd name="connsiteX3" fmla="*/ 0 w 3244698"/>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413015 w 3413015"/>
                <a:gd name="connsiteY0" fmla="*/ 0 h 257442"/>
                <a:gd name="connsiteX1" fmla="*/ 3189977 w 3413015"/>
                <a:gd name="connsiteY1" fmla="*/ 257442 h 257442"/>
                <a:gd name="connsiteX2" fmla="*/ 0 w 3413015"/>
                <a:gd name="connsiteY2" fmla="*/ 257442 h 257442"/>
                <a:gd name="connsiteX3" fmla="*/ 1 w 3413015"/>
                <a:gd name="connsiteY3" fmla="*/ 0 h 257442"/>
                <a:gd name="connsiteX0" fmla="*/ 3413015 w 3413015"/>
                <a:gd name="connsiteY0" fmla="*/ 0 h 257442"/>
                <a:gd name="connsiteX1" fmla="*/ 3358294 w 3413015"/>
                <a:gd name="connsiteY1" fmla="*/ 257442 h 257442"/>
                <a:gd name="connsiteX2" fmla="*/ 0 w 3413015"/>
                <a:gd name="connsiteY2" fmla="*/ 257442 h 257442"/>
                <a:gd name="connsiteX3" fmla="*/ 1 w 3413015"/>
                <a:gd name="connsiteY3" fmla="*/ 0 h 257442"/>
                <a:gd name="connsiteX0" fmla="*/ 3413014 w 3413014"/>
                <a:gd name="connsiteY0" fmla="*/ 0 h 257442"/>
                <a:gd name="connsiteX1" fmla="*/ 3358293 w 3413014"/>
                <a:gd name="connsiteY1" fmla="*/ 257442 h 257442"/>
                <a:gd name="connsiteX2" fmla="*/ 0 w 3413014"/>
                <a:gd name="connsiteY2" fmla="*/ 257442 h 257442"/>
                <a:gd name="connsiteX3" fmla="*/ 0 w 3413014"/>
                <a:gd name="connsiteY3" fmla="*/ 0 h 257442"/>
                <a:gd name="connsiteX0" fmla="*/ 3413015 w 3413015"/>
                <a:gd name="connsiteY0" fmla="*/ 0 h 257442"/>
                <a:gd name="connsiteX1" fmla="*/ 3358294 w 3413015"/>
                <a:gd name="connsiteY1" fmla="*/ 257442 h 257442"/>
                <a:gd name="connsiteX2" fmla="*/ 1 w 3413015"/>
                <a:gd name="connsiteY2" fmla="*/ 257442 h 257442"/>
                <a:gd name="connsiteX3" fmla="*/ 0 w 3413015"/>
                <a:gd name="connsiteY3" fmla="*/ 0 h 257442"/>
                <a:gd name="connsiteX0" fmla="*/ 942787 w 3358294"/>
                <a:gd name="connsiteY0" fmla="*/ 0 h 257442"/>
                <a:gd name="connsiteX1" fmla="*/ 3358294 w 3358294"/>
                <a:gd name="connsiteY1" fmla="*/ 257442 h 257442"/>
                <a:gd name="connsiteX2" fmla="*/ 1 w 3358294"/>
                <a:gd name="connsiteY2" fmla="*/ 257442 h 257442"/>
                <a:gd name="connsiteX3" fmla="*/ 0 w 3358294"/>
                <a:gd name="connsiteY3" fmla="*/ 0 h 257442"/>
                <a:gd name="connsiteX0" fmla="*/ 942787 w 942787"/>
                <a:gd name="connsiteY0" fmla="*/ 0 h 257442"/>
                <a:gd name="connsiteX1" fmla="*/ 888066 w 942787"/>
                <a:gd name="connsiteY1" fmla="*/ 257442 h 257442"/>
                <a:gd name="connsiteX2" fmla="*/ 1 w 942787"/>
                <a:gd name="connsiteY2" fmla="*/ 257442 h 257442"/>
                <a:gd name="connsiteX3" fmla="*/ 0 w 942787"/>
                <a:gd name="connsiteY3" fmla="*/ 0 h 257442"/>
                <a:gd name="connsiteX0" fmla="*/ 942787 w 942787"/>
                <a:gd name="connsiteY0" fmla="*/ 0 h 257442"/>
                <a:gd name="connsiteX1" fmla="*/ 888066 w 942787"/>
                <a:gd name="connsiteY1" fmla="*/ 257442 h 257442"/>
                <a:gd name="connsiteX2" fmla="*/ 2 w 942787"/>
                <a:gd name="connsiteY2" fmla="*/ 257442 h 257442"/>
                <a:gd name="connsiteX3" fmla="*/ 0 w 942787"/>
                <a:gd name="connsiteY3" fmla="*/ 0 h 257442"/>
                <a:gd name="connsiteX0" fmla="*/ 942785 w 942785"/>
                <a:gd name="connsiteY0" fmla="*/ 0 h 257442"/>
                <a:gd name="connsiteX1" fmla="*/ 888064 w 942785"/>
                <a:gd name="connsiteY1" fmla="*/ 257442 h 257442"/>
                <a:gd name="connsiteX2" fmla="*/ 0 w 942785"/>
                <a:gd name="connsiteY2" fmla="*/ 257442 h 257442"/>
                <a:gd name="connsiteX3" fmla="*/ 0 w 942785"/>
                <a:gd name="connsiteY3" fmla="*/ 0 h 257442"/>
                <a:gd name="connsiteX0" fmla="*/ 1111101 w 1111101"/>
                <a:gd name="connsiteY0" fmla="*/ 0 h 257442"/>
                <a:gd name="connsiteX1" fmla="*/ 888064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279416 w 1279416"/>
                <a:gd name="connsiteY0" fmla="*/ 0 h 257442"/>
                <a:gd name="connsiteX1" fmla="*/ 1056380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4 w 1279416"/>
                <a:gd name="connsiteY1" fmla="*/ 257442 h 257442"/>
                <a:gd name="connsiteX2" fmla="*/ 0 w 1279416"/>
                <a:gd name="connsiteY2" fmla="*/ 257442 h 257442"/>
                <a:gd name="connsiteX3" fmla="*/ 0 w 1279416"/>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439718 w 1439718"/>
                <a:gd name="connsiteY0" fmla="*/ 0 h 257442"/>
                <a:gd name="connsiteX1" fmla="*/ 1224695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0 w 1439718"/>
                <a:gd name="connsiteY3" fmla="*/ 0 h 257442"/>
                <a:gd name="connsiteX0" fmla="*/ 1600017 w 1600017"/>
                <a:gd name="connsiteY0" fmla="*/ 0 h 257442"/>
                <a:gd name="connsiteX1" fmla="*/ 13849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843673 w 1843673"/>
                <a:gd name="connsiteY0" fmla="*/ 0 h 257442"/>
                <a:gd name="connsiteX1" fmla="*/ 1545296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701007 w 1788952"/>
                <a:gd name="connsiteY0" fmla="*/ 0 h 257442"/>
                <a:gd name="connsiteX1" fmla="*/ 1788952 w 1788952"/>
                <a:gd name="connsiteY1" fmla="*/ 257442 h 257442"/>
                <a:gd name="connsiteX2" fmla="*/ 0 w 1788952"/>
                <a:gd name="connsiteY2" fmla="*/ 257442 h 257442"/>
                <a:gd name="connsiteX3" fmla="*/ 0 w 1788952"/>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02984 w 1902984"/>
                <a:gd name="connsiteY0" fmla="*/ 0 h 257442"/>
                <a:gd name="connsiteX1" fmla="*/ 1646285 w 1902984"/>
                <a:gd name="connsiteY1" fmla="*/ 257442 h 257442"/>
                <a:gd name="connsiteX2" fmla="*/ 0 w 1902984"/>
                <a:gd name="connsiteY2" fmla="*/ 257442 h 257442"/>
                <a:gd name="connsiteX3" fmla="*/ 0 w 1902984"/>
                <a:gd name="connsiteY3" fmla="*/ 0 h 257442"/>
                <a:gd name="connsiteX0" fmla="*/ 1902984 w 1902984"/>
                <a:gd name="connsiteY0" fmla="*/ 0 h 257442"/>
                <a:gd name="connsiteX1" fmla="*/ 1848263 w 1902984"/>
                <a:gd name="connsiteY1" fmla="*/ 257442 h 257442"/>
                <a:gd name="connsiteX2" fmla="*/ 0 w 1902984"/>
                <a:gd name="connsiteY2" fmla="*/ 257442 h 257442"/>
                <a:gd name="connsiteX3" fmla="*/ 0 w 1902984"/>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801996 w 1848264"/>
                <a:gd name="connsiteY0" fmla="*/ 0 h 257442"/>
                <a:gd name="connsiteX1" fmla="*/ 1848264 w 1848264"/>
                <a:gd name="connsiteY1" fmla="*/ 257442 h 257442"/>
                <a:gd name="connsiteX2" fmla="*/ 0 w 1848264"/>
                <a:gd name="connsiteY2" fmla="*/ 257442 h 257442"/>
                <a:gd name="connsiteX3" fmla="*/ 1 w 1848264"/>
                <a:gd name="connsiteY3" fmla="*/ 0 h 257442"/>
                <a:gd name="connsiteX0" fmla="*/ 1801996 w 1801996"/>
                <a:gd name="connsiteY0" fmla="*/ 0 h 257442"/>
                <a:gd name="connsiteX1" fmla="*/ 1747275 w 1801996"/>
                <a:gd name="connsiteY1" fmla="*/ 257442 h 257442"/>
                <a:gd name="connsiteX2" fmla="*/ 0 w 1801996"/>
                <a:gd name="connsiteY2" fmla="*/ 257442 h 257442"/>
                <a:gd name="connsiteX3" fmla="*/ 1 w 1801996"/>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701007 w 1747274"/>
                <a:gd name="connsiteY0" fmla="*/ 0 h 257442"/>
                <a:gd name="connsiteX1" fmla="*/ 1747274 w 1747274"/>
                <a:gd name="connsiteY1" fmla="*/ 257442 h 257442"/>
                <a:gd name="connsiteX2" fmla="*/ 0 w 1747274"/>
                <a:gd name="connsiteY2" fmla="*/ 257442 h 257442"/>
                <a:gd name="connsiteX3" fmla="*/ 0 w 1747274"/>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44662 w 1944662"/>
                <a:gd name="connsiteY0" fmla="*/ 0 h 257442"/>
                <a:gd name="connsiteX1" fmla="*/ 1646285 w 1944662"/>
                <a:gd name="connsiteY1" fmla="*/ 257442 h 257442"/>
                <a:gd name="connsiteX2" fmla="*/ 0 w 1944662"/>
                <a:gd name="connsiteY2" fmla="*/ 257442 h 257442"/>
                <a:gd name="connsiteX3" fmla="*/ 0 w 1944662"/>
                <a:gd name="connsiteY3" fmla="*/ 0 h 257442"/>
                <a:gd name="connsiteX0" fmla="*/ 1944662 w 1944662"/>
                <a:gd name="connsiteY0" fmla="*/ 0 h 257442"/>
                <a:gd name="connsiteX1" fmla="*/ 1889941 w 1944662"/>
                <a:gd name="connsiteY1" fmla="*/ 257442 h 257442"/>
                <a:gd name="connsiteX2" fmla="*/ 0 w 1944662"/>
                <a:gd name="connsiteY2" fmla="*/ 257442 h 257442"/>
                <a:gd name="connsiteX3" fmla="*/ 0 w 1944662"/>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2107273 w 2107273"/>
                <a:gd name="connsiteY0" fmla="*/ 0 h 257442"/>
                <a:gd name="connsiteX1" fmla="*/ 1889942 w 2107273"/>
                <a:gd name="connsiteY1" fmla="*/ 257442 h 257442"/>
                <a:gd name="connsiteX2" fmla="*/ 0 w 2107273"/>
                <a:gd name="connsiteY2" fmla="*/ 257442 h 257442"/>
                <a:gd name="connsiteX3" fmla="*/ 1 w 2107273"/>
                <a:gd name="connsiteY3" fmla="*/ 0 h 257442"/>
                <a:gd name="connsiteX0" fmla="*/ 2107273 w 2107273"/>
                <a:gd name="connsiteY0" fmla="*/ 0 h 257442"/>
                <a:gd name="connsiteX1" fmla="*/ 2052552 w 2107273"/>
                <a:gd name="connsiteY1" fmla="*/ 257442 h 257442"/>
                <a:gd name="connsiteX2" fmla="*/ 0 w 2107273"/>
                <a:gd name="connsiteY2" fmla="*/ 257442 h 257442"/>
                <a:gd name="connsiteX3" fmla="*/ 1 w 2107273"/>
                <a:gd name="connsiteY3" fmla="*/ 0 h 257442"/>
                <a:gd name="connsiteX0" fmla="*/ 2107272 w 2107272"/>
                <a:gd name="connsiteY0" fmla="*/ 0 h 257442"/>
                <a:gd name="connsiteX1" fmla="*/ 2052551 w 2107272"/>
                <a:gd name="connsiteY1" fmla="*/ 257442 h 257442"/>
                <a:gd name="connsiteX2" fmla="*/ 0 w 2107272"/>
                <a:gd name="connsiteY2" fmla="*/ 257442 h 257442"/>
                <a:gd name="connsiteX3" fmla="*/ 0 w 2107272"/>
                <a:gd name="connsiteY3" fmla="*/ 0 h 257442"/>
                <a:gd name="connsiteX0" fmla="*/ 2107273 w 2107273"/>
                <a:gd name="connsiteY0" fmla="*/ 0 h 257442"/>
                <a:gd name="connsiteX1" fmla="*/ 2052552 w 2107273"/>
                <a:gd name="connsiteY1" fmla="*/ 257442 h 257442"/>
                <a:gd name="connsiteX2" fmla="*/ 1 w 2107273"/>
                <a:gd name="connsiteY2" fmla="*/ 257442 h 257442"/>
                <a:gd name="connsiteX3" fmla="*/ 0 w 2107273"/>
                <a:gd name="connsiteY3" fmla="*/ 0 h 257442"/>
                <a:gd name="connsiteX0" fmla="*/ 2267573 w 2267573"/>
                <a:gd name="connsiteY0" fmla="*/ 0 h 257442"/>
                <a:gd name="connsiteX1" fmla="*/ 20525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2 w 2267572"/>
                <a:gd name="connsiteY0" fmla="*/ 0 h 257442"/>
                <a:gd name="connsiteX1" fmla="*/ 2212851 w 2267572"/>
                <a:gd name="connsiteY1" fmla="*/ 257442 h 257442"/>
                <a:gd name="connsiteX2" fmla="*/ 0 w 2267572"/>
                <a:gd name="connsiteY2" fmla="*/ 257442 h 257442"/>
                <a:gd name="connsiteX3" fmla="*/ 0 w 2267572"/>
                <a:gd name="connsiteY3" fmla="*/ 0 h 257442"/>
                <a:gd name="connsiteX0" fmla="*/ 2427871 w 2427871"/>
                <a:gd name="connsiteY0" fmla="*/ 0 h 257442"/>
                <a:gd name="connsiteX1" fmla="*/ 2212851 w 2427871"/>
                <a:gd name="connsiteY1" fmla="*/ 257442 h 257442"/>
                <a:gd name="connsiteX2" fmla="*/ 0 w 2427871"/>
                <a:gd name="connsiteY2" fmla="*/ 257442 h 257442"/>
                <a:gd name="connsiteX3" fmla="*/ 0 w 2427871"/>
                <a:gd name="connsiteY3" fmla="*/ 0 h 257442"/>
                <a:gd name="connsiteX0" fmla="*/ 2427871 w 2427871"/>
                <a:gd name="connsiteY0" fmla="*/ 0 h 257442"/>
                <a:gd name="connsiteX1" fmla="*/ 2373150 w 2427871"/>
                <a:gd name="connsiteY1" fmla="*/ 257442 h 257442"/>
                <a:gd name="connsiteX2" fmla="*/ 0 w 2427871"/>
                <a:gd name="connsiteY2" fmla="*/ 257442 h 257442"/>
                <a:gd name="connsiteX3" fmla="*/ 0 w 2427871"/>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1 w 2427872"/>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0 w 2427872"/>
                <a:gd name="connsiteY3" fmla="*/ 0 h 257442"/>
                <a:gd name="connsiteX0" fmla="*/ 2706795 w 2706795"/>
                <a:gd name="connsiteY0" fmla="*/ 0 h 257442"/>
                <a:gd name="connsiteX1" fmla="*/ 2373151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875109 w 2875109"/>
                <a:gd name="connsiteY0" fmla="*/ 0 h 257442"/>
                <a:gd name="connsiteX1" fmla="*/ 2652074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3061058 w 3061058"/>
                <a:gd name="connsiteY0" fmla="*/ 0 h 257442"/>
                <a:gd name="connsiteX1" fmla="*/ 2820388 w 3061058"/>
                <a:gd name="connsiteY1" fmla="*/ 257442 h 257442"/>
                <a:gd name="connsiteX2" fmla="*/ 0 w 3061058"/>
                <a:gd name="connsiteY2" fmla="*/ 257442 h 257442"/>
                <a:gd name="connsiteX3" fmla="*/ 0 w 3061058"/>
                <a:gd name="connsiteY3" fmla="*/ 0 h 257442"/>
                <a:gd name="connsiteX0" fmla="*/ 3061058 w 3061058"/>
                <a:gd name="connsiteY0" fmla="*/ 0 h 257442"/>
                <a:gd name="connsiteX1" fmla="*/ 3006336 w 3061058"/>
                <a:gd name="connsiteY1" fmla="*/ 257442 h 257442"/>
                <a:gd name="connsiteX2" fmla="*/ 0 w 3061058"/>
                <a:gd name="connsiteY2" fmla="*/ 257442 h 257442"/>
                <a:gd name="connsiteX3" fmla="*/ 0 w 3061058"/>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221359 w 3221359"/>
                <a:gd name="connsiteY0" fmla="*/ 0 h 257442"/>
                <a:gd name="connsiteX1" fmla="*/ 3006337 w 3221359"/>
                <a:gd name="connsiteY1" fmla="*/ 257442 h 257442"/>
                <a:gd name="connsiteX2" fmla="*/ 0 w 3221359"/>
                <a:gd name="connsiteY2" fmla="*/ 257442 h 257442"/>
                <a:gd name="connsiteX3" fmla="*/ 1 w 3221359"/>
                <a:gd name="connsiteY3" fmla="*/ 0 h 257442"/>
                <a:gd name="connsiteX0" fmla="*/ 3221359 w 3221359"/>
                <a:gd name="connsiteY0" fmla="*/ 0 h 257442"/>
                <a:gd name="connsiteX1" fmla="*/ 3166638 w 3221359"/>
                <a:gd name="connsiteY1" fmla="*/ 257442 h 257442"/>
                <a:gd name="connsiteX2" fmla="*/ 0 w 3221359"/>
                <a:gd name="connsiteY2" fmla="*/ 257442 h 257442"/>
                <a:gd name="connsiteX3" fmla="*/ 1 w 3221359"/>
                <a:gd name="connsiteY3" fmla="*/ 0 h 257442"/>
                <a:gd name="connsiteX0" fmla="*/ 3221358 w 3221358"/>
                <a:gd name="connsiteY0" fmla="*/ 0 h 257442"/>
                <a:gd name="connsiteX1" fmla="*/ 3166637 w 3221358"/>
                <a:gd name="connsiteY1" fmla="*/ 257442 h 257442"/>
                <a:gd name="connsiteX2" fmla="*/ 0 w 3221358"/>
                <a:gd name="connsiteY2" fmla="*/ 257442 h 257442"/>
                <a:gd name="connsiteX3" fmla="*/ 0 w 3221358"/>
                <a:gd name="connsiteY3" fmla="*/ 0 h 257442"/>
                <a:gd name="connsiteX0" fmla="*/ 3221359 w 3221359"/>
                <a:gd name="connsiteY0" fmla="*/ 0 h 257442"/>
                <a:gd name="connsiteX1" fmla="*/ 3166638 w 3221359"/>
                <a:gd name="connsiteY1" fmla="*/ 257442 h 257442"/>
                <a:gd name="connsiteX2" fmla="*/ 1 w 3221359"/>
                <a:gd name="connsiteY2" fmla="*/ 257442 h 257442"/>
                <a:gd name="connsiteX3" fmla="*/ 0 w 3221359"/>
                <a:gd name="connsiteY3" fmla="*/ 0 h 257442"/>
                <a:gd name="connsiteX0" fmla="*/ 3389675 w 3389675"/>
                <a:gd name="connsiteY0" fmla="*/ 0 h 257442"/>
                <a:gd name="connsiteX1" fmla="*/ 3166638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4 w 3389674"/>
                <a:gd name="connsiteY0" fmla="*/ 0 h 257442"/>
                <a:gd name="connsiteX1" fmla="*/ 3334953 w 3389674"/>
                <a:gd name="connsiteY1" fmla="*/ 257442 h 257442"/>
                <a:gd name="connsiteX2" fmla="*/ 0 w 3389674"/>
                <a:gd name="connsiteY2" fmla="*/ 257442 h 257442"/>
                <a:gd name="connsiteX3" fmla="*/ 0 w 3389674"/>
                <a:gd name="connsiteY3" fmla="*/ 0 h 257442"/>
                <a:gd name="connsiteX0" fmla="*/ 986066 w 3334953"/>
                <a:gd name="connsiteY0" fmla="*/ 0 h 257442"/>
                <a:gd name="connsiteX1" fmla="*/ 3334953 w 3334953"/>
                <a:gd name="connsiteY1" fmla="*/ 257442 h 257442"/>
                <a:gd name="connsiteX2" fmla="*/ 0 w 3334953"/>
                <a:gd name="connsiteY2" fmla="*/ 257442 h 257442"/>
                <a:gd name="connsiteX3" fmla="*/ 0 w 3334953"/>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1154382 w 1154382"/>
                <a:gd name="connsiteY0" fmla="*/ 0 h 257442"/>
                <a:gd name="connsiteX1" fmla="*/ 931346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314682 w 1314682"/>
                <a:gd name="connsiteY0" fmla="*/ 0 h 257442"/>
                <a:gd name="connsiteX1" fmla="*/ 10996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482998 w 1482998"/>
                <a:gd name="connsiteY0" fmla="*/ 0 h 257442"/>
                <a:gd name="connsiteX1" fmla="*/ 1259961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643298 w 1643298"/>
                <a:gd name="connsiteY0" fmla="*/ 0 h 257442"/>
                <a:gd name="connsiteX1" fmla="*/ 14282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896573 w 1896573"/>
                <a:gd name="connsiteY0" fmla="*/ 0 h 257442"/>
                <a:gd name="connsiteX1" fmla="*/ 1588577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2071749 w 2071749"/>
                <a:gd name="connsiteY0" fmla="*/ 0 h 257442"/>
                <a:gd name="connsiteX1" fmla="*/ 1841852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333038 w 2333038"/>
                <a:gd name="connsiteY0" fmla="*/ 0 h 257442"/>
                <a:gd name="connsiteX1" fmla="*/ 2017028 w 2333038"/>
                <a:gd name="connsiteY1" fmla="*/ 257442 h 257442"/>
                <a:gd name="connsiteX2" fmla="*/ 0 w 2333038"/>
                <a:gd name="connsiteY2" fmla="*/ 257442 h 257442"/>
                <a:gd name="connsiteX3" fmla="*/ 0 w 2333038"/>
                <a:gd name="connsiteY3" fmla="*/ 0 h 257442"/>
                <a:gd name="connsiteX0" fmla="*/ 2333038 w 2333038"/>
                <a:gd name="connsiteY0" fmla="*/ 0 h 257442"/>
                <a:gd name="connsiteX1" fmla="*/ 2278316 w 2333038"/>
                <a:gd name="connsiteY1" fmla="*/ 257442 h 257442"/>
                <a:gd name="connsiteX2" fmla="*/ 0 w 2333038"/>
                <a:gd name="connsiteY2" fmla="*/ 257442 h 257442"/>
                <a:gd name="connsiteX3" fmla="*/ 0 w 2333038"/>
                <a:gd name="connsiteY3" fmla="*/ 0 h 257442"/>
                <a:gd name="connsiteX0" fmla="*/ 2333039 w 2333039"/>
                <a:gd name="connsiteY0" fmla="*/ 0 h 257442"/>
                <a:gd name="connsiteX1" fmla="*/ 2278317 w 2333039"/>
                <a:gd name="connsiteY1" fmla="*/ 257442 h 257442"/>
                <a:gd name="connsiteX2" fmla="*/ 0 w 2333039"/>
                <a:gd name="connsiteY2" fmla="*/ 257442 h 257442"/>
                <a:gd name="connsiteX3" fmla="*/ 1 w 2333039"/>
                <a:gd name="connsiteY3" fmla="*/ 0 h 257442"/>
                <a:gd name="connsiteX0" fmla="*/ 2333039 w 2333039"/>
                <a:gd name="connsiteY0" fmla="*/ 0 h 257442"/>
                <a:gd name="connsiteX1" fmla="*/ 2278317 w 2333039"/>
                <a:gd name="connsiteY1" fmla="*/ 257442 h 257442"/>
                <a:gd name="connsiteX2" fmla="*/ 0 w 2333039"/>
                <a:gd name="connsiteY2" fmla="*/ 257442 h 257442"/>
                <a:gd name="connsiteX3" fmla="*/ 1 w 2333039"/>
                <a:gd name="connsiteY3" fmla="*/ 0 h 257442"/>
                <a:gd name="connsiteX0" fmla="*/ 2653640 w 2653640"/>
                <a:gd name="connsiteY0" fmla="*/ 0 h 257442"/>
                <a:gd name="connsiteX1" fmla="*/ 2278317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0 w 2653640"/>
                <a:gd name="connsiteY3" fmla="*/ 0 h 257442"/>
              </a:gdLst>
              <a:ahLst/>
              <a:cxnLst>
                <a:cxn ang="0">
                  <a:pos x="connsiteX0" y="connsiteY0"/>
                </a:cxn>
                <a:cxn ang="0">
                  <a:pos x="connsiteX1" y="connsiteY1"/>
                </a:cxn>
                <a:cxn ang="0">
                  <a:pos x="connsiteX2" y="connsiteY2"/>
                </a:cxn>
                <a:cxn ang="0">
                  <a:pos x="connsiteX3" y="connsiteY3"/>
                </a:cxn>
              </a:cxnLst>
              <a:rect l="l" t="t" r="r" b="b"/>
              <a:pathLst>
                <a:path w="2653640" h="257442">
                  <a:moveTo>
                    <a:pt x="2653640" y="0"/>
                  </a:moveTo>
                  <a:lnTo>
                    <a:pt x="2598918"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18" name="btfpRunningAgenda1LevelTextLeft884994">
              <a:extLst>
                <a:ext uri="{FF2B5EF4-FFF2-40B4-BE49-F238E27FC236}">
                  <a16:creationId xmlns:a16="http://schemas.microsoft.com/office/drawing/2014/main" id="{8B4E34E5-9FEF-422D-ABFA-2FB5AE4BCA2E}"/>
                </a:ext>
              </a:extLst>
            </p:cNvPr>
            <p:cNvSpPr txBox="1"/>
            <p:nvPr/>
          </p:nvSpPr>
          <p:spPr bwMode="gray">
            <a:xfrm>
              <a:off x="0" y="876300"/>
              <a:ext cx="2745111"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Where to play</a:t>
              </a:r>
            </a:p>
          </p:txBody>
        </p:sp>
      </p:grpSp>
      <p:grpSp>
        <p:nvGrpSpPr>
          <p:cNvPr id="12" name="btfpColumnIndicatorGroup2">
            <a:extLst>
              <a:ext uri="{FF2B5EF4-FFF2-40B4-BE49-F238E27FC236}">
                <a16:creationId xmlns:a16="http://schemas.microsoft.com/office/drawing/2014/main" id="{9C88863B-20F7-4FEA-98B0-6AE6A96345CC}"/>
              </a:ext>
            </a:extLst>
          </p:cNvPr>
          <p:cNvGrpSpPr/>
          <p:nvPr/>
        </p:nvGrpSpPr>
        <p:grpSpPr>
          <a:xfrm>
            <a:off x="0" y="6926580"/>
            <a:ext cx="12192000" cy="137160"/>
            <a:chOff x="0" y="6926580"/>
            <a:chExt cx="12192000" cy="137160"/>
          </a:xfrm>
        </p:grpSpPr>
        <p:sp>
          <p:nvSpPr>
            <p:cNvPr id="10" name="btfpColumnGapBlocker904711">
              <a:extLst>
                <a:ext uri="{FF2B5EF4-FFF2-40B4-BE49-F238E27FC236}">
                  <a16:creationId xmlns:a16="http://schemas.microsoft.com/office/drawing/2014/main" id="{6C3BE1D8-216D-437B-80A4-93B3BA927F1E}"/>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8" name="btfpColumnGapBlocker313346">
              <a:extLst>
                <a:ext uri="{FF2B5EF4-FFF2-40B4-BE49-F238E27FC236}">
                  <a16:creationId xmlns:a16="http://schemas.microsoft.com/office/drawing/2014/main" id="{C1E33692-2E1F-4236-9F00-F308B63F6D0D}"/>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6" name="btfpColumnIndicator629293">
              <a:extLst>
                <a:ext uri="{FF2B5EF4-FFF2-40B4-BE49-F238E27FC236}">
                  <a16:creationId xmlns:a16="http://schemas.microsoft.com/office/drawing/2014/main" id="{22ECFC03-1FB9-43D2-A9CE-5A1781C5C59C}"/>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173495">
              <a:extLst>
                <a:ext uri="{FF2B5EF4-FFF2-40B4-BE49-F238E27FC236}">
                  <a16:creationId xmlns:a16="http://schemas.microsoft.com/office/drawing/2014/main" id="{5E915CA9-1556-4EC8-B37A-9C86B262168A}"/>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 name="btfpColumnIndicatorGroup1">
            <a:extLst>
              <a:ext uri="{FF2B5EF4-FFF2-40B4-BE49-F238E27FC236}">
                <a16:creationId xmlns:a16="http://schemas.microsoft.com/office/drawing/2014/main" id="{91036BE9-1251-408B-A630-A8B301BB2E82}"/>
              </a:ext>
            </a:extLst>
          </p:cNvPr>
          <p:cNvGrpSpPr/>
          <p:nvPr/>
        </p:nvGrpSpPr>
        <p:grpSpPr>
          <a:xfrm>
            <a:off x="0" y="-205740"/>
            <a:ext cx="12192000" cy="137160"/>
            <a:chOff x="0" y="-205740"/>
            <a:chExt cx="12192000" cy="137160"/>
          </a:xfrm>
        </p:grpSpPr>
        <p:sp>
          <p:nvSpPr>
            <p:cNvPr id="9" name="btfpColumnGapBlocker130826">
              <a:extLst>
                <a:ext uri="{FF2B5EF4-FFF2-40B4-BE49-F238E27FC236}">
                  <a16:creationId xmlns:a16="http://schemas.microsoft.com/office/drawing/2014/main" id="{AED24143-315C-4629-A1F2-F9248F963309}"/>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7" name="btfpColumnGapBlocker297954">
              <a:extLst>
                <a:ext uri="{FF2B5EF4-FFF2-40B4-BE49-F238E27FC236}">
                  <a16:creationId xmlns:a16="http://schemas.microsoft.com/office/drawing/2014/main" id="{B94EE95C-1EA6-4E97-A28E-7907D3E0B3CD}"/>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5" name="btfpColumnIndicator758795">
              <a:extLst>
                <a:ext uri="{FF2B5EF4-FFF2-40B4-BE49-F238E27FC236}">
                  <a16:creationId xmlns:a16="http://schemas.microsoft.com/office/drawing/2014/main" id="{A8CE42B4-85D7-4957-AF13-D8C4779718B2}"/>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261683">
              <a:extLst>
                <a:ext uri="{FF2B5EF4-FFF2-40B4-BE49-F238E27FC236}">
                  <a16:creationId xmlns:a16="http://schemas.microsoft.com/office/drawing/2014/main" id="{C3CF6795-1F6E-4A4F-B270-B9A989E7DE0E}"/>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F84489E-EA44-42F9-BE8B-31C96003E27E}"/>
              </a:ext>
            </a:extLst>
          </p:cNvPr>
          <p:cNvSpPr>
            <a:spLocks noGrp="1"/>
          </p:cNvSpPr>
          <p:nvPr>
            <p:ph type="title"/>
          </p:nvPr>
        </p:nvSpPr>
        <p:spPr/>
        <p:txBody>
          <a:bodyPr/>
          <a:lstStyle/>
          <a:p>
            <a:r>
              <a:rPr lang="en-US" dirty="0"/>
              <a:t>The Bain Partner explained to you how to do a prioritization matrix</a:t>
            </a:r>
            <a:endParaRPr lang="pt-BR" dirty="0"/>
          </a:p>
        </p:txBody>
      </p:sp>
      <p:pic>
        <p:nvPicPr>
          <p:cNvPr id="26" name="Picture 25">
            <a:extLst>
              <a:ext uri="{FF2B5EF4-FFF2-40B4-BE49-F238E27FC236}">
                <a16:creationId xmlns:a16="http://schemas.microsoft.com/office/drawing/2014/main" id="{35C9A80F-8565-4821-B09F-9A1895A8E5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17" y="1281052"/>
            <a:ext cx="1363164" cy="1363164"/>
          </a:xfrm>
          <a:prstGeom prst="rect">
            <a:avLst/>
          </a:prstGeom>
        </p:spPr>
      </p:pic>
    </p:spTree>
    <p:custDataLst>
      <p:tags r:id="rId1"/>
    </p:custDataLst>
    <p:extLst>
      <p:ext uri="{BB962C8B-B14F-4D97-AF65-F5344CB8AC3E}">
        <p14:creationId xmlns:p14="http://schemas.microsoft.com/office/powerpoint/2010/main" val="2783639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btfpColumnIndicatorGroup2">
            <a:extLst>
              <a:ext uri="{FF2B5EF4-FFF2-40B4-BE49-F238E27FC236}">
                <a16:creationId xmlns:a16="http://schemas.microsoft.com/office/drawing/2014/main" id="{63896B99-3451-4E11-8C1E-6B77E2146C35}"/>
              </a:ext>
            </a:extLst>
          </p:cNvPr>
          <p:cNvGrpSpPr/>
          <p:nvPr/>
        </p:nvGrpSpPr>
        <p:grpSpPr>
          <a:xfrm>
            <a:off x="0" y="6926580"/>
            <a:ext cx="12192000" cy="137160"/>
            <a:chOff x="0" y="6926580"/>
            <a:chExt cx="12192000" cy="137160"/>
          </a:xfrm>
        </p:grpSpPr>
        <p:sp>
          <p:nvSpPr>
            <p:cNvPr id="11" name="btfpColumnGapBlocker403684">
              <a:extLst>
                <a:ext uri="{FF2B5EF4-FFF2-40B4-BE49-F238E27FC236}">
                  <a16:creationId xmlns:a16="http://schemas.microsoft.com/office/drawing/2014/main" id="{ED739880-983A-41F8-9EA4-717676D75AFA}"/>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9" name="btfpColumnGapBlocker103746">
              <a:extLst>
                <a:ext uri="{FF2B5EF4-FFF2-40B4-BE49-F238E27FC236}">
                  <a16:creationId xmlns:a16="http://schemas.microsoft.com/office/drawing/2014/main" id="{2EEAD921-D661-4236-9DA1-D43057039476}"/>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7" name="btfpColumnIndicator555871">
              <a:extLst>
                <a:ext uri="{FF2B5EF4-FFF2-40B4-BE49-F238E27FC236}">
                  <a16:creationId xmlns:a16="http://schemas.microsoft.com/office/drawing/2014/main" id="{D9A8429D-32B4-4F78-90BE-DBDE51122F13}"/>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872558">
              <a:extLst>
                <a:ext uri="{FF2B5EF4-FFF2-40B4-BE49-F238E27FC236}">
                  <a16:creationId xmlns:a16="http://schemas.microsoft.com/office/drawing/2014/main" id="{EC51E368-75FB-4F37-BA8A-EC2C319FAE82}"/>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2" name="btfpColumnIndicatorGroup1">
            <a:extLst>
              <a:ext uri="{FF2B5EF4-FFF2-40B4-BE49-F238E27FC236}">
                <a16:creationId xmlns:a16="http://schemas.microsoft.com/office/drawing/2014/main" id="{5037A10C-A1DD-451C-BF10-AB502D5ADA42}"/>
              </a:ext>
            </a:extLst>
          </p:cNvPr>
          <p:cNvGrpSpPr/>
          <p:nvPr/>
        </p:nvGrpSpPr>
        <p:grpSpPr>
          <a:xfrm>
            <a:off x="0" y="-205740"/>
            <a:ext cx="12192000" cy="137160"/>
            <a:chOff x="0" y="-205740"/>
            <a:chExt cx="12192000" cy="137160"/>
          </a:xfrm>
        </p:grpSpPr>
        <p:sp>
          <p:nvSpPr>
            <p:cNvPr id="10" name="btfpColumnGapBlocker829297">
              <a:extLst>
                <a:ext uri="{FF2B5EF4-FFF2-40B4-BE49-F238E27FC236}">
                  <a16:creationId xmlns:a16="http://schemas.microsoft.com/office/drawing/2014/main" id="{09E4D3DC-2BBD-4DA6-A88B-D7A64491555D}"/>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8" name="btfpColumnGapBlocker779263">
              <a:extLst>
                <a:ext uri="{FF2B5EF4-FFF2-40B4-BE49-F238E27FC236}">
                  <a16:creationId xmlns:a16="http://schemas.microsoft.com/office/drawing/2014/main" id="{BF86590C-3727-498D-80EB-4C450DE92191}"/>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6" name="btfpColumnIndicator166823">
              <a:extLst>
                <a:ext uri="{FF2B5EF4-FFF2-40B4-BE49-F238E27FC236}">
                  <a16:creationId xmlns:a16="http://schemas.microsoft.com/office/drawing/2014/main" id="{38E45464-6BC1-4D36-B3CA-2576634272C7}"/>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889622">
              <a:extLst>
                <a:ext uri="{FF2B5EF4-FFF2-40B4-BE49-F238E27FC236}">
                  <a16:creationId xmlns:a16="http://schemas.microsoft.com/office/drawing/2014/main" id="{5D29235F-C428-4987-97E1-205AC59B4890}"/>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6" name="btfpRunningAgenda1Level884994">
            <a:extLst>
              <a:ext uri="{FF2B5EF4-FFF2-40B4-BE49-F238E27FC236}">
                <a16:creationId xmlns:a16="http://schemas.microsoft.com/office/drawing/2014/main" id="{796D7A4B-D5A8-4802-9D24-CB3E87CA62C7}"/>
              </a:ext>
            </a:extLst>
          </p:cNvPr>
          <p:cNvGrpSpPr/>
          <p:nvPr>
            <p:custDataLst>
              <p:tags r:id="rId2"/>
            </p:custDataLst>
          </p:nvPr>
        </p:nvGrpSpPr>
        <p:grpSpPr>
          <a:xfrm>
            <a:off x="0" y="944429"/>
            <a:ext cx="2745111" cy="257442"/>
            <a:chOff x="0" y="876300"/>
            <a:chExt cx="2745111" cy="257442"/>
          </a:xfrm>
        </p:grpSpPr>
        <p:sp>
          <p:nvSpPr>
            <p:cNvPr id="17" name="btfpRunningAgenda1LevelBarLeft884994">
              <a:extLst>
                <a:ext uri="{FF2B5EF4-FFF2-40B4-BE49-F238E27FC236}">
                  <a16:creationId xmlns:a16="http://schemas.microsoft.com/office/drawing/2014/main" id="{DE733CEF-294A-444A-9536-D2A50B87968C}"/>
                </a:ext>
              </a:extLst>
            </p:cNvPr>
            <p:cNvSpPr/>
            <p:nvPr/>
          </p:nvSpPr>
          <p:spPr bwMode="gray">
            <a:xfrm>
              <a:off x="0" y="876300"/>
              <a:ext cx="2653640" cy="257442"/>
            </a:xfrm>
            <a:custGeom>
              <a:avLst/>
              <a:gdLst>
                <a:gd name="connsiteX0" fmla="*/ 95080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50801 w 1816204"/>
                <a:gd name="connsiteY0" fmla="*/ 0 h 257442"/>
                <a:gd name="connsiteX1" fmla="*/ 896081 w 1816204"/>
                <a:gd name="connsiteY1" fmla="*/ 257442 h 257442"/>
                <a:gd name="connsiteX2" fmla="*/ 1816204 w 1816204"/>
                <a:gd name="connsiteY2" fmla="*/ 257442 h 257442"/>
                <a:gd name="connsiteX3" fmla="*/ 0 w 1816204"/>
                <a:gd name="connsiteY3" fmla="*/ 257442 h 257442"/>
                <a:gd name="connsiteX0" fmla="*/ 950801 w 950801"/>
                <a:gd name="connsiteY0" fmla="*/ 0 h 257442"/>
                <a:gd name="connsiteX1" fmla="*/ 896081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80 w 950800"/>
                <a:gd name="connsiteY1" fmla="*/ 257442 h 257442"/>
                <a:gd name="connsiteX2" fmla="*/ 0 w 950800"/>
                <a:gd name="connsiteY2" fmla="*/ 257442 h 257442"/>
                <a:gd name="connsiteX3" fmla="*/ 1 w 950800"/>
                <a:gd name="connsiteY3" fmla="*/ 0 h 257442"/>
                <a:gd name="connsiteX0" fmla="*/ 1119116 w 1119116"/>
                <a:gd name="connsiteY0" fmla="*/ 0 h 257442"/>
                <a:gd name="connsiteX1" fmla="*/ 896080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279416 w 1279416"/>
                <a:gd name="connsiteY0" fmla="*/ 0 h 257442"/>
                <a:gd name="connsiteX1" fmla="*/ 10643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439717 w 1439717"/>
                <a:gd name="connsiteY0" fmla="*/ 0 h 257442"/>
                <a:gd name="connsiteX1" fmla="*/ 1224695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641695 w 1641695"/>
                <a:gd name="connsiteY0" fmla="*/ 0 h 257442"/>
                <a:gd name="connsiteX1" fmla="*/ 1384996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810011 w 1810011"/>
                <a:gd name="connsiteY0" fmla="*/ 0 h 257442"/>
                <a:gd name="connsiteX1" fmla="*/ 1586974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2130611 w 2130611"/>
                <a:gd name="connsiteY0" fmla="*/ 0 h 257442"/>
                <a:gd name="connsiteX1" fmla="*/ 17552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308544 w 2308544"/>
                <a:gd name="connsiteY0" fmla="*/ 0 h 257442"/>
                <a:gd name="connsiteX1" fmla="*/ 2075890 w 2308544"/>
                <a:gd name="connsiteY1" fmla="*/ 257442 h 257442"/>
                <a:gd name="connsiteX2" fmla="*/ 0 w 2308544"/>
                <a:gd name="connsiteY2" fmla="*/ 257442 h 257442"/>
                <a:gd name="connsiteX3" fmla="*/ 0 w 2308544"/>
                <a:gd name="connsiteY3" fmla="*/ 0 h 257442"/>
                <a:gd name="connsiteX0" fmla="*/ 2308544 w 2308544"/>
                <a:gd name="connsiteY0" fmla="*/ 0 h 257442"/>
                <a:gd name="connsiteX1" fmla="*/ 2253822 w 2308544"/>
                <a:gd name="connsiteY1" fmla="*/ 257442 h 257442"/>
                <a:gd name="connsiteX2" fmla="*/ 0 w 2308544"/>
                <a:gd name="connsiteY2" fmla="*/ 257442 h 257442"/>
                <a:gd name="connsiteX3" fmla="*/ 0 w 2308544"/>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476861 w 2476861"/>
                <a:gd name="connsiteY0" fmla="*/ 0 h 257442"/>
                <a:gd name="connsiteX1" fmla="*/ 2253823 w 2476861"/>
                <a:gd name="connsiteY1" fmla="*/ 257442 h 257442"/>
                <a:gd name="connsiteX2" fmla="*/ 0 w 2476861"/>
                <a:gd name="connsiteY2" fmla="*/ 257442 h 257442"/>
                <a:gd name="connsiteX3" fmla="*/ 1 w 2476861"/>
                <a:gd name="connsiteY3" fmla="*/ 0 h 257442"/>
                <a:gd name="connsiteX0" fmla="*/ 2476861 w 2476861"/>
                <a:gd name="connsiteY0" fmla="*/ 0 h 257442"/>
                <a:gd name="connsiteX1" fmla="*/ 2422140 w 2476861"/>
                <a:gd name="connsiteY1" fmla="*/ 257442 h 257442"/>
                <a:gd name="connsiteX2" fmla="*/ 0 w 2476861"/>
                <a:gd name="connsiteY2" fmla="*/ 257442 h 257442"/>
                <a:gd name="connsiteX3" fmla="*/ 1 w 2476861"/>
                <a:gd name="connsiteY3" fmla="*/ 0 h 257442"/>
                <a:gd name="connsiteX0" fmla="*/ 2476860 w 2476860"/>
                <a:gd name="connsiteY0" fmla="*/ 0 h 257442"/>
                <a:gd name="connsiteX1" fmla="*/ 2422139 w 2476860"/>
                <a:gd name="connsiteY1" fmla="*/ 257442 h 257442"/>
                <a:gd name="connsiteX2" fmla="*/ 0 w 2476860"/>
                <a:gd name="connsiteY2" fmla="*/ 257442 h 257442"/>
                <a:gd name="connsiteX3" fmla="*/ 0 w 2476860"/>
                <a:gd name="connsiteY3" fmla="*/ 0 h 257442"/>
                <a:gd name="connsiteX0" fmla="*/ 2476861 w 2476861"/>
                <a:gd name="connsiteY0" fmla="*/ 0 h 257442"/>
                <a:gd name="connsiteX1" fmla="*/ 2422140 w 2476861"/>
                <a:gd name="connsiteY1" fmla="*/ 257442 h 257442"/>
                <a:gd name="connsiteX2" fmla="*/ 1 w 2476861"/>
                <a:gd name="connsiteY2" fmla="*/ 257442 h 257442"/>
                <a:gd name="connsiteX3" fmla="*/ 0 w 2476861"/>
                <a:gd name="connsiteY3" fmla="*/ 0 h 257442"/>
                <a:gd name="connsiteX0" fmla="*/ 2645176 w 2645176"/>
                <a:gd name="connsiteY0" fmla="*/ 0 h 257442"/>
                <a:gd name="connsiteX1" fmla="*/ 2422140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813491 w 2813491"/>
                <a:gd name="connsiteY0" fmla="*/ 0 h 257442"/>
                <a:gd name="connsiteX1" fmla="*/ 2590454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3066765 w 3066765"/>
                <a:gd name="connsiteY0" fmla="*/ 0 h 257442"/>
                <a:gd name="connsiteX1" fmla="*/ 2758770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244698 w 3244698"/>
                <a:gd name="connsiteY0" fmla="*/ 0 h 257442"/>
                <a:gd name="connsiteX1" fmla="*/ 3012044 w 3244698"/>
                <a:gd name="connsiteY1" fmla="*/ 257442 h 257442"/>
                <a:gd name="connsiteX2" fmla="*/ 0 w 3244698"/>
                <a:gd name="connsiteY2" fmla="*/ 257442 h 257442"/>
                <a:gd name="connsiteX3" fmla="*/ 0 w 3244698"/>
                <a:gd name="connsiteY3" fmla="*/ 0 h 257442"/>
                <a:gd name="connsiteX0" fmla="*/ 3244698 w 3244698"/>
                <a:gd name="connsiteY0" fmla="*/ 0 h 257442"/>
                <a:gd name="connsiteX1" fmla="*/ 3189976 w 3244698"/>
                <a:gd name="connsiteY1" fmla="*/ 257442 h 257442"/>
                <a:gd name="connsiteX2" fmla="*/ 0 w 3244698"/>
                <a:gd name="connsiteY2" fmla="*/ 257442 h 257442"/>
                <a:gd name="connsiteX3" fmla="*/ 0 w 3244698"/>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413015 w 3413015"/>
                <a:gd name="connsiteY0" fmla="*/ 0 h 257442"/>
                <a:gd name="connsiteX1" fmla="*/ 3189977 w 3413015"/>
                <a:gd name="connsiteY1" fmla="*/ 257442 h 257442"/>
                <a:gd name="connsiteX2" fmla="*/ 0 w 3413015"/>
                <a:gd name="connsiteY2" fmla="*/ 257442 h 257442"/>
                <a:gd name="connsiteX3" fmla="*/ 1 w 3413015"/>
                <a:gd name="connsiteY3" fmla="*/ 0 h 257442"/>
                <a:gd name="connsiteX0" fmla="*/ 3413015 w 3413015"/>
                <a:gd name="connsiteY0" fmla="*/ 0 h 257442"/>
                <a:gd name="connsiteX1" fmla="*/ 3358294 w 3413015"/>
                <a:gd name="connsiteY1" fmla="*/ 257442 h 257442"/>
                <a:gd name="connsiteX2" fmla="*/ 0 w 3413015"/>
                <a:gd name="connsiteY2" fmla="*/ 257442 h 257442"/>
                <a:gd name="connsiteX3" fmla="*/ 1 w 3413015"/>
                <a:gd name="connsiteY3" fmla="*/ 0 h 257442"/>
                <a:gd name="connsiteX0" fmla="*/ 3413014 w 3413014"/>
                <a:gd name="connsiteY0" fmla="*/ 0 h 257442"/>
                <a:gd name="connsiteX1" fmla="*/ 3358293 w 3413014"/>
                <a:gd name="connsiteY1" fmla="*/ 257442 h 257442"/>
                <a:gd name="connsiteX2" fmla="*/ 0 w 3413014"/>
                <a:gd name="connsiteY2" fmla="*/ 257442 h 257442"/>
                <a:gd name="connsiteX3" fmla="*/ 0 w 3413014"/>
                <a:gd name="connsiteY3" fmla="*/ 0 h 257442"/>
                <a:gd name="connsiteX0" fmla="*/ 3413015 w 3413015"/>
                <a:gd name="connsiteY0" fmla="*/ 0 h 257442"/>
                <a:gd name="connsiteX1" fmla="*/ 3358294 w 3413015"/>
                <a:gd name="connsiteY1" fmla="*/ 257442 h 257442"/>
                <a:gd name="connsiteX2" fmla="*/ 1 w 3413015"/>
                <a:gd name="connsiteY2" fmla="*/ 257442 h 257442"/>
                <a:gd name="connsiteX3" fmla="*/ 0 w 3413015"/>
                <a:gd name="connsiteY3" fmla="*/ 0 h 257442"/>
                <a:gd name="connsiteX0" fmla="*/ 942787 w 3358294"/>
                <a:gd name="connsiteY0" fmla="*/ 0 h 257442"/>
                <a:gd name="connsiteX1" fmla="*/ 3358294 w 3358294"/>
                <a:gd name="connsiteY1" fmla="*/ 257442 h 257442"/>
                <a:gd name="connsiteX2" fmla="*/ 1 w 3358294"/>
                <a:gd name="connsiteY2" fmla="*/ 257442 h 257442"/>
                <a:gd name="connsiteX3" fmla="*/ 0 w 3358294"/>
                <a:gd name="connsiteY3" fmla="*/ 0 h 257442"/>
                <a:gd name="connsiteX0" fmla="*/ 942787 w 942787"/>
                <a:gd name="connsiteY0" fmla="*/ 0 h 257442"/>
                <a:gd name="connsiteX1" fmla="*/ 888066 w 942787"/>
                <a:gd name="connsiteY1" fmla="*/ 257442 h 257442"/>
                <a:gd name="connsiteX2" fmla="*/ 1 w 942787"/>
                <a:gd name="connsiteY2" fmla="*/ 257442 h 257442"/>
                <a:gd name="connsiteX3" fmla="*/ 0 w 942787"/>
                <a:gd name="connsiteY3" fmla="*/ 0 h 257442"/>
                <a:gd name="connsiteX0" fmla="*/ 942787 w 942787"/>
                <a:gd name="connsiteY0" fmla="*/ 0 h 257442"/>
                <a:gd name="connsiteX1" fmla="*/ 888066 w 942787"/>
                <a:gd name="connsiteY1" fmla="*/ 257442 h 257442"/>
                <a:gd name="connsiteX2" fmla="*/ 2 w 942787"/>
                <a:gd name="connsiteY2" fmla="*/ 257442 h 257442"/>
                <a:gd name="connsiteX3" fmla="*/ 0 w 942787"/>
                <a:gd name="connsiteY3" fmla="*/ 0 h 257442"/>
                <a:gd name="connsiteX0" fmla="*/ 942785 w 942785"/>
                <a:gd name="connsiteY0" fmla="*/ 0 h 257442"/>
                <a:gd name="connsiteX1" fmla="*/ 888064 w 942785"/>
                <a:gd name="connsiteY1" fmla="*/ 257442 h 257442"/>
                <a:gd name="connsiteX2" fmla="*/ 0 w 942785"/>
                <a:gd name="connsiteY2" fmla="*/ 257442 h 257442"/>
                <a:gd name="connsiteX3" fmla="*/ 0 w 942785"/>
                <a:gd name="connsiteY3" fmla="*/ 0 h 257442"/>
                <a:gd name="connsiteX0" fmla="*/ 1111101 w 1111101"/>
                <a:gd name="connsiteY0" fmla="*/ 0 h 257442"/>
                <a:gd name="connsiteX1" fmla="*/ 888064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279416 w 1279416"/>
                <a:gd name="connsiteY0" fmla="*/ 0 h 257442"/>
                <a:gd name="connsiteX1" fmla="*/ 1056380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4 w 1279416"/>
                <a:gd name="connsiteY1" fmla="*/ 257442 h 257442"/>
                <a:gd name="connsiteX2" fmla="*/ 0 w 1279416"/>
                <a:gd name="connsiteY2" fmla="*/ 257442 h 257442"/>
                <a:gd name="connsiteX3" fmla="*/ 0 w 1279416"/>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439718 w 1439718"/>
                <a:gd name="connsiteY0" fmla="*/ 0 h 257442"/>
                <a:gd name="connsiteX1" fmla="*/ 1224695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0 w 1439718"/>
                <a:gd name="connsiteY3" fmla="*/ 0 h 257442"/>
                <a:gd name="connsiteX0" fmla="*/ 1600017 w 1600017"/>
                <a:gd name="connsiteY0" fmla="*/ 0 h 257442"/>
                <a:gd name="connsiteX1" fmla="*/ 13849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843673 w 1843673"/>
                <a:gd name="connsiteY0" fmla="*/ 0 h 257442"/>
                <a:gd name="connsiteX1" fmla="*/ 1545296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701007 w 1788952"/>
                <a:gd name="connsiteY0" fmla="*/ 0 h 257442"/>
                <a:gd name="connsiteX1" fmla="*/ 1788952 w 1788952"/>
                <a:gd name="connsiteY1" fmla="*/ 257442 h 257442"/>
                <a:gd name="connsiteX2" fmla="*/ 0 w 1788952"/>
                <a:gd name="connsiteY2" fmla="*/ 257442 h 257442"/>
                <a:gd name="connsiteX3" fmla="*/ 0 w 1788952"/>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02984 w 1902984"/>
                <a:gd name="connsiteY0" fmla="*/ 0 h 257442"/>
                <a:gd name="connsiteX1" fmla="*/ 1646285 w 1902984"/>
                <a:gd name="connsiteY1" fmla="*/ 257442 h 257442"/>
                <a:gd name="connsiteX2" fmla="*/ 0 w 1902984"/>
                <a:gd name="connsiteY2" fmla="*/ 257442 h 257442"/>
                <a:gd name="connsiteX3" fmla="*/ 0 w 1902984"/>
                <a:gd name="connsiteY3" fmla="*/ 0 h 257442"/>
                <a:gd name="connsiteX0" fmla="*/ 1902984 w 1902984"/>
                <a:gd name="connsiteY0" fmla="*/ 0 h 257442"/>
                <a:gd name="connsiteX1" fmla="*/ 1848263 w 1902984"/>
                <a:gd name="connsiteY1" fmla="*/ 257442 h 257442"/>
                <a:gd name="connsiteX2" fmla="*/ 0 w 1902984"/>
                <a:gd name="connsiteY2" fmla="*/ 257442 h 257442"/>
                <a:gd name="connsiteX3" fmla="*/ 0 w 1902984"/>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801996 w 1848264"/>
                <a:gd name="connsiteY0" fmla="*/ 0 h 257442"/>
                <a:gd name="connsiteX1" fmla="*/ 1848264 w 1848264"/>
                <a:gd name="connsiteY1" fmla="*/ 257442 h 257442"/>
                <a:gd name="connsiteX2" fmla="*/ 0 w 1848264"/>
                <a:gd name="connsiteY2" fmla="*/ 257442 h 257442"/>
                <a:gd name="connsiteX3" fmla="*/ 1 w 1848264"/>
                <a:gd name="connsiteY3" fmla="*/ 0 h 257442"/>
                <a:gd name="connsiteX0" fmla="*/ 1801996 w 1801996"/>
                <a:gd name="connsiteY0" fmla="*/ 0 h 257442"/>
                <a:gd name="connsiteX1" fmla="*/ 1747275 w 1801996"/>
                <a:gd name="connsiteY1" fmla="*/ 257442 h 257442"/>
                <a:gd name="connsiteX2" fmla="*/ 0 w 1801996"/>
                <a:gd name="connsiteY2" fmla="*/ 257442 h 257442"/>
                <a:gd name="connsiteX3" fmla="*/ 1 w 1801996"/>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701007 w 1747274"/>
                <a:gd name="connsiteY0" fmla="*/ 0 h 257442"/>
                <a:gd name="connsiteX1" fmla="*/ 1747274 w 1747274"/>
                <a:gd name="connsiteY1" fmla="*/ 257442 h 257442"/>
                <a:gd name="connsiteX2" fmla="*/ 0 w 1747274"/>
                <a:gd name="connsiteY2" fmla="*/ 257442 h 257442"/>
                <a:gd name="connsiteX3" fmla="*/ 0 w 1747274"/>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44662 w 1944662"/>
                <a:gd name="connsiteY0" fmla="*/ 0 h 257442"/>
                <a:gd name="connsiteX1" fmla="*/ 1646285 w 1944662"/>
                <a:gd name="connsiteY1" fmla="*/ 257442 h 257442"/>
                <a:gd name="connsiteX2" fmla="*/ 0 w 1944662"/>
                <a:gd name="connsiteY2" fmla="*/ 257442 h 257442"/>
                <a:gd name="connsiteX3" fmla="*/ 0 w 1944662"/>
                <a:gd name="connsiteY3" fmla="*/ 0 h 257442"/>
                <a:gd name="connsiteX0" fmla="*/ 1944662 w 1944662"/>
                <a:gd name="connsiteY0" fmla="*/ 0 h 257442"/>
                <a:gd name="connsiteX1" fmla="*/ 1889941 w 1944662"/>
                <a:gd name="connsiteY1" fmla="*/ 257442 h 257442"/>
                <a:gd name="connsiteX2" fmla="*/ 0 w 1944662"/>
                <a:gd name="connsiteY2" fmla="*/ 257442 h 257442"/>
                <a:gd name="connsiteX3" fmla="*/ 0 w 1944662"/>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2107273 w 2107273"/>
                <a:gd name="connsiteY0" fmla="*/ 0 h 257442"/>
                <a:gd name="connsiteX1" fmla="*/ 1889942 w 2107273"/>
                <a:gd name="connsiteY1" fmla="*/ 257442 h 257442"/>
                <a:gd name="connsiteX2" fmla="*/ 0 w 2107273"/>
                <a:gd name="connsiteY2" fmla="*/ 257442 h 257442"/>
                <a:gd name="connsiteX3" fmla="*/ 1 w 2107273"/>
                <a:gd name="connsiteY3" fmla="*/ 0 h 257442"/>
                <a:gd name="connsiteX0" fmla="*/ 2107273 w 2107273"/>
                <a:gd name="connsiteY0" fmla="*/ 0 h 257442"/>
                <a:gd name="connsiteX1" fmla="*/ 2052552 w 2107273"/>
                <a:gd name="connsiteY1" fmla="*/ 257442 h 257442"/>
                <a:gd name="connsiteX2" fmla="*/ 0 w 2107273"/>
                <a:gd name="connsiteY2" fmla="*/ 257442 h 257442"/>
                <a:gd name="connsiteX3" fmla="*/ 1 w 2107273"/>
                <a:gd name="connsiteY3" fmla="*/ 0 h 257442"/>
                <a:gd name="connsiteX0" fmla="*/ 2107272 w 2107272"/>
                <a:gd name="connsiteY0" fmla="*/ 0 h 257442"/>
                <a:gd name="connsiteX1" fmla="*/ 2052551 w 2107272"/>
                <a:gd name="connsiteY1" fmla="*/ 257442 h 257442"/>
                <a:gd name="connsiteX2" fmla="*/ 0 w 2107272"/>
                <a:gd name="connsiteY2" fmla="*/ 257442 h 257442"/>
                <a:gd name="connsiteX3" fmla="*/ 0 w 2107272"/>
                <a:gd name="connsiteY3" fmla="*/ 0 h 257442"/>
                <a:gd name="connsiteX0" fmla="*/ 2107273 w 2107273"/>
                <a:gd name="connsiteY0" fmla="*/ 0 h 257442"/>
                <a:gd name="connsiteX1" fmla="*/ 2052552 w 2107273"/>
                <a:gd name="connsiteY1" fmla="*/ 257442 h 257442"/>
                <a:gd name="connsiteX2" fmla="*/ 1 w 2107273"/>
                <a:gd name="connsiteY2" fmla="*/ 257442 h 257442"/>
                <a:gd name="connsiteX3" fmla="*/ 0 w 2107273"/>
                <a:gd name="connsiteY3" fmla="*/ 0 h 257442"/>
                <a:gd name="connsiteX0" fmla="*/ 2267573 w 2267573"/>
                <a:gd name="connsiteY0" fmla="*/ 0 h 257442"/>
                <a:gd name="connsiteX1" fmla="*/ 20525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2 w 2267572"/>
                <a:gd name="connsiteY0" fmla="*/ 0 h 257442"/>
                <a:gd name="connsiteX1" fmla="*/ 2212851 w 2267572"/>
                <a:gd name="connsiteY1" fmla="*/ 257442 h 257442"/>
                <a:gd name="connsiteX2" fmla="*/ 0 w 2267572"/>
                <a:gd name="connsiteY2" fmla="*/ 257442 h 257442"/>
                <a:gd name="connsiteX3" fmla="*/ 0 w 2267572"/>
                <a:gd name="connsiteY3" fmla="*/ 0 h 257442"/>
                <a:gd name="connsiteX0" fmla="*/ 2427871 w 2427871"/>
                <a:gd name="connsiteY0" fmla="*/ 0 h 257442"/>
                <a:gd name="connsiteX1" fmla="*/ 2212851 w 2427871"/>
                <a:gd name="connsiteY1" fmla="*/ 257442 h 257442"/>
                <a:gd name="connsiteX2" fmla="*/ 0 w 2427871"/>
                <a:gd name="connsiteY2" fmla="*/ 257442 h 257442"/>
                <a:gd name="connsiteX3" fmla="*/ 0 w 2427871"/>
                <a:gd name="connsiteY3" fmla="*/ 0 h 257442"/>
                <a:gd name="connsiteX0" fmla="*/ 2427871 w 2427871"/>
                <a:gd name="connsiteY0" fmla="*/ 0 h 257442"/>
                <a:gd name="connsiteX1" fmla="*/ 2373150 w 2427871"/>
                <a:gd name="connsiteY1" fmla="*/ 257442 h 257442"/>
                <a:gd name="connsiteX2" fmla="*/ 0 w 2427871"/>
                <a:gd name="connsiteY2" fmla="*/ 257442 h 257442"/>
                <a:gd name="connsiteX3" fmla="*/ 0 w 2427871"/>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1 w 2427872"/>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0 w 2427872"/>
                <a:gd name="connsiteY3" fmla="*/ 0 h 257442"/>
                <a:gd name="connsiteX0" fmla="*/ 2706795 w 2706795"/>
                <a:gd name="connsiteY0" fmla="*/ 0 h 257442"/>
                <a:gd name="connsiteX1" fmla="*/ 2373151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875109 w 2875109"/>
                <a:gd name="connsiteY0" fmla="*/ 0 h 257442"/>
                <a:gd name="connsiteX1" fmla="*/ 2652074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3061058 w 3061058"/>
                <a:gd name="connsiteY0" fmla="*/ 0 h 257442"/>
                <a:gd name="connsiteX1" fmla="*/ 2820388 w 3061058"/>
                <a:gd name="connsiteY1" fmla="*/ 257442 h 257442"/>
                <a:gd name="connsiteX2" fmla="*/ 0 w 3061058"/>
                <a:gd name="connsiteY2" fmla="*/ 257442 h 257442"/>
                <a:gd name="connsiteX3" fmla="*/ 0 w 3061058"/>
                <a:gd name="connsiteY3" fmla="*/ 0 h 257442"/>
                <a:gd name="connsiteX0" fmla="*/ 3061058 w 3061058"/>
                <a:gd name="connsiteY0" fmla="*/ 0 h 257442"/>
                <a:gd name="connsiteX1" fmla="*/ 3006336 w 3061058"/>
                <a:gd name="connsiteY1" fmla="*/ 257442 h 257442"/>
                <a:gd name="connsiteX2" fmla="*/ 0 w 3061058"/>
                <a:gd name="connsiteY2" fmla="*/ 257442 h 257442"/>
                <a:gd name="connsiteX3" fmla="*/ 0 w 3061058"/>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221359 w 3221359"/>
                <a:gd name="connsiteY0" fmla="*/ 0 h 257442"/>
                <a:gd name="connsiteX1" fmla="*/ 3006337 w 3221359"/>
                <a:gd name="connsiteY1" fmla="*/ 257442 h 257442"/>
                <a:gd name="connsiteX2" fmla="*/ 0 w 3221359"/>
                <a:gd name="connsiteY2" fmla="*/ 257442 h 257442"/>
                <a:gd name="connsiteX3" fmla="*/ 1 w 3221359"/>
                <a:gd name="connsiteY3" fmla="*/ 0 h 257442"/>
                <a:gd name="connsiteX0" fmla="*/ 3221359 w 3221359"/>
                <a:gd name="connsiteY0" fmla="*/ 0 h 257442"/>
                <a:gd name="connsiteX1" fmla="*/ 3166638 w 3221359"/>
                <a:gd name="connsiteY1" fmla="*/ 257442 h 257442"/>
                <a:gd name="connsiteX2" fmla="*/ 0 w 3221359"/>
                <a:gd name="connsiteY2" fmla="*/ 257442 h 257442"/>
                <a:gd name="connsiteX3" fmla="*/ 1 w 3221359"/>
                <a:gd name="connsiteY3" fmla="*/ 0 h 257442"/>
                <a:gd name="connsiteX0" fmla="*/ 3221358 w 3221358"/>
                <a:gd name="connsiteY0" fmla="*/ 0 h 257442"/>
                <a:gd name="connsiteX1" fmla="*/ 3166637 w 3221358"/>
                <a:gd name="connsiteY1" fmla="*/ 257442 h 257442"/>
                <a:gd name="connsiteX2" fmla="*/ 0 w 3221358"/>
                <a:gd name="connsiteY2" fmla="*/ 257442 h 257442"/>
                <a:gd name="connsiteX3" fmla="*/ 0 w 3221358"/>
                <a:gd name="connsiteY3" fmla="*/ 0 h 257442"/>
                <a:gd name="connsiteX0" fmla="*/ 3221359 w 3221359"/>
                <a:gd name="connsiteY0" fmla="*/ 0 h 257442"/>
                <a:gd name="connsiteX1" fmla="*/ 3166638 w 3221359"/>
                <a:gd name="connsiteY1" fmla="*/ 257442 h 257442"/>
                <a:gd name="connsiteX2" fmla="*/ 1 w 3221359"/>
                <a:gd name="connsiteY2" fmla="*/ 257442 h 257442"/>
                <a:gd name="connsiteX3" fmla="*/ 0 w 3221359"/>
                <a:gd name="connsiteY3" fmla="*/ 0 h 257442"/>
                <a:gd name="connsiteX0" fmla="*/ 3389675 w 3389675"/>
                <a:gd name="connsiteY0" fmla="*/ 0 h 257442"/>
                <a:gd name="connsiteX1" fmla="*/ 3166638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4 w 3389674"/>
                <a:gd name="connsiteY0" fmla="*/ 0 h 257442"/>
                <a:gd name="connsiteX1" fmla="*/ 3334953 w 3389674"/>
                <a:gd name="connsiteY1" fmla="*/ 257442 h 257442"/>
                <a:gd name="connsiteX2" fmla="*/ 0 w 3389674"/>
                <a:gd name="connsiteY2" fmla="*/ 257442 h 257442"/>
                <a:gd name="connsiteX3" fmla="*/ 0 w 3389674"/>
                <a:gd name="connsiteY3" fmla="*/ 0 h 257442"/>
                <a:gd name="connsiteX0" fmla="*/ 986066 w 3334953"/>
                <a:gd name="connsiteY0" fmla="*/ 0 h 257442"/>
                <a:gd name="connsiteX1" fmla="*/ 3334953 w 3334953"/>
                <a:gd name="connsiteY1" fmla="*/ 257442 h 257442"/>
                <a:gd name="connsiteX2" fmla="*/ 0 w 3334953"/>
                <a:gd name="connsiteY2" fmla="*/ 257442 h 257442"/>
                <a:gd name="connsiteX3" fmla="*/ 0 w 3334953"/>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1154382 w 1154382"/>
                <a:gd name="connsiteY0" fmla="*/ 0 h 257442"/>
                <a:gd name="connsiteX1" fmla="*/ 931346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314682 w 1314682"/>
                <a:gd name="connsiteY0" fmla="*/ 0 h 257442"/>
                <a:gd name="connsiteX1" fmla="*/ 10996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482998 w 1482998"/>
                <a:gd name="connsiteY0" fmla="*/ 0 h 257442"/>
                <a:gd name="connsiteX1" fmla="*/ 1259961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643298 w 1643298"/>
                <a:gd name="connsiteY0" fmla="*/ 0 h 257442"/>
                <a:gd name="connsiteX1" fmla="*/ 14282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896573 w 1896573"/>
                <a:gd name="connsiteY0" fmla="*/ 0 h 257442"/>
                <a:gd name="connsiteX1" fmla="*/ 1588577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2071749 w 2071749"/>
                <a:gd name="connsiteY0" fmla="*/ 0 h 257442"/>
                <a:gd name="connsiteX1" fmla="*/ 1841852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333038 w 2333038"/>
                <a:gd name="connsiteY0" fmla="*/ 0 h 257442"/>
                <a:gd name="connsiteX1" fmla="*/ 2017028 w 2333038"/>
                <a:gd name="connsiteY1" fmla="*/ 257442 h 257442"/>
                <a:gd name="connsiteX2" fmla="*/ 0 w 2333038"/>
                <a:gd name="connsiteY2" fmla="*/ 257442 h 257442"/>
                <a:gd name="connsiteX3" fmla="*/ 0 w 2333038"/>
                <a:gd name="connsiteY3" fmla="*/ 0 h 257442"/>
                <a:gd name="connsiteX0" fmla="*/ 2333038 w 2333038"/>
                <a:gd name="connsiteY0" fmla="*/ 0 h 257442"/>
                <a:gd name="connsiteX1" fmla="*/ 2278316 w 2333038"/>
                <a:gd name="connsiteY1" fmla="*/ 257442 h 257442"/>
                <a:gd name="connsiteX2" fmla="*/ 0 w 2333038"/>
                <a:gd name="connsiteY2" fmla="*/ 257442 h 257442"/>
                <a:gd name="connsiteX3" fmla="*/ 0 w 2333038"/>
                <a:gd name="connsiteY3" fmla="*/ 0 h 257442"/>
                <a:gd name="connsiteX0" fmla="*/ 2333039 w 2333039"/>
                <a:gd name="connsiteY0" fmla="*/ 0 h 257442"/>
                <a:gd name="connsiteX1" fmla="*/ 2278317 w 2333039"/>
                <a:gd name="connsiteY1" fmla="*/ 257442 h 257442"/>
                <a:gd name="connsiteX2" fmla="*/ 0 w 2333039"/>
                <a:gd name="connsiteY2" fmla="*/ 257442 h 257442"/>
                <a:gd name="connsiteX3" fmla="*/ 1 w 2333039"/>
                <a:gd name="connsiteY3" fmla="*/ 0 h 257442"/>
                <a:gd name="connsiteX0" fmla="*/ 2333039 w 2333039"/>
                <a:gd name="connsiteY0" fmla="*/ 0 h 257442"/>
                <a:gd name="connsiteX1" fmla="*/ 2278317 w 2333039"/>
                <a:gd name="connsiteY1" fmla="*/ 257442 h 257442"/>
                <a:gd name="connsiteX2" fmla="*/ 0 w 2333039"/>
                <a:gd name="connsiteY2" fmla="*/ 257442 h 257442"/>
                <a:gd name="connsiteX3" fmla="*/ 1 w 2333039"/>
                <a:gd name="connsiteY3" fmla="*/ 0 h 257442"/>
                <a:gd name="connsiteX0" fmla="*/ 2653640 w 2653640"/>
                <a:gd name="connsiteY0" fmla="*/ 0 h 257442"/>
                <a:gd name="connsiteX1" fmla="*/ 2278317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0 w 2653640"/>
                <a:gd name="connsiteY3" fmla="*/ 0 h 257442"/>
              </a:gdLst>
              <a:ahLst/>
              <a:cxnLst>
                <a:cxn ang="0">
                  <a:pos x="connsiteX0" y="connsiteY0"/>
                </a:cxn>
                <a:cxn ang="0">
                  <a:pos x="connsiteX1" y="connsiteY1"/>
                </a:cxn>
                <a:cxn ang="0">
                  <a:pos x="connsiteX2" y="connsiteY2"/>
                </a:cxn>
                <a:cxn ang="0">
                  <a:pos x="connsiteX3" y="connsiteY3"/>
                </a:cxn>
              </a:cxnLst>
              <a:rect l="l" t="t" r="r" b="b"/>
              <a:pathLst>
                <a:path w="2653640" h="257442">
                  <a:moveTo>
                    <a:pt x="2653640" y="0"/>
                  </a:moveTo>
                  <a:lnTo>
                    <a:pt x="2598918"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18" name="btfpRunningAgenda1LevelTextLeft884994">
              <a:extLst>
                <a:ext uri="{FF2B5EF4-FFF2-40B4-BE49-F238E27FC236}">
                  <a16:creationId xmlns:a16="http://schemas.microsoft.com/office/drawing/2014/main" id="{8B4E34E5-9FEF-422D-ABFA-2FB5AE4BCA2E}"/>
                </a:ext>
              </a:extLst>
            </p:cNvPr>
            <p:cNvSpPr txBox="1"/>
            <p:nvPr/>
          </p:nvSpPr>
          <p:spPr bwMode="gray">
            <a:xfrm>
              <a:off x="0" y="876300"/>
              <a:ext cx="2745111"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Where to play</a:t>
              </a:r>
            </a:p>
          </p:txBody>
        </p:sp>
      </p:grpSp>
      <p:sp>
        <p:nvSpPr>
          <p:cNvPr id="2" name="Title 1">
            <a:extLst>
              <a:ext uri="{FF2B5EF4-FFF2-40B4-BE49-F238E27FC236}">
                <a16:creationId xmlns:a16="http://schemas.microsoft.com/office/drawing/2014/main" id="{4F84489E-EA44-42F9-BE8B-31C96003E27E}"/>
              </a:ext>
            </a:extLst>
          </p:cNvPr>
          <p:cNvSpPr>
            <a:spLocks noGrp="1"/>
          </p:cNvSpPr>
          <p:nvPr>
            <p:ph type="title"/>
          </p:nvPr>
        </p:nvSpPr>
        <p:spPr/>
        <p:txBody>
          <a:bodyPr/>
          <a:lstStyle/>
          <a:p>
            <a:r>
              <a:rPr lang="en-US" dirty="0"/>
              <a:t>It is possible to group products in the agribusiness sector according to their environmental footprints</a:t>
            </a:r>
            <a:endParaRPr lang="pt-BR" dirty="0"/>
          </a:p>
        </p:txBody>
      </p:sp>
      <p:sp>
        <p:nvSpPr>
          <p:cNvPr id="37" name="TextBox 36">
            <a:extLst>
              <a:ext uri="{FF2B5EF4-FFF2-40B4-BE49-F238E27FC236}">
                <a16:creationId xmlns:a16="http://schemas.microsoft.com/office/drawing/2014/main" id="{4E0F4ACC-D4B9-4D21-8D93-46D896ACC704}"/>
              </a:ext>
            </a:extLst>
          </p:cNvPr>
          <p:cNvSpPr txBox="1"/>
          <p:nvPr/>
        </p:nvSpPr>
        <p:spPr bwMode="gray">
          <a:xfrm>
            <a:off x="336657" y="1327999"/>
            <a:ext cx="6566400" cy="534368"/>
          </a:xfrm>
          <a:prstGeom prst="rect">
            <a:avLst/>
          </a:prstGeom>
          <a:noFill/>
        </p:spPr>
        <p:txBody>
          <a:bodyPr wrap="square" lIns="36000" tIns="36000" rIns="36000" bIns="36000" rtlCol="0">
            <a:spAutoFit/>
          </a:bodyPr>
          <a:lstStyle/>
          <a:p>
            <a:pPr marL="0" indent="0">
              <a:spcBef>
                <a:spcPts val="0"/>
              </a:spcBef>
              <a:buNone/>
            </a:pPr>
            <a:r>
              <a:rPr lang="en-US" sz="1600" b="1" dirty="0"/>
              <a:t>Ranking of environmental footprint by agribusiness product group</a:t>
            </a:r>
          </a:p>
          <a:p>
            <a:pPr marL="0" indent="0">
              <a:spcBef>
                <a:spcPts val="0"/>
              </a:spcBef>
              <a:buNone/>
            </a:pPr>
            <a:r>
              <a:rPr lang="en-US" sz="1400" dirty="0"/>
              <a:t>(5 = highest impact; 1 = lowest impact)</a:t>
            </a:r>
            <a:endParaRPr lang="pt-BR" sz="1400" dirty="0" err="1"/>
          </a:p>
        </p:txBody>
      </p:sp>
      <p:sp>
        <p:nvSpPr>
          <p:cNvPr id="38" name="btfpNotesBox529694">
            <a:extLst>
              <a:ext uri="{FF2B5EF4-FFF2-40B4-BE49-F238E27FC236}">
                <a16:creationId xmlns:a16="http://schemas.microsoft.com/office/drawing/2014/main" id="{EAFA23D5-D94B-4F29-A155-873AA8FA3460}"/>
              </a:ext>
            </a:extLst>
          </p:cNvPr>
          <p:cNvSpPr txBox="1"/>
          <p:nvPr>
            <p:custDataLst>
              <p:tags r:id="rId3"/>
            </p:custDataLst>
          </p:nvPr>
        </p:nvSpPr>
        <p:spPr bwMode="gray">
          <a:xfrm>
            <a:off x="330199" y="6319679"/>
            <a:ext cx="11531600" cy="246221"/>
          </a:xfrm>
          <a:prstGeom prst="rect">
            <a:avLst/>
          </a:prstGeom>
          <a:noFill/>
        </p:spPr>
        <p:txBody>
          <a:bodyPr vert="horz" wrap="square" lIns="0" tIns="0" rIns="0" bIns="0" rtlCol="0" anchor="b">
            <a:spAutoFit/>
          </a:bodyPr>
          <a:lstStyle/>
          <a:p>
            <a:pPr marL="0" indent="0">
              <a:spcBef>
                <a:spcPts val="0"/>
              </a:spcBef>
              <a:buNone/>
            </a:pPr>
            <a:r>
              <a:rPr lang="en-US" sz="800" dirty="0">
                <a:solidFill>
                  <a:srgbClr val="000000"/>
                </a:solidFill>
              </a:rPr>
              <a:t> </a:t>
            </a:r>
          </a:p>
          <a:p>
            <a:pPr marL="0" indent="0">
              <a:spcBef>
                <a:spcPts val="0"/>
              </a:spcBef>
              <a:buNone/>
            </a:pPr>
            <a:r>
              <a:rPr lang="en-US" sz="800" dirty="0">
                <a:solidFill>
                  <a:srgbClr val="000000"/>
                </a:solidFill>
              </a:rPr>
              <a:t>Source: Bain Strategic Challenge – all data has been solely designed to match the solution of this case</a:t>
            </a:r>
          </a:p>
        </p:txBody>
      </p:sp>
      <p:graphicFrame>
        <p:nvGraphicFramePr>
          <p:cNvPr id="3" name="btfpTable113824">
            <a:extLst>
              <a:ext uri="{FF2B5EF4-FFF2-40B4-BE49-F238E27FC236}">
                <a16:creationId xmlns:a16="http://schemas.microsoft.com/office/drawing/2014/main" id="{986A8084-5BE3-4F79-B181-5F2D8F8B9621}"/>
              </a:ext>
            </a:extLst>
          </p:cNvPr>
          <p:cNvGraphicFramePr>
            <a:graphicFrameLocks noGrp="1"/>
          </p:cNvGraphicFramePr>
          <p:nvPr>
            <p:custDataLst>
              <p:tags r:id="rId4"/>
            </p:custDataLst>
            <p:extLst>
              <p:ext uri="{D42A27DB-BD31-4B8C-83A1-F6EECF244321}">
                <p14:modId xmlns:p14="http://schemas.microsoft.com/office/powerpoint/2010/main" val="3397322140"/>
              </p:ext>
            </p:extLst>
          </p:nvPr>
        </p:nvGraphicFramePr>
        <p:xfrm>
          <a:off x="330200" y="1989366"/>
          <a:ext cx="11531602" cy="4136426"/>
        </p:xfrm>
        <a:graphic>
          <a:graphicData uri="http://schemas.openxmlformats.org/drawingml/2006/table">
            <a:tbl>
              <a:tblPr firstRow="1" firstCol="1">
                <a:tableStyleId>{9D7B26C5-4107-4FEC-AEDC-1716B250A1EF}</a:tableStyleId>
              </a:tblPr>
              <a:tblGrid>
                <a:gridCol w="845457">
                  <a:extLst>
                    <a:ext uri="{9D8B030D-6E8A-4147-A177-3AD203B41FA5}">
                      <a16:colId xmlns:a16="http://schemas.microsoft.com/office/drawing/2014/main" val="2643214295"/>
                    </a:ext>
                  </a:extLst>
                </a:gridCol>
                <a:gridCol w="4840132">
                  <a:extLst>
                    <a:ext uri="{9D8B030D-6E8A-4147-A177-3AD203B41FA5}">
                      <a16:colId xmlns:a16="http://schemas.microsoft.com/office/drawing/2014/main" val="3824845579"/>
                    </a:ext>
                  </a:extLst>
                </a:gridCol>
                <a:gridCol w="3719477">
                  <a:extLst>
                    <a:ext uri="{9D8B030D-6E8A-4147-A177-3AD203B41FA5}">
                      <a16:colId xmlns:a16="http://schemas.microsoft.com/office/drawing/2014/main" val="688515608"/>
                    </a:ext>
                  </a:extLst>
                </a:gridCol>
                <a:gridCol w="2126536">
                  <a:extLst>
                    <a:ext uri="{9D8B030D-6E8A-4147-A177-3AD203B41FA5}">
                      <a16:colId xmlns:a16="http://schemas.microsoft.com/office/drawing/2014/main" val="1843544890"/>
                    </a:ext>
                  </a:extLst>
                </a:gridCol>
              </a:tblGrid>
              <a:tr h="470176">
                <a:tc>
                  <a:txBody>
                    <a:bodyPr/>
                    <a:lstStyle/>
                    <a:p>
                      <a:pPr marL="0" indent="0">
                        <a:spcBef>
                          <a:spcPts val="0"/>
                        </a:spcBef>
                        <a:buFontTx/>
                        <a:buNone/>
                      </a:pPr>
                      <a:r>
                        <a:rPr lang="en-US" sz="1600" noProof="0" dirty="0"/>
                        <a:t>Group</a:t>
                      </a:r>
                    </a:p>
                  </a:txBody>
                  <a:tcPr anchor="b"/>
                </a:tc>
                <a:tc>
                  <a:txBody>
                    <a:bodyPr/>
                    <a:lstStyle/>
                    <a:p>
                      <a:pPr marL="0" indent="0">
                        <a:spcBef>
                          <a:spcPts val="0"/>
                        </a:spcBef>
                        <a:buFontTx/>
                        <a:buNone/>
                      </a:pPr>
                      <a:r>
                        <a:rPr lang="en-US" sz="1600" b="1" kern="1200" noProof="0" dirty="0">
                          <a:solidFill>
                            <a:schemeClr val="accent3"/>
                          </a:solidFill>
                          <a:latin typeface="+mn-lt"/>
                          <a:ea typeface="+mn-ea"/>
                          <a:cs typeface="+mn-cs"/>
                        </a:rPr>
                        <a:t>Description</a:t>
                      </a:r>
                    </a:p>
                  </a:txBody>
                  <a:tcPr anchor="b"/>
                </a:tc>
                <a:tc>
                  <a:txBody>
                    <a:bodyPr/>
                    <a:lstStyle/>
                    <a:p>
                      <a:pPr marL="0" indent="0">
                        <a:spcBef>
                          <a:spcPts val="0"/>
                        </a:spcBef>
                        <a:buFontTx/>
                        <a:buNone/>
                      </a:pPr>
                      <a:r>
                        <a:rPr lang="en-US" sz="1600" noProof="0" dirty="0"/>
                        <a:t>Agribusiness products </a:t>
                      </a:r>
                      <a:r>
                        <a:rPr lang="en-US" sz="1000" b="0" noProof="0" dirty="0"/>
                        <a:t>(not exhaustive)</a:t>
                      </a:r>
                    </a:p>
                  </a:txBody>
                  <a:tcPr anchor="b"/>
                </a:tc>
                <a:tc>
                  <a:txBody>
                    <a:bodyPr/>
                    <a:lstStyle/>
                    <a:p>
                      <a:pPr marL="0" indent="0" algn="ctr">
                        <a:spcBef>
                          <a:spcPts val="0"/>
                        </a:spcBef>
                        <a:buFontTx/>
                        <a:buNone/>
                      </a:pPr>
                      <a:r>
                        <a:rPr lang="en-US" sz="1600" noProof="0" dirty="0"/>
                        <a:t>Ranking</a:t>
                      </a:r>
                    </a:p>
                  </a:txBody>
                  <a:tcPr anchor="b"/>
                </a:tc>
                <a:extLst>
                  <a:ext uri="{0D108BD9-81ED-4DB2-BD59-A6C34878D82A}">
                    <a16:rowId xmlns:a16="http://schemas.microsoft.com/office/drawing/2014/main" val="248132202"/>
                  </a:ext>
                </a:extLst>
              </a:tr>
              <a:tr h="733250">
                <a:tc>
                  <a:txBody>
                    <a:bodyPr/>
                    <a:lstStyle/>
                    <a:p>
                      <a:pPr marL="0" indent="0">
                        <a:buFontTx/>
                        <a:buNone/>
                      </a:pPr>
                      <a:r>
                        <a:rPr lang="pt-BR" sz="1600" b="1" noProof="0" dirty="0"/>
                        <a:t>A</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600" noProof="0" dirty="0"/>
                        <a:t>Higher scale, non-native products with significant impact on the environment</a:t>
                      </a:r>
                    </a:p>
                  </a:txBody>
                  <a:tcPr anchor="ctr"/>
                </a:tc>
                <a:tc>
                  <a:txBody>
                    <a:bodyPr/>
                    <a:lstStyle/>
                    <a:p>
                      <a:pPr marL="0" indent="0">
                        <a:buFontTx/>
                        <a:buNone/>
                      </a:pPr>
                      <a:r>
                        <a:rPr lang="en-US" sz="1600" noProof="0" dirty="0"/>
                        <a:t>Livestock, soy</a:t>
                      </a:r>
                      <a:endParaRPr lang="pt-BR" sz="1600" noProof="0" dirty="0"/>
                    </a:p>
                  </a:txBody>
                  <a:tcPr anchor="ctr"/>
                </a:tc>
                <a:tc>
                  <a:txBody>
                    <a:bodyPr/>
                    <a:lstStyle/>
                    <a:p>
                      <a:pPr marL="0" indent="0" algn="ctr">
                        <a:buFontTx/>
                        <a:buNone/>
                      </a:pPr>
                      <a:r>
                        <a:rPr lang="en-US" sz="1800" b="1" noProof="0" dirty="0"/>
                        <a:t>5</a:t>
                      </a:r>
                      <a:endParaRPr lang="pt-BR" sz="1800" b="1" noProof="0" dirty="0"/>
                    </a:p>
                  </a:txBody>
                  <a:tcPr anchor="ctr"/>
                </a:tc>
                <a:extLst>
                  <a:ext uri="{0D108BD9-81ED-4DB2-BD59-A6C34878D82A}">
                    <a16:rowId xmlns:a16="http://schemas.microsoft.com/office/drawing/2014/main" val="1058070490"/>
                  </a:ext>
                </a:extLst>
              </a:tr>
              <a:tr h="733250">
                <a:tc>
                  <a:txBody>
                    <a:bodyPr/>
                    <a:lstStyle/>
                    <a:p>
                      <a:pPr marL="0" indent="0">
                        <a:buFontTx/>
                        <a:buNone/>
                      </a:pPr>
                      <a:r>
                        <a:rPr lang="pt-BR" sz="1600" b="1" noProof="0" dirty="0"/>
                        <a:t>B</a:t>
                      </a:r>
                    </a:p>
                  </a:txBody>
                  <a:tcPr anchor="ctr"/>
                </a:tc>
                <a:tc>
                  <a:txBody>
                    <a:bodyPr/>
                    <a:lstStyle/>
                    <a:p>
                      <a:pPr marL="0" indent="0">
                        <a:buFontTx/>
                        <a:buNone/>
                      </a:pPr>
                      <a:r>
                        <a:rPr lang="en-US" sz="1600" noProof="0" dirty="0"/>
                        <a:t>Higher scale, non-native products</a:t>
                      </a:r>
                      <a:endParaRPr lang="pt-BR" sz="1600" noProof="0" dirty="0"/>
                    </a:p>
                  </a:txBody>
                  <a:tcPr anchor="ctr"/>
                </a:tc>
                <a:tc>
                  <a:txBody>
                    <a:bodyPr/>
                    <a:lstStyle/>
                    <a:p>
                      <a:pPr marL="0" indent="0">
                        <a:buFontTx/>
                        <a:buNone/>
                      </a:pPr>
                      <a:r>
                        <a:rPr lang="en-US" sz="1600" noProof="0" dirty="0"/>
                        <a:t>Sorghum, corn</a:t>
                      </a:r>
                      <a:endParaRPr lang="pt-BR" sz="1600" noProof="0" dirty="0"/>
                    </a:p>
                  </a:txBody>
                  <a:tcPr anchor="ctr"/>
                </a:tc>
                <a:tc>
                  <a:txBody>
                    <a:bodyPr/>
                    <a:lstStyle/>
                    <a:p>
                      <a:pPr marL="0" indent="0" algn="ctr">
                        <a:buFontTx/>
                        <a:buNone/>
                      </a:pPr>
                      <a:r>
                        <a:rPr lang="en-US" sz="1800" b="1" noProof="0" dirty="0"/>
                        <a:t>4</a:t>
                      </a:r>
                      <a:endParaRPr lang="pt-BR" sz="1800" b="1" noProof="0" dirty="0"/>
                    </a:p>
                  </a:txBody>
                  <a:tcPr anchor="ctr"/>
                </a:tc>
                <a:extLst>
                  <a:ext uri="{0D108BD9-81ED-4DB2-BD59-A6C34878D82A}">
                    <a16:rowId xmlns:a16="http://schemas.microsoft.com/office/drawing/2014/main" val="1840779150"/>
                  </a:ext>
                </a:extLst>
              </a:tr>
              <a:tr h="733250">
                <a:tc>
                  <a:txBody>
                    <a:bodyPr/>
                    <a:lstStyle/>
                    <a:p>
                      <a:pPr marL="0" indent="0">
                        <a:buFontTx/>
                        <a:buNone/>
                      </a:pPr>
                      <a:r>
                        <a:rPr lang="pt-BR" sz="1600" b="1" noProof="0" dirty="0"/>
                        <a:t>C</a:t>
                      </a:r>
                    </a:p>
                  </a:txBody>
                  <a:tcPr anchor="ctr"/>
                </a:tc>
                <a:tc>
                  <a:txBody>
                    <a:bodyPr/>
                    <a:lstStyle/>
                    <a:p>
                      <a:pPr marL="0" indent="0">
                        <a:buFontTx/>
                        <a:buNone/>
                      </a:pPr>
                      <a:r>
                        <a:rPr lang="en-US" sz="1600" noProof="0" dirty="0"/>
                        <a:t>Lower scale, subsistence products</a:t>
                      </a:r>
                      <a:endParaRPr lang="pt-BR" sz="1600" noProof="0" dirty="0"/>
                    </a:p>
                  </a:txBody>
                  <a:tcPr anchor="ctr"/>
                </a:tc>
                <a:tc>
                  <a:txBody>
                    <a:bodyPr/>
                    <a:lstStyle/>
                    <a:p>
                      <a:pPr marL="0" indent="0">
                        <a:buFontTx/>
                        <a:buNone/>
                      </a:pPr>
                      <a:r>
                        <a:rPr lang="en-US" sz="1600" noProof="0" dirty="0"/>
                        <a:t>Beans, cassava, rice</a:t>
                      </a:r>
                      <a:endParaRPr lang="pt-BR" sz="1600" noProof="0" dirty="0"/>
                    </a:p>
                  </a:txBody>
                  <a:tcPr anchor="ctr"/>
                </a:tc>
                <a:tc>
                  <a:txBody>
                    <a:bodyPr/>
                    <a:lstStyle/>
                    <a:p>
                      <a:pPr marL="0" indent="0" algn="ctr">
                        <a:buFontTx/>
                        <a:buNone/>
                      </a:pPr>
                      <a:r>
                        <a:rPr lang="en-US" sz="1800" b="1" noProof="0" dirty="0"/>
                        <a:t>3</a:t>
                      </a:r>
                      <a:endParaRPr lang="pt-BR" sz="1800" b="1" noProof="0" dirty="0"/>
                    </a:p>
                  </a:txBody>
                  <a:tcPr anchor="ctr"/>
                </a:tc>
                <a:extLst>
                  <a:ext uri="{0D108BD9-81ED-4DB2-BD59-A6C34878D82A}">
                    <a16:rowId xmlns:a16="http://schemas.microsoft.com/office/drawing/2014/main" val="441368849"/>
                  </a:ext>
                </a:extLst>
              </a:tr>
              <a:tr h="733250">
                <a:tc>
                  <a:txBody>
                    <a:bodyPr/>
                    <a:lstStyle/>
                    <a:p>
                      <a:pPr marL="0" indent="0">
                        <a:buFontTx/>
                        <a:buNone/>
                      </a:pPr>
                      <a:r>
                        <a:rPr lang="pt-BR" sz="1600" b="1" noProof="0" dirty="0"/>
                        <a:t>D</a:t>
                      </a:r>
                    </a:p>
                  </a:txBody>
                  <a:tcPr anchor="ctr"/>
                </a:tc>
                <a:tc>
                  <a:txBody>
                    <a:bodyPr/>
                    <a:lstStyle/>
                    <a:p>
                      <a:pPr marL="0" indent="0">
                        <a:buFontTx/>
                        <a:buNone/>
                      </a:pPr>
                      <a:r>
                        <a:rPr lang="en-US" sz="1600" noProof="0" dirty="0"/>
                        <a:t>Variety of other products (e.g., banana, orange, papaya etc.)</a:t>
                      </a:r>
                      <a:endParaRPr lang="pt-BR" sz="1600" noProof="0" dirty="0"/>
                    </a:p>
                  </a:txBody>
                  <a:tcPr anchor="ctr"/>
                </a:tc>
                <a:tc>
                  <a:txBody>
                    <a:bodyPr/>
                    <a:lstStyle/>
                    <a:p>
                      <a:pPr marL="0" indent="0">
                        <a:buFontTx/>
                        <a:buNone/>
                      </a:pPr>
                      <a:r>
                        <a:rPr lang="en-US" sz="1600" noProof="0" dirty="0"/>
                        <a:t>Others</a:t>
                      </a:r>
                      <a:endParaRPr lang="pt-BR" sz="1600" noProof="0" dirty="0"/>
                    </a:p>
                  </a:txBody>
                  <a:tcPr anchor="ctr"/>
                </a:tc>
                <a:tc>
                  <a:txBody>
                    <a:bodyPr/>
                    <a:lstStyle/>
                    <a:p>
                      <a:pPr marL="0" indent="0" algn="ctr">
                        <a:buFontTx/>
                        <a:buNone/>
                      </a:pPr>
                      <a:r>
                        <a:rPr lang="en-US" sz="1800" b="1" noProof="0" dirty="0"/>
                        <a:t>2</a:t>
                      </a:r>
                      <a:endParaRPr lang="pt-BR" sz="1800" b="1" noProof="0" dirty="0"/>
                    </a:p>
                  </a:txBody>
                  <a:tcPr anchor="ctr"/>
                </a:tc>
                <a:extLst>
                  <a:ext uri="{0D108BD9-81ED-4DB2-BD59-A6C34878D82A}">
                    <a16:rowId xmlns:a16="http://schemas.microsoft.com/office/drawing/2014/main" val="1963416532"/>
                  </a:ext>
                </a:extLst>
              </a:tr>
              <a:tr h="733250">
                <a:tc>
                  <a:txBody>
                    <a:bodyPr/>
                    <a:lstStyle/>
                    <a:p>
                      <a:pPr marL="0" indent="0">
                        <a:buFontTx/>
                        <a:buNone/>
                      </a:pPr>
                      <a:r>
                        <a:rPr lang="en-US" sz="1600" b="1" noProof="0" dirty="0"/>
                        <a:t>E</a:t>
                      </a:r>
                      <a:endParaRPr lang="pt-BR" sz="1600" b="1" noProof="0" dirty="0"/>
                    </a:p>
                  </a:txBody>
                  <a:tcPr anchor="ctr"/>
                </a:tc>
                <a:tc>
                  <a:txBody>
                    <a:bodyPr/>
                    <a:lstStyle/>
                    <a:p>
                      <a:pPr marL="0" indent="0">
                        <a:buFontTx/>
                        <a:buNone/>
                      </a:pPr>
                      <a:r>
                        <a:rPr lang="en-US" sz="1600" noProof="0" dirty="0"/>
                        <a:t>Regional products, typical of agroforestry systems</a:t>
                      </a:r>
                      <a:endParaRPr lang="pt-BR" sz="1600" noProof="0" dirty="0"/>
                    </a:p>
                  </a:txBody>
                  <a:tcPr anchor="ctr"/>
                </a:tc>
                <a:tc>
                  <a:txBody>
                    <a:bodyPr/>
                    <a:lstStyle/>
                    <a:p>
                      <a:pPr marL="0" indent="0">
                        <a:buFontTx/>
                        <a:buNone/>
                      </a:pPr>
                      <a:r>
                        <a:rPr lang="en-US" sz="1600" noProof="0" dirty="0"/>
                        <a:t>Palm oil, </a:t>
                      </a:r>
                      <a:r>
                        <a:rPr lang="en-US" sz="1600" noProof="0" dirty="0" err="1"/>
                        <a:t>açaí</a:t>
                      </a:r>
                      <a:r>
                        <a:rPr lang="en-US" sz="1600" noProof="0" dirty="0"/>
                        <a:t>, cocoa</a:t>
                      </a:r>
                      <a:endParaRPr lang="pt-BR" sz="1600" noProof="0" dirty="0"/>
                    </a:p>
                  </a:txBody>
                  <a:tcPr anchor="ctr"/>
                </a:tc>
                <a:tc>
                  <a:txBody>
                    <a:bodyPr/>
                    <a:lstStyle/>
                    <a:p>
                      <a:pPr marL="0" indent="0" algn="ctr">
                        <a:buFontTx/>
                        <a:buNone/>
                      </a:pPr>
                      <a:r>
                        <a:rPr lang="en-US" sz="1800" b="1" noProof="0" dirty="0"/>
                        <a:t>1</a:t>
                      </a:r>
                      <a:endParaRPr lang="pt-BR" sz="1800" b="1" noProof="0" dirty="0"/>
                    </a:p>
                  </a:txBody>
                  <a:tcPr anchor="ctr"/>
                </a:tc>
                <a:extLst>
                  <a:ext uri="{0D108BD9-81ED-4DB2-BD59-A6C34878D82A}">
                    <a16:rowId xmlns:a16="http://schemas.microsoft.com/office/drawing/2014/main" val="2877379024"/>
                  </a:ext>
                </a:extLst>
              </a:tr>
            </a:tbl>
          </a:graphicData>
        </a:graphic>
      </p:graphicFrame>
    </p:spTree>
    <p:custDataLst>
      <p:tags r:id="rId1"/>
    </p:custDataLst>
    <p:extLst>
      <p:ext uri="{BB962C8B-B14F-4D97-AF65-F5344CB8AC3E}">
        <p14:creationId xmlns:p14="http://schemas.microsoft.com/office/powerpoint/2010/main" val="2949933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btfpColumnIndicatorGroup2">
            <a:extLst>
              <a:ext uri="{FF2B5EF4-FFF2-40B4-BE49-F238E27FC236}">
                <a16:creationId xmlns:a16="http://schemas.microsoft.com/office/drawing/2014/main" id="{43F51917-D918-4D0F-A875-48E98CD5AA6C}"/>
              </a:ext>
            </a:extLst>
          </p:cNvPr>
          <p:cNvGrpSpPr/>
          <p:nvPr/>
        </p:nvGrpSpPr>
        <p:grpSpPr>
          <a:xfrm>
            <a:off x="0" y="6926580"/>
            <a:ext cx="12192000" cy="137160"/>
            <a:chOff x="0" y="6926580"/>
            <a:chExt cx="12192000" cy="137160"/>
          </a:xfrm>
        </p:grpSpPr>
        <p:sp>
          <p:nvSpPr>
            <p:cNvPr id="17" name="btfpColumnGapBlocker584499">
              <a:extLst>
                <a:ext uri="{FF2B5EF4-FFF2-40B4-BE49-F238E27FC236}">
                  <a16:creationId xmlns:a16="http://schemas.microsoft.com/office/drawing/2014/main" id="{5D9BCF3C-67A3-40FF-BE72-225DFBAAA23D}"/>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15" name="btfpColumnGapBlocker126835">
              <a:extLst>
                <a:ext uri="{FF2B5EF4-FFF2-40B4-BE49-F238E27FC236}">
                  <a16:creationId xmlns:a16="http://schemas.microsoft.com/office/drawing/2014/main" id="{B22AB88A-3005-4B9E-BE9B-2A6B10D76804}"/>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3" name="btfpColumnIndicator133754">
              <a:extLst>
                <a:ext uri="{FF2B5EF4-FFF2-40B4-BE49-F238E27FC236}">
                  <a16:creationId xmlns:a16="http://schemas.microsoft.com/office/drawing/2014/main" id="{A4B57E74-E3AF-4BA0-897F-1B559B31FA95}"/>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595484">
              <a:extLst>
                <a:ext uri="{FF2B5EF4-FFF2-40B4-BE49-F238E27FC236}">
                  <a16:creationId xmlns:a16="http://schemas.microsoft.com/office/drawing/2014/main" id="{39B0BCEB-F7DB-4798-AB50-F68C68A41755}"/>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8" name="btfpColumnIndicatorGroup1">
            <a:extLst>
              <a:ext uri="{FF2B5EF4-FFF2-40B4-BE49-F238E27FC236}">
                <a16:creationId xmlns:a16="http://schemas.microsoft.com/office/drawing/2014/main" id="{FC5D6E4B-8646-4E24-B1D9-AFE0CE5EDC27}"/>
              </a:ext>
            </a:extLst>
          </p:cNvPr>
          <p:cNvGrpSpPr/>
          <p:nvPr/>
        </p:nvGrpSpPr>
        <p:grpSpPr>
          <a:xfrm>
            <a:off x="0" y="-205740"/>
            <a:ext cx="12192000" cy="137160"/>
            <a:chOff x="0" y="-205740"/>
            <a:chExt cx="12192000" cy="137160"/>
          </a:xfrm>
        </p:grpSpPr>
        <p:sp>
          <p:nvSpPr>
            <p:cNvPr id="16" name="btfpColumnGapBlocker392990">
              <a:extLst>
                <a:ext uri="{FF2B5EF4-FFF2-40B4-BE49-F238E27FC236}">
                  <a16:creationId xmlns:a16="http://schemas.microsoft.com/office/drawing/2014/main" id="{CEDFE521-FA39-4018-A90C-750BF27C9945}"/>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14" name="btfpColumnGapBlocker328900">
              <a:extLst>
                <a:ext uri="{FF2B5EF4-FFF2-40B4-BE49-F238E27FC236}">
                  <a16:creationId xmlns:a16="http://schemas.microsoft.com/office/drawing/2014/main" id="{8916E609-B3C9-4EFF-B400-BE7AC33314B7}"/>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2" name="btfpColumnIndicator173118">
              <a:extLst>
                <a:ext uri="{FF2B5EF4-FFF2-40B4-BE49-F238E27FC236}">
                  <a16:creationId xmlns:a16="http://schemas.microsoft.com/office/drawing/2014/main" id="{9C9F0DD2-1629-4FF4-9897-DFA3AEF40075}"/>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850213">
              <a:extLst>
                <a:ext uri="{FF2B5EF4-FFF2-40B4-BE49-F238E27FC236}">
                  <a16:creationId xmlns:a16="http://schemas.microsoft.com/office/drawing/2014/main" id="{038BFE96-2124-4E2E-BA1D-B7B233362558}"/>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3" name="AgendaTitle">
            <a:extLst>
              <a:ext uri="{FF2B5EF4-FFF2-40B4-BE49-F238E27FC236}">
                <a16:creationId xmlns:a16="http://schemas.microsoft.com/office/drawing/2014/main" id="{CF724D00-3F8D-449B-BD10-8D4D09771B05}"/>
              </a:ext>
            </a:extLst>
          </p:cNvPr>
          <p:cNvSpPr txBox="1"/>
          <p:nvPr/>
        </p:nvSpPr>
        <p:spPr bwMode="gray">
          <a:xfrm>
            <a:off x="330200" y="952500"/>
            <a:ext cx="1102585" cy="235611"/>
          </a:xfrm>
          <a:prstGeom prst="rect">
            <a:avLst/>
          </a:prstGeom>
          <a:noFill/>
        </p:spPr>
        <p:txBody>
          <a:bodyPr vert="horz" wrap="none" lIns="18136" tIns="25226" rIns="72073" bIns="25226" rtlCol="0">
            <a:spAutoFit/>
          </a:bodyPr>
          <a:lstStyle/>
          <a:p>
            <a:pPr marL="0" indent="0">
              <a:buNone/>
            </a:pPr>
            <a:r>
              <a:rPr lang="pt-BR" sz="1200" b="1" cap="all" spc="450"/>
              <a:t>Agenda</a:t>
            </a:r>
            <a:endParaRPr lang="pt-BR" sz="1200" b="1" cap="all" spc="450" dirty="0" err="1"/>
          </a:p>
        </p:txBody>
      </p:sp>
      <p:cxnSp>
        <p:nvCxnSpPr>
          <p:cNvPr id="4" name="AgendaLine">
            <a:extLst>
              <a:ext uri="{FF2B5EF4-FFF2-40B4-BE49-F238E27FC236}">
                <a16:creationId xmlns:a16="http://schemas.microsoft.com/office/drawing/2014/main" id="{DCEE9695-6F67-4730-A725-058908E20984}"/>
              </a:ext>
            </a:extLst>
          </p:cNvPr>
          <p:cNvCxnSpPr/>
          <p:nvPr/>
        </p:nvCxnSpPr>
        <p:spPr bwMode="gray">
          <a:xfrm>
            <a:off x="1616981" y="876300"/>
            <a:ext cx="0" cy="5689600"/>
          </a:xfrm>
          <a:prstGeom prst="line">
            <a:avLst/>
          </a:prstGeom>
          <a:ln w="19050"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9" name="AgendaEmphasisBar">
            <a:extLst>
              <a:ext uri="{FF2B5EF4-FFF2-40B4-BE49-F238E27FC236}">
                <a16:creationId xmlns:a16="http://schemas.microsoft.com/office/drawing/2014/main" id="{5B999B18-EB02-466F-83E9-EE7141322928}"/>
              </a:ext>
            </a:extLst>
          </p:cNvPr>
          <p:cNvSpPr/>
          <p:nvPr/>
        </p:nvSpPr>
        <p:spPr bwMode="gray">
          <a:xfrm>
            <a:off x="1616981" y="3363400"/>
            <a:ext cx="127000" cy="743179"/>
          </a:xfrm>
          <a:prstGeom prst="rect">
            <a:avLst/>
          </a:prstGeom>
          <a:solidFill>
            <a:srgbClr val="CC0000"/>
          </a:solidFill>
          <a:ln w="19050">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grpSp>
        <p:nvGrpSpPr>
          <p:cNvPr id="24" name="Agenda">
            <a:extLst>
              <a:ext uri="{FF2B5EF4-FFF2-40B4-BE49-F238E27FC236}">
                <a16:creationId xmlns:a16="http://schemas.microsoft.com/office/drawing/2014/main" id="{E625D9DE-D82F-47E4-89A3-FC76FFC071CC}"/>
              </a:ext>
            </a:extLst>
          </p:cNvPr>
          <p:cNvGrpSpPr/>
          <p:nvPr/>
        </p:nvGrpSpPr>
        <p:grpSpPr>
          <a:xfrm>
            <a:off x="1970752" y="1270000"/>
            <a:ext cx="9891047" cy="5295900"/>
            <a:chOff x="1970752" y="1270000"/>
            <a:chExt cx="9891047" cy="5295900"/>
          </a:xfrm>
        </p:grpSpPr>
        <p:sp>
          <p:nvSpPr>
            <p:cNvPr id="5" name="AgendaTextBox">
              <a:extLst>
                <a:ext uri="{FF2B5EF4-FFF2-40B4-BE49-F238E27FC236}">
                  <a16:creationId xmlns:a16="http://schemas.microsoft.com/office/drawing/2014/main" id="{5CE4F499-F816-45A8-8ED3-979001141D38}"/>
                </a:ext>
              </a:extLst>
            </p:cNvPr>
            <p:cNvSpPr txBox="1"/>
            <p:nvPr/>
          </p:nvSpPr>
          <p:spPr bwMode="gray">
            <a:xfrm>
              <a:off x="2034252" y="1270000"/>
              <a:ext cx="9827547" cy="5295900"/>
            </a:xfrm>
            <a:prstGeom prst="rect">
              <a:avLst/>
            </a:prstGeom>
            <a:noFill/>
          </p:spPr>
          <p:txBody>
            <a:bodyPr vert="horz" wrap="square" lIns="36000" tIns="36000" rIns="36000" bIns="36000" rtlCol="0">
              <a:noAutofit/>
            </a:bodyPr>
            <a:lstStyle/>
            <a:p>
              <a:pPr marL="0" indent="0">
                <a:spcBef>
                  <a:spcPts val="3600"/>
                </a:spcBef>
                <a:buNone/>
              </a:pPr>
              <a:r>
                <a:rPr lang="en-US" sz="2000" dirty="0"/>
                <a:t>Phase 2 assignment</a:t>
              </a:r>
            </a:p>
            <a:p>
              <a:pPr marL="0" indent="0">
                <a:spcBef>
                  <a:spcPts val="3600"/>
                </a:spcBef>
                <a:buNone/>
              </a:pPr>
              <a:r>
                <a:rPr lang="en-US" sz="2000" dirty="0"/>
                <a:t>Case for change &amp; ambition output</a:t>
              </a:r>
            </a:p>
            <a:p>
              <a:pPr marL="0" indent="0">
                <a:spcBef>
                  <a:spcPts val="3600"/>
                </a:spcBef>
                <a:buNone/>
              </a:pPr>
              <a:r>
                <a:rPr lang="en-US" sz="2000" dirty="0"/>
                <a:t>Where to Play instructions</a:t>
              </a:r>
            </a:p>
            <a:p>
              <a:pPr marL="0" indent="0">
                <a:spcBef>
                  <a:spcPts val="3600"/>
                </a:spcBef>
                <a:buNone/>
              </a:pPr>
              <a:r>
                <a:rPr lang="en-US" sz="2000" b="1" dirty="0">
                  <a:solidFill>
                    <a:srgbClr val="CC0000"/>
                  </a:solidFill>
                </a:rPr>
                <a:t>How to Win instructions</a:t>
              </a:r>
            </a:p>
            <a:p>
              <a:pPr marL="0" indent="0">
                <a:spcBef>
                  <a:spcPts val="3600"/>
                </a:spcBef>
                <a:buNone/>
              </a:pPr>
              <a:r>
                <a:rPr lang="en-US" sz="2000" dirty="0"/>
                <a:t>Roadmap &amp; Enablers instructions</a:t>
              </a:r>
            </a:p>
          </p:txBody>
        </p:sp>
        <p:cxnSp>
          <p:nvCxnSpPr>
            <p:cNvPr id="20" name="AgendaSeparator1">
              <a:extLst>
                <a:ext uri="{FF2B5EF4-FFF2-40B4-BE49-F238E27FC236}">
                  <a16:creationId xmlns:a16="http://schemas.microsoft.com/office/drawing/2014/main" id="{4B12BEA1-6146-4953-B220-A9904AF1DB4C}"/>
                </a:ext>
              </a:extLst>
            </p:cNvPr>
            <p:cNvCxnSpPr/>
            <p:nvPr/>
          </p:nvCxnSpPr>
          <p:spPr bwMode="gray">
            <a:xfrm>
              <a:off x="1970752" y="1839400"/>
              <a:ext cx="435133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1" name="AgendaSeparator2">
              <a:extLst>
                <a:ext uri="{FF2B5EF4-FFF2-40B4-BE49-F238E27FC236}">
                  <a16:creationId xmlns:a16="http://schemas.microsoft.com/office/drawing/2014/main" id="{DBDB3CB9-20ED-432A-8198-E7CE19856898}"/>
                </a:ext>
              </a:extLst>
            </p:cNvPr>
            <p:cNvCxnSpPr/>
            <p:nvPr/>
          </p:nvCxnSpPr>
          <p:spPr bwMode="gray">
            <a:xfrm>
              <a:off x="1970752" y="2601400"/>
              <a:ext cx="435133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2" name="AgendaSeparator3">
              <a:extLst>
                <a:ext uri="{FF2B5EF4-FFF2-40B4-BE49-F238E27FC236}">
                  <a16:creationId xmlns:a16="http://schemas.microsoft.com/office/drawing/2014/main" id="{BD351E5F-63A7-4C56-BC44-D6067ABAF41B}"/>
                </a:ext>
              </a:extLst>
            </p:cNvPr>
            <p:cNvCxnSpPr/>
            <p:nvPr/>
          </p:nvCxnSpPr>
          <p:spPr bwMode="gray">
            <a:xfrm>
              <a:off x="1970752" y="3363400"/>
              <a:ext cx="435133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3" name="AgendaSeparator4">
              <a:extLst>
                <a:ext uri="{FF2B5EF4-FFF2-40B4-BE49-F238E27FC236}">
                  <a16:creationId xmlns:a16="http://schemas.microsoft.com/office/drawing/2014/main" id="{D988DED1-1A0D-4038-89EC-77F5BBDCFF18}"/>
                </a:ext>
              </a:extLst>
            </p:cNvPr>
            <p:cNvCxnSpPr/>
            <p:nvPr/>
          </p:nvCxnSpPr>
          <p:spPr bwMode="gray">
            <a:xfrm>
              <a:off x="1970752" y="4125400"/>
              <a:ext cx="435133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61967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btfpColumnIndicatorGroup2">
            <a:extLst>
              <a:ext uri="{FF2B5EF4-FFF2-40B4-BE49-F238E27FC236}">
                <a16:creationId xmlns:a16="http://schemas.microsoft.com/office/drawing/2014/main" id="{43F51917-D918-4D0F-A875-48E98CD5AA6C}"/>
              </a:ext>
            </a:extLst>
          </p:cNvPr>
          <p:cNvGrpSpPr/>
          <p:nvPr/>
        </p:nvGrpSpPr>
        <p:grpSpPr>
          <a:xfrm>
            <a:off x="0" y="6926580"/>
            <a:ext cx="12192000" cy="137160"/>
            <a:chOff x="0" y="6926580"/>
            <a:chExt cx="12192000" cy="137160"/>
          </a:xfrm>
        </p:grpSpPr>
        <p:sp>
          <p:nvSpPr>
            <p:cNvPr id="17" name="btfpColumnGapBlocker584499">
              <a:extLst>
                <a:ext uri="{FF2B5EF4-FFF2-40B4-BE49-F238E27FC236}">
                  <a16:creationId xmlns:a16="http://schemas.microsoft.com/office/drawing/2014/main" id="{5D9BCF3C-67A3-40FF-BE72-225DFBAAA23D}"/>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15" name="btfpColumnGapBlocker126835">
              <a:extLst>
                <a:ext uri="{FF2B5EF4-FFF2-40B4-BE49-F238E27FC236}">
                  <a16:creationId xmlns:a16="http://schemas.microsoft.com/office/drawing/2014/main" id="{B22AB88A-3005-4B9E-BE9B-2A6B10D76804}"/>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3" name="btfpColumnIndicator133754">
              <a:extLst>
                <a:ext uri="{FF2B5EF4-FFF2-40B4-BE49-F238E27FC236}">
                  <a16:creationId xmlns:a16="http://schemas.microsoft.com/office/drawing/2014/main" id="{A4B57E74-E3AF-4BA0-897F-1B559B31FA95}"/>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595484">
              <a:extLst>
                <a:ext uri="{FF2B5EF4-FFF2-40B4-BE49-F238E27FC236}">
                  <a16:creationId xmlns:a16="http://schemas.microsoft.com/office/drawing/2014/main" id="{39B0BCEB-F7DB-4798-AB50-F68C68A41755}"/>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8" name="btfpColumnIndicatorGroup1">
            <a:extLst>
              <a:ext uri="{FF2B5EF4-FFF2-40B4-BE49-F238E27FC236}">
                <a16:creationId xmlns:a16="http://schemas.microsoft.com/office/drawing/2014/main" id="{FC5D6E4B-8646-4E24-B1D9-AFE0CE5EDC27}"/>
              </a:ext>
            </a:extLst>
          </p:cNvPr>
          <p:cNvGrpSpPr/>
          <p:nvPr/>
        </p:nvGrpSpPr>
        <p:grpSpPr>
          <a:xfrm>
            <a:off x="0" y="-205740"/>
            <a:ext cx="12192000" cy="137160"/>
            <a:chOff x="0" y="-205740"/>
            <a:chExt cx="12192000" cy="137160"/>
          </a:xfrm>
        </p:grpSpPr>
        <p:sp>
          <p:nvSpPr>
            <p:cNvPr id="16" name="btfpColumnGapBlocker392990">
              <a:extLst>
                <a:ext uri="{FF2B5EF4-FFF2-40B4-BE49-F238E27FC236}">
                  <a16:creationId xmlns:a16="http://schemas.microsoft.com/office/drawing/2014/main" id="{CEDFE521-FA39-4018-A90C-750BF27C9945}"/>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14" name="btfpColumnGapBlocker328900">
              <a:extLst>
                <a:ext uri="{FF2B5EF4-FFF2-40B4-BE49-F238E27FC236}">
                  <a16:creationId xmlns:a16="http://schemas.microsoft.com/office/drawing/2014/main" id="{8916E609-B3C9-4EFF-B400-BE7AC33314B7}"/>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2" name="btfpColumnIndicator173118">
              <a:extLst>
                <a:ext uri="{FF2B5EF4-FFF2-40B4-BE49-F238E27FC236}">
                  <a16:creationId xmlns:a16="http://schemas.microsoft.com/office/drawing/2014/main" id="{9C9F0DD2-1629-4FF4-9897-DFA3AEF40075}"/>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850213">
              <a:extLst>
                <a:ext uri="{FF2B5EF4-FFF2-40B4-BE49-F238E27FC236}">
                  <a16:creationId xmlns:a16="http://schemas.microsoft.com/office/drawing/2014/main" id="{038BFE96-2124-4E2E-BA1D-B7B233362558}"/>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3" name="AgendaTitle">
            <a:extLst>
              <a:ext uri="{FF2B5EF4-FFF2-40B4-BE49-F238E27FC236}">
                <a16:creationId xmlns:a16="http://schemas.microsoft.com/office/drawing/2014/main" id="{CF724D00-3F8D-449B-BD10-8D4D09771B05}"/>
              </a:ext>
            </a:extLst>
          </p:cNvPr>
          <p:cNvSpPr txBox="1"/>
          <p:nvPr/>
        </p:nvSpPr>
        <p:spPr bwMode="gray">
          <a:xfrm>
            <a:off x="330200" y="952500"/>
            <a:ext cx="1102585" cy="235611"/>
          </a:xfrm>
          <a:prstGeom prst="rect">
            <a:avLst/>
          </a:prstGeom>
          <a:noFill/>
        </p:spPr>
        <p:txBody>
          <a:bodyPr vert="horz" wrap="none" lIns="18136" tIns="25226" rIns="72073" bIns="25226" rtlCol="0">
            <a:spAutoFit/>
          </a:bodyPr>
          <a:lstStyle/>
          <a:p>
            <a:pPr marL="0" indent="0">
              <a:buNone/>
            </a:pPr>
            <a:r>
              <a:rPr lang="pt-BR" sz="1200" b="1" cap="all" spc="450"/>
              <a:t>Agenda</a:t>
            </a:r>
            <a:endParaRPr lang="pt-BR" sz="1200" b="1" cap="all" spc="450" dirty="0" err="1"/>
          </a:p>
        </p:txBody>
      </p:sp>
      <p:cxnSp>
        <p:nvCxnSpPr>
          <p:cNvPr id="4" name="AgendaLine">
            <a:extLst>
              <a:ext uri="{FF2B5EF4-FFF2-40B4-BE49-F238E27FC236}">
                <a16:creationId xmlns:a16="http://schemas.microsoft.com/office/drawing/2014/main" id="{DCEE9695-6F67-4730-A725-058908E20984}"/>
              </a:ext>
            </a:extLst>
          </p:cNvPr>
          <p:cNvCxnSpPr/>
          <p:nvPr/>
        </p:nvCxnSpPr>
        <p:spPr bwMode="gray">
          <a:xfrm>
            <a:off x="1616981" y="876300"/>
            <a:ext cx="0" cy="5689600"/>
          </a:xfrm>
          <a:prstGeom prst="line">
            <a:avLst/>
          </a:prstGeom>
          <a:ln w="19050"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9" name="AgendaEmphasisBar">
            <a:extLst>
              <a:ext uri="{FF2B5EF4-FFF2-40B4-BE49-F238E27FC236}">
                <a16:creationId xmlns:a16="http://schemas.microsoft.com/office/drawing/2014/main" id="{5B999B18-EB02-466F-83E9-EE7141322928}"/>
              </a:ext>
            </a:extLst>
          </p:cNvPr>
          <p:cNvSpPr/>
          <p:nvPr/>
        </p:nvSpPr>
        <p:spPr bwMode="gray">
          <a:xfrm>
            <a:off x="1616981" y="1077401"/>
            <a:ext cx="127000" cy="743179"/>
          </a:xfrm>
          <a:prstGeom prst="rect">
            <a:avLst/>
          </a:prstGeom>
          <a:solidFill>
            <a:srgbClr val="CC0000"/>
          </a:solidFill>
          <a:ln w="19050">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grpSp>
        <p:nvGrpSpPr>
          <p:cNvPr id="24" name="Agenda">
            <a:extLst>
              <a:ext uri="{FF2B5EF4-FFF2-40B4-BE49-F238E27FC236}">
                <a16:creationId xmlns:a16="http://schemas.microsoft.com/office/drawing/2014/main" id="{E625D9DE-D82F-47E4-89A3-FC76FFC071CC}"/>
              </a:ext>
            </a:extLst>
          </p:cNvPr>
          <p:cNvGrpSpPr/>
          <p:nvPr/>
        </p:nvGrpSpPr>
        <p:grpSpPr>
          <a:xfrm>
            <a:off x="1970752" y="1270000"/>
            <a:ext cx="9891047" cy="5295900"/>
            <a:chOff x="1970752" y="1270000"/>
            <a:chExt cx="9891047" cy="5295900"/>
          </a:xfrm>
        </p:grpSpPr>
        <p:sp>
          <p:nvSpPr>
            <p:cNvPr id="5" name="AgendaTextBox">
              <a:extLst>
                <a:ext uri="{FF2B5EF4-FFF2-40B4-BE49-F238E27FC236}">
                  <a16:creationId xmlns:a16="http://schemas.microsoft.com/office/drawing/2014/main" id="{5CE4F499-F816-45A8-8ED3-979001141D38}"/>
                </a:ext>
              </a:extLst>
            </p:cNvPr>
            <p:cNvSpPr txBox="1"/>
            <p:nvPr/>
          </p:nvSpPr>
          <p:spPr bwMode="gray">
            <a:xfrm>
              <a:off x="2034252" y="1270000"/>
              <a:ext cx="9827547" cy="5295900"/>
            </a:xfrm>
            <a:prstGeom prst="rect">
              <a:avLst/>
            </a:prstGeom>
            <a:noFill/>
          </p:spPr>
          <p:txBody>
            <a:bodyPr vert="horz" wrap="square" lIns="36000" tIns="36000" rIns="36000" bIns="36000" rtlCol="0">
              <a:noAutofit/>
            </a:bodyPr>
            <a:lstStyle/>
            <a:p>
              <a:pPr marL="0" indent="0">
                <a:spcBef>
                  <a:spcPts val="3600"/>
                </a:spcBef>
                <a:buNone/>
              </a:pPr>
              <a:r>
                <a:rPr lang="en-US" sz="2000" b="1" dirty="0">
                  <a:solidFill>
                    <a:srgbClr val="CC0000"/>
                  </a:solidFill>
                </a:rPr>
                <a:t>Phase 2 assignment</a:t>
              </a:r>
            </a:p>
            <a:p>
              <a:pPr marL="0" indent="0">
                <a:spcBef>
                  <a:spcPts val="3600"/>
                </a:spcBef>
                <a:buNone/>
              </a:pPr>
              <a:r>
                <a:rPr lang="en-US" sz="2000" dirty="0"/>
                <a:t>Case for change &amp; ambition output</a:t>
              </a:r>
            </a:p>
            <a:p>
              <a:pPr marL="0" indent="0">
                <a:spcBef>
                  <a:spcPts val="3600"/>
                </a:spcBef>
                <a:buNone/>
              </a:pPr>
              <a:r>
                <a:rPr lang="en-US" sz="2000" dirty="0"/>
                <a:t>Where to Play instructions</a:t>
              </a:r>
            </a:p>
            <a:p>
              <a:pPr marL="0" indent="0">
                <a:spcBef>
                  <a:spcPts val="3600"/>
                </a:spcBef>
                <a:buNone/>
              </a:pPr>
              <a:r>
                <a:rPr lang="en-US" sz="2000" dirty="0"/>
                <a:t>How to Win instructions</a:t>
              </a:r>
            </a:p>
            <a:p>
              <a:pPr marL="0" indent="0">
                <a:spcBef>
                  <a:spcPts val="3600"/>
                </a:spcBef>
                <a:buNone/>
              </a:pPr>
              <a:r>
                <a:rPr lang="en-US" sz="2000" dirty="0"/>
                <a:t>Roadmap &amp; Enablers instructions</a:t>
              </a:r>
            </a:p>
          </p:txBody>
        </p:sp>
        <p:cxnSp>
          <p:nvCxnSpPr>
            <p:cNvPr id="20" name="AgendaSeparator1">
              <a:extLst>
                <a:ext uri="{FF2B5EF4-FFF2-40B4-BE49-F238E27FC236}">
                  <a16:creationId xmlns:a16="http://schemas.microsoft.com/office/drawing/2014/main" id="{4B12BEA1-6146-4953-B220-A9904AF1DB4C}"/>
                </a:ext>
              </a:extLst>
            </p:cNvPr>
            <p:cNvCxnSpPr/>
            <p:nvPr/>
          </p:nvCxnSpPr>
          <p:spPr bwMode="gray">
            <a:xfrm>
              <a:off x="1970752" y="1839400"/>
              <a:ext cx="435133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1" name="AgendaSeparator2">
              <a:extLst>
                <a:ext uri="{FF2B5EF4-FFF2-40B4-BE49-F238E27FC236}">
                  <a16:creationId xmlns:a16="http://schemas.microsoft.com/office/drawing/2014/main" id="{DBDB3CB9-20ED-432A-8198-E7CE19856898}"/>
                </a:ext>
              </a:extLst>
            </p:cNvPr>
            <p:cNvCxnSpPr/>
            <p:nvPr/>
          </p:nvCxnSpPr>
          <p:spPr bwMode="gray">
            <a:xfrm>
              <a:off x="1970752" y="2601400"/>
              <a:ext cx="435133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2" name="AgendaSeparator3">
              <a:extLst>
                <a:ext uri="{FF2B5EF4-FFF2-40B4-BE49-F238E27FC236}">
                  <a16:creationId xmlns:a16="http://schemas.microsoft.com/office/drawing/2014/main" id="{BD351E5F-63A7-4C56-BC44-D6067ABAF41B}"/>
                </a:ext>
              </a:extLst>
            </p:cNvPr>
            <p:cNvCxnSpPr/>
            <p:nvPr/>
          </p:nvCxnSpPr>
          <p:spPr bwMode="gray">
            <a:xfrm>
              <a:off x="1970752" y="3363400"/>
              <a:ext cx="435133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3" name="AgendaSeparator4">
              <a:extLst>
                <a:ext uri="{FF2B5EF4-FFF2-40B4-BE49-F238E27FC236}">
                  <a16:creationId xmlns:a16="http://schemas.microsoft.com/office/drawing/2014/main" id="{D988DED1-1A0D-4038-89EC-77F5BBDCFF18}"/>
                </a:ext>
              </a:extLst>
            </p:cNvPr>
            <p:cNvCxnSpPr/>
            <p:nvPr/>
          </p:nvCxnSpPr>
          <p:spPr bwMode="gray">
            <a:xfrm>
              <a:off x="1970752" y="4125400"/>
              <a:ext cx="435133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4183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608EC3F8-FAAD-4BFE-81A0-DCD9F28E4ED4}"/>
              </a:ext>
            </a:extLst>
          </p:cNvPr>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468017" y="1281052"/>
            <a:ext cx="1363164" cy="1363164"/>
          </a:xfrm>
          <a:prstGeom prst="rect">
            <a:avLst/>
          </a:prstGeom>
        </p:spPr>
      </p:pic>
      <p:sp>
        <p:nvSpPr>
          <p:cNvPr id="14" name="Rectangle 13">
            <a:extLst>
              <a:ext uri="{FF2B5EF4-FFF2-40B4-BE49-F238E27FC236}">
                <a16:creationId xmlns:a16="http://schemas.microsoft.com/office/drawing/2014/main" id="{2A73F2A6-A103-43D0-A76A-D9FB87F78157}"/>
              </a:ext>
            </a:extLst>
          </p:cNvPr>
          <p:cNvSpPr/>
          <p:nvPr/>
        </p:nvSpPr>
        <p:spPr>
          <a:xfrm>
            <a:off x="1971502" y="1281053"/>
            <a:ext cx="9890298" cy="5280086"/>
          </a:xfrm>
          <a:prstGeom prst="rect">
            <a:avLst/>
          </a:prstGeom>
          <a:noFill/>
          <a:ln w="19050" cap="flat" cmpd="sng" algn="ctr">
            <a:noFill/>
            <a:prstDash val="solid"/>
          </a:ln>
          <a:effectLst/>
        </p:spPr>
        <p:txBody>
          <a:bodyPr lIns="0" tIns="0" rIns="0" bIns="0" rtlCol="0" anchor="t"/>
          <a:lstStyle/>
          <a:p>
            <a:pPr marL="0" marR="0" lvl="0" indent="0" defTabSz="981334"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From: Lucas Cardoso</a:t>
            </a:r>
          </a:p>
          <a:p>
            <a:pPr marL="0" marR="0" lvl="0" indent="0" defTabSz="981334"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To: The Nature Conservancy case team</a:t>
            </a:r>
          </a:p>
          <a:p>
            <a:pPr marL="0" lvl="0" indent="0" defTabSz="981334">
              <a:spcBef>
                <a:spcPts val="0"/>
              </a:spcBef>
              <a:buNone/>
              <a:defRPr/>
            </a:pPr>
            <a:r>
              <a:rPr kumimoji="0" lang="en-US" sz="1050" b="0" i="0" u="none" strike="noStrike" kern="0" cap="none" spc="0" normalizeH="0" baseline="0" noProof="0" dirty="0">
                <a:ln>
                  <a:noFill/>
                </a:ln>
                <a:solidFill>
                  <a:prstClr val="black"/>
                </a:solidFill>
                <a:effectLst/>
                <a:uLnTx/>
                <a:uFillTx/>
                <a:latin typeface="Verdana"/>
                <a:ea typeface="+mn-ea"/>
                <a:cs typeface="+mn-cs"/>
              </a:rPr>
              <a:t>Subject: </a:t>
            </a:r>
            <a:r>
              <a:rPr kumimoji="0" lang="en-US" sz="1050" b="1" i="0" u="none" strike="noStrike" kern="0" cap="none" spc="0" normalizeH="0" baseline="0" noProof="0" dirty="0">
                <a:ln>
                  <a:noFill/>
                </a:ln>
                <a:solidFill>
                  <a:prstClr val="black"/>
                </a:solidFill>
                <a:effectLst/>
                <a:uLnTx/>
                <a:uFillTx/>
                <a:latin typeface="Verdana"/>
                <a:ea typeface="+mn-ea"/>
                <a:cs typeface="+mn-cs"/>
              </a:rPr>
              <a:t>How to Win instructions</a:t>
            </a:r>
          </a:p>
          <a:p>
            <a:pPr marL="0" marR="0" lvl="0" indent="0" defTabSz="98133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Verdana"/>
              <a:ea typeface="+mn-ea"/>
              <a:cs typeface="+mn-cs"/>
            </a:endParaRPr>
          </a:p>
          <a:p>
            <a:pPr marL="0" marR="0" lvl="0" indent="0" defTabSz="981334"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Hello team! How are you?</a:t>
            </a:r>
          </a:p>
          <a:p>
            <a:pPr marL="0" marR="0" lvl="0" indent="0" defTabSz="98133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Verdana"/>
              <a:ea typeface="+mn-ea"/>
              <a:cs typeface="+mn-cs"/>
            </a:endParaRPr>
          </a:p>
          <a:p>
            <a:pPr marL="0" marR="0" lvl="0" indent="0" defTabSz="981334" eaLnBrk="1" fontAlgn="auto" latinLnBrk="0" hangingPunct="1">
              <a:lnSpc>
                <a:spcPct val="100000"/>
              </a:lnSpc>
              <a:spcBef>
                <a:spcPts val="0"/>
              </a:spcBef>
              <a:spcAft>
                <a:spcPts val="0"/>
              </a:spcAft>
              <a:buClrTx/>
              <a:buSzTx/>
              <a:buFontTx/>
              <a:buNone/>
              <a:tabLst/>
              <a:defRPr/>
            </a:pPr>
            <a:r>
              <a:rPr lang="en-US" sz="1050" kern="0" dirty="0">
                <a:solidFill>
                  <a:prstClr val="black"/>
                </a:solidFill>
                <a:latin typeface="Verdana"/>
              </a:rPr>
              <a:t>Thank you in advance for the help on the How to Win workstream! I am sending you some additional instructions to finalize this workstream leveraging some of the pre-work I did over the last days. </a:t>
            </a:r>
          </a:p>
          <a:p>
            <a:pPr marL="0" marR="0" lvl="0" indent="0" defTabSz="981334" eaLnBrk="1" fontAlgn="auto" latinLnBrk="0" hangingPunct="1">
              <a:lnSpc>
                <a:spcPct val="100000"/>
              </a:lnSpc>
              <a:spcBef>
                <a:spcPts val="0"/>
              </a:spcBef>
              <a:spcAft>
                <a:spcPts val="0"/>
              </a:spcAft>
              <a:buClrTx/>
              <a:buSzTx/>
              <a:buFontTx/>
              <a:buNone/>
              <a:tabLst/>
              <a:defRPr/>
            </a:pPr>
            <a:endParaRPr lang="en-US" sz="1050" kern="0" dirty="0">
              <a:solidFill>
                <a:prstClr val="black"/>
              </a:solidFill>
              <a:latin typeface="Verdana"/>
            </a:endParaRPr>
          </a:p>
          <a:p>
            <a:pPr marL="0" marR="0" lvl="0" indent="0" defTabSz="981334" eaLnBrk="1" fontAlgn="auto" latinLnBrk="0" hangingPunct="1">
              <a:lnSpc>
                <a:spcPct val="100000"/>
              </a:lnSpc>
              <a:spcBef>
                <a:spcPts val="0"/>
              </a:spcBef>
              <a:spcAft>
                <a:spcPts val="0"/>
              </a:spcAft>
              <a:buClrTx/>
              <a:buSzTx/>
              <a:buFontTx/>
              <a:buNone/>
              <a:tabLst/>
              <a:defRPr/>
            </a:pPr>
            <a:r>
              <a:rPr lang="en-US" sz="1050" kern="0" dirty="0">
                <a:solidFill>
                  <a:prstClr val="black"/>
                </a:solidFill>
                <a:latin typeface="Verdana"/>
              </a:rPr>
              <a:t>Our </a:t>
            </a:r>
            <a:r>
              <a:rPr lang="en-US" sz="1050" b="1" kern="0" dirty="0">
                <a:solidFill>
                  <a:prstClr val="black"/>
                </a:solidFill>
                <a:latin typeface="Verdana"/>
              </a:rPr>
              <a:t>specific goal is to list 3 key levers to mitigate the environmental impact </a:t>
            </a:r>
            <a:r>
              <a:rPr lang="en-US" sz="1050" kern="0" dirty="0">
                <a:solidFill>
                  <a:prstClr val="black"/>
                </a:solidFill>
                <a:latin typeface="Verdana"/>
              </a:rPr>
              <a:t>of agriculture and livestock in the Amazon region (specifically in the state of Pará), which will help TNC accomplish the plan’s ambition. </a:t>
            </a:r>
          </a:p>
          <a:p>
            <a:pPr marL="0" lvl="0" indent="0" defTabSz="981334">
              <a:spcBef>
                <a:spcPts val="0"/>
              </a:spcBef>
              <a:buNone/>
            </a:pPr>
            <a:endParaRPr lang="en-US" sz="1050" dirty="0">
              <a:solidFill>
                <a:prstClr val="black"/>
              </a:solidFill>
              <a:latin typeface="Verdana"/>
            </a:endParaRPr>
          </a:p>
          <a:p>
            <a:pPr marL="0" lvl="0" indent="0" defTabSz="981334">
              <a:spcBef>
                <a:spcPts val="0"/>
              </a:spcBef>
              <a:buNone/>
            </a:pPr>
            <a:r>
              <a:rPr lang="en-US" sz="1050" dirty="0">
                <a:solidFill>
                  <a:prstClr val="black"/>
                </a:solidFill>
                <a:latin typeface="Verdana"/>
              </a:rPr>
              <a:t>You will find attached to this e-mail my </a:t>
            </a:r>
            <a:r>
              <a:rPr lang="en-US" sz="1050" b="1" dirty="0">
                <a:solidFill>
                  <a:prstClr val="black"/>
                </a:solidFill>
                <a:latin typeface="Verdana"/>
              </a:rPr>
              <a:t>notes from an expert interview </a:t>
            </a:r>
            <a:r>
              <a:rPr lang="en-US" sz="1050" dirty="0">
                <a:solidFill>
                  <a:prstClr val="black"/>
                </a:solidFill>
                <a:latin typeface="Verdana"/>
              </a:rPr>
              <a:t>I did yesterday. I talked to one of TNC’s leaders in conservation in the Amazon region, and she highlighted some of the </a:t>
            </a:r>
            <a:r>
              <a:rPr lang="en-US" sz="1050" b="1" dirty="0">
                <a:solidFill>
                  <a:prstClr val="black"/>
                </a:solidFill>
                <a:latin typeface="Verdana"/>
              </a:rPr>
              <a:t>key challenges </a:t>
            </a:r>
            <a:r>
              <a:rPr lang="en-US" sz="1050" dirty="0">
                <a:solidFill>
                  <a:prstClr val="black"/>
                </a:solidFill>
                <a:latin typeface="Verdana"/>
              </a:rPr>
              <a:t>the region is facing today. </a:t>
            </a:r>
          </a:p>
          <a:p>
            <a:pPr marL="0" lvl="0" indent="0" defTabSz="981334">
              <a:spcBef>
                <a:spcPts val="0"/>
              </a:spcBef>
              <a:buNone/>
            </a:pPr>
            <a:endParaRPr lang="en-US" sz="1050" dirty="0">
              <a:solidFill>
                <a:prstClr val="black"/>
              </a:solidFill>
              <a:latin typeface="Verdana"/>
            </a:endParaRPr>
          </a:p>
          <a:p>
            <a:pPr marL="0" lvl="0" indent="0" defTabSz="981334">
              <a:spcBef>
                <a:spcPts val="0"/>
              </a:spcBef>
              <a:buNone/>
            </a:pPr>
            <a:r>
              <a:rPr lang="en-US" sz="1050" dirty="0">
                <a:solidFill>
                  <a:prstClr val="black"/>
                </a:solidFill>
                <a:latin typeface="Verdana"/>
              </a:rPr>
              <a:t>In addition, you will find a </a:t>
            </a:r>
            <a:r>
              <a:rPr lang="en-US" sz="1050" b="1" dirty="0">
                <a:solidFill>
                  <a:prstClr val="black"/>
                </a:solidFill>
                <a:latin typeface="Verdana"/>
              </a:rPr>
              <a:t>news clipping </a:t>
            </a:r>
            <a:r>
              <a:rPr lang="en-US" sz="1050" dirty="0">
                <a:solidFill>
                  <a:prstClr val="black"/>
                </a:solidFill>
                <a:latin typeface="Verdana"/>
              </a:rPr>
              <a:t>that I received from our Research &amp; Data Services team with the most important news regarding </a:t>
            </a:r>
            <a:r>
              <a:rPr lang="en-US" sz="1050" b="1" dirty="0">
                <a:solidFill>
                  <a:prstClr val="black"/>
                </a:solidFill>
                <a:latin typeface="Verdana"/>
              </a:rPr>
              <a:t>climate impact mitigation in the Amazon </a:t>
            </a:r>
            <a:r>
              <a:rPr lang="en-US" sz="1050" dirty="0">
                <a:solidFill>
                  <a:prstClr val="black"/>
                </a:solidFill>
                <a:latin typeface="Verdana"/>
              </a:rPr>
              <a:t>and </a:t>
            </a:r>
            <a:r>
              <a:rPr lang="en-US" sz="1050" b="1" dirty="0">
                <a:solidFill>
                  <a:prstClr val="black"/>
                </a:solidFill>
                <a:latin typeface="Verdana"/>
              </a:rPr>
              <a:t>current initiatives to promote the sustainable development </a:t>
            </a:r>
            <a:r>
              <a:rPr lang="en-US" sz="1050" dirty="0">
                <a:solidFill>
                  <a:prstClr val="black"/>
                </a:solidFill>
                <a:latin typeface="Verdana"/>
              </a:rPr>
              <a:t>of the region. </a:t>
            </a:r>
          </a:p>
          <a:p>
            <a:pPr marL="0" lvl="0" indent="0" defTabSz="981334">
              <a:spcBef>
                <a:spcPts val="0"/>
              </a:spcBef>
              <a:buNone/>
            </a:pPr>
            <a:endParaRPr lang="en-US" sz="1050" dirty="0">
              <a:solidFill>
                <a:prstClr val="black"/>
              </a:solidFill>
              <a:latin typeface="Verdana"/>
            </a:endParaRPr>
          </a:p>
          <a:p>
            <a:pPr marL="0" lvl="0" indent="0" defTabSz="981334">
              <a:spcBef>
                <a:spcPts val="0"/>
              </a:spcBef>
              <a:buNone/>
            </a:pPr>
            <a:r>
              <a:rPr lang="en-US" sz="1050" dirty="0">
                <a:solidFill>
                  <a:prstClr val="black"/>
                </a:solidFill>
                <a:latin typeface="Verdana"/>
              </a:rPr>
              <a:t>Best,</a:t>
            </a:r>
          </a:p>
          <a:p>
            <a:pPr marL="0" lvl="0" indent="0" defTabSz="981334">
              <a:spcBef>
                <a:spcPts val="0"/>
              </a:spcBef>
              <a:buNone/>
            </a:pPr>
            <a:r>
              <a:rPr lang="en-US" sz="1050" dirty="0">
                <a:solidFill>
                  <a:prstClr val="black"/>
                </a:solidFill>
                <a:latin typeface="Verdana"/>
              </a:rPr>
              <a:t>Lucas</a:t>
            </a:r>
          </a:p>
          <a:p>
            <a:pPr marL="0" marR="0" lvl="0" indent="0" defTabSz="98133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Verdana"/>
              <a:ea typeface="+mn-ea"/>
              <a:cs typeface="+mn-cs"/>
            </a:endParaRPr>
          </a:p>
        </p:txBody>
      </p:sp>
      <p:grpSp>
        <p:nvGrpSpPr>
          <p:cNvPr id="16" name="btfpRunningAgenda1Level884994">
            <a:extLst>
              <a:ext uri="{FF2B5EF4-FFF2-40B4-BE49-F238E27FC236}">
                <a16:creationId xmlns:a16="http://schemas.microsoft.com/office/drawing/2014/main" id="{796D7A4B-D5A8-4802-9D24-CB3E87CA62C7}"/>
              </a:ext>
            </a:extLst>
          </p:cNvPr>
          <p:cNvGrpSpPr/>
          <p:nvPr>
            <p:custDataLst>
              <p:tags r:id="rId2"/>
            </p:custDataLst>
          </p:nvPr>
        </p:nvGrpSpPr>
        <p:grpSpPr>
          <a:xfrm>
            <a:off x="-1" y="944429"/>
            <a:ext cx="2334643" cy="257442"/>
            <a:chOff x="-1" y="876300"/>
            <a:chExt cx="2334643" cy="257442"/>
          </a:xfrm>
        </p:grpSpPr>
        <p:sp>
          <p:nvSpPr>
            <p:cNvPr id="17" name="btfpRunningAgenda1LevelBarLeft884994">
              <a:extLst>
                <a:ext uri="{FF2B5EF4-FFF2-40B4-BE49-F238E27FC236}">
                  <a16:creationId xmlns:a16="http://schemas.microsoft.com/office/drawing/2014/main" id="{DE733CEF-294A-444A-9536-D2A50B87968C}"/>
                </a:ext>
              </a:extLst>
            </p:cNvPr>
            <p:cNvSpPr/>
            <p:nvPr/>
          </p:nvSpPr>
          <p:spPr bwMode="gray">
            <a:xfrm>
              <a:off x="-1" y="876300"/>
              <a:ext cx="2334643" cy="257442"/>
            </a:xfrm>
            <a:custGeom>
              <a:avLst/>
              <a:gdLst>
                <a:gd name="connsiteX0" fmla="*/ 95080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50801 w 1816204"/>
                <a:gd name="connsiteY0" fmla="*/ 0 h 257442"/>
                <a:gd name="connsiteX1" fmla="*/ 896081 w 1816204"/>
                <a:gd name="connsiteY1" fmla="*/ 257442 h 257442"/>
                <a:gd name="connsiteX2" fmla="*/ 1816204 w 1816204"/>
                <a:gd name="connsiteY2" fmla="*/ 257442 h 257442"/>
                <a:gd name="connsiteX3" fmla="*/ 0 w 1816204"/>
                <a:gd name="connsiteY3" fmla="*/ 257442 h 257442"/>
                <a:gd name="connsiteX0" fmla="*/ 950801 w 950801"/>
                <a:gd name="connsiteY0" fmla="*/ 0 h 257442"/>
                <a:gd name="connsiteX1" fmla="*/ 896081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80 w 950800"/>
                <a:gd name="connsiteY1" fmla="*/ 257442 h 257442"/>
                <a:gd name="connsiteX2" fmla="*/ 0 w 950800"/>
                <a:gd name="connsiteY2" fmla="*/ 257442 h 257442"/>
                <a:gd name="connsiteX3" fmla="*/ 1 w 950800"/>
                <a:gd name="connsiteY3" fmla="*/ 0 h 257442"/>
                <a:gd name="connsiteX0" fmla="*/ 1119116 w 1119116"/>
                <a:gd name="connsiteY0" fmla="*/ 0 h 257442"/>
                <a:gd name="connsiteX1" fmla="*/ 896080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279416 w 1279416"/>
                <a:gd name="connsiteY0" fmla="*/ 0 h 257442"/>
                <a:gd name="connsiteX1" fmla="*/ 10643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439717 w 1439717"/>
                <a:gd name="connsiteY0" fmla="*/ 0 h 257442"/>
                <a:gd name="connsiteX1" fmla="*/ 1224695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641695 w 1641695"/>
                <a:gd name="connsiteY0" fmla="*/ 0 h 257442"/>
                <a:gd name="connsiteX1" fmla="*/ 1384996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810011 w 1810011"/>
                <a:gd name="connsiteY0" fmla="*/ 0 h 257442"/>
                <a:gd name="connsiteX1" fmla="*/ 1586974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2130611 w 2130611"/>
                <a:gd name="connsiteY0" fmla="*/ 0 h 257442"/>
                <a:gd name="connsiteX1" fmla="*/ 17552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308544 w 2308544"/>
                <a:gd name="connsiteY0" fmla="*/ 0 h 257442"/>
                <a:gd name="connsiteX1" fmla="*/ 2075890 w 2308544"/>
                <a:gd name="connsiteY1" fmla="*/ 257442 h 257442"/>
                <a:gd name="connsiteX2" fmla="*/ 0 w 2308544"/>
                <a:gd name="connsiteY2" fmla="*/ 257442 h 257442"/>
                <a:gd name="connsiteX3" fmla="*/ 0 w 2308544"/>
                <a:gd name="connsiteY3" fmla="*/ 0 h 257442"/>
                <a:gd name="connsiteX0" fmla="*/ 2308544 w 2308544"/>
                <a:gd name="connsiteY0" fmla="*/ 0 h 257442"/>
                <a:gd name="connsiteX1" fmla="*/ 2253822 w 2308544"/>
                <a:gd name="connsiteY1" fmla="*/ 257442 h 257442"/>
                <a:gd name="connsiteX2" fmla="*/ 0 w 2308544"/>
                <a:gd name="connsiteY2" fmla="*/ 257442 h 257442"/>
                <a:gd name="connsiteX3" fmla="*/ 0 w 2308544"/>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476861 w 2476861"/>
                <a:gd name="connsiteY0" fmla="*/ 0 h 257442"/>
                <a:gd name="connsiteX1" fmla="*/ 2253823 w 2476861"/>
                <a:gd name="connsiteY1" fmla="*/ 257442 h 257442"/>
                <a:gd name="connsiteX2" fmla="*/ 0 w 2476861"/>
                <a:gd name="connsiteY2" fmla="*/ 257442 h 257442"/>
                <a:gd name="connsiteX3" fmla="*/ 1 w 2476861"/>
                <a:gd name="connsiteY3" fmla="*/ 0 h 257442"/>
                <a:gd name="connsiteX0" fmla="*/ 2476861 w 2476861"/>
                <a:gd name="connsiteY0" fmla="*/ 0 h 257442"/>
                <a:gd name="connsiteX1" fmla="*/ 2422140 w 2476861"/>
                <a:gd name="connsiteY1" fmla="*/ 257442 h 257442"/>
                <a:gd name="connsiteX2" fmla="*/ 0 w 2476861"/>
                <a:gd name="connsiteY2" fmla="*/ 257442 h 257442"/>
                <a:gd name="connsiteX3" fmla="*/ 1 w 2476861"/>
                <a:gd name="connsiteY3" fmla="*/ 0 h 257442"/>
                <a:gd name="connsiteX0" fmla="*/ 2476860 w 2476860"/>
                <a:gd name="connsiteY0" fmla="*/ 0 h 257442"/>
                <a:gd name="connsiteX1" fmla="*/ 2422139 w 2476860"/>
                <a:gd name="connsiteY1" fmla="*/ 257442 h 257442"/>
                <a:gd name="connsiteX2" fmla="*/ 0 w 2476860"/>
                <a:gd name="connsiteY2" fmla="*/ 257442 h 257442"/>
                <a:gd name="connsiteX3" fmla="*/ 0 w 2476860"/>
                <a:gd name="connsiteY3" fmla="*/ 0 h 257442"/>
                <a:gd name="connsiteX0" fmla="*/ 2476861 w 2476861"/>
                <a:gd name="connsiteY0" fmla="*/ 0 h 257442"/>
                <a:gd name="connsiteX1" fmla="*/ 2422140 w 2476861"/>
                <a:gd name="connsiteY1" fmla="*/ 257442 h 257442"/>
                <a:gd name="connsiteX2" fmla="*/ 1 w 2476861"/>
                <a:gd name="connsiteY2" fmla="*/ 257442 h 257442"/>
                <a:gd name="connsiteX3" fmla="*/ 0 w 2476861"/>
                <a:gd name="connsiteY3" fmla="*/ 0 h 257442"/>
                <a:gd name="connsiteX0" fmla="*/ 2645176 w 2645176"/>
                <a:gd name="connsiteY0" fmla="*/ 0 h 257442"/>
                <a:gd name="connsiteX1" fmla="*/ 2422140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813491 w 2813491"/>
                <a:gd name="connsiteY0" fmla="*/ 0 h 257442"/>
                <a:gd name="connsiteX1" fmla="*/ 2590454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3066765 w 3066765"/>
                <a:gd name="connsiteY0" fmla="*/ 0 h 257442"/>
                <a:gd name="connsiteX1" fmla="*/ 2758770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244698 w 3244698"/>
                <a:gd name="connsiteY0" fmla="*/ 0 h 257442"/>
                <a:gd name="connsiteX1" fmla="*/ 3012044 w 3244698"/>
                <a:gd name="connsiteY1" fmla="*/ 257442 h 257442"/>
                <a:gd name="connsiteX2" fmla="*/ 0 w 3244698"/>
                <a:gd name="connsiteY2" fmla="*/ 257442 h 257442"/>
                <a:gd name="connsiteX3" fmla="*/ 0 w 3244698"/>
                <a:gd name="connsiteY3" fmla="*/ 0 h 257442"/>
                <a:gd name="connsiteX0" fmla="*/ 3244698 w 3244698"/>
                <a:gd name="connsiteY0" fmla="*/ 0 h 257442"/>
                <a:gd name="connsiteX1" fmla="*/ 3189976 w 3244698"/>
                <a:gd name="connsiteY1" fmla="*/ 257442 h 257442"/>
                <a:gd name="connsiteX2" fmla="*/ 0 w 3244698"/>
                <a:gd name="connsiteY2" fmla="*/ 257442 h 257442"/>
                <a:gd name="connsiteX3" fmla="*/ 0 w 3244698"/>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413015 w 3413015"/>
                <a:gd name="connsiteY0" fmla="*/ 0 h 257442"/>
                <a:gd name="connsiteX1" fmla="*/ 3189977 w 3413015"/>
                <a:gd name="connsiteY1" fmla="*/ 257442 h 257442"/>
                <a:gd name="connsiteX2" fmla="*/ 0 w 3413015"/>
                <a:gd name="connsiteY2" fmla="*/ 257442 h 257442"/>
                <a:gd name="connsiteX3" fmla="*/ 1 w 3413015"/>
                <a:gd name="connsiteY3" fmla="*/ 0 h 257442"/>
                <a:gd name="connsiteX0" fmla="*/ 3413015 w 3413015"/>
                <a:gd name="connsiteY0" fmla="*/ 0 h 257442"/>
                <a:gd name="connsiteX1" fmla="*/ 3358294 w 3413015"/>
                <a:gd name="connsiteY1" fmla="*/ 257442 h 257442"/>
                <a:gd name="connsiteX2" fmla="*/ 0 w 3413015"/>
                <a:gd name="connsiteY2" fmla="*/ 257442 h 257442"/>
                <a:gd name="connsiteX3" fmla="*/ 1 w 3413015"/>
                <a:gd name="connsiteY3" fmla="*/ 0 h 257442"/>
                <a:gd name="connsiteX0" fmla="*/ 3413014 w 3413014"/>
                <a:gd name="connsiteY0" fmla="*/ 0 h 257442"/>
                <a:gd name="connsiteX1" fmla="*/ 3358293 w 3413014"/>
                <a:gd name="connsiteY1" fmla="*/ 257442 h 257442"/>
                <a:gd name="connsiteX2" fmla="*/ 0 w 3413014"/>
                <a:gd name="connsiteY2" fmla="*/ 257442 h 257442"/>
                <a:gd name="connsiteX3" fmla="*/ 0 w 3413014"/>
                <a:gd name="connsiteY3" fmla="*/ 0 h 257442"/>
                <a:gd name="connsiteX0" fmla="*/ 3413015 w 3413015"/>
                <a:gd name="connsiteY0" fmla="*/ 0 h 257442"/>
                <a:gd name="connsiteX1" fmla="*/ 3358294 w 3413015"/>
                <a:gd name="connsiteY1" fmla="*/ 257442 h 257442"/>
                <a:gd name="connsiteX2" fmla="*/ 1 w 3413015"/>
                <a:gd name="connsiteY2" fmla="*/ 257442 h 257442"/>
                <a:gd name="connsiteX3" fmla="*/ 0 w 3413015"/>
                <a:gd name="connsiteY3" fmla="*/ 0 h 257442"/>
                <a:gd name="connsiteX0" fmla="*/ 942787 w 3358294"/>
                <a:gd name="connsiteY0" fmla="*/ 0 h 257442"/>
                <a:gd name="connsiteX1" fmla="*/ 3358294 w 3358294"/>
                <a:gd name="connsiteY1" fmla="*/ 257442 h 257442"/>
                <a:gd name="connsiteX2" fmla="*/ 1 w 3358294"/>
                <a:gd name="connsiteY2" fmla="*/ 257442 h 257442"/>
                <a:gd name="connsiteX3" fmla="*/ 0 w 3358294"/>
                <a:gd name="connsiteY3" fmla="*/ 0 h 257442"/>
                <a:gd name="connsiteX0" fmla="*/ 942787 w 942787"/>
                <a:gd name="connsiteY0" fmla="*/ 0 h 257442"/>
                <a:gd name="connsiteX1" fmla="*/ 888066 w 942787"/>
                <a:gd name="connsiteY1" fmla="*/ 257442 h 257442"/>
                <a:gd name="connsiteX2" fmla="*/ 1 w 942787"/>
                <a:gd name="connsiteY2" fmla="*/ 257442 h 257442"/>
                <a:gd name="connsiteX3" fmla="*/ 0 w 942787"/>
                <a:gd name="connsiteY3" fmla="*/ 0 h 257442"/>
                <a:gd name="connsiteX0" fmla="*/ 942787 w 942787"/>
                <a:gd name="connsiteY0" fmla="*/ 0 h 257442"/>
                <a:gd name="connsiteX1" fmla="*/ 888066 w 942787"/>
                <a:gd name="connsiteY1" fmla="*/ 257442 h 257442"/>
                <a:gd name="connsiteX2" fmla="*/ 2 w 942787"/>
                <a:gd name="connsiteY2" fmla="*/ 257442 h 257442"/>
                <a:gd name="connsiteX3" fmla="*/ 0 w 942787"/>
                <a:gd name="connsiteY3" fmla="*/ 0 h 257442"/>
                <a:gd name="connsiteX0" fmla="*/ 942785 w 942785"/>
                <a:gd name="connsiteY0" fmla="*/ 0 h 257442"/>
                <a:gd name="connsiteX1" fmla="*/ 888064 w 942785"/>
                <a:gd name="connsiteY1" fmla="*/ 257442 h 257442"/>
                <a:gd name="connsiteX2" fmla="*/ 0 w 942785"/>
                <a:gd name="connsiteY2" fmla="*/ 257442 h 257442"/>
                <a:gd name="connsiteX3" fmla="*/ 0 w 942785"/>
                <a:gd name="connsiteY3" fmla="*/ 0 h 257442"/>
                <a:gd name="connsiteX0" fmla="*/ 1111101 w 1111101"/>
                <a:gd name="connsiteY0" fmla="*/ 0 h 257442"/>
                <a:gd name="connsiteX1" fmla="*/ 888064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279416 w 1279416"/>
                <a:gd name="connsiteY0" fmla="*/ 0 h 257442"/>
                <a:gd name="connsiteX1" fmla="*/ 1056380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4 w 1279416"/>
                <a:gd name="connsiteY1" fmla="*/ 257442 h 257442"/>
                <a:gd name="connsiteX2" fmla="*/ 0 w 1279416"/>
                <a:gd name="connsiteY2" fmla="*/ 257442 h 257442"/>
                <a:gd name="connsiteX3" fmla="*/ 0 w 1279416"/>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439718 w 1439718"/>
                <a:gd name="connsiteY0" fmla="*/ 0 h 257442"/>
                <a:gd name="connsiteX1" fmla="*/ 1224695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0 w 1439718"/>
                <a:gd name="connsiteY3" fmla="*/ 0 h 257442"/>
                <a:gd name="connsiteX0" fmla="*/ 1600017 w 1600017"/>
                <a:gd name="connsiteY0" fmla="*/ 0 h 257442"/>
                <a:gd name="connsiteX1" fmla="*/ 13849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843673 w 1843673"/>
                <a:gd name="connsiteY0" fmla="*/ 0 h 257442"/>
                <a:gd name="connsiteX1" fmla="*/ 1545296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701007 w 1788952"/>
                <a:gd name="connsiteY0" fmla="*/ 0 h 257442"/>
                <a:gd name="connsiteX1" fmla="*/ 1788952 w 1788952"/>
                <a:gd name="connsiteY1" fmla="*/ 257442 h 257442"/>
                <a:gd name="connsiteX2" fmla="*/ 0 w 1788952"/>
                <a:gd name="connsiteY2" fmla="*/ 257442 h 257442"/>
                <a:gd name="connsiteX3" fmla="*/ 0 w 1788952"/>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02984 w 1902984"/>
                <a:gd name="connsiteY0" fmla="*/ 0 h 257442"/>
                <a:gd name="connsiteX1" fmla="*/ 1646285 w 1902984"/>
                <a:gd name="connsiteY1" fmla="*/ 257442 h 257442"/>
                <a:gd name="connsiteX2" fmla="*/ 0 w 1902984"/>
                <a:gd name="connsiteY2" fmla="*/ 257442 h 257442"/>
                <a:gd name="connsiteX3" fmla="*/ 0 w 1902984"/>
                <a:gd name="connsiteY3" fmla="*/ 0 h 257442"/>
                <a:gd name="connsiteX0" fmla="*/ 1902984 w 1902984"/>
                <a:gd name="connsiteY0" fmla="*/ 0 h 257442"/>
                <a:gd name="connsiteX1" fmla="*/ 1848263 w 1902984"/>
                <a:gd name="connsiteY1" fmla="*/ 257442 h 257442"/>
                <a:gd name="connsiteX2" fmla="*/ 0 w 1902984"/>
                <a:gd name="connsiteY2" fmla="*/ 257442 h 257442"/>
                <a:gd name="connsiteX3" fmla="*/ 0 w 1902984"/>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801996 w 1848264"/>
                <a:gd name="connsiteY0" fmla="*/ 0 h 257442"/>
                <a:gd name="connsiteX1" fmla="*/ 1848264 w 1848264"/>
                <a:gd name="connsiteY1" fmla="*/ 257442 h 257442"/>
                <a:gd name="connsiteX2" fmla="*/ 0 w 1848264"/>
                <a:gd name="connsiteY2" fmla="*/ 257442 h 257442"/>
                <a:gd name="connsiteX3" fmla="*/ 1 w 1848264"/>
                <a:gd name="connsiteY3" fmla="*/ 0 h 257442"/>
                <a:gd name="connsiteX0" fmla="*/ 1801996 w 1801996"/>
                <a:gd name="connsiteY0" fmla="*/ 0 h 257442"/>
                <a:gd name="connsiteX1" fmla="*/ 1747275 w 1801996"/>
                <a:gd name="connsiteY1" fmla="*/ 257442 h 257442"/>
                <a:gd name="connsiteX2" fmla="*/ 0 w 1801996"/>
                <a:gd name="connsiteY2" fmla="*/ 257442 h 257442"/>
                <a:gd name="connsiteX3" fmla="*/ 1 w 1801996"/>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701007 w 1747274"/>
                <a:gd name="connsiteY0" fmla="*/ 0 h 257442"/>
                <a:gd name="connsiteX1" fmla="*/ 1747274 w 1747274"/>
                <a:gd name="connsiteY1" fmla="*/ 257442 h 257442"/>
                <a:gd name="connsiteX2" fmla="*/ 0 w 1747274"/>
                <a:gd name="connsiteY2" fmla="*/ 257442 h 257442"/>
                <a:gd name="connsiteX3" fmla="*/ 0 w 1747274"/>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44662 w 1944662"/>
                <a:gd name="connsiteY0" fmla="*/ 0 h 257442"/>
                <a:gd name="connsiteX1" fmla="*/ 1646285 w 1944662"/>
                <a:gd name="connsiteY1" fmla="*/ 257442 h 257442"/>
                <a:gd name="connsiteX2" fmla="*/ 0 w 1944662"/>
                <a:gd name="connsiteY2" fmla="*/ 257442 h 257442"/>
                <a:gd name="connsiteX3" fmla="*/ 0 w 1944662"/>
                <a:gd name="connsiteY3" fmla="*/ 0 h 257442"/>
                <a:gd name="connsiteX0" fmla="*/ 1944662 w 1944662"/>
                <a:gd name="connsiteY0" fmla="*/ 0 h 257442"/>
                <a:gd name="connsiteX1" fmla="*/ 1889941 w 1944662"/>
                <a:gd name="connsiteY1" fmla="*/ 257442 h 257442"/>
                <a:gd name="connsiteX2" fmla="*/ 0 w 1944662"/>
                <a:gd name="connsiteY2" fmla="*/ 257442 h 257442"/>
                <a:gd name="connsiteX3" fmla="*/ 0 w 1944662"/>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2107273 w 2107273"/>
                <a:gd name="connsiteY0" fmla="*/ 0 h 257442"/>
                <a:gd name="connsiteX1" fmla="*/ 1889942 w 2107273"/>
                <a:gd name="connsiteY1" fmla="*/ 257442 h 257442"/>
                <a:gd name="connsiteX2" fmla="*/ 0 w 2107273"/>
                <a:gd name="connsiteY2" fmla="*/ 257442 h 257442"/>
                <a:gd name="connsiteX3" fmla="*/ 1 w 2107273"/>
                <a:gd name="connsiteY3" fmla="*/ 0 h 257442"/>
                <a:gd name="connsiteX0" fmla="*/ 2107273 w 2107273"/>
                <a:gd name="connsiteY0" fmla="*/ 0 h 257442"/>
                <a:gd name="connsiteX1" fmla="*/ 2052552 w 2107273"/>
                <a:gd name="connsiteY1" fmla="*/ 257442 h 257442"/>
                <a:gd name="connsiteX2" fmla="*/ 0 w 2107273"/>
                <a:gd name="connsiteY2" fmla="*/ 257442 h 257442"/>
                <a:gd name="connsiteX3" fmla="*/ 1 w 2107273"/>
                <a:gd name="connsiteY3" fmla="*/ 0 h 257442"/>
                <a:gd name="connsiteX0" fmla="*/ 2107272 w 2107272"/>
                <a:gd name="connsiteY0" fmla="*/ 0 h 257442"/>
                <a:gd name="connsiteX1" fmla="*/ 2052551 w 2107272"/>
                <a:gd name="connsiteY1" fmla="*/ 257442 h 257442"/>
                <a:gd name="connsiteX2" fmla="*/ 0 w 2107272"/>
                <a:gd name="connsiteY2" fmla="*/ 257442 h 257442"/>
                <a:gd name="connsiteX3" fmla="*/ 0 w 2107272"/>
                <a:gd name="connsiteY3" fmla="*/ 0 h 257442"/>
                <a:gd name="connsiteX0" fmla="*/ 2107273 w 2107273"/>
                <a:gd name="connsiteY0" fmla="*/ 0 h 257442"/>
                <a:gd name="connsiteX1" fmla="*/ 2052552 w 2107273"/>
                <a:gd name="connsiteY1" fmla="*/ 257442 h 257442"/>
                <a:gd name="connsiteX2" fmla="*/ 1 w 2107273"/>
                <a:gd name="connsiteY2" fmla="*/ 257442 h 257442"/>
                <a:gd name="connsiteX3" fmla="*/ 0 w 2107273"/>
                <a:gd name="connsiteY3" fmla="*/ 0 h 257442"/>
                <a:gd name="connsiteX0" fmla="*/ 2267573 w 2267573"/>
                <a:gd name="connsiteY0" fmla="*/ 0 h 257442"/>
                <a:gd name="connsiteX1" fmla="*/ 20525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2 w 2267572"/>
                <a:gd name="connsiteY0" fmla="*/ 0 h 257442"/>
                <a:gd name="connsiteX1" fmla="*/ 2212851 w 2267572"/>
                <a:gd name="connsiteY1" fmla="*/ 257442 h 257442"/>
                <a:gd name="connsiteX2" fmla="*/ 0 w 2267572"/>
                <a:gd name="connsiteY2" fmla="*/ 257442 h 257442"/>
                <a:gd name="connsiteX3" fmla="*/ 0 w 2267572"/>
                <a:gd name="connsiteY3" fmla="*/ 0 h 257442"/>
                <a:gd name="connsiteX0" fmla="*/ 2427871 w 2427871"/>
                <a:gd name="connsiteY0" fmla="*/ 0 h 257442"/>
                <a:gd name="connsiteX1" fmla="*/ 2212851 w 2427871"/>
                <a:gd name="connsiteY1" fmla="*/ 257442 h 257442"/>
                <a:gd name="connsiteX2" fmla="*/ 0 w 2427871"/>
                <a:gd name="connsiteY2" fmla="*/ 257442 h 257442"/>
                <a:gd name="connsiteX3" fmla="*/ 0 w 2427871"/>
                <a:gd name="connsiteY3" fmla="*/ 0 h 257442"/>
                <a:gd name="connsiteX0" fmla="*/ 2427871 w 2427871"/>
                <a:gd name="connsiteY0" fmla="*/ 0 h 257442"/>
                <a:gd name="connsiteX1" fmla="*/ 2373150 w 2427871"/>
                <a:gd name="connsiteY1" fmla="*/ 257442 h 257442"/>
                <a:gd name="connsiteX2" fmla="*/ 0 w 2427871"/>
                <a:gd name="connsiteY2" fmla="*/ 257442 h 257442"/>
                <a:gd name="connsiteX3" fmla="*/ 0 w 2427871"/>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1 w 2427872"/>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0 w 2427872"/>
                <a:gd name="connsiteY3" fmla="*/ 0 h 257442"/>
                <a:gd name="connsiteX0" fmla="*/ 2706795 w 2706795"/>
                <a:gd name="connsiteY0" fmla="*/ 0 h 257442"/>
                <a:gd name="connsiteX1" fmla="*/ 2373151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875109 w 2875109"/>
                <a:gd name="connsiteY0" fmla="*/ 0 h 257442"/>
                <a:gd name="connsiteX1" fmla="*/ 2652074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3061058 w 3061058"/>
                <a:gd name="connsiteY0" fmla="*/ 0 h 257442"/>
                <a:gd name="connsiteX1" fmla="*/ 2820388 w 3061058"/>
                <a:gd name="connsiteY1" fmla="*/ 257442 h 257442"/>
                <a:gd name="connsiteX2" fmla="*/ 0 w 3061058"/>
                <a:gd name="connsiteY2" fmla="*/ 257442 h 257442"/>
                <a:gd name="connsiteX3" fmla="*/ 0 w 3061058"/>
                <a:gd name="connsiteY3" fmla="*/ 0 h 257442"/>
                <a:gd name="connsiteX0" fmla="*/ 3061058 w 3061058"/>
                <a:gd name="connsiteY0" fmla="*/ 0 h 257442"/>
                <a:gd name="connsiteX1" fmla="*/ 3006336 w 3061058"/>
                <a:gd name="connsiteY1" fmla="*/ 257442 h 257442"/>
                <a:gd name="connsiteX2" fmla="*/ 0 w 3061058"/>
                <a:gd name="connsiteY2" fmla="*/ 257442 h 257442"/>
                <a:gd name="connsiteX3" fmla="*/ 0 w 3061058"/>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221359 w 3221359"/>
                <a:gd name="connsiteY0" fmla="*/ 0 h 257442"/>
                <a:gd name="connsiteX1" fmla="*/ 3006337 w 3221359"/>
                <a:gd name="connsiteY1" fmla="*/ 257442 h 257442"/>
                <a:gd name="connsiteX2" fmla="*/ 0 w 3221359"/>
                <a:gd name="connsiteY2" fmla="*/ 257442 h 257442"/>
                <a:gd name="connsiteX3" fmla="*/ 1 w 3221359"/>
                <a:gd name="connsiteY3" fmla="*/ 0 h 257442"/>
                <a:gd name="connsiteX0" fmla="*/ 3221359 w 3221359"/>
                <a:gd name="connsiteY0" fmla="*/ 0 h 257442"/>
                <a:gd name="connsiteX1" fmla="*/ 3166638 w 3221359"/>
                <a:gd name="connsiteY1" fmla="*/ 257442 h 257442"/>
                <a:gd name="connsiteX2" fmla="*/ 0 w 3221359"/>
                <a:gd name="connsiteY2" fmla="*/ 257442 h 257442"/>
                <a:gd name="connsiteX3" fmla="*/ 1 w 3221359"/>
                <a:gd name="connsiteY3" fmla="*/ 0 h 257442"/>
                <a:gd name="connsiteX0" fmla="*/ 3221358 w 3221358"/>
                <a:gd name="connsiteY0" fmla="*/ 0 h 257442"/>
                <a:gd name="connsiteX1" fmla="*/ 3166637 w 3221358"/>
                <a:gd name="connsiteY1" fmla="*/ 257442 h 257442"/>
                <a:gd name="connsiteX2" fmla="*/ 0 w 3221358"/>
                <a:gd name="connsiteY2" fmla="*/ 257442 h 257442"/>
                <a:gd name="connsiteX3" fmla="*/ 0 w 3221358"/>
                <a:gd name="connsiteY3" fmla="*/ 0 h 257442"/>
                <a:gd name="connsiteX0" fmla="*/ 3221359 w 3221359"/>
                <a:gd name="connsiteY0" fmla="*/ 0 h 257442"/>
                <a:gd name="connsiteX1" fmla="*/ 3166638 w 3221359"/>
                <a:gd name="connsiteY1" fmla="*/ 257442 h 257442"/>
                <a:gd name="connsiteX2" fmla="*/ 1 w 3221359"/>
                <a:gd name="connsiteY2" fmla="*/ 257442 h 257442"/>
                <a:gd name="connsiteX3" fmla="*/ 0 w 3221359"/>
                <a:gd name="connsiteY3" fmla="*/ 0 h 257442"/>
                <a:gd name="connsiteX0" fmla="*/ 3389675 w 3389675"/>
                <a:gd name="connsiteY0" fmla="*/ 0 h 257442"/>
                <a:gd name="connsiteX1" fmla="*/ 3166638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4 w 3389674"/>
                <a:gd name="connsiteY0" fmla="*/ 0 h 257442"/>
                <a:gd name="connsiteX1" fmla="*/ 3334953 w 3389674"/>
                <a:gd name="connsiteY1" fmla="*/ 257442 h 257442"/>
                <a:gd name="connsiteX2" fmla="*/ 0 w 3389674"/>
                <a:gd name="connsiteY2" fmla="*/ 257442 h 257442"/>
                <a:gd name="connsiteX3" fmla="*/ 0 w 3389674"/>
                <a:gd name="connsiteY3" fmla="*/ 0 h 257442"/>
                <a:gd name="connsiteX0" fmla="*/ 986066 w 3334953"/>
                <a:gd name="connsiteY0" fmla="*/ 0 h 257442"/>
                <a:gd name="connsiteX1" fmla="*/ 3334953 w 3334953"/>
                <a:gd name="connsiteY1" fmla="*/ 257442 h 257442"/>
                <a:gd name="connsiteX2" fmla="*/ 0 w 3334953"/>
                <a:gd name="connsiteY2" fmla="*/ 257442 h 257442"/>
                <a:gd name="connsiteX3" fmla="*/ 0 w 3334953"/>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1154382 w 1154382"/>
                <a:gd name="connsiteY0" fmla="*/ 0 h 257442"/>
                <a:gd name="connsiteX1" fmla="*/ 931346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314682 w 1314682"/>
                <a:gd name="connsiteY0" fmla="*/ 0 h 257442"/>
                <a:gd name="connsiteX1" fmla="*/ 10996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482998 w 1482998"/>
                <a:gd name="connsiteY0" fmla="*/ 0 h 257442"/>
                <a:gd name="connsiteX1" fmla="*/ 1259961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643298 w 1643298"/>
                <a:gd name="connsiteY0" fmla="*/ 0 h 257442"/>
                <a:gd name="connsiteX1" fmla="*/ 14282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896573 w 1896573"/>
                <a:gd name="connsiteY0" fmla="*/ 0 h 257442"/>
                <a:gd name="connsiteX1" fmla="*/ 1588577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2071749 w 2071749"/>
                <a:gd name="connsiteY0" fmla="*/ 0 h 257442"/>
                <a:gd name="connsiteX1" fmla="*/ 1841852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333038 w 2333038"/>
                <a:gd name="connsiteY0" fmla="*/ 0 h 257442"/>
                <a:gd name="connsiteX1" fmla="*/ 2017028 w 2333038"/>
                <a:gd name="connsiteY1" fmla="*/ 257442 h 257442"/>
                <a:gd name="connsiteX2" fmla="*/ 0 w 2333038"/>
                <a:gd name="connsiteY2" fmla="*/ 257442 h 257442"/>
                <a:gd name="connsiteX3" fmla="*/ 0 w 2333038"/>
                <a:gd name="connsiteY3" fmla="*/ 0 h 257442"/>
                <a:gd name="connsiteX0" fmla="*/ 2333038 w 2333038"/>
                <a:gd name="connsiteY0" fmla="*/ 0 h 257442"/>
                <a:gd name="connsiteX1" fmla="*/ 2278316 w 2333038"/>
                <a:gd name="connsiteY1" fmla="*/ 257442 h 257442"/>
                <a:gd name="connsiteX2" fmla="*/ 0 w 2333038"/>
                <a:gd name="connsiteY2" fmla="*/ 257442 h 257442"/>
                <a:gd name="connsiteX3" fmla="*/ 0 w 2333038"/>
                <a:gd name="connsiteY3" fmla="*/ 0 h 257442"/>
                <a:gd name="connsiteX0" fmla="*/ 2333039 w 2333039"/>
                <a:gd name="connsiteY0" fmla="*/ 0 h 257442"/>
                <a:gd name="connsiteX1" fmla="*/ 2278317 w 2333039"/>
                <a:gd name="connsiteY1" fmla="*/ 257442 h 257442"/>
                <a:gd name="connsiteX2" fmla="*/ 0 w 2333039"/>
                <a:gd name="connsiteY2" fmla="*/ 257442 h 257442"/>
                <a:gd name="connsiteX3" fmla="*/ 1 w 2333039"/>
                <a:gd name="connsiteY3" fmla="*/ 0 h 257442"/>
                <a:gd name="connsiteX0" fmla="*/ 2333039 w 2333039"/>
                <a:gd name="connsiteY0" fmla="*/ 0 h 257442"/>
                <a:gd name="connsiteX1" fmla="*/ 2278317 w 2333039"/>
                <a:gd name="connsiteY1" fmla="*/ 257442 h 257442"/>
                <a:gd name="connsiteX2" fmla="*/ 0 w 2333039"/>
                <a:gd name="connsiteY2" fmla="*/ 257442 h 257442"/>
                <a:gd name="connsiteX3" fmla="*/ 1 w 2333039"/>
                <a:gd name="connsiteY3" fmla="*/ 0 h 257442"/>
                <a:gd name="connsiteX0" fmla="*/ 2653640 w 2653640"/>
                <a:gd name="connsiteY0" fmla="*/ 0 h 257442"/>
                <a:gd name="connsiteX1" fmla="*/ 2278317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0 w 2653640"/>
                <a:gd name="connsiteY3" fmla="*/ 0 h 257442"/>
                <a:gd name="connsiteX0" fmla="*/ 950801 w 2598918"/>
                <a:gd name="connsiteY0" fmla="*/ 0 h 257442"/>
                <a:gd name="connsiteX1" fmla="*/ 2598918 w 2598918"/>
                <a:gd name="connsiteY1" fmla="*/ 257442 h 257442"/>
                <a:gd name="connsiteX2" fmla="*/ 0 w 2598918"/>
                <a:gd name="connsiteY2" fmla="*/ 257442 h 257442"/>
                <a:gd name="connsiteX3" fmla="*/ 0 w 2598918"/>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28733 w 1128733"/>
                <a:gd name="connsiteY0" fmla="*/ 0 h 257442"/>
                <a:gd name="connsiteX1" fmla="*/ 896079 w 1128733"/>
                <a:gd name="connsiteY1" fmla="*/ 257442 h 257442"/>
                <a:gd name="connsiteX2" fmla="*/ 0 w 1128733"/>
                <a:gd name="connsiteY2" fmla="*/ 257442 h 257442"/>
                <a:gd name="connsiteX3" fmla="*/ 0 w 1128733"/>
                <a:gd name="connsiteY3" fmla="*/ 0 h 257442"/>
                <a:gd name="connsiteX0" fmla="*/ 1128733 w 1128733"/>
                <a:gd name="connsiteY0" fmla="*/ 0 h 257442"/>
                <a:gd name="connsiteX1" fmla="*/ 1074012 w 1128733"/>
                <a:gd name="connsiteY1" fmla="*/ 257442 h 257442"/>
                <a:gd name="connsiteX2" fmla="*/ 0 w 1128733"/>
                <a:gd name="connsiteY2" fmla="*/ 257442 h 257442"/>
                <a:gd name="connsiteX3" fmla="*/ 0 w 1128733"/>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1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0 w 1128734"/>
                <a:gd name="connsiteY3" fmla="*/ 0 h 257442"/>
                <a:gd name="connsiteX0" fmla="*/ 1332316 w 1332316"/>
                <a:gd name="connsiteY0" fmla="*/ 0 h 257442"/>
                <a:gd name="connsiteX1" fmla="*/ 1074013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585590 w 1585590"/>
                <a:gd name="connsiteY0" fmla="*/ 0 h 257442"/>
                <a:gd name="connsiteX1" fmla="*/ 1277595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760766 w 1760766"/>
                <a:gd name="connsiteY0" fmla="*/ 0 h 257442"/>
                <a:gd name="connsiteX1" fmla="*/ 1530869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2065337 w 2065337"/>
                <a:gd name="connsiteY0" fmla="*/ 0 h 257442"/>
                <a:gd name="connsiteX1" fmla="*/ 1706045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334642 w 2334642"/>
                <a:gd name="connsiteY0" fmla="*/ 0 h 257442"/>
                <a:gd name="connsiteX1" fmla="*/ 2010616 w 2334642"/>
                <a:gd name="connsiteY1" fmla="*/ 257442 h 257442"/>
                <a:gd name="connsiteX2" fmla="*/ 0 w 2334642"/>
                <a:gd name="connsiteY2" fmla="*/ 257442 h 257442"/>
                <a:gd name="connsiteX3" fmla="*/ 0 w 2334642"/>
                <a:gd name="connsiteY3" fmla="*/ 0 h 257442"/>
                <a:gd name="connsiteX0" fmla="*/ 2334642 w 2334642"/>
                <a:gd name="connsiteY0" fmla="*/ 0 h 257442"/>
                <a:gd name="connsiteX1" fmla="*/ 2279920 w 2334642"/>
                <a:gd name="connsiteY1" fmla="*/ 257442 h 257442"/>
                <a:gd name="connsiteX2" fmla="*/ 0 w 2334642"/>
                <a:gd name="connsiteY2" fmla="*/ 257442 h 257442"/>
                <a:gd name="connsiteX3" fmla="*/ 0 w 2334642"/>
                <a:gd name="connsiteY3" fmla="*/ 0 h 257442"/>
                <a:gd name="connsiteX0" fmla="*/ 2334643 w 2334643"/>
                <a:gd name="connsiteY0" fmla="*/ 0 h 257442"/>
                <a:gd name="connsiteX1" fmla="*/ 2279921 w 2334643"/>
                <a:gd name="connsiteY1" fmla="*/ 257442 h 257442"/>
                <a:gd name="connsiteX2" fmla="*/ 0 w 2334643"/>
                <a:gd name="connsiteY2" fmla="*/ 257442 h 257442"/>
                <a:gd name="connsiteX3" fmla="*/ 1 w 2334643"/>
                <a:gd name="connsiteY3" fmla="*/ 0 h 257442"/>
                <a:gd name="connsiteX0" fmla="*/ 2334643 w 2334643"/>
                <a:gd name="connsiteY0" fmla="*/ 0 h 257442"/>
                <a:gd name="connsiteX1" fmla="*/ 2279921 w 2334643"/>
                <a:gd name="connsiteY1" fmla="*/ 257442 h 257442"/>
                <a:gd name="connsiteX2" fmla="*/ 0 w 2334643"/>
                <a:gd name="connsiteY2" fmla="*/ 257442 h 257442"/>
                <a:gd name="connsiteX3" fmla="*/ 1 w 2334643"/>
                <a:gd name="connsiteY3" fmla="*/ 0 h 257442"/>
              </a:gdLst>
              <a:ahLst/>
              <a:cxnLst>
                <a:cxn ang="0">
                  <a:pos x="connsiteX0" y="connsiteY0"/>
                </a:cxn>
                <a:cxn ang="0">
                  <a:pos x="connsiteX1" y="connsiteY1"/>
                </a:cxn>
                <a:cxn ang="0">
                  <a:pos x="connsiteX2" y="connsiteY2"/>
                </a:cxn>
                <a:cxn ang="0">
                  <a:pos x="connsiteX3" y="connsiteY3"/>
                </a:cxn>
              </a:cxnLst>
              <a:rect l="l" t="t" r="r" b="b"/>
              <a:pathLst>
                <a:path w="2334643" h="257442">
                  <a:moveTo>
                    <a:pt x="2334643" y="0"/>
                  </a:moveTo>
                  <a:lnTo>
                    <a:pt x="2279921" y="257442"/>
                  </a:lnTo>
                  <a:lnTo>
                    <a:pt x="0" y="257442"/>
                  </a:lnTo>
                  <a:lnTo>
                    <a:pt x="1"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18" name="btfpRunningAgenda1LevelTextLeft884994">
              <a:extLst>
                <a:ext uri="{FF2B5EF4-FFF2-40B4-BE49-F238E27FC236}">
                  <a16:creationId xmlns:a16="http://schemas.microsoft.com/office/drawing/2014/main" id="{8B4E34E5-9FEF-422D-ABFA-2FB5AE4BCA2E}"/>
                </a:ext>
              </a:extLst>
            </p:cNvPr>
            <p:cNvSpPr txBox="1"/>
            <p:nvPr/>
          </p:nvSpPr>
          <p:spPr bwMode="gray">
            <a:xfrm>
              <a:off x="0" y="876300"/>
              <a:ext cx="2279921"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How to Win</a:t>
              </a:r>
            </a:p>
          </p:txBody>
        </p:sp>
      </p:grpSp>
      <p:grpSp>
        <p:nvGrpSpPr>
          <p:cNvPr id="12" name="btfpColumnIndicatorGroup2">
            <a:extLst>
              <a:ext uri="{FF2B5EF4-FFF2-40B4-BE49-F238E27FC236}">
                <a16:creationId xmlns:a16="http://schemas.microsoft.com/office/drawing/2014/main" id="{9C88863B-20F7-4FEA-98B0-6AE6A96345CC}"/>
              </a:ext>
            </a:extLst>
          </p:cNvPr>
          <p:cNvGrpSpPr/>
          <p:nvPr/>
        </p:nvGrpSpPr>
        <p:grpSpPr>
          <a:xfrm>
            <a:off x="0" y="6926580"/>
            <a:ext cx="12192000" cy="137160"/>
            <a:chOff x="0" y="6926580"/>
            <a:chExt cx="12192000" cy="137160"/>
          </a:xfrm>
        </p:grpSpPr>
        <p:sp>
          <p:nvSpPr>
            <p:cNvPr id="10" name="btfpColumnGapBlocker904711">
              <a:extLst>
                <a:ext uri="{FF2B5EF4-FFF2-40B4-BE49-F238E27FC236}">
                  <a16:creationId xmlns:a16="http://schemas.microsoft.com/office/drawing/2014/main" id="{6C3BE1D8-216D-437B-80A4-93B3BA927F1E}"/>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8" name="btfpColumnGapBlocker313346">
              <a:extLst>
                <a:ext uri="{FF2B5EF4-FFF2-40B4-BE49-F238E27FC236}">
                  <a16:creationId xmlns:a16="http://schemas.microsoft.com/office/drawing/2014/main" id="{C1E33692-2E1F-4236-9F00-F308B63F6D0D}"/>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6" name="btfpColumnIndicator629293">
              <a:extLst>
                <a:ext uri="{FF2B5EF4-FFF2-40B4-BE49-F238E27FC236}">
                  <a16:creationId xmlns:a16="http://schemas.microsoft.com/office/drawing/2014/main" id="{22ECFC03-1FB9-43D2-A9CE-5A1781C5C59C}"/>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173495">
              <a:extLst>
                <a:ext uri="{FF2B5EF4-FFF2-40B4-BE49-F238E27FC236}">
                  <a16:creationId xmlns:a16="http://schemas.microsoft.com/office/drawing/2014/main" id="{5E915CA9-1556-4EC8-B37A-9C86B262168A}"/>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 name="btfpColumnIndicatorGroup1">
            <a:extLst>
              <a:ext uri="{FF2B5EF4-FFF2-40B4-BE49-F238E27FC236}">
                <a16:creationId xmlns:a16="http://schemas.microsoft.com/office/drawing/2014/main" id="{91036BE9-1251-408B-A630-A8B301BB2E82}"/>
              </a:ext>
            </a:extLst>
          </p:cNvPr>
          <p:cNvGrpSpPr/>
          <p:nvPr/>
        </p:nvGrpSpPr>
        <p:grpSpPr>
          <a:xfrm>
            <a:off x="0" y="-205740"/>
            <a:ext cx="12192000" cy="137160"/>
            <a:chOff x="0" y="-205740"/>
            <a:chExt cx="12192000" cy="137160"/>
          </a:xfrm>
        </p:grpSpPr>
        <p:sp>
          <p:nvSpPr>
            <p:cNvPr id="9" name="btfpColumnGapBlocker130826">
              <a:extLst>
                <a:ext uri="{FF2B5EF4-FFF2-40B4-BE49-F238E27FC236}">
                  <a16:creationId xmlns:a16="http://schemas.microsoft.com/office/drawing/2014/main" id="{AED24143-315C-4629-A1F2-F9248F963309}"/>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7" name="btfpColumnGapBlocker297954">
              <a:extLst>
                <a:ext uri="{FF2B5EF4-FFF2-40B4-BE49-F238E27FC236}">
                  <a16:creationId xmlns:a16="http://schemas.microsoft.com/office/drawing/2014/main" id="{B94EE95C-1EA6-4E97-A28E-7907D3E0B3CD}"/>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5" name="btfpColumnIndicator758795">
              <a:extLst>
                <a:ext uri="{FF2B5EF4-FFF2-40B4-BE49-F238E27FC236}">
                  <a16:creationId xmlns:a16="http://schemas.microsoft.com/office/drawing/2014/main" id="{A8CE42B4-85D7-4957-AF13-D8C4779718B2}"/>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261683">
              <a:extLst>
                <a:ext uri="{FF2B5EF4-FFF2-40B4-BE49-F238E27FC236}">
                  <a16:creationId xmlns:a16="http://schemas.microsoft.com/office/drawing/2014/main" id="{C3CF6795-1F6E-4A4F-B270-B9A989E7DE0E}"/>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F84489E-EA44-42F9-BE8B-31C96003E27E}"/>
              </a:ext>
            </a:extLst>
          </p:cNvPr>
          <p:cNvSpPr>
            <a:spLocks noGrp="1"/>
          </p:cNvSpPr>
          <p:nvPr>
            <p:ph type="title"/>
          </p:nvPr>
        </p:nvSpPr>
        <p:spPr/>
        <p:txBody>
          <a:bodyPr/>
          <a:lstStyle/>
          <a:p>
            <a:r>
              <a:rPr lang="en-US" dirty="0"/>
              <a:t>You received an e-mail from the consultant leading the How to Win workstream</a:t>
            </a:r>
            <a:endParaRPr lang="pt-BR" dirty="0"/>
          </a:p>
        </p:txBody>
      </p:sp>
    </p:spTree>
    <p:custDataLst>
      <p:tags r:id="rId1"/>
    </p:custDataLst>
    <p:extLst>
      <p:ext uri="{BB962C8B-B14F-4D97-AF65-F5344CB8AC3E}">
        <p14:creationId xmlns:p14="http://schemas.microsoft.com/office/powerpoint/2010/main" val="1449191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btfpColumnIndicatorGroup2">
            <a:extLst>
              <a:ext uri="{FF2B5EF4-FFF2-40B4-BE49-F238E27FC236}">
                <a16:creationId xmlns:a16="http://schemas.microsoft.com/office/drawing/2014/main" id="{6FC0E101-54F3-43D9-823F-4E78FCAF2EA6}"/>
              </a:ext>
            </a:extLst>
          </p:cNvPr>
          <p:cNvGrpSpPr/>
          <p:nvPr/>
        </p:nvGrpSpPr>
        <p:grpSpPr>
          <a:xfrm>
            <a:off x="0" y="6926580"/>
            <a:ext cx="12192000" cy="137160"/>
            <a:chOff x="0" y="6926580"/>
            <a:chExt cx="12192000" cy="137160"/>
          </a:xfrm>
        </p:grpSpPr>
        <p:sp>
          <p:nvSpPr>
            <p:cNvPr id="27" name="btfpColumnGapBlocker712255">
              <a:extLst>
                <a:ext uri="{FF2B5EF4-FFF2-40B4-BE49-F238E27FC236}">
                  <a16:creationId xmlns:a16="http://schemas.microsoft.com/office/drawing/2014/main" id="{01F8AB34-0633-4E90-9713-3498B7B581DE}"/>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12" name="btfpColumnGapBlocker217513">
              <a:extLst>
                <a:ext uri="{FF2B5EF4-FFF2-40B4-BE49-F238E27FC236}">
                  <a16:creationId xmlns:a16="http://schemas.microsoft.com/office/drawing/2014/main" id="{3A027DB1-723D-4128-8F44-15157F589B61}"/>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0" name="btfpColumnIndicator762261">
              <a:extLst>
                <a:ext uri="{FF2B5EF4-FFF2-40B4-BE49-F238E27FC236}">
                  <a16:creationId xmlns:a16="http://schemas.microsoft.com/office/drawing/2014/main" id="{C7FBFD06-8286-451F-B11A-225CE10A0506}"/>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500929">
              <a:extLst>
                <a:ext uri="{FF2B5EF4-FFF2-40B4-BE49-F238E27FC236}">
                  <a16:creationId xmlns:a16="http://schemas.microsoft.com/office/drawing/2014/main" id="{7D543614-5FF3-44CA-BFEA-771C3BF50942}"/>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8" name="btfpColumnIndicatorGroup1">
            <a:extLst>
              <a:ext uri="{FF2B5EF4-FFF2-40B4-BE49-F238E27FC236}">
                <a16:creationId xmlns:a16="http://schemas.microsoft.com/office/drawing/2014/main" id="{51664369-D66B-4569-8060-6A138424F38C}"/>
              </a:ext>
            </a:extLst>
          </p:cNvPr>
          <p:cNvGrpSpPr/>
          <p:nvPr/>
        </p:nvGrpSpPr>
        <p:grpSpPr>
          <a:xfrm>
            <a:off x="0" y="-205740"/>
            <a:ext cx="12192000" cy="137160"/>
            <a:chOff x="0" y="-205740"/>
            <a:chExt cx="12192000" cy="137160"/>
          </a:xfrm>
        </p:grpSpPr>
        <p:sp>
          <p:nvSpPr>
            <p:cNvPr id="26" name="btfpColumnGapBlocker786649">
              <a:extLst>
                <a:ext uri="{FF2B5EF4-FFF2-40B4-BE49-F238E27FC236}">
                  <a16:creationId xmlns:a16="http://schemas.microsoft.com/office/drawing/2014/main" id="{A763D12A-1728-4CDB-A61B-B34599AF2626}"/>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11" name="btfpColumnGapBlocker213730">
              <a:extLst>
                <a:ext uri="{FF2B5EF4-FFF2-40B4-BE49-F238E27FC236}">
                  <a16:creationId xmlns:a16="http://schemas.microsoft.com/office/drawing/2014/main" id="{5B06C131-D4EE-4D93-85E4-579C0076524D}"/>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6" name="btfpColumnIndicator443725">
              <a:extLst>
                <a:ext uri="{FF2B5EF4-FFF2-40B4-BE49-F238E27FC236}">
                  <a16:creationId xmlns:a16="http://schemas.microsoft.com/office/drawing/2014/main" id="{342D7509-306B-4AED-9C0D-B486AA5C7621}"/>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111500">
              <a:extLst>
                <a:ext uri="{FF2B5EF4-FFF2-40B4-BE49-F238E27FC236}">
                  <a16:creationId xmlns:a16="http://schemas.microsoft.com/office/drawing/2014/main" id="{2D96C069-879A-4F56-9033-379FC41ACDCD}"/>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pic>
        <p:nvPicPr>
          <p:cNvPr id="29" name="Picture 28"/>
          <p:cNvPicPr>
            <a:picLocks noChangeAspect="1"/>
          </p:cNvPicPr>
          <p:nvPr>
            <p:custDataLst>
              <p:tags r:id="rId2"/>
            </p:custDataLst>
          </p:nvPr>
        </p:nvPicPr>
        <p:blipFill rotWithShape="1">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l="48232" r="13491"/>
          <a:stretch/>
        </p:blipFill>
        <p:spPr>
          <a:xfrm flipH="1">
            <a:off x="624972" y="1639136"/>
            <a:ext cx="2752685" cy="4611106"/>
          </a:xfrm>
          <a:prstGeom prst="rect">
            <a:avLst/>
          </a:prstGeom>
        </p:spPr>
      </p:pic>
      <p:sp>
        <p:nvSpPr>
          <p:cNvPr id="2" name="Title 1"/>
          <p:cNvSpPr>
            <a:spLocks noGrp="1"/>
          </p:cNvSpPr>
          <p:nvPr>
            <p:ph type="title"/>
          </p:nvPr>
        </p:nvSpPr>
        <p:spPr/>
        <p:txBody>
          <a:bodyPr/>
          <a:lstStyle/>
          <a:p>
            <a:r>
              <a:rPr lang="en-US" dirty="0"/>
              <a:t>Expert interview</a:t>
            </a:r>
          </a:p>
        </p:txBody>
      </p:sp>
      <p:sp>
        <p:nvSpPr>
          <p:cNvPr id="3" name="btfpLayoutConfig" hidden="1"/>
          <p:cNvSpPr txBox="1"/>
          <p:nvPr/>
        </p:nvSpPr>
        <p:spPr bwMode="gray">
          <a:xfrm>
            <a:off x="12700" y="12700"/>
            <a:ext cx="883823"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overall_1_132314632311698956 columns_1_132314632311698956 22_1_132314659677251034 25_1_132314660769011946 26_1_132314693803240420 </a:t>
            </a:r>
            <a:endParaRPr lang="en-US" sz="100" dirty="0" err="1">
              <a:solidFill>
                <a:srgbClr val="FFFFFF">
                  <a:alpha val="0"/>
                </a:srgbClr>
              </a:solidFill>
            </a:endParaRPr>
          </a:p>
        </p:txBody>
      </p:sp>
      <p:sp>
        <p:nvSpPr>
          <p:cNvPr id="8" name="btfpCallout571409"/>
          <p:cNvSpPr/>
          <p:nvPr/>
        </p:nvSpPr>
        <p:spPr bwMode="gray">
          <a:xfrm>
            <a:off x="3602599" y="1478563"/>
            <a:ext cx="8119596" cy="824626"/>
          </a:xfrm>
          <a:prstGeom prst="wedgeRectCallout">
            <a:avLst>
              <a:gd name="adj1" fmla="val -9366"/>
              <a:gd name="adj2" fmla="val -1500"/>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1200" i="1" dirty="0">
                <a:solidFill>
                  <a:srgbClr val="5C5C5C"/>
                </a:solidFill>
              </a:rPr>
              <a:t>The growth of Brazilian agriculture is linked to the </a:t>
            </a:r>
            <a:r>
              <a:rPr lang="en-US" sz="1200" b="1" i="1" dirty="0">
                <a:solidFill>
                  <a:srgbClr val="5C5C5C"/>
                </a:solidFill>
              </a:rPr>
              <a:t>occupation of new areas</a:t>
            </a:r>
            <a:r>
              <a:rPr lang="en-US" sz="1200" i="1" dirty="0">
                <a:solidFill>
                  <a:srgbClr val="5C5C5C"/>
                </a:solidFill>
              </a:rPr>
              <a:t>, through the expansion of grain plantations to the northern region of the country (e.g., in the Amazon), in a process that is conventionally called as the advance of the agricultural frontier.</a:t>
            </a:r>
          </a:p>
        </p:txBody>
      </p:sp>
      <p:sp>
        <p:nvSpPr>
          <p:cNvPr id="13" name="TextBox 12"/>
          <p:cNvSpPr txBox="1"/>
          <p:nvPr/>
        </p:nvSpPr>
        <p:spPr bwMode="gray">
          <a:xfrm>
            <a:off x="3680093" y="1435463"/>
            <a:ext cx="418952" cy="134329"/>
          </a:xfrm>
          <a:prstGeom prst="rect">
            <a:avLst/>
          </a:prstGeom>
          <a:solidFill>
            <a:srgbClr val="FFFFFF"/>
          </a:solidFill>
        </p:spPr>
        <p:txBody>
          <a:bodyPr wrap="none" lIns="36000" tIns="36000" rIns="36000" bIns="36000" rtlCol="0" anchor="ctr">
            <a:spAutoFit/>
          </a:bodyPr>
          <a:lstStyle/>
          <a:p>
            <a:pPr marL="0" indent="0">
              <a:buNone/>
            </a:pPr>
            <a:r>
              <a:rPr lang="en-US" sz="5400" b="1" dirty="0">
                <a:solidFill>
                  <a:srgbClr val="858585"/>
                </a:solidFill>
              </a:rPr>
              <a:t>“</a:t>
            </a:r>
          </a:p>
        </p:txBody>
      </p:sp>
      <p:sp>
        <p:nvSpPr>
          <p:cNvPr id="14" name="TextBox 13"/>
          <p:cNvSpPr txBox="1"/>
          <p:nvPr/>
        </p:nvSpPr>
        <p:spPr bwMode="gray">
          <a:xfrm>
            <a:off x="11227695" y="2267191"/>
            <a:ext cx="418952" cy="216338"/>
          </a:xfrm>
          <a:prstGeom prst="rect">
            <a:avLst/>
          </a:prstGeom>
          <a:solidFill>
            <a:srgbClr val="FFFFFF"/>
          </a:solidFill>
        </p:spPr>
        <p:txBody>
          <a:bodyPr wrap="none" lIns="36000" tIns="36000" rIns="36000" bIns="36000" rtlCol="0" anchor="ctr">
            <a:spAutoFit/>
          </a:bodyPr>
          <a:lstStyle>
            <a:defPPr>
              <a:defRPr lang="en-US"/>
            </a:defPPr>
            <a:lvl1pPr marL="0" indent="0">
              <a:buNone/>
              <a:defRPr sz="5400" b="1">
                <a:solidFill>
                  <a:srgbClr val="858585"/>
                </a:solidFill>
              </a:defRPr>
            </a:lvl1pPr>
          </a:lstStyle>
          <a:p>
            <a:r>
              <a:rPr lang="en-US" dirty="0"/>
              <a:t>”</a:t>
            </a:r>
          </a:p>
        </p:txBody>
      </p:sp>
      <p:sp>
        <p:nvSpPr>
          <p:cNvPr id="22" name="btfpNotesBox780874"/>
          <p:cNvSpPr txBox="1"/>
          <p:nvPr>
            <p:custDataLst>
              <p:tags r:id="rId3"/>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dirty="0">
                <a:solidFill>
                  <a:srgbClr val="000000"/>
                </a:solidFill>
              </a:rPr>
              <a:t>Source: Bain Strategic Challenge – all data has been solely designed to match the solution of this case</a:t>
            </a:r>
          </a:p>
        </p:txBody>
      </p:sp>
      <p:grpSp>
        <p:nvGrpSpPr>
          <p:cNvPr id="36" name="btfpRunningAgenda1Level884994">
            <a:extLst>
              <a:ext uri="{FF2B5EF4-FFF2-40B4-BE49-F238E27FC236}">
                <a16:creationId xmlns:a16="http://schemas.microsoft.com/office/drawing/2014/main" id="{FAFFFF90-3208-4C66-B88B-52C6619EC89D}"/>
              </a:ext>
            </a:extLst>
          </p:cNvPr>
          <p:cNvGrpSpPr/>
          <p:nvPr>
            <p:custDataLst>
              <p:tags r:id="rId4"/>
            </p:custDataLst>
          </p:nvPr>
        </p:nvGrpSpPr>
        <p:grpSpPr>
          <a:xfrm>
            <a:off x="-1" y="944429"/>
            <a:ext cx="2334643" cy="257442"/>
            <a:chOff x="-1" y="876300"/>
            <a:chExt cx="2334643" cy="257442"/>
          </a:xfrm>
        </p:grpSpPr>
        <p:sp>
          <p:nvSpPr>
            <p:cNvPr id="37" name="btfpRunningAgenda1LevelBarLeft884994">
              <a:extLst>
                <a:ext uri="{FF2B5EF4-FFF2-40B4-BE49-F238E27FC236}">
                  <a16:creationId xmlns:a16="http://schemas.microsoft.com/office/drawing/2014/main" id="{F7881CF3-5767-4CBE-8848-751C393A4A9F}"/>
                </a:ext>
              </a:extLst>
            </p:cNvPr>
            <p:cNvSpPr/>
            <p:nvPr/>
          </p:nvSpPr>
          <p:spPr bwMode="gray">
            <a:xfrm>
              <a:off x="-1" y="876300"/>
              <a:ext cx="2334643" cy="257442"/>
            </a:xfrm>
            <a:custGeom>
              <a:avLst/>
              <a:gdLst>
                <a:gd name="connsiteX0" fmla="*/ 95080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50801 w 1816204"/>
                <a:gd name="connsiteY0" fmla="*/ 0 h 257442"/>
                <a:gd name="connsiteX1" fmla="*/ 896081 w 1816204"/>
                <a:gd name="connsiteY1" fmla="*/ 257442 h 257442"/>
                <a:gd name="connsiteX2" fmla="*/ 1816204 w 1816204"/>
                <a:gd name="connsiteY2" fmla="*/ 257442 h 257442"/>
                <a:gd name="connsiteX3" fmla="*/ 0 w 1816204"/>
                <a:gd name="connsiteY3" fmla="*/ 257442 h 257442"/>
                <a:gd name="connsiteX0" fmla="*/ 950801 w 950801"/>
                <a:gd name="connsiteY0" fmla="*/ 0 h 257442"/>
                <a:gd name="connsiteX1" fmla="*/ 896081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80 w 950800"/>
                <a:gd name="connsiteY1" fmla="*/ 257442 h 257442"/>
                <a:gd name="connsiteX2" fmla="*/ 0 w 950800"/>
                <a:gd name="connsiteY2" fmla="*/ 257442 h 257442"/>
                <a:gd name="connsiteX3" fmla="*/ 1 w 950800"/>
                <a:gd name="connsiteY3" fmla="*/ 0 h 257442"/>
                <a:gd name="connsiteX0" fmla="*/ 1119116 w 1119116"/>
                <a:gd name="connsiteY0" fmla="*/ 0 h 257442"/>
                <a:gd name="connsiteX1" fmla="*/ 896080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279416 w 1279416"/>
                <a:gd name="connsiteY0" fmla="*/ 0 h 257442"/>
                <a:gd name="connsiteX1" fmla="*/ 10643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439717 w 1439717"/>
                <a:gd name="connsiteY0" fmla="*/ 0 h 257442"/>
                <a:gd name="connsiteX1" fmla="*/ 1224695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641695 w 1641695"/>
                <a:gd name="connsiteY0" fmla="*/ 0 h 257442"/>
                <a:gd name="connsiteX1" fmla="*/ 1384996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810011 w 1810011"/>
                <a:gd name="connsiteY0" fmla="*/ 0 h 257442"/>
                <a:gd name="connsiteX1" fmla="*/ 1586974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2130611 w 2130611"/>
                <a:gd name="connsiteY0" fmla="*/ 0 h 257442"/>
                <a:gd name="connsiteX1" fmla="*/ 17552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308544 w 2308544"/>
                <a:gd name="connsiteY0" fmla="*/ 0 h 257442"/>
                <a:gd name="connsiteX1" fmla="*/ 2075890 w 2308544"/>
                <a:gd name="connsiteY1" fmla="*/ 257442 h 257442"/>
                <a:gd name="connsiteX2" fmla="*/ 0 w 2308544"/>
                <a:gd name="connsiteY2" fmla="*/ 257442 h 257442"/>
                <a:gd name="connsiteX3" fmla="*/ 0 w 2308544"/>
                <a:gd name="connsiteY3" fmla="*/ 0 h 257442"/>
                <a:gd name="connsiteX0" fmla="*/ 2308544 w 2308544"/>
                <a:gd name="connsiteY0" fmla="*/ 0 h 257442"/>
                <a:gd name="connsiteX1" fmla="*/ 2253822 w 2308544"/>
                <a:gd name="connsiteY1" fmla="*/ 257442 h 257442"/>
                <a:gd name="connsiteX2" fmla="*/ 0 w 2308544"/>
                <a:gd name="connsiteY2" fmla="*/ 257442 h 257442"/>
                <a:gd name="connsiteX3" fmla="*/ 0 w 2308544"/>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476861 w 2476861"/>
                <a:gd name="connsiteY0" fmla="*/ 0 h 257442"/>
                <a:gd name="connsiteX1" fmla="*/ 2253823 w 2476861"/>
                <a:gd name="connsiteY1" fmla="*/ 257442 h 257442"/>
                <a:gd name="connsiteX2" fmla="*/ 0 w 2476861"/>
                <a:gd name="connsiteY2" fmla="*/ 257442 h 257442"/>
                <a:gd name="connsiteX3" fmla="*/ 1 w 2476861"/>
                <a:gd name="connsiteY3" fmla="*/ 0 h 257442"/>
                <a:gd name="connsiteX0" fmla="*/ 2476861 w 2476861"/>
                <a:gd name="connsiteY0" fmla="*/ 0 h 257442"/>
                <a:gd name="connsiteX1" fmla="*/ 2422140 w 2476861"/>
                <a:gd name="connsiteY1" fmla="*/ 257442 h 257442"/>
                <a:gd name="connsiteX2" fmla="*/ 0 w 2476861"/>
                <a:gd name="connsiteY2" fmla="*/ 257442 h 257442"/>
                <a:gd name="connsiteX3" fmla="*/ 1 w 2476861"/>
                <a:gd name="connsiteY3" fmla="*/ 0 h 257442"/>
                <a:gd name="connsiteX0" fmla="*/ 2476860 w 2476860"/>
                <a:gd name="connsiteY0" fmla="*/ 0 h 257442"/>
                <a:gd name="connsiteX1" fmla="*/ 2422139 w 2476860"/>
                <a:gd name="connsiteY1" fmla="*/ 257442 h 257442"/>
                <a:gd name="connsiteX2" fmla="*/ 0 w 2476860"/>
                <a:gd name="connsiteY2" fmla="*/ 257442 h 257442"/>
                <a:gd name="connsiteX3" fmla="*/ 0 w 2476860"/>
                <a:gd name="connsiteY3" fmla="*/ 0 h 257442"/>
                <a:gd name="connsiteX0" fmla="*/ 2476861 w 2476861"/>
                <a:gd name="connsiteY0" fmla="*/ 0 h 257442"/>
                <a:gd name="connsiteX1" fmla="*/ 2422140 w 2476861"/>
                <a:gd name="connsiteY1" fmla="*/ 257442 h 257442"/>
                <a:gd name="connsiteX2" fmla="*/ 1 w 2476861"/>
                <a:gd name="connsiteY2" fmla="*/ 257442 h 257442"/>
                <a:gd name="connsiteX3" fmla="*/ 0 w 2476861"/>
                <a:gd name="connsiteY3" fmla="*/ 0 h 257442"/>
                <a:gd name="connsiteX0" fmla="*/ 2645176 w 2645176"/>
                <a:gd name="connsiteY0" fmla="*/ 0 h 257442"/>
                <a:gd name="connsiteX1" fmla="*/ 2422140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813491 w 2813491"/>
                <a:gd name="connsiteY0" fmla="*/ 0 h 257442"/>
                <a:gd name="connsiteX1" fmla="*/ 2590454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3066765 w 3066765"/>
                <a:gd name="connsiteY0" fmla="*/ 0 h 257442"/>
                <a:gd name="connsiteX1" fmla="*/ 2758770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244698 w 3244698"/>
                <a:gd name="connsiteY0" fmla="*/ 0 h 257442"/>
                <a:gd name="connsiteX1" fmla="*/ 3012044 w 3244698"/>
                <a:gd name="connsiteY1" fmla="*/ 257442 h 257442"/>
                <a:gd name="connsiteX2" fmla="*/ 0 w 3244698"/>
                <a:gd name="connsiteY2" fmla="*/ 257442 h 257442"/>
                <a:gd name="connsiteX3" fmla="*/ 0 w 3244698"/>
                <a:gd name="connsiteY3" fmla="*/ 0 h 257442"/>
                <a:gd name="connsiteX0" fmla="*/ 3244698 w 3244698"/>
                <a:gd name="connsiteY0" fmla="*/ 0 h 257442"/>
                <a:gd name="connsiteX1" fmla="*/ 3189976 w 3244698"/>
                <a:gd name="connsiteY1" fmla="*/ 257442 h 257442"/>
                <a:gd name="connsiteX2" fmla="*/ 0 w 3244698"/>
                <a:gd name="connsiteY2" fmla="*/ 257442 h 257442"/>
                <a:gd name="connsiteX3" fmla="*/ 0 w 3244698"/>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413015 w 3413015"/>
                <a:gd name="connsiteY0" fmla="*/ 0 h 257442"/>
                <a:gd name="connsiteX1" fmla="*/ 3189977 w 3413015"/>
                <a:gd name="connsiteY1" fmla="*/ 257442 h 257442"/>
                <a:gd name="connsiteX2" fmla="*/ 0 w 3413015"/>
                <a:gd name="connsiteY2" fmla="*/ 257442 h 257442"/>
                <a:gd name="connsiteX3" fmla="*/ 1 w 3413015"/>
                <a:gd name="connsiteY3" fmla="*/ 0 h 257442"/>
                <a:gd name="connsiteX0" fmla="*/ 3413015 w 3413015"/>
                <a:gd name="connsiteY0" fmla="*/ 0 h 257442"/>
                <a:gd name="connsiteX1" fmla="*/ 3358294 w 3413015"/>
                <a:gd name="connsiteY1" fmla="*/ 257442 h 257442"/>
                <a:gd name="connsiteX2" fmla="*/ 0 w 3413015"/>
                <a:gd name="connsiteY2" fmla="*/ 257442 h 257442"/>
                <a:gd name="connsiteX3" fmla="*/ 1 w 3413015"/>
                <a:gd name="connsiteY3" fmla="*/ 0 h 257442"/>
                <a:gd name="connsiteX0" fmla="*/ 3413014 w 3413014"/>
                <a:gd name="connsiteY0" fmla="*/ 0 h 257442"/>
                <a:gd name="connsiteX1" fmla="*/ 3358293 w 3413014"/>
                <a:gd name="connsiteY1" fmla="*/ 257442 h 257442"/>
                <a:gd name="connsiteX2" fmla="*/ 0 w 3413014"/>
                <a:gd name="connsiteY2" fmla="*/ 257442 h 257442"/>
                <a:gd name="connsiteX3" fmla="*/ 0 w 3413014"/>
                <a:gd name="connsiteY3" fmla="*/ 0 h 257442"/>
                <a:gd name="connsiteX0" fmla="*/ 3413015 w 3413015"/>
                <a:gd name="connsiteY0" fmla="*/ 0 h 257442"/>
                <a:gd name="connsiteX1" fmla="*/ 3358294 w 3413015"/>
                <a:gd name="connsiteY1" fmla="*/ 257442 h 257442"/>
                <a:gd name="connsiteX2" fmla="*/ 1 w 3413015"/>
                <a:gd name="connsiteY2" fmla="*/ 257442 h 257442"/>
                <a:gd name="connsiteX3" fmla="*/ 0 w 3413015"/>
                <a:gd name="connsiteY3" fmla="*/ 0 h 257442"/>
                <a:gd name="connsiteX0" fmla="*/ 942787 w 3358294"/>
                <a:gd name="connsiteY0" fmla="*/ 0 h 257442"/>
                <a:gd name="connsiteX1" fmla="*/ 3358294 w 3358294"/>
                <a:gd name="connsiteY1" fmla="*/ 257442 h 257442"/>
                <a:gd name="connsiteX2" fmla="*/ 1 w 3358294"/>
                <a:gd name="connsiteY2" fmla="*/ 257442 h 257442"/>
                <a:gd name="connsiteX3" fmla="*/ 0 w 3358294"/>
                <a:gd name="connsiteY3" fmla="*/ 0 h 257442"/>
                <a:gd name="connsiteX0" fmla="*/ 942787 w 942787"/>
                <a:gd name="connsiteY0" fmla="*/ 0 h 257442"/>
                <a:gd name="connsiteX1" fmla="*/ 888066 w 942787"/>
                <a:gd name="connsiteY1" fmla="*/ 257442 h 257442"/>
                <a:gd name="connsiteX2" fmla="*/ 1 w 942787"/>
                <a:gd name="connsiteY2" fmla="*/ 257442 h 257442"/>
                <a:gd name="connsiteX3" fmla="*/ 0 w 942787"/>
                <a:gd name="connsiteY3" fmla="*/ 0 h 257442"/>
                <a:gd name="connsiteX0" fmla="*/ 942787 w 942787"/>
                <a:gd name="connsiteY0" fmla="*/ 0 h 257442"/>
                <a:gd name="connsiteX1" fmla="*/ 888066 w 942787"/>
                <a:gd name="connsiteY1" fmla="*/ 257442 h 257442"/>
                <a:gd name="connsiteX2" fmla="*/ 2 w 942787"/>
                <a:gd name="connsiteY2" fmla="*/ 257442 h 257442"/>
                <a:gd name="connsiteX3" fmla="*/ 0 w 942787"/>
                <a:gd name="connsiteY3" fmla="*/ 0 h 257442"/>
                <a:gd name="connsiteX0" fmla="*/ 942785 w 942785"/>
                <a:gd name="connsiteY0" fmla="*/ 0 h 257442"/>
                <a:gd name="connsiteX1" fmla="*/ 888064 w 942785"/>
                <a:gd name="connsiteY1" fmla="*/ 257442 h 257442"/>
                <a:gd name="connsiteX2" fmla="*/ 0 w 942785"/>
                <a:gd name="connsiteY2" fmla="*/ 257442 h 257442"/>
                <a:gd name="connsiteX3" fmla="*/ 0 w 942785"/>
                <a:gd name="connsiteY3" fmla="*/ 0 h 257442"/>
                <a:gd name="connsiteX0" fmla="*/ 1111101 w 1111101"/>
                <a:gd name="connsiteY0" fmla="*/ 0 h 257442"/>
                <a:gd name="connsiteX1" fmla="*/ 888064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279416 w 1279416"/>
                <a:gd name="connsiteY0" fmla="*/ 0 h 257442"/>
                <a:gd name="connsiteX1" fmla="*/ 1056380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4 w 1279416"/>
                <a:gd name="connsiteY1" fmla="*/ 257442 h 257442"/>
                <a:gd name="connsiteX2" fmla="*/ 0 w 1279416"/>
                <a:gd name="connsiteY2" fmla="*/ 257442 h 257442"/>
                <a:gd name="connsiteX3" fmla="*/ 0 w 1279416"/>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439718 w 1439718"/>
                <a:gd name="connsiteY0" fmla="*/ 0 h 257442"/>
                <a:gd name="connsiteX1" fmla="*/ 1224695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0 w 1439718"/>
                <a:gd name="connsiteY3" fmla="*/ 0 h 257442"/>
                <a:gd name="connsiteX0" fmla="*/ 1600017 w 1600017"/>
                <a:gd name="connsiteY0" fmla="*/ 0 h 257442"/>
                <a:gd name="connsiteX1" fmla="*/ 13849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843673 w 1843673"/>
                <a:gd name="connsiteY0" fmla="*/ 0 h 257442"/>
                <a:gd name="connsiteX1" fmla="*/ 1545296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701007 w 1788952"/>
                <a:gd name="connsiteY0" fmla="*/ 0 h 257442"/>
                <a:gd name="connsiteX1" fmla="*/ 1788952 w 1788952"/>
                <a:gd name="connsiteY1" fmla="*/ 257442 h 257442"/>
                <a:gd name="connsiteX2" fmla="*/ 0 w 1788952"/>
                <a:gd name="connsiteY2" fmla="*/ 257442 h 257442"/>
                <a:gd name="connsiteX3" fmla="*/ 0 w 1788952"/>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02984 w 1902984"/>
                <a:gd name="connsiteY0" fmla="*/ 0 h 257442"/>
                <a:gd name="connsiteX1" fmla="*/ 1646285 w 1902984"/>
                <a:gd name="connsiteY1" fmla="*/ 257442 h 257442"/>
                <a:gd name="connsiteX2" fmla="*/ 0 w 1902984"/>
                <a:gd name="connsiteY2" fmla="*/ 257442 h 257442"/>
                <a:gd name="connsiteX3" fmla="*/ 0 w 1902984"/>
                <a:gd name="connsiteY3" fmla="*/ 0 h 257442"/>
                <a:gd name="connsiteX0" fmla="*/ 1902984 w 1902984"/>
                <a:gd name="connsiteY0" fmla="*/ 0 h 257442"/>
                <a:gd name="connsiteX1" fmla="*/ 1848263 w 1902984"/>
                <a:gd name="connsiteY1" fmla="*/ 257442 h 257442"/>
                <a:gd name="connsiteX2" fmla="*/ 0 w 1902984"/>
                <a:gd name="connsiteY2" fmla="*/ 257442 h 257442"/>
                <a:gd name="connsiteX3" fmla="*/ 0 w 1902984"/>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801996 w 1848264"/>
                <a:gd name="connsiteY0" fmla="*/ 0 h 257442"/>
                <a:gd name="connsiteX1" fmla="*/ 1848264 w 1848264"/>
                <a:gd name="connsiteY1" fmla="*/ 257442 h 257442"/>
                <a:gd name="connsiteX2" fmla="*/ 0 w 1848264"/>
                <a:gd name="connsiteY2" fmla="*/ 257442 h 257442"/>
                <a:gd name="connsiteX3" fmla="*/ 1 w 1848264"/>
                <a:gd name="connsiteY3" fmla="*/ 0 h 257442"/>
                <a:gd name="connsiteX0" fmla="*/ 1801996 w 1801996"/>
                <a:gd name="connsiteY0" fmla="*/ 0 h 257442"/>
                <a:gd name="connsiteX1" fmla="*/ 1747275 w 1801996"/>
                <a:gd name="connsiteY1" fmla="*/ 257442 h 257442"/>
                <a:gd name="connsiteX2" fmla="*/ 0 w 1801996"/>
                <a:gd name="connsiteY2" fmla="*/ 257442 h 257442"/>
                <a:gd name="connsiteX3" fmla="*/ 1 w 1801996"/>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701007 w 1747274"/>
                <a:gd name="connsiteY0" fmla="*/ 0 h 257442"/>
                <a:gd name="connsiteX1" fmla="*/ 1747274 w 1747274"/>
                <a:gd name="connsiteY1" fmla="*/ 257442 h 257442"/>
                <a:gd name="connsiteX2" fmla="*/ 0 w 1747274"/>
                <a:gd name="connsiteY2" fmla="*/ 257442 h 257442"/>
                <a:gd name="connsiteX3" fmla="*/ 0 w 1747274"/>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44662 w 1944662"/>
                <a:gd name="connsiteY0" fmla="*/ 0 h 257442"/>
                <a:gd name="connsiteX1" fmla="*/ 1646285 w 1944662"/>
                <a:gd name="connsiteY1" fmla="*/ 257442 h 257442"/>
                <a:gd name="connsiteX2" fmla="*/ 0 w 1944662"/>
                <a:gd name="connsiteY2" fmla="*/ 257442 h 257442"/>
                <a:gd name="connsiteX3" fmla="*/ 0 w 1944662"/>
                <a:gd name="connsiteY3" fmla="*/ 0 h 257442"/>
                <a:gd name="connsiteX0" fmla="*/ 1944662 w 1944662"/>
                <a:gd name="connsiteY0" fmla="*/ 0 h 257442"/>
                <a:gd name="connsiteX1" fmla="*/ 1889941 w 1944662"/>
                <a:gd name="connsiteY1" fmla="*/ 257442 h 257442"/>
                <a:gd name="connsiteX2" fmla="*/ 0 w 1944662"/>
                <a:gd name="connsiteY2" fmla="*/ 257442 h 257442"/>
                <a:gd name="connsiteX3" fmla="*/ 0 w 1944662"/>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2107273 w 2107273"/>
                <a:gd name="connsiteY0" fmla="*/ 0 h 257442"/>
                <a:gd name="connsiteX1" fmla="*/ 1889942 w 2107273"/>
                <a:gd name="connsiteY1" fmla="*/ 257442 h 257442"/>
                <a:gd name="connsiteX2" fmla="*/ 0 w 2107273"/>
                <a:gd name="connsiteY2" fmla="*/ 257442 h 257442"/>
                <a:gd name="connsiteX3" fmla="*/ 1 w 2107273"/>
                <a:gd name="connsiteY3" fmla="*/ 0 h 257442"/>
                <a:gd name="connsiteX0" fmla="*/ 2107273 w 2107273"/>
                <a:gd name="connsiteY0" fmla="*/ 0 h 257442"/>
                <a:gd name="connsiteX1" fmla="*/ 2052552 w 2107273"/>
                <a:gd name="connsiteY1" fmla="*/ 257442 h 257442"/>
                <a:gd name="connsiteX2" fmla="*/ 0 w 2107273"/>
                <a:gd name="connsiteY2" fmla="*/ 257442 h 257442"/>
                <a:gd name="connsiteX3" fmla="*/ 1 w 2107273"/>
                <a:gd name="connsiteY3" fmla="*/ 0 h 257442"/>
                <a:gd name="connsiteX0" fmla="*/ 2107272 w 2107272"/>
                <a:gd name="connsiteY0" fmla="*/ 0 h 257442"/>
                <a:gd name="connsiteX1" fmla="*/ 2052551 w 2107272"/>
                <a:gd name="connsiteY1" fmla="*/ 257442 h 257442"/>
                <a:gd name="connsiteX2" fmla="*/ 0 w 2107272"/>
                <a:gd name="connsiteY2" fmla="*/ 257442 h 257442"/>
                <a:gd name="connsiteX3" fmla="*/ 0 w 2107272"/>
                <a:gd name="connsiteY3" fmla="*/ 0 h 257442"/>
                <a:gd name="connsiteX0" fmla="*/ 2107273 w 2107273"/>
                <a:gd name="connsiteY0" fmla="*/ 0 h 257442"/>
                <a:gd name="connsiteX1" fmla="*/ 2052552 w 2107273"/>
                <a:gd name="connsiteY1" fmla="*/ 257442 h 257442"/>
                <a:gd name="connsiteX2" fmla="*/ 1 w 2107273"/>
                <a:gd name="connsiteY2" fmla="*/ 257442 h 257442"/>
                <a:gd name="connsiteX3" fmla="*/ 0 w 2107273"/>
                <a:gd name="connsiteY3" fmla="*/ 0 h 257442"/>
                <a:gd name="connsiteX0" fmla="*/ 2267573 w 2267573"/>
                <a:gd name="connsiteY0" fmla="*/ 0 h 257442"/>
                <a:gd name="connsiteX1" fmla="*/ 20525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2 w 2267572"/>
                <a:gd name="connsiteY0" fmla="*/ 0 h 257442"/>
                <a:gd name="connsiteX1" fmla="*/ 2212851 w 2267572"/>
                <a:gd name="connsiteY1" fmla="*/ 257442 h 257442"/>
                <a:gd name="connsiteX2" fmla="*/ 0 w 2267572"/>
                <a:gd name="connsiteY2" fmla="*/ 257442 h 257442"/>
                <a:gd name="connsiteX3" fmla="*/ 0 w 2267572"/>
                <a:gd name="connsiteY3" fmla="*/ 0 h 257442"/>
                <a:gd name="connsiteX0" fmla="*/ 2427871 w 2427871"/>
                <a:gd name="connsiteY0" fmla="*/ 0 h 257442"/>
                <a:gd name="connsiteX1" fmla="*/ 2212851 w 2427871"/>
                <a:gd name="connsiteY1" fmla="*/ 257442 h 257442"/>
                <a:gd name="connsiteX2" fmla="*/ 0 w 2427871"/>
                <a:gd name="connsiteY2" fmla="*/ 257442 h 257442"/>
                <a:gd name="connsiteX3" fmla="*/ 0 w 2427871"/>
                <a:gd name="connsiteY3" fmla="*/ 0 h 257442"/>
                <a:gd name="connsiteX0" fmla="*/ 2427871 w 2427871"/>
                <a:gd name="connsiteY0" fmla="*/ 0 h 257442"/>
                <a:gd name="connsiteX1" fmla="*/ 2373150 w 2427871"/>
                <a:gd name="connsiteY1" fmla="*/ 257442 h 257442"/>
                <a:gd name="connsiteX2" fmla="*/ 0 w 2427871"/>
                <a:gd name="connsiteY2" fmla="*/ 257442 h 257442"/>
                <a:gd name="connsiteX3" fmla="*/ 0 w 2427871"/>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1 w 2427872"/>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0 w 2427872"/>
                <a:gd name="connsiteY3" fmla="*/ 0 h 257442"/>
                <a:gd name="connsiteX0" fmla="*/ 2706795 w 2706795"/>
                <a:gd name="connsiteY0" fmla="*/ 0 h 257442"/>
                <a:gd name="connsiteX1" fmla="*/ 2373151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875109 w 2875109"/>
                <a:gd name="connsiteY0" fmla="*/ 0 h 257442"/>
                <a:gd name="connsiteX1" fmla="*/ 2652074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3061058 w 3061058"/>
                <a:gd name="connsiteY0" fmla="*/ 0 h 257442"/>
                <a:gd name="connsiteX1" fmla="*/ 2820388 w 3061058"/>
                <a:gd name="connsiteY1" fmla="*/ 257442 h 257442"/>
                <a:gd name="connsiteX2" fmla="*/ 0 w 3061058"/>
                <a:gd name="connsiteY2" fmla="*/ 257442 h 257442"/>
                <a:gd name="connsiteX3" fmla="*/ 0 w 3061058"/>
                <a:gd name="connsiteY3" fmla="*/ 0 h 257442"/>
                <a:gd name="connsiteX0" fmla="*/ 3061058 w 3061058"/>
                <a:gd name="connsiteY0" fmla="*/ 0 h 257442"/>
                <a:gd name="connsiteX1" fmla="*/ 3006336 w 3061058"/>
                <a:gd name="connsiteY1" fmla="*/ 257442 h 257442"/>
                <a:gd name="connsiteX2" fmla="*/ 0 w 3061058"/>
                <a:gd name="connsiteY2" fmla="*/ 257442 h 257442"/>
                <a:gd name="connsiteX3" fmla="*/ 0 w 3061058"/>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221359 w 3221359"/>
                <a:gd name="connsiteY0" fmla="*/ 0 h 257442"/>
                <a:gd name="connsiteX1" fmla="*/ 3006337 w 3221359"/>
                <a:gd name="connsiteY1" fmla="*/ 257442 h 257442"/>
                <a:gd name="connsiteX2" fmla="*/ 0 w 3221359"/>
                <a:gd name="connsiteY2" fmla="*/ 257442 h 257442"/>
                <a:gd name="connsiteX3" fmla="*/ 1 w 3221359"/>
                <a:gd name="connsiteY3" fmla="*/ 0 h 257442"/>
                <a:gd name="connsiteX0" fmla="*/ 3221359 w 3221359"/>
                <a:gd name="connsiteY0" fmla="*/ 0 h 257442"/>
                <a:gd name="connsiteX1" fmla="*/ 3166638 w 3221359"/>
                <a:gd name="connsiteY1" fmla="*/ 257442 h 257442"/>
                <a:gd name="connsiteX2" fmla="*/ 0 w 3221359"/>
                <a:gd name="connsiteY2" fmla="*/ 257442 h 257442"/>
                <a:gd name="connsiteX3" fmla="*/ 1 w 3221359"/>
                <a:gd name="connsiteY3" fmla="*/ 0 h 257442"/>
                <a:gd name="connsiteX0" fmla="*/ 3221358 w 3221358"/>
                <a:gd name="connsiteY0" fmla="*/ 0 h 257442"/>
                <a:gd name="connsiteX1" fmla="*/ 3166637 w 3221358"/>
                <a:gd name="connsiteY1" fmla="*/ 257442 h 257442"/>
                <a:gd name="connsiteX2" fmla="*/ 0 w 3221358"/>
                <a:gd name="connsiteY2" fmla="*/ 257442 h 257442"/>
                <a:gd name="connsiteX3" fmla="*/ 0 w 3221358"/>
                <a:gd name="connsiteY3" fmla="*/ 0 h 257442"/>
                <a:gd name="connsiteX0" fmla="*/ 3221359 w 3221359"/>
                <a:gd name="connsiteY0" fmla="*/ 0 h 257442"/>
                <a:gd name="connsiteX1" fmla="*/ 3166638 w 3221359"/>
                <a:gd name="connsiteY1" fmla="*/ 257442 h 257442"/>
                <a:gd name="connsiteX2" fmla="*/ 1 w 3221359"/>
                <a:gd name="connsiteY2" fmla="*/ 257442 h 257442"/>
                <a:gd name="connsiteX3" fmla="*/ 0 w 3221359"/>
                <a:gd name="connsiteY3" fmla="*/ 0 h 257442"/>
                <a:gd name="connsiteX0" fmla="*/ 3389675 w 3389675"/>
                <a:gd name="connsiteY0" fmla="*/ 0 h 257442"/>
                <a:gd name="connsiteX1" fmla="*/ 3166638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4 w 3389674"/>
                <a:gd name="connsiteY0" fmla="*/ 0 h 257442"/>
                <a:gd name="connsiteX1" fmla="*/ 3334953 w 3389674"/>
                <a:gd name="connsiteY1" fmla="*/ 257442 h 257442"/>
                <a:gd name="connsiteX2" fmla="*/ 0 w 3389674"/>
                <a:gd name="connsiteY2" fmla="*/ 257442 h 257442"/>
                <a:gd name="connsiteX3" fmla="*/ 0 w 3389674"/>
                <a:gd name="connsiteY3" fmla="*/ 0 h 257442"/>
                <a:gd name="connsiteX0" fmla="*/ 986066 w 3334953"/>
                <a:gd name="connsiteY0" fmla="*/ 0 h 257442"/>
                <a:gd name="connsiteX1" fmla="*/ 3334953 w 3334953"/>
                <a:gd name="connsiteY1" fmla="*/ 257442 h 257442"/>
                <a:gd name="connsiteX2" fmla="*/ 0 w 3334953"/>
                <a:gd name="connsiteY2" fmla="*/ 257442 h 257442"/>
                <a:gd name="connsiteX3" fmla="*/ 0 w 3334953"/>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1154382 w 1154382"/>
                <a:gd name="connsiteY0" fmla="*/ 0 h 257442"/>
                <a:gd name="connsiteX1" fmla="*/ 931346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314682 w 1314682"/>
                <a:gd name="connsiteY0" fmla="*/ 0 h 257442"/>
                <a:gd name="connsiteX1" fmla="*/ 10996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482998 w 1482998"/>
                <a:gd name="connsiteY0" fmla="*/ 0 h 257442"/>
                <a:gd name="connsiteX1" fmla="*/ 1259961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643298 w 1643298"/>
                <a:gd name="connsiteY0" fmla="*/ 0 h 257442"/>
                <a:gd name="connsiteX1" fmla="*/ 14282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896573 w 1896573"/>
                <a:gd name="connsiteY0" fmla="*/ 0 h 257442"/>
                <a:gd name="connsiteX1" fmla="*/ 1588577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2071749 w 2071749"/>
                <a:gd name="connsiteY0" fmla="*/ 0 h 257442"/>
                <a:gd name="connsiteX1" fmla="*/ 1841852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333038 w 2333038"/>
                <a:gd name="connsiteY0" fmla="*/ 0 h 257442"/>
                <a:gd name="connsiteX1" fmla="*/ 2017028 w 2333038"/>
                <a:gd name="connsiteY1" fmla="*/ 257442 h 257442"/>
                <a:gd name="connsiteX2" fmla="*/ 0 w 2333038"/>
                <a:gd name="connsiteY2" fmla="*/ 257442 h 257442"/>
                <a:gd name="connsiteX3" fmla="*/ 0 w 2333038"/>
                <a:gd name="connsiteY3" fmla="*/ 0 h 257442"/>
                <a:gd name="connsiteX0" fmla="*/ 2333038 w 2333038"/>
                <a:gd name="connsiteY0" fmla="*/ 0 h 257442"/>
                <a:gd name="connsiteX1" fmla="*/ 2278316 w 2333038"/>
                <a:gd name="connsiteY1" fmla="*/ 257442 h 257442"/>
                <a:gd name="connsiteX2" fmla="*/ 0 w 2333038"/>
                <a:gd name="connsiteY2" fmla="*/ 257442 h 257442"/>
                <a:gd name="connsiteX3" fmla="*/ 0 w 2333038"/>
                <a:gd name="connsiteY3" fmla="*/ 0 h 257442"/>
                <a:gd name="connsiteX0" fmla="*/ 2333039 w 2333039"/>
                <a:gd name="connsiteY0" fmla="*/ 0 h 257442"/>
                <a:gd name="connsiteX1" fmla="*/ 2278317 w 2333039"/>
                <a:gd name="connsiteY1" fmla="*/ 257442 h 257442"/>
                <a:gd name="connsiteX2" fmla="*/ 0 w 2333039"/>
                <a:gd name="connsiteY2" fmla="*/ 257442 h 257442"/>
                <a:gd name="connsiteX3" fmla="*/ 1 w 2333039"/>
                <a:gd name="connsiteY3" fmla="*/ 0 h 257442"/>
                <a:gd name="connsiteX0" fmla="*/ 2333039 w 2333039"/>
                <a:gd name="connsiteY0" fmla="*/ 0 h 257442"/>
                <a:gd name="connsiteX1" fmla="*/ 2278317 w 2333039"/>
                <a:gd name="connsiteY1" fmla="*/ 257442 h 257442"/>
                <a:gd name="connsiteX2" fmla="*/ 0 w 2333039"/>
                <a:gd name="connsiteY2" fmla="*/ 257442 h 257442"/>
                <a:gd name="connsiteX3" fmla="*/ 1 w 2333039"/>
                <a:gd name="connsiteY3" fmla="*/ 0 h 257442"/>
                <a:gd name="connsiteX0" fmla="*/ 2653640 w 2653640"/>
                <a:gd name="connsiteY0" fmla="*/ 0 h 257442"/>
                <a:gd name="connsiteX1" fmla="*/ 2278317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0 w 2653640"/>
                <a:gd name="connsiteY3" fmla="*/ 0 h 257442"/>
                <a:gd name="connsiteX0" fmla="*/ 950801 w 2598918"/>
                <a:gd name="connsiteY0" fmla="*/ 0 h 257442"/>
                <a:gd name="connsiteX1" fmla="*/ 2598918 w 2598918"/>
                <a:gd name="connsiteY1" fmla="*/ 257442 h 257442"/>
                <a:gd name="connsiteX2" fmla="*/ 0 w 2598918"/>
                <a:gd name="connsiteY2" fmla="*/ 257442 h 257442"/>
                <a:gd name="connsiteX3" fmla="*/ 0 w 2598918"/>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28733 w 1128733"/>
                <a:gd name="connsiteY0" fmla="*/ 0 h 257442"/>
                <a:gd name="connsiteX1" fmla="*/ 896079 w 1128733"/>
                <a:gd name="connsiteY1" fmla="*/ 257442 h 257442"/>
                <a:gd name="connsiteX2" fmla="*/ 0 w 1128733"/>
                <a:gd name="connsiteY2" fmla="*/ 257442 h 257442"/>
                <a:gd name="connsiteX3" fmla="*/ 0 w 1128733"/>
                <a:gd name="connsiteY3" fmla="*/ 0 h 257442"/>
                <a:gd name="connsiteX0" fmla="*/ 1128733 w 1128733"/>
                <a:gd name="connsiteY0" fmla="*/ 0 h 257442"/>
                <a:gd name="connsiteX1" fmla="*/ 1074012 w 1128733"/>
                <a:gd name="connsiteY1" fmla="*/ 257442 h 257442"/>
                <a:gd name="connsiteX2" fmla="*/ 0 w 1128733"/>
                <a:gd name="connsiteY2" fmla="*/ 257442 h 257442"/>
                <a:gd name="connsiteX3" fmla="*/ 0 w 1128733"/>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1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0 w 1128734"/>
                <a:gd name="connsiteY3" fmla="*/ 0 h 257442"/>
                <a:gd name="connsiteX0" fmla="*/ 1332316 w 1332316"/>
                <a:gd name="connsiteY0" fmla="*/ 0 h 257442"/>
                <a:gd name="connsiteX1" fmla="*/ 1074013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585590 w 1585590"/>
                <a:gd name="connsiteY0" fmla="*/ 0 h 257442"/>
                <a:gd name="connsiteX1" fmla="*/ 1277595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760766 w 1760766"/>
                <a:gd name="connsiteY0" fmla="*/ 0 h 257442"/>
                <a:gd name="connsiteX1" fmla="*/ 1530869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2065337 w 2065337"/>
                <a:gd name="connsiteY0" fmla="*/ 0 h 257442"/>
                <a:gd name="connsiteX1" fmla="*/ 1706045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334642 w 2334642"/>
                <a:gd name="connsiteY0" fmla="*/ 0 h 257442"/>
                <a:gd name="connsiteX1" fmla="*/ 2010616 w 2334642"/>
                <a:gd name="connsiteY1" fmla="*/ 257442 h 257442"/>
                <a:gd name="connsiteX2" fmla="*/ 0 w 2334642"/>
                <a:gd name="connsiteY2" fmla="*/ 257442 h 257442"/>
                <a:gd name="connsiteX3" fmla="*/ 0 w 2334642"/>
                <a:gd name="connsiteY3" fmla="*/ 0 h 257442"/>
                <a:gd name="connsiteX0" fmla="*/ 2334642 w 2334642"/>
                <a:gd name="connsiteY0" fmla="*/ 0 h 257442"/>
                <a:gd name="connsiteX1" fmla="*/ 2279920 w 2334642"/>
                <a:gd name="connsiteY1" fmla="*/ 257442 h 257442"/>
                <a:gd name="connsiteX2" fmla="*/ 0 w 2334642"/>
                <a:gd name="connsiteY2" fmla="*/ 257442 h 257442"/>
                <a:gd name="connsiteX3" fmla="*/ 0 w 2334642"/>
                <a:gd name="connsiteY3" fmla="*/ 0 h 257442"/>
                <a:gd name="connsiteX0" fmla="*/ 2334643 w 2334643"/>
                <a:gd name="connsiteY0" fmla="*/ 0 h 257442"/>
                <a:gd name="connsiteX1" fmla="*/ 2279921 w 2334643"/>
                <a:gd name="connsiteY1" fmla="*/ 257442 h 257442"/>
                <a:gd name="connsiteX2" fmla="*/ 0 w 2334643"/>
                <a:gd name="connsiteY2" fmla="*/ 257442 h 257442"/>
                <a:gd name="connsiteX3" fmla="*/ 1 w 2334643"/>
                <a:gd name="connsiteY3" fmla="*/ 0 h 257442"/>
                <a:gd name="connsiteX0" fmla="*/ 2334643 w 2334643"/>
                <a:gd name="connsiteY0" fmla="*/ 0 h 257442"/>
                <a:gd name="connsiteX1" fmla="*/ 2279921 w 2334643"/>
                <a:gd name="connsiteY1" fmla="*/ 257442 h 257442"/>
                <a:gd name="connsiteX2" fmla="*/ 0 w 2334643"/>
                <a:gd name="connsiteY2" fmla="*/ 257442 h 257442"/>
                <a:gd name="connsiteX3" fmla="*/ 1 w 2334643"/>
                <a:gd name="connsiteY3" fmla="*/ 0 h 257442"/>
              </a:gdLst>
              <a:ahLst/>
              <a:cxnLst>
                <a:cxn ang="0">
                  <a:pos x="connsiteX0" y="connsiteY0"/>
                </a:cxn>
                <a:cxn ang="0">
                  <a:pos x="connsiteX1" y="connsiteY1"/>
                </a:cxn>
                <a:cxn ang="0">
                  <a:pos x="connsiteX2" y="connsiteY2"/>
                </a:cxn>
                <a:cxn ang="0">
                  <a:pos x="connsiteX3" y="connsiteY3"/>
                </a:cxn>
              </a:cxnLst>
              <a:rect l="l" t="t" r="r" b="b"/>
              <a:pathLst>
                <a:path w="2334643" h="257442">
                  <a:moveTo>
                    <a:pt x="2334643" y="0"/>
                  </a:moveTo>
                  <a:lnTo>
                    <a:pt x="2279921" y="257442"/>
                  </a:lnTo>
                  <a:lnTo>
                    <a:pt x="0" y="257442"/>
                  </a:lnTo>
                  <a:lnTo>
                    <a:pt x="1"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38" name="btfpRunningAgenda1LevelTextLeft884994">
              <a:extLst>
                <a:ext uri="{FF2B5EF4-FFF2-40B4-BE49-F238E27FC236}">
                  <a16:creationId xmlns:a16="http://schemas.microsoft.com/office/drawing/2014/main" id="{11A73AB0-2DE7-4DFF-ABDD-8112B01C81ED}"/>
                </a:ext>
              </a:extLst>
            </p:cNvPr>
            <p:cNvSpPr txBox="1"/>
            <p:nvPr/>
          </p:nvSpPr>
          <p:spPr bwMode="gray">
            <a:xfrm>
              <a:off x="0" y="876300"/>
              <a:ext cx="2279921"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How to Win</a:t>
              </a:r>
            </a:p>
          </p:txBody>
        </p:sp>
      </p:grpSp>
      <p:sp>
        <p:nvSpPr>
          <p:cNvPr id="45" name="btfpCallout571409">
            <a:extLst>
              <a:ext uri="{FF2B5EF4-FFF2-40B4-BE49-F238E27FC236}">
                <a16:creationId xmlns:a16="http://schemas.microsoft.com/office/drawing/2014/main" id="{04531F1D-823D-4729-B8BD-70F5871B95E3}"/>
              </a:ext>
            </a:extLst>
          </p:cNvPr>
          <p:cNvSpPr/>
          <p:nvPr/>
        </p:nvSpPr>
        <p:spPr bwMode="gray">
          <a:xfrm>
            <a:off x="3602599" y="2519559"/>
            <a:ext cx="8119596" cy="1294075"/>
          </a:xfrm>
          <a:prstGeom prst="wedgeRectCallout">
            <a:avLst>
              <a:gd name="adj1" fmla="val -9366"/>
              <a:gd name="adj2" fmla="val -1500"/>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1200" i="1" dirty="0">
                <a:solidFill>
                  <a:srgbClr val="5C5C5C"/>
                </a:solidFill>
              </a:rPr>
              <a:t>Livestock is, historically, the largest responsible for deforestation in Brazil, being directly related to more than 90% of deforestation in the Amazon and 70% in the </a:t>
            </a:r>
            <a:r>
              <a:rPr lang="en-US" sz="1200" i="1" dirty="0" err="1">
                <a:solidFill>
                  <a:srgbClr val="5C5C5C"/>
                </a:solidFill>
              </a:rPr>
              <a:t>Cerrado</a:t>
            </a:r>
            <a:r>
              <a:rPr lang="en-US" sz="1200" i="1" dirty="0">
                <a:solidFill>
                  <a:srgbClr val="5C5C5C"/>
                </a:solidFill>
              </a:rPr>
              <a:t>. It is commonly the </a:t>
            </a:r>
            <a:r>
              <a:rPr lang="en-US" sz="1200" b="1" i="1" dirty="0">
                <a:solidFill>
                  <a:srgbClr val="5C5C5C"/>
                </a:solidFill>
              </a:rPr>
              <a:t>first economic activity in a newly deforested area</a:t>
            </a:r>
            <a:r>
              <a:rPr lang="en-US" sz="1200" i="1" dirty="0">
                <a:solidFill>
                  <a:srgbClr val="5C5C5C"/>
                </a:solidFill>
              </a:rPr>
              <a:t>. Almost 40% of the country's beef production is found in the Amazon. It is common for soybeans to occupy old Amazonian pastures through the recovery of the soil with the use of technology. In general, </a:t>
            </a:r>
            <a:r>
              <a:rPr lang="en-US" sz="1200" b="1" i="1" dirty="0">
                <a:solidFill>
                  <a:srgbClr val="5C5C5C"/>
                </a:solidFill>
              </a:rPr>
              <a:t>livestock is responsible for opening new lands to agriculture</a:t>
            </a:r>
            <a:r>
              <a:rPr lang="en-US" sz="1200" i="1" dirty="0">
                <a:solidFill>
                  <a:srgbClr val="5C5C5C"/>
                </a:solidFill>
              </a:rPr>
              <a:t>.</a:t>
            </a:r>
          </a:p>
        </p:txBody>
      </p:sp>
      <p:sp>
        <p:nvSpPr>
          <p:cNvPr id="46" name="btfpCallout571409">
            <a:extLst>
              <a:ext uri="{FF2B5EF4-FFF2-40B4-BE49-F238E27FC236}">
                <a16:creationId xmlns:a16="http://schemas.microsoft.com/office/drawing/2014/main" id="{E7B710A0-008E-445C-9729-C242C0225B83}"/>
              </a:ext>
            </a:extLst>
          </p:cNvPr>
          <p:cNvSpPr/>
          <p:nvPr/>
        </p:nvSpPr>
        <p:spPr bwMode="gray">
          <a:xfrm>
            <a:off x="3602599" y="5293895"/>
            <a:ext cx="8119596" cy="953841"/>
          </a:xfrm>
          <a:prstGeom prst="wedgeRectCallout">
            <a:avLst>
              <a:gd name="adj1" fmla="val -9366"/>
              <a:gd name="adj2" fmla="val -1500"/>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1200" i="1" dirty="0">
                <a:solidFill>
                  <a:srgbClr val="5C5C5C"/>
                </a:solidFill>
              </a:rPr>
              <a:t>Between 2008 and 2019, 58% to 70% of deforestation in the Amazon occurred inside rural properties. Contrary to the widespread perception that deforestation is practiced over large areas and is concentrated mainly on large farms, there is an important part of the loss of forest cover that, individually, is almost invisible: the so-called </a:t>
            </a:r>
            <a:r>
              <a:rPr lang="en-US" sz="1200" b="1" i="1" dirty="0">
                <a:solidFill>
                  <a:srgbClr val="5C5C5C"/>
                </a:solidFill>
              </a:rPr>
              <a:t>social deforestation linked to family farming in small rural properties</a:t>
            </a:r>
            <a:r>
              <a:rPr lang="en-US" sz="1200" i="1" dirty="0">
                <a:solidFill>
                  <a:srgbClr val="5C5C5C"/>
                </a:solidFill>
              </a:rPr>
              <a:t>.</a:t>
            </a:r>
          </a:p>
        </p:txBody>
      </p:sp>
      <p:sp>
        <p:nvSpPr>
          <p:cNvPr id="47" name="btfpCallout571409">
            <a:extLst>
              <a:ext uri="{FF2B5EF4-FFF2-40B4-BE49-F238E27FC236}">
                <a16:creationId xmlns:a16="http://schemas.microsoft.com/office/drawing/2014/main" id="{7641A118-B11D-4AE2-9693-5A4218DB795E}"/>
              </a:ext>
            </a:extLst>
          </p:cNvPr>
          <p:cNvSpPr/>
          <p:nvPr/>
        </p:nvSpPr>
        <p:spPr bwMode="gray">
          <a:xfrm>
            <a:off x="3602599" y="4030004"/>
            <a:ext cx="8119596" cy="1047520"/>
          </a:xfrm>
          <a:prstGeom prst="wedgeRectCallout">
            <a:avLst>
              <a:gd name="adj1" fmla="val -9366"/>
              <a:gd name="adj2" fmla="val -1500"/>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1200" i="1" dirty="0">
                <a:solidFill>
                  <a:srgbClr val="5C5C5C"/>
                </a:solidFill>
              </a:rPr>
              <a:t>The expansion of deforestation is not always linked to the increase in economic production from the agribusiness sector, with </a:t>
            </a:r>
            <a:r>
              <a:rPr lang="en-US" sz="1200" b="1" i="1" dirty="0">
                <a:solidFill>
                  <a:srgbClr val="5C5C5C"/>
                </a:solidFill>
              </a:rPr>
              <a:t>newly opened areas with very low productivity</a:t>
            </a:r>
            <a:r>
              <a:rPr lang="en-US" sz="1200" i="1" dirty="0">
                <a:solidFill>
                  <a:srgbClr val="5C5C5C"/>
                </a:solidFill>
              </a:rPr>
              <a:t>. Several researchers indicate that factors linked to the land market and disputes over land should be considered — especially in regions of agricultural and livestock expansion, where </a:t>
            </a:r>
            <a:r>
              <a:rPr lang="en-US" sz="1200" b="1" i="1" dirty="0">
                <a:solidFill>
                  <a:srgbClr val="5C5C5C"/>
                </a:solidFill>
              </a:rPr>
              <a:t>land speculation and land grabbing </a:t>
            </a:r>
            <a:r>
              <a:rPr lang="en-US" sz="1200" i="1" dirty="0">
                <a:solidFill>
                  <a:srgbClr val="5C5C5C"/>
                </a:solidFill>
              </a:rPr>
              <a:t>occur more intensively.</a:t>
            </a:r>
          </a:p>
        </p:txBody>
      </p:sp>
      <p:sp>
        <p:nvSpPr>
          <p:cNvPr id="48" name="TextBox 47">
            <a:extLst>
              <a:ext uri="{FF2B5EF4-FFF2-40B4-BE49-F238E27FC236}">
                <a16:creationId xmlns:a16="http://schemas.microsoft.com/office/drawing/2014/main" id="{BFBC20F1-CC01-4C0A-A85F-0FB20A2DD345}"/>
              </a:ext>
            </a:extLst>
          </p:cNvPr>
          <p:cNvSpPr txBox="1"/>
          <p:nvPr/>
        </p:nvSpPr>
        <p:spPr bwMode="gray">
          <a:xfrm>
            <a:off x="3680093" y="2500183"/>
            <a:ext cx="418952" cy="134329"/>
          </a:xfrm>
          <a:prstGeom prst="rect">
            <a:avLst/>
          </a:prstGeom>
          <a:solidFill>
            <a:srgbClr val="FFFFFF"/>
          </a:solidFill>
        </p:spPr>
        <p:txBody>
          <a:bodyPr wrap="none" lIns="36000" tIns="36000" rIns="36000" bIns="36000" rtlCol="0" anchor="ctr">
            <a:spAutoFit/>
          </a:bodyPr>
          <a:lstStyle/>
          <a:p>
            <a:pPr marL="0" indent="0">
              <a:buNone/>
            </a:pPr>
            <a:r>
              <a:rPr lang="en-US" sz="5400" b="1" dirty="0">
                <a:solidFill>
                  <a:srgbClr val="858585"/>
                </a:solidFill>
              </a:rPr>
              <a:t>“</a:t>
            </a:r>
          </a:p>
        </p:txBody>
      </p:sp>
      <p:sp>
        <p:nvSpPr>
          <p:cNvPr id="49" name="TextBox 48">
            <a:extLst>
              <a:ext uri="{FF2B5EF4-FFF2-40B4-BE49-F238E27FC236}">
                <a16:creationId xmlns:a16="http://schemas.microsoft.com/office/drawing/2014/main" id="{6F14665C-6123-482F-980B-DEF3A999B492}"/>
              </a:ext>
            </a:extLst>
          </p:cNvPr>
          <p:cNvSpPr txBox="1"/>
          <p:nvPr/>
        </p:nvSpPr>
        <p:spPr bwMode="gray">
          <a:xfrm>
            <a:off x="3680093" y="4017568"/>
            <a:ext cx="418952" cy="134329"/>
          </a:xfrm>
          <a:prstGeom prst="rect">
            <a:avLst/>
          </a:prstGeom>
          <a:solidFill>
            <a:srgbClr val="FFFFFF"/>
          </a:solidFill>
        </p:spPr>
        <p:txBody>
          <a:bodyPr wrap="none" lIns="36000" tIns="36000" rIns="36000" bIns="36000" rtlCol="0" anchor="ctr">
            <a:spAutoFit/>
          </a:bodyPr>
          <a:lstStyle/>
          <a:p>
            <a:pPr marL="0" indent="0">
              <a:buNone/>
            </a:pPr>
            <a:r>
              <a:rPr lang="en-US" sz="5400" b="1" dirty="0">
                <a:solidFill>
                  <a:srgbClr val="858585"/>
                </a:solidFill>
              </a:rPr>
              <a:t>“</a:t>
            </a:r>
          </a:p>
        </p:txBody>
      </p:sp>
      <p:sp>
        <p:nvSpPr>
          <p:cNvPr id="50" name="TextBox 49">
            <a:extLst>
              <a:ext uri="{FF2B5EF4-FFF2-40B4-BE49-F238E27FC236}">
                <a16:creationId xmlns:a16="http://schemas.microsoft.com/office/drawing/2014/main" id="{379B23CE-9E6B-443D-851C-913D170F88C1}"/>
              </a:ext>
            </a:extLst>
          </p:cNvPr>
          <p:cNvSpPr txBox="1"/>
          <p:nvPr/>
        </p:nvSpPr>
        <p:spPr bwMode="gray">
          <a:xfrm>
            <a:off x="3680093" y="5281333"/>
            <a:ext cx="418952" cy="134329"/>
          </a:xfrm>
          <a:prstGeom prst="rect">
            <a:avLst/>
          </a:prstGeom>
          <a:solidFill>
            <a:srgbClr val="FFFFFF"/>
          </a:solidFill>
        </p:spPr>
        <p:txBody>
          <a:bodyPr wrap="none" lIns="36000" tIns="36000" rIns="36000" bIns="36000" rtlCol="0" anchor="ctr">
            <a:spAutoFit/>
          </a:bodyPr>
          <a:lstStyle/>
          <a:p>
            <a:pPr marL="0" indent="0">
              <a:buNone/>
            </a:pPr>
            <a:r>
              <a:rPr lang="en-US" sz="5400" b="1" dirty="0">
                <a:solidFill>
                  <a:srgbClr val="858585"/>
                </a:solidFill>
              </a:rPr>
              <a:t>“</a:t>
            </a:r>
          </a:p>
        </p:txBody>
      </p:sp>
      <p:sp>
        <p:nvSpPr>
          <p:cNvPr id="52" name="TextBox 51">
            <a:extLst>
              <a:ext uri="{FF2B5EF4-FFF2-40B4-BE49-F238E27FC236}">
                <a16:creationId xmlns:a16="http://schemas.microsoft.com/office/drawing/2014/main" id="{58641811-7AE5-45EE-BB8C-3350D57649E9}"/>
              </a:ext>
            </a:extLst>
          </p:cNvPr>
          <p:cNvSpPr txBox="1"/>
          <p:nvPr/>
        </p:nvSpPr>
        <p:spPr bwMode="gray">
          <a:xfrm>
            <a:off x="11227695" y="3801230"/>
            <a:ext cx="418952" cy="216338"/>
          </a:xfrm>
          <a:prstGeom prst="rect">
            <a:avLst/>
          </a:prstGeom>
          <a:solidFill>
            <a:srgbClr val="FFFFFF"/>
          </a:solidFill>
        </p:spPr>
        <p:txBody>
          <a:bodyPr wrap="none" lIns="36000" tIns="36000" rIns="36000" bIns="36000" rtlCol="0" anchor="ctr">
            <a:spAutoFit/>
          </a:bodyPr>
          <a:lstStyle>
            <a:defPPr>
              <a:defRPr lang="en-US"/>
            </a:defPPr>
            <a:lvl1pPr marL="0" indent="0">
              <a:buNone/>
              <a:defRPr sz="5400" b="1">
                <a:solidFill>
                  <a:srgbClr val="858585"/>
                </a:solidFill>
              </a:defRPr>
            </a:lvl1pPr>
          </a:lstStyle>
          <a:p>
            <a:r>
              <a:rPr lang="en-US" dirty="0"/>
              <a:t>”</a:t>
            </a:r>
          </a:p>
        </p:txBody>
      </p:sp>
      <p:sp>
        <p:nvSpPr>
          <p:cNvPr id="53" name="TextBox 52">
            <a:extLst>
              <a:ext uri="{FF2B5EF4-FFF2-40B4-BE49-F238E27FC236}">
                <a16:creationId xmlns:a16="http://schemas.microsoft.com/office/drawing/2014/main" id="{96D04695-1A04-43C4-B2E7-B90F514250D4}"/>
              </a:ext>
            </a:extLst>
          </p:cNvPr>
          <p:cNvSpPr txBox="1"/>
          <p:nvPr/>
        </p:nvSpPr>
        <p:spPr bwMode="gray">
          <a:xfrm>
            <a:off x="11227695" y="5044982"/>
            <a:ext cx="418952" cy="216338"/>
          </a:xfrm>
          <a:prstGeom prst="rect">
            <a:avLst/>
          </a:prstGeom>
          <a:solidFill>
            <a:srgbClr val="FFFFFF"/>
          </a:solidFill>
        </p:spPr>
        <p:txBody>
          <a:bodyPr wrap="none" lIns="36000" tIns="36000" rIns="36000" bIns="36000" rtlCol="0" anchor="ctr">
            <a:spAutoFit/>
          </a:bodyPr>
          <a:lstStyle>
            <a:defPPr>
              <a:defRPr lang="en-US"/>
            </a:defPPr>
            <a:lvl1pPr marL="0" indent="0">
              <a:buNone/>
              <a:defRPr sz="5400" b="1">
                <a:solidFill>
                  <a:srgbClr val="858585"/>
                </a:solidFill>
              </a:defRPr>
            </a:lvl1pPr>
          </a:lstStyle>
          <a:p>
            <a:r>
              <a:rPr lang="en-US" dirty="0"/>
              <a:t>”</a:t>
            </a:r>
          </a:p>
        </p:txBody>
      </p:sp>
      <p:sp>
        <p:nvSpPr>
          <p:cNvPr id="54" name="TextBox 53">
            <a:extLst>
              <a:ext uri="{FF2B5EF4-FFF2-40B4-BE49-F238E27FC236}">
                <a16:creationId xmlns:a16="http://schemas.microsoft.com/office/drawing/2014/main" id="{BD083879-9183-4DA6-BE4E-859CF18ABF4C}"/>
              </a:ext>
            </a:extLst>
          </p:cNvPr>
          <p:cNvSpPr txBox="1"/>
          <p:nvPr/>
        </p:nvSpPr>
        <p:spPr bwMode="gray">
          <a:xfrm>
            <a:off x="11227695" y="6220879"/>
            <a:ext cx="418952" cy="216338"/>
          </a:xfrm>
          <a:prstGeom prst="rect">
            <a:avLst/>
          </a:prstGeom>
          <a:solidFill>
            <a:srgbClr val="FFFFFF"/>
          </a:solidFill>
        </p:spPr>
        <p:txBody>
          <a:bodyPr wrap="none" lIns="36000" tIns="36000" rIns="36000" bIns="36000" rtlCol="0" anchor="ctr">
            <a:spAutoFit/>
          </a:bodyPr>
          <a:lstStyle>
            <a:defPPr>
              <a:defRPr lang="en-US"/>
            </a:defPPr>
            <a:lvl1pPr marL="0" indent="0">
              <a:buNone/>
              <a:defRPr sz="5400" b="1">
                <a:solidFill>
                  <a:srgbClr val="858585"/>
                </a:solidFill>
              </a:defRPr>
            </a:lvl1pPr>
          </a:lstStyle>
          <a:p>
            <a:r>
              <a:rPr lang="en-US" dirty="0"/>
              <a:t>”</a:t>
            </a:r>
          </a:p>
        </p:txBody>
      </p:sp>
    </p:spTree>
    <p:custDataLst>
      <p:tags r:id="rId1"/>
    </p:custDataLst>
    <p:extLst>
      <p:ext uri="{BB962C8B-B14F-4D97-AF65-F5344CB8AC3E}">
        <p14:creationId xmlns:p14="http://schemas.microsoft.com/office/powerpoint/2010/main" val="2086814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btfpColumnIndicatorGroup2">
            <a:extLst>
              <a:ext uri="{FF2B5EF4-FFF2-40B4-BE49-F238E27FC236}">
                <a16:creationId xmlns:a16="http://schemas.microsoft.com/office/drawing/2014/main" id="{AC17F4A4-51E8-402A-A95B-7882B8C03378}"/>
              </a:ext>
            </a:extLst>
          </p:cNvPr>
          <p:cNvGrpSpPr/>
          <p:nvPr>
            <p:custDataLst>
              <p:tags r:id="rId2"/>
            </p:custDataLst>
          </p:nvPr>
        </p:nvGrpSpPr>
        <p:grpSpPr>
          <a:xfrm>
            <a:off x="0" y="6926580"/>
            <a:ext cx="12192000" cy="137160"/>
            <a:chOff x="0" y="6926580"/>
            <a:chExt cx="12192000" cy="137160"/>
          </a:xfrm>
        </p:grpSpPr>
        <p:sp>
          <p:nvSpPr>
            <p:cNvPr id="17" name="btfpColumnGapBlocker954181">
              <a:extLst>
                <a:ext uri="{FF2B5EF4-FFF2-40B4-BE49-F238E27FC236}">
                  <a16:creationId xmlns:a16="http://schemas.microsoft.com/office/drawing/2014/main" id="{5F7D14BC-AA21-4B3F-953C-0D23A1223176}"/>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15" name="btfpColumnGapBlocker159311">
              <a:extLst>
                <a:ext uri="{FF2B5EF4-FFF2-40B4-BE49-F238E27FC236}">
                  <a16:creationId xmlns:a16="http://schemas.microsoft.com/office/drawing/2014/main" id="{53D07691-FD8F-4962-AB02-D7E9E6726B0B}"/>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3" name="btfpColumnIndicator188309">
              <a:extLst>
                <a:ext uri="{FF2B5EF4-FFF2-40B4-BE49-F238E27FC236}">
                  <a16:creationId xmlns:a16="http://schemas.microsoft.com/office/drawing/2014/main" id="{FD2E0D66-3F6B-4D99-AD33-5748C1DAD4D9}"/>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287324">
              <a:extLst>
                <a:ext uri="{FF2B5EF4-FFF2-40B4-BE49-F238E27FC236}">
                  <a16:creationId xmlns:a16="http://schemas.microsoft.com/office/drawing/2014/main" id="{1E449D0F-3FC0-4E62-B2EB-7EFD22DF65C4}"/>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9" name="btfpColumnGapBlocker275216">
              <a:extLst>
                <a:ext uri="{FF2B5EF4-FFF2-40B4-BE49-F238E27FC236}">
                  <a16:creationId xmlns:a16="http://schemas.microsoft.com/office/drawing/2014/main" id="{5DFA1126-917E-45DE-AABA-7FDF909B92BF}"/>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7" name="btfpColumnIndicator567894">
              <a:extLst>
                <a:ext uri="{FF2B5EF4-FFF2-40B4-BE49-F238E27FC236}">
                  <a16:creationId xmlns:a16="http://schemas.microsoft.com/office/drawing/2014/main" id="{E0387768-0B8C-47D3-A466-7BAC78A7BB48}"/>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978731">
              <a:extLst>
                <a:ext uri="{FF2B5EF4-FFF2-40B4-BE49-F238E27FC236}">
                  <a16:creationId xmlns:a16="http://schemas.microsoft.com/office/drawing/2014/main" id="{4F1CE370-8AB0-4F8A-B985-CCA363A6EDBF}"/>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8" name="btfpColumnIndicatorGroup1">
            <a:extLst>
              <a:ext uri="{FF2B5EF4-FFF2-40B4-BE49-F238E27FC236}">
                <a16:creationId xmlns:a16="http://schemas.microsoft.com/office/drawing/2014/main" id="{EC1F4B6B-81D9-4A50-8584-745B05D66A3C}"/>
              </a:ext>
            </a:extLst>
          </p:cNvPr>
          <p:cNvGrpSpPr/>
          <p:nvPr/>
        </p:nvGrpSpPr>
        <p:grpSpPr>
          <a:xfrm>
            <a:off x="0" y="-205740"/>
            <a:ext cx="12192000" cy="137160"/>
            <a:chOff x="0" y="-205740"/>
            <a:chExt cx="12192000" cy="137160"/>
          </a:xfrm>
        </p:grpSpPr>
        <p:sp>
          <p:nvSpPr>
            <p:cNvPr id="16" name="btfpColumnGapBlocker393561">
              <a:extLst>
                <a:ext uri="{FF2B5EF4-FFF2-40B4-BE49-F238E27FC236}">
                  <a16:creationId xmlns:a16="http://schemas.microsoft.com/office/drawing/2014/main" id="{AF80CB53-8EC2-46CD-B333-41D7FE4E4EA6}"/>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14" name="btfpColumnGapBlocker459049">
              <a:extLst>
                <a:ext uri="{FF2B5EF4-FFF2-40B4-BE49-F238E27FC236}">
                  <a16:creationId xmlns:a16="http://schemas.microsoft.com/office/drawing/2014/main" id="{B382B1BA-8404-479A-A6CF-B262A803FCD4}"/>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2" name="btfpColumnIndicator258063">
              <a:extLst>
                <a:ext uri="{FF2B5EF4-FFF2-40B4-BE49-F238E27FC236}">
                  <a16:creationId xmlns:a16="http://schemas.microsoft.com/office/drawing/2014/main" id="{072B90EA-2F7B-45F2-BD59-1A369AA5B5E4}"/>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825103">
              <a:extLst>
                <a:ext uri="{FF2B5EF4-FFF2-40B4-BE49-F238E27FC236}">
                  <a16:creationId xmlns:a16="http://schemas.microsoft.com/office/drawing/2014/main" id="{DF6AC59C-C9F1-4EED-96B7-3F966A341443}"/>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 name="btfpColumnGapBlocker275030">
              <a:extLst>
                <a:ext uri="{FF2B5EF4-FFF2-40B4-BE49-F238E27FC236}">
                  <a16:creationId xmlns:a16="http://schemas.microsoft.com/office/drawing/2014/main" id="{FBBFF966-C922-4FE4-9048-3AE49C79B407}"/>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6" name="btfpColumnIndicator607485">
              <a:extLst>
                <a:ext uri="{FF2B5EF4-FFF2-40B4-BE49-F238E27FC236}">
                  <a16:creationId xmlns:a16="http://schemas.microsoft.com/office/drawing/2014/main" id="{D864A84B-E7F8-41A7-9A32-B31CB2E77F6C}"/>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701092">
              <a:extLst>
                <a:ext uri="{FF2B5EF4-FFF2-40B4-BE49-F238E27FC236}">
                  <a16:creationId xmlns:a16="http://schemas.microsoft.com/office/drawing/2014/main" id="{ACD7A1E3-C689-4FCD-9597-5B95776E47CB}"/>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News clipping</a:t>
            </a:r>
          </a:p>
        </p:txBody>
      </p:sp>
      <p:sp>
        <p:nvSpPr>
          <p:cNvPr id="3" name="btfpLayoutConfig" hidden="1"/>
          <p:cNvSpPr txBox="1"/>
          <p:nvPr/>
        </p:nvSpPr>
        <p:spPr bwMode="gray">
          <a:xfrm>
            <a:off x="12700" y="12700"/>
            <a:ext cx="1021681"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overall_0_132316346373191685 columns_2_132316346318560303 6_1_132316346334084450 9_1_132316346334194166 15_1_132316346387369444 19_1_132316348817544033 </a:t>
            </a:r>
            <a:endParaRPr lang="en-US" sz="100" dirty="0" err="1">
              <a:solidFill>
                <a:srgbClr val="FFFFFF">
                  <a:alpha val="0"/>
                </a:srgbClr>
              </a:solidFill>
            </a:endParaRPr>
          </a:p>
        </p:txBody>
      </p:sp>
      <p:grpSp>
        <p:nvGrpSpPr>
          <p:cNvPr id="28" name="btfpColumnHeaderBox396187"/>
          <p:cNvGrpSpPr/>
          <p:nvPr>
            <p:custDataLst>
              <p:tags r:id="rId3"/>
            </p:custDataLst>
          </p:nvPr>
        </p:nvGrpSpPr>
        <p:grpSpPr>
          <a:xfrm>
            <a:off x="334963" y="1270000"/>
            <a:ext cx="5495528" cy="315913"/>
            <a:chOff x="6366272" y="1270000"/>
            <a:chExt cx="5495528" cy="315913"/>
          </a:xfrm>
        </p:grpSpPr>
        <p:sp>
          <p:nvSpPr>
            <p:cNvPr id="29" name="btfpColumnHeaderBoxText396187"/>
            <p:cNvSpPr txBox="1"/>
            <p:nvPr/>
          </p:nvSpPr>
          <p:spPr bwMode="gray">
            <a:xfrm>
              <a:off x="6366272" y="1270000"/>
              <a:ext cx="5495528" cy="315913"/>
            </a:xfrm>
            <a:prstGeom prst="rect">
              <a:avLst/>
            </a:prstGeom>
            <a:noFill/>
          </p:spPr>
          <p:txBody>
            <a:bodyPr vert="horz" wrap="square" lIns="36036" tIns="36036" rIns="36036" bIns="36036" rtlCol="0" anchor="b">
              <a:spAutoFit/>
            </a:bodyPr>
            <a:lstStyle/>
            <a:p>
              <a:pPr marL="0" indent="0">
                <a:spcBef>
                  <a:spcPts val="0"/>
                </a:spcBef>
                <a:buNone/>
              </a:pPr>
              <a:r>
                <a:rPr lang="en-US" b="1" dirty="0">
                  <a:solidFill>
                    <a:srgbClr val="000000"/>
                  </a:solidFill>
                </a:rPr>
                <a:t>Clipping on climate impact mitigation (1/2)</a:t>
              </a:r>
              <a:endParaRPr lang="en-US" sz="1600" b="1" dirty="0">
                <a:solidFill>
                  <a:srgbClr val="000000"/>
                </a:solidFill>
              </a:endParaRPr>
            </a:p>
          </p:txBody>
        </p:sp>
        <p:cxnSp>
          <p:nvCxnSpPr>
            <p:cNvPr id="30" name="btfpColumnHeaderBoxLine396187"/>
            <p:cNvCxnSpPr/>
            <p:nvPr/>
          </p:nvCxnSpPr>
          <p:spPr bwMode="gray">
            <a:xfrm>
              <a:off x="6366272" y="1585913"/>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pic>
        <p:nvPicPr>
          <p:cNvPr id="31" name="Picture 7"/>
          <p:cNvPicPr>
            <a:picLocks noChangeArrowheads="1"/>
          </p:cNvPicPr>
          <p:nvPr/>
        </p:nvPicPr>
        <p:blipFill>
          <a:blip r:embed="rId8" cstate="print"/>
          <a:srcRect/>
          <a:stretch>
            <a:fillRect/>
          </a:stretch>
        </p:blipFill>
        <p:spPr bwMode="auto">
          <a:xfrm>
            <a:off x="334963" y="1601725"/>
            <a:ext cx="5577695" cy="5002448"/>
          </a:xfrm>
          <a:prstGeom prst="rect">
            <a:avLst/>
          </a:prstGeom>
          <a:noFill/>
          <a:ln w="9525">
            <a:noFill/>
            <a:miter lim="800000"/>
            <a:headEnd/>
            <a:tailEnd/>
          </a:ln>
        </p:spPr>
      </p:pic>
      <p:grpSp>
        <p:nvGrpSpPr>
          <p:cNvPr id="40" name="btfpColumnHeaderBox396187"/>
          <p:cNvGrpSpPr/>
          <p:nvPr>
            <p:custDataLst>
              <p:tags r:id="rId4"/>
            </p:custDataLst>
          </p:nvPr>
        </p:nvGrpSpPr>
        <p:grpSpPr>
          <a:xfrm>
            <a:off x="6366272" y="1270000"/>
            <a:ext cx="5495528" cy="315913"/>
            <a:chOff x="6366272" y="1270000"/>
            <a:chExt cx="5495528" cy="315913"/>
          </a:xfrm>
        </p:grpSpPr>
        <p:sp>
          <p:nvSpPr>
            <p:cNvPr id="41" name="btfpColumnHeaderBoxText396187"/>
            <p:cNvSpPr txBox="1"/>
            <p:nvPr/>
          </p:nvSpPr>
          <p:spPr bwMode="gray">
            <a:xfrm>
              <a:off x="6366272" y="1270000"/>
              <a:ext cx="5495528" cy="315913"/>
            </a:xfrm>
            <a:prstGeom prst="rect">
              <a:avLst/>
            </a:prstGeom>
            <a:noFill/>
          </p:spPr>
          <p:txBody>
            <a:bodyPr vert="horz" wrap="square" lIns="36036" tIns="36036" rIns="36036" bIns="36036" rtlCol="0" anchor="b">
              <a:spAutoFit/>
            </a:bodyPr>
            <a:lstStyle/>
            <a:p>
              <a:pPr marL="0" indent="0">
                <a:spcBef>
                  <a:spcPts val="0"/>
                </a:spcBef>
                <a:buNone/>
              </a:pPr>
              <a:r>
                <a:rPr lang="en-US" b="1" dirty="0">
                  <a:solidFill>
                    <a:srgbClr val="000000"/>
                  </a:solidFill>
                </a:rPr>
                <a:t>Clipping on climate impact mitigation (2/2)</a:t>
              </a:r>
            </a:p>
          </p:txBody>
        </p:sp>
        <p:cxnSp>
          <p:nvCxnSpPr>
            <p:cNvPr id="42" name="btfpColumnHeaderBoxLine396187"/>
            <p:cNvCxnSpPr/>
            <p:nvPr/>
          </p:nvCxnSpPr>
          <p:spPr bwMode="gray">
            <a:xfrm>
              <a:off x="6366272" y="1585913"/>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69" name="btfpNotesBox780874"/>
          <p:cNvSpPr txBox="1"/>
          <p:nvPr>
            <p:custDataLst>
              <p:tags r:id="rId5"/>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dirty="0">
                <a:solidFill>
                  <a:srgbClr val="000000"/>
                </a:solidFill>
              </a:rPr>
              <a:t>Source: Bain Strategic Challenge – all data has been solely designed to match the solution of this case</a:t>
            </a:r>
          </a:p>
        </p:txBody>
      </p:sp>
      <p:grpSp>
        <p:nvGrpSpPr>
          <p:cNvPr id="45" name="btfpRunningAgenda1Level884994">
            <a:extLst>
              <a:ext uri="{FF2B5EF4-FFF2-40B4-BE49-F238E27FC236}">
                <a16:creationId xmlns:a16="http://schemas.microsoft.com/office/drawing/2014/main" id="{B0D2515C-EA6C-46C0-B6DB-A75327DF3D0F}"/>
              </a:ext>
            </a:extLst>
          </p:cNvPr>
          <p:cNvGrpSpPr/>
          <p:nvPr>
            <p:custDataLst>
              <p:tags r:id="rId6"/>
            </p:custDataLst>
          </p:nvPr>
        </p:nvGrpSpPr>
        <p:grpSpPr>
          <a:xfrm>
            <a:off x="-1" y="944429"/>
            <a:ext cx="2334643" cy="257442"/>
            <a:chOff x="-1" y="876300"/>
            <a:chExt cx="2334643" cy="257442"/>
          </a:xfrm>
        </p:grpSpPr>
        <p:sp>
          <p:nvSpPr>
            <p:cNvPr id="46" name="btfpRunningAgenda1LevelBarLeft884994">
              <a:extLst>
                <a:ext uri="{FF2B5EF4-FFF2-40B4-BE49-F238E27FC236}">
                  <a16:creationId xmlns:a16="http://schemas.microsoft.com/office/drawing/2014/main" id="{9B312167-60D1-4D93-A63F-85C6DDDB0ADB}"/>
                </a:ext>
              </a:extLst>
            </p:cNvPr>
            <p:cNvSpPr/>
            <p:nvPr/>
          </p:nvSpPr>
          <p:spPr bwMode="gray">
            <a:xfrm>
              <a:off x="-1" y="876300"/>
              <a:ext cx="2334643" cy="257442"/>
            </a:xfrm>
            <a:custGeom>
              <a:avLst/>
              <a:gdLst>
                <a:gd name="connsiteX0" fmla="*/ 95080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50801 w 1816204"/>
                <a:gd name="connsiteY0" fmla="*/ 0 h 257442"/>
                <a:gd name="connsiteX1" fmla="*/ 896081 w 1816204"/>
                <a:gd name="connsiteY1" fmla="*/ 257442 h 257442"/>
                <a:gd name="connsiteX2" fmla="*/ 1816204 w 1816204"/>
                <a:gd name="connsiteY2" fmla="*/ 257442 h 257442"/>
                <a:gd name="connsiteX3" fmla="*/ 0 w 1816204"/>
                <a:gd name="connsiteY3" fmla="*/ 257442 h 257442"/>
                <a:gd name="connsiteX0" fmla="*/ 950801 w 950801"/>
                <a:gd name="connsiteY0" fmla="*/ 0 h 257442"/>
                <a:gd name="connsiteX1" fmla="*/ 896081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80 w 950800"/>
                <a:gd name="connsiteY1" fmla="*/ 257442 h 257442"/>
                <a:gd name="connsiteX2" fmla="*/ 0 w 950800"/>
                <a:gd name="connsiteY2" fmla="*/ 257442 h 257442"/>
                <a:gd name="connsiteX3" fmla="*/ 1 w 950800"/>
                <a:gd name="connsiteY3" fmla="*/ 0 h 257442"/>
                <a:gd name="connsiteX0" fmla="*/ 1119116 w 1119116"/>
                <a:gd name="connsiteY0" fmla="*/ 0 h 257442"/>
                <a:gd name="connsiteX1" fmla="*/ 896080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279416 w 1279416"/>
                <a:gd name="connsiteY0" fmla="*/ 0 h 257442"/>
                <a:gd name="connsiteX1" fmla="*/ 10643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439717 w 1439717"/>
                <a:gd name="connsiteY0" fmla="*/ 0 h 257442"/>
                <a:gd name="connsiteX1" fmla="*/ 1224695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641695 w 1641695"/>
                <a:gd name="connsiteY0" fmla="*/ 0 h 257442"/>
                <a:gd name="connsiteX1" fmla="*/ 1384996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810011 w 1810011"/>
                <a:gd name="connsiteY0" fmla="*/ 0 h 257442"/>
                <a:gd name="connsiteX1" fmla="*/ 1586974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2130611 w 2130611"/>
                <a:gd name="connsiteY0" fmla="*/ 0 h 257442"/>
                <a:gd name="connsiteX1" fmla="*/ 17552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308544 w 2308544"/>
                <a:gd name="connsiteY0" fmla="*/ 0 h 257442"/>
                <a:gd name="connsiteX1" fmla="*/ 2075890 w 2308544"/>
                <a:gd name="connsiteY1" fmla="*/ 257442 h 257442"/>
                <a:gd name="connsiteX2" fmla="*/ 0 w 2308544"/>
                <a:gd name="connsiteY2" fmla="*/ 257442 h 257442"/>
                <a:gd name="connsiteX3" fmla="*/ 0 w 2308544"/>
                <a:gd name="connsiteY3" fmla="*/ 0 h 257442"/>
                <a:gd name="connsiteX0" fmla="*/ 2308544 w 2308544"/>
                <a:gd name="connsiteY0" fmla="*/ 0 h 257442"/>
                <a:gd name="connsiteX1" fmla="*/ 2253822 w 2308544"/>
                <a:gd name="connsiteY1" fmla="*/ 257442 h 257442"/>
                <a:gd name="connsiteX2" fmla="*/ 0 w 2308544"/>
                <a:gd name="connsiteY2" fmla="*/ 257442 h 257442"/>
                <a:gd name="connsiteX3" fmla="*/ 0 w 2308544"/>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476861 w 2476861"/>
                <a:gd name="connsiteY0" fmla="*/ 0 h 257442"/>
                <a:gd name="connsiteX1" fmla="*/ 2253823 w 2476861"/>
                <a:gd name="connsiteY1" fmla="*/ 257442 h 257442"/>
                <a:gd name="connsiteX2" fmla="*/ 0 w 2476861"/>
                <a:gd name="connsiteY2" fmla="*/ 257442 h 257442"/>
                <a:gd name="connsiteX3" fmla="*/ 1 w 2476861"/>
                <a:gd name="connsiteY3" fmla="*/ 0 h 257442"/>
                <a:gd name="connsiteX0" fmla="*/ 2476861 w 2476861"/>
                <a:gd name="connsiteY0" fmla="*/ 0 h 257442"/>
                <a:gd name="connsiteX1" fmla="*/ 2422140 w 2476861"/>
                <a:gd name="connsiteY1" fmla="*/ 257442 h 257442"/>
                <a:gd name="connsiteX2" fmla="*/ 0 w 2476861"/>
                <a:gd name="connsiteY2" fmla="*/ 257442 h 257442"/>
                <a:gd name="connsiteX3" fmla="*/ 1 w 2476861"/>
                <a:gd name="connsiteY3" fmla="*/ 0 h 257442"/>
                <a:gd name="connsiteX0" fmla="*/ 2476860 w 2476860"/>
                <a:gd name="connsiteY0" fmla="*/ 0 h 257442"/>
                <a:gd name="connsiteX1" fmla="*/ 2422139 w 2476860"/>
                <a:gd name="connsiteY1" fmla="*/ 257442 h 257442"/>
                <a:gd name="connsiteX2" fmla="*/ 0 w 2476860"/>
                <a:gd name="connsiteY2" fmla="*/ 257442 h 257442"/>
                <a:gd name="connsiteX3" fmla="*/ 0 w 2476860"/>
                <a:gd name="connsiteY3" fmla="*/ 0 h 257442"/>
                <a:gd name="connsiteX0" fmla="*/ 2476861 w 2476861"/>
                <a:gd name="connsiteY0" fmla="*/ 0 h 257442"/>
                <a:gd name="connsiteX1" fmla="*/ 2422140 w 2476861"/>
                <a:gd name="connsiteY1" fmla="*/ 257442 h 257442"/>
                <a:gd name="connsiteX2" fmla="*/ 1 w 2476861"/>
                <a:gd name="connsiteY2" fmla="*/ 257442 h 257442"/>
                <a:gd name="connsiteX3" fmla="*/ 0 w 2476861"/>
                <a:gd name="connsiteY3" fmla="*/ 0 h 257442"/>
                <a:gd name="connsiteX0" fmla="*/ 2645176 w 2645176"/>
                <a:gd name="connsiteY0" fmla="*/ 0 h 257442"/>
                <a:gd name="connsiteX1" fmla="*/ 2422140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813491 w 2813491"/>
                <a:gd name="connsiteY0" fmla="*/ 0 h 257442"/>
                <a:gd name="connsiteX1" fmla="*/ 2590454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3066765 w 3066765"/>
                <a:gd name="connsiteY0" fmla="*/ 0 h 257442"/>
                <a:gd name="connsiteX1" fmla="*/ 2758770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244698 w 3244698"/>
                <a:gd name="connsiteY0" fmla="*/ 0 h 257442"/>
                <a:gd name="connsiteX1" fmla="*/ 3012044 w 3244698"/>
                <a:gd name="connsiteY1" fmla="*/ 257442 h 257442"/>
                <a:gd name="connsiteX2" fmla="*/ 0 w 3244698"/>
                <a:gd name="connsiteY2" fmla="*/ 257442 h 257442"/>
                <a:gd name="connsiteX3" fmla="*/ 0 w 3244698"/>
                <a:gd name="connsiteY3" fmla="*/ 0 h 257442"/>
                <a:gd name="connsiteX0" fmla="*/ 3244698 w 3244698"/>
                <a:gd name="connsiteY0" fmla="*/ 0 h 257442"/>
                <a:gd name="connsiteX1" fmla="*/ 3189976 w 3244698"/>
                <a:gd name="connsiteY1" fmla="*/ 257442 h 257442"/>
                <a:gd name="connsiteX2" fmla="*/ 0 w 3244698"/>
                <a:gd name="connsiteY2" fmla="*/ 257442 h 257442"/>
                <a:gd name="connsiteX3" fmla="*/ 0 w 3244698"/>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413015 w 3413015"/>
                <a:gd name="connsiteY0" fmla="*/ 0 h 257442"/>
                <a:gd name="connsiteX1" fmla="*/ 3189977 w 3413015"/>
                <a:gd name="connsiteY1" fmla="*/ 257442 h 257442"/>
                <a:gd name="connsiteX2" fmla="*/ 0 w 3413015"/>
                <a:gd name="connsiteY2" fmla="*/ 257442 h 257442"/>
                <a:gd name="connsiteX3" fmla="*/ 1 w 3413015"/>
                <a:gd name="connsiteY3" fmla="*/ 0 h 257442"/>
                <a:gd name="connsiteX0" fmla="*/ 3413015 w 3413015"/>
                <a:gd name="connsiteY0" fmla="*/ 0 h 257442"/>
                <a:gd name="connsiteX1" fmla="*/ 3358294 w 3413015"/>
                <a:gd name="connsiteY1" fmla="*/ 257442 h 257442"/>
                <a:gd name="connsiteX2" fmla="*/ 0 w 3413015"/>
                <a:gd name="connsiteY2" fmla="*/ 257442 h 257442"/>
                <a:gd name="connsiteX3" fmla="*/ 1 w 3413015"/>
                <a:gd name="connsiteY3" fmla="*/ 0 h 257442"/>
                <a:gd name="connsiteX0" fmla="*/ 3413014 w 3413014"/>
                <a:gd name="connsiteY0" fmla="*/ 0 h 257442"/>
                <a:gd name="connsiteX1" fmla="*/ 3358293 w 3413014"/>
                <a:gd name="connsiteY1" fmla="*/ 257442 h 257442"/>
                <a:gd name="connsiteX2" fmla="*/ 0 w 3413014"/>
                <a:gd name="connsiteY2" fmla="*/ 257442 h 257442"/>
                <a:gd name="connsiteX3" fmla="*/ 0 w 3413014"/>
                <a:gd name="connsiteY3" fmla="*/ 0 h 257442"/>
                <a:gd name="connsiteX0" fmla="*/ 3413015 w 3413015"/>
                <a:gd name="connsiteY0" fmla="*/ 0 h 257442"/>
                <a:gd name="connsiteX1" fmla="*/ 3358294 w 3413015"/>
                <a:gd name="connsiteY1" fmla="*/ 257442 h 257442"/>
                <a:gd name="connsiteX2" fmla="*/ 1 w 3413015"/>
                <a:gd name="connsiteY2" fmla="*/ 257442 h 257442"/>
                <a:gd name="connsiteX3" fmla="*/ 0 w 3413015"/>
                <a:gd name="connsiteY3" fmla="*/ 0 h 257442"/>
                <a:gd name="connsiteX0" fmla="*/ 942787 w 3358294"/>
                <a:gd name="connsiteY0" fmla="*/ 0 h 257442"/>
                <a:gd name="connsiteX1" fmla="*/ 3358294 w 3358294"/>
                <a:gd name="connsiteY1" fmla="*/ 257442 h 257442"/>
                <a:gd name="connsiteX2" fmla="*/ 1 w 3358294"/>
                <a:gd name="connsiteY2" fmla="*/ 257442 h 257442"/>
                <a:gd name="connsiteX3" fmla="*/ 0 w 3358294"/>
                <a:gd name="connsiteY3" fmla="*/ 0 h 257442"/>
                <a:gd name="connsiteX0" fmla="*/ 942787 w 942787"/>
                <a:gd name="connsiteY0" fmla="*/ 0 h 257442"/>
                <a:gd name="connsiteX1" fmla="*/ 888066 w 942787"/>
                <a:gd name="connsiteY1" fmla="*/ 257442 h 257442"/>
                <a:gd name="connsiteX2" fmla="*/ 1 w 942787"/>
                <a:gd name="connsiteY2" fmla="*/ 257442 h 257442"/>
                <a:gd name="connsiteX3" fmla="*/ 0 w 942787"/>
                <a:gd name="connsiteY3" fmla="*/ 0 h 257442"/>
                <a:gd name="connsiteX0" fmla="*/ 942787 w 942787"/>
                <a:gd name="connsiteY0" fmla="*/ 0 h 257442"/>
                <a:gd name="connsiteX1" fmla="*/ 888066 w 942787"/>
                <a:gd name="connsiteY1" fmla="*/ 257442 h 257442"/>
                <a:gd name="connsiteX2" fmla="*/ 2 w 942787"/>
                <a:gd name="connsiteY2" fmla="*/ 257442 h 257442"/>
                <a:gd name="connsiteX3" fmla="*/ 0 w 942787"/>
                <a:gd name="connsiteY3" fmla="*/ 0 h 257442"/>
                <a:gd name="connsiteX0" fmla="*/ 942785 w 942785"/>
                <a:gd name="connsiteY0" fmla="*/ 0 h 257442"/>
                <a:gd name="connsiteX1" fmla="*/ 888064 w 942785"/>
                <a:gd name="connsiteY1" fmla="*/ 257442 h 257442"/>
                <a:gd name="connsiteX2" fmla="*/ 0 w 942785"/>
                <a:gd name="connsiteY2" fmla="*/ 257442 h 257442"/>
                <a:gd name="connsiteX3" fmla="*/ 0 w 942785"/>
                <a:gd name="connsiteY3" fmla="*/ 0 h 257442"/>
                <a:gd name="connsiteX0" fmla="*/ 1111101 w 1111101"/>
                <a:gd name="connsiteY0" fmla="*/ 0 h 257442"/>
                <a:gd name="connsiteX1" fmla="*/ 888064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279416 w 1279416"/>
                <a:gd name="connsiteY0" fmla="*/ 0 h 257442"/>
                <a:gd name="connsiteX1" fmla="*/ 1056380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4 w 1279416"/>
                <a:gd name="connsiteY1" fmla="*/ 257442 h 257442"/>
                <a:gd name="connsiteX2" fmla="*/ 0 w 1279416"/>
                <a:gd name="connsiteY2" fmla="*/ 257442 h 257442"/>
                <a:gd name="connsiteX3" fmla="*/ 0 w 1279416"/>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439718 w 1439718"/>
                <a:gd name="connsiteY0" fmla="*/ 0 h 257442"/>
                <a:gd name="connsiteX1" fmla="*/ 1224695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0 w 1439718"/>
                <a:gd name="connsiteY3" fmla="*/ 0 h 257442"/>
                <a:gd name="connsiteX0" fmla="*/ 1600017 w 1600017"/>
                <a:gd name="connsiteY0" fmla="*/ 0 h 257442"/>
                <a:gd name="connsiteX1" fmla="*/ 13849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843673 w 1843673"/>
                <a:gd name="connsiteY0" fmla="*/ 0 h 257442"/>
                <a:gd name="connsiteX1" fmla="*/ 1545296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701007 w 1788952"/>
                <a:gd name="connsiteY0" fmla="*/ 0 h 257442"/>
                <a:gd name="connsiteX1" fmla="*/ 1788952 w 1788952"/>
                <a:gd name="connsiteY1" fmla="*/ 257442 h 257442"/>
                <a:gd name="connsiteX2" fmla="*/ 0 w 1788952"/>
                <a:gd name="connsiteY2" fmla="*/ 257442 h 257442"/>
                <a:gd name="connsiteX3" fmla="*/ 0 w 1788952"/>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02984 w 1902984"/>
                <a:gd name="connsiteY0" fmla="*/ 0 h 257442"/>
                <a:gd name="connsiteX1" fmla="*/ 1646285 w 1902984"/>
                <a:gd name="connsiteY1" fmla="*/ 257442 h 257442"/>
                <a:gd name="connsiteX2" fmla="*/ 0 w 1902984"/>
                <a:gd name="connsiteY2" fmla="*/ 257442 h 257442"/>
                <a:gd name="connsiteX3" fmla="*/ 0 w 1902984"/>
                <a:gd name="connsiteY3" fmla="*/ 0 h 257442"/>
                <a:gd name="connsiteX0" fmla="*/ 1902984 w 1902984"/>
                <a:gd name="connsiteY0" fmla="*/ 0 h 257442"/>
                <a:gd name="connsiteX1" fmla="*/ 1848263 w 1902984"/>
                <a:gd name="connsiteY1" fmla="*/ 257442 h 257442"/>
                <a:gd name="connsiteX2" fmla="*/ 0 w 1902984"/>
                <a:gd name="connsiteY2" fmla="*/ 257442 h 257442"/>
                <a:gd name="connsiteX3" fmla="*/ 0 w 1902984"/>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801996 w 1848264"/>
                <a:gd name="connsiteY0" fmla="*/ 0 h 257442"/>
                <a:gd name="connsiteX1" fmla="*/ 1848264 w 1848264"/>
                <a:gd name="connsiteY1" fmla="*/ 257442 h 257442"/>
                <a:gd name="connsiteX2" fmla="*/ 0 w 1848264"/>
                <a:gd name="connsiteY2" fmla="*/ 257442 h 257442"/>
                <a:gd name="connsiteX3" fmla="*/ 1 w 1848264"/>
                <a:gd name="connsiteY3" fmla="*/ 0 h 257442"/>
                <a:gd name="connsiteX0" fmla="*/ 1801996 w 1801996"/>
                <a:gd name="connsiteY0" fmla="*/ 0 h 257442"/>
                <a:gd name="connsiteX1" fmla="*/ 1747275 w 1801996"/>
                <a:gd name="connsiteY1" fmla="*/ 257442 h 257442"/>
                <a:gd name="connsiteX2" fmla="*/ 0 w 1801996"/>
                <a:gd name="connsiteY2" fmla="*/ 257442 h 257442"/>
                <a:gd name="connsiteX3" fmla="*/ 1 w 1801996"/>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701007 w 1747274"/>
                <a:gd name="connsiteY0" fmla="*/ 0 h 257442"/>
                <a:gd name="connsiteX1" fmla="*/ 1747274 w 1747274"/>
                <a:gd name="connsiteY1" fmla="*/ 257442 h 257442"/>
                <a:gd name="connsiteX2" fmla="*/ 0 w 1747274"/>
                <a:gd name="connsiteY2" fmla="*/ 257442 h 257442"/>
                <a:gd name="connsiteX3" fmla="*/ 0 w 1747274"/>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44662 w 1944662"/>
                <a:gd name="connsiteY0" fmla="*/ 0 h 257442"/>
                <a:gd name="connsiteX1" fmla="*/ 1646285 w 1944662"/>
                <a:gd name="connsiteY1" fmla="*/ 257442 h 257442"/>
                <a:gd name="connsiteX2" fmla="*/ 0 w 1944662"/>
                <a:gd name="connsiteY2" fmla="*/ 257442 h 257442"/>
                <a:gd name="connsiteX3" fmla="*/ 0 w 1944662"/>
                <a:gd name="connsiteY3" fmla="*/ 0 h 257442"/>
                <a:gd name="connsiteX0" fmla="*/ 1944662 w 1944662"/>
                <a:gd name="connsiteY0" fmla="*/ 0 h 257442"/>
                <a:gd name="connsiteX1" fmla="*/ 1889941 w 1944662"/>
                <a:gd name="connsiteY1" fmla="*/ 257442 h 257442"/>
                <a:gd name="connsiteX2" fmla="*/ 0 w 1944662"/>
                <a:gd name="connsiteY2" fmla="*/ 257442 h 257442"/>
                <a:gd name="connsiteX3" fmla="*/ 0 w 1944662"/>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2107273 w 2107273"/>
                <a:gd name="connsiteY0" fmla="*/ 0 h 257442"/>
                <a:gd name="connsiteX1" fmla="*/ 1889942 w 2107273"/>
                <a:gd name="connsiteY1" fmla="*/ 257442 h 257442"/>
                <a:gd name="connsiteX2" fmla="*/ 0 w 2107273"/>
                <a:gd name="connsiteY2" fmla="*/ 257442 h 257442"/>
                <a:gd name="connsiteX3" fmla="*/ 1 w 2107273"/>
                <a:gd name="connsiteY3" fmla="*/ 0 h 257442"/>
                <a:gd name="connsiteX0" fmla="*/ 2107273 w 2107273"/>
                <a:gd name="connsiteY0" fmla="*/ 0 h 257442"/>
                <a:gd name="connsiteX1" fmla="*/ 2052552 w 2107273"/>
                <a:gd name="connsiteY1" fmla="*/ 257442 h 257442"/>
                <a:gd name="connsiteX2" fmla="*/ 0 w 2107273"/>
                <a:gd name="connsiteY2" fmla="*/ 257442 h 257442"/>
                <a:gd name="connsiteX3" fmla="*/ 1 w 2107273"/>
                <a:gd name="connsiteY3" fmla="*/ 0 h 257442"/>
                <a:gd name="connsiteX0" fmla="*/ 2107272 w 2107272"/>
                <a:gd name="connsiteY0" fmla="*/ 0 h 257442"/>
                <a:gd name="connsiteX1" fmla="*/ 2052551 w 2107272"/>
                <a:gd name="connsiteY1" fmla="*/ 257442 h 257442"/>
                <a:gd name="connsiteX2" fmla="*/ 0 w 2107272"/>
                <a:gd name="connsiteY2" fmla="*/ 257442 h 257442"/>
                <a:gd name="connsiteX3" fmla="*/ 0 w 2107272"/>
                <a:gd name="connsiteY3" fmla="*/ 0 h 257442"/>
                <a:gd name="connsiteX0" fmla="*/ 2107273 w 2107273"/>
                <a:gd name="connsiteY0" fmla="*/ 0 h 257442"/>
                <a:gd name="connsiteX1" fmla="*/ 2052552 w 2107273"/>
                <a:gd name="connsiteY1" fmla="*/ 257442 h 257442"/>
                <a:gd name="connsiteX2" fmla="*/ 1 w 2107273"/>
                <a:gd name="connsiteY2" fmla="*/ 257442 h 257442"/>
                <a:gd name="connsiteX3" fmla="*/ 0 w 2107273"/>
                <a:gd name="connsiteY3" fmla="*/ 0 h 257442"/>
                <a:gd name="connsiteX0" fmla="*/ 2267573 w 2267573"/>
                <a:gd name="connsiteY0" fmla="*/ 0 h 257442"/>
                <a:gd name="connsiteX1" fmla="*/ 20525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2 w 2267572"/>
                <a:gd name="connsiteY0" fmla="*/ 0 h 257442"/>
                <a:gd name="connsiteX1" fmla="*/ 2212851 w 2267572"/>
                <a:gd name="connsiteY1" fmla="*/ 257442 h 257442"/>
                <a:gd name="connsiteX2" fmla="*/ 0 w 2267572"/>
                <a:gd name="connsiteY2" fmla="*/ 257442 h 257442"/>
                <a:gd name="connsiteX3" fmla="*/ 0 w 2267572"/>
                <a:gd name="connsiteY3" fmla="*/ 0 h 257442"/>
                <a:gd name="connsiteX0" fmla="*/ 2427871 w 2427871"/>
                <a:gd name="connsiteY0" fmla="*/ 0 h 257442"/>
                <a:gd name="connsiteX1" fmla="*/ 2212851 w 2427871"/>
                <a:gd name="connsiteY1" fmla="*/ 257442 h 257442"/>
                <a:gd name="connsiteX2" fmla="*/ 0 w 2427871"/>
                <a:gd name="connsiteY2" fmla="*/ 257442 h 257442"/>
                <a:gd name="connsiteX3" fmla="*/ 0 w 2427871"/>
                <a:gd name="connsiteY3" fmla="*/ 0 h 257442"/>
                <a:gd name="connsiteX0" fmla="*/ 2427871 w 2427871"/>
                <a:gd name="connsiteY0" fmla="*/ 0 h 257442"/>
                <a:gd name="connsiteX1" fmla="*/ 2373150 w 2427871"/>
                <a:gd name="connsiteY1" fmla="*/ 257442 h 257442"/>
                <a:gd name="connsiteX2" fmla="*/ 0 w 2427871"/>
                <a:gd name="connsiteY2" fmla="*/ 257442 h 257442"/>
                <a:gd name="connsiteX3" fmla="*/ 0 w 2427871"/>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1 w 2427872"/>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0 w 2427872"/>
                <a:gd name="connsiteY3" fmla="*/ 0 h 257442"/>
                <a:gd name="connsiteX0" fmla="*/ 2706795 w 2706795"/>
                <a:gd name="connsiteY0" fmla="*/ 0 h 257442"/>
                <a:gd name="connsiteX1" fmla="*/ 2373151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875109 w 2875109"/>
                <a:gd name="connsiteY0" fmla="*/ 0 h 257442"/>
                <a:gd name="connsiteX1" fmla="*/ 2652074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3061058 w 3061058"/>
                <a:gd name="connsiteY0" fmla="*/ 0 h 257442"/>
                <a:gd name="connsiteX1" fmla="*/ 2820388 w 3061058"/>
                <a:gd name="connsiteY1" fmla="*/ 257442 h 257442"/>
                <a:gd name="connsiteX2" fmla="*/ 0 w 3061058"/>
                <a:gd name="connsiteY2" fmla="*/ 257442 h 257442"/>
                <a:gd name="connsiteX3" fmla="*/ 0 w 3061058"/>
                <a:gd name="connsiteY3" fmla="*/ 0 h 257442"/>
                <a:gd name="connsiteX0" fmla="*/ 3061058 w 3061058"/>
                <a:gd name="connsiteY0" fmla="*/ 0 h 257442"/>
                <a:gd name="connsiteX1" fmla="*/ 3006336 w 3061058"/>
                <a:gd name="connsiteY1" fmla="*/ 257442 h 257442"/>
                <a:gd name="connsiteX2" fmla="*/ 0 w 3061058"/>
                <a:gd name="connsiteY2" fmla="*/ 257442 h 257442"/>
                <a:gd name="connsiteX3" fmla="*/ 0 w 3061058"/>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221359 w 3221359"/>
                <a:gd name="connsiteY0" fmla="*/ 0 h 257442"/>
                <a:gd name="connsiteX1" fmla="*/ 3006337 w 3221359"/>
                <a:gd name="connsiteY1" fmla="*/ 257442 h 257442"/>
                <a:gd name="connsiteX2" fmla="*/ 0 w 3221359"/>
                <a:gd name="connsiteY2" fmla="*/ 257442 h 257442"/>
                <a:gd name="connsiteX3" fmla="*/ 1 w 3221359"/>
                <a:gd name="connsiteY3" fmla="*/ 0 h 257442"/>
                <a:gd name="connsiteX0" fmla="*/ 3221359 w 3221359"/>
                <a:gd name="connsiteY0" fmla="*/ 0 h 257442"/>
                <a:gd name="connsiteX1" fmla="*/ 3166638 w 3221359"/>
                <a:gd name="connsiteY1" fmla="*/ 257442 h 257442"/>
                <a:gd name="connsiteX2" fmla="*/ 0 w 3221359"/>
                <a:gd name="connsiteY2" fmla="*/ 257442 h 257442"/>
                <a:gd name="connsiteX3" fmla="*/ 1 w 3221359"/>
                <a:gd name="connsiteY3" fmla="*/ 0 h 257442"/>
                <a:gd name="connsiteX0" fmla="*/ 3221358 w 3221358"/>
                <a:gd name="connsiteY0" fmla="*/ 0 h 257442"/>
                <a:gd name="connsiteX1" fmla="*/ 3166637 w 3221358"/>
                <a:gd name="connsiteY1" fmla="*/ 257442 h 257442"/>
                <a:gd name="connsiteX2" fmla="*/ 0 w 3221358"/>
                <a:gd name="connsiteY2" fmla="*/ 257442 h 257442"/>
                <a:gd name="connsiteX3" fmla="*/ 0 w 3221358"/>
                <a:gd name="connsiteY3" fmla="*/ 0 h 257442"/>
                <a:gd name="connsiteX0" fmla="*/ 3221359 w 3221359"/>
                <a:gd name="connsiteY0" fmla="*/ 0 h 257442"/>
                <a:gd name="connsiteX1" fmla="*/ 3166638 w 3221359"/>
                <a:gd name="connsiteY1" fmla="*/ 257442 h 257442"/>
                <a:gd name="connsiteX2" fmla="*/ 1 w 3221359"/>
                <a:gd name="connsiteY2" fmla="*/ 257442 h 257442"/>
                <a:gd name="connsiteX3" fmla="*/ 0 w 3221359"/>
                <a:gd name="connsiteY3" fmla="*/ 0 h 257442"/>
                <a:gd name="connsiteX0" fmla="*/ 3389675 w 3389675"/>
                <a:gd name="connsiteY0" fmla="*/ 0 h 257442"/>
                <a:gd name="connsiteX1" fmla="*/ 3166638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4 w 3389674"/>
                <a:gd name="connsiteY0" fmla="*/ 0 h 257442"/>
                <a:gd name="connsiteX1" fmla="*/ 3334953 w 3389674"/>
                <a:gd name="connsiteY1" fmla="*/ 257442 h 257442"/>
                <a:gd name="connsiteX2" fmla="*/ 0 w 3389674"/>
                <a:gd name="connsiteY2" fmla="*/ 257442 h 257442"/>
                <a:gd name="connsiteX3" fmla="*/ 0 w 3389674"/>
                <a:gd name="connsiteY3" fmla="*/ 0 h 257442"/>
                <a:gd name="connsiteX0" fmla="*/ 986066 w 3334953"/>
                <a:gd name="connsiteY0" fmla="*/ 0 h 257442"/>
                <a:gd name="connsiteX1" fmla="*/ 3334953 w 3334953"/>
                <a:gd name="connsiteY1" fmla="*/ 257442 h 257442"/>
                <a:gd name="connsiteX2" fmla="*/ 0 w 3334953"/>
                <a:gd name="connsiteY2" fmla="*/ 257442 h 257442"/>
                <a:gd name="connsiteX3" fmla="*/ 0 w 3334953"/>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1154382 w 1154382"/>
                <a:gd name="connsiteY0" fmla="*/ 0 h 257442"/>
                <a:gd name="connsiteX1" fmla="*/ 931346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314682 w 1314682"/>
                <a:gd name="connsiteY0" fmla="*/ 0 h 257442"/>
                <a:gd name="connsiteX1" fmla="*/ 10996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482998 w 1482998"/>
                <a:gd name="connsiteY0" fmla="*/ 0 h 257442"/>
                <a:gd name="connsiteX1" fmla="*/ 1259961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643298 w 1643298"/>
                <a:gd name="connsiteY0" fmla="*/ 0 h 257442"/>
                <a:gd name="connsiteX1" fmla="*/ 14282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896573 w 1896573"/>
                <a:gd name="connsiteY0" fmla="*/ 0 h 257442"/>
                <a:gd name="connsiteX1" fmla="*/ 1588577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2071749 w 2071749"/>
                <a:gd name="connsiteY0" fmla="*/ 0 h 257442"/>
                <a:gd name="connsiteX1" fmla="*/ 1841852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333038 w 2333038"/>
                <a:gd name="connsiteY0" fmla="*/ 0 h 257442"/>
                <a:gd name="connsiteX1" fmla="*/ 2017028 w 2333038"/>
                <a:gd name="connsiteY1" fmla="*/ 257442 h 257442"/>
                <a:gd name="connsiteX2" fmla="*/ 0 w 2333038"/>
                <a:gd name="connsiteY2" fmla="*/ 257442 h 257442"/>
                <a:gd name="connsiteX3" fmla="*/ 0 w 2333038"/>
                <a:gd name="connsiteY3" fmla="*/ 0 h 257442"/>
                <a:gd name="connsiteX0" fmla="*/ 2333038 w 2333038"/>
                <a:gd name="connsiteY0" fmla="*/ 0 h 257442"/>
                <a:gd name="connsiteX1" fmla="*/ 2278316 w 2333038"/>
                <a:gd name="connsiteY1" fmla="*/ 257442 h 257442"/>
                <a:gd name="connsiteX2" fmla="*/ 0 w 2333038"/>
                <a:gd name="connsiteY2" fmla="*/ 257442 h 257442"/>
                <a:gd name="connsiteX3" fmla="*/ 0 w 2333038"/>
                <a:gd name="connsiteY3" fmla="*/ 0 h 257442"/>
                <a:gd name="connsiteX0" fmla="*/ 2333039 w 2333039"/>
                <a:gd name="connsiteY0" fmla="*/ 0 h 257442"/>
                <a:gd name="connsiteX1" fmla="*/ 2278317 w 2333039"/>
                <a:gd name="connsiteY1" fmla="*/ 257442 h 257442"/>
                <a:gd name="connsiteX2" fmla="*/ 0 w 2333039"/>
                <a:gd name="connsiteY2" fmla="*/ 257442 h 257442"/>
                <a:gd name="connsiteX3" fmla="*/ 1 w 2333039"/>
                <a:gd name="connsiteY3" fmla="*/ 0 h 257442"/>
                <a:gd name="connsiteX0" fmla="*/ 2333039 w 2333039"/>
                <a:gd name="connsiteY0" fmla="*/ 0 h 257442"/>
                <a:gd name="connsiteX1" fmla="*/ 2278317 w 2333039"/>
                <a:gd name="connsiteY1" fmla="*/ 257442 h 257442"/>
                <a:gd name="connsiteX2" fmla="*/ 0 w 2333039"/>
                <a:gd name="connsiteY2" fmla="*/ 257442 h 257442"/>
                <a:gd name="connsiteX3" fmla="*/ 1 w 2333039"/>
                <a:gd name="connsiteY3" fmla="*/ 0 h 257442"/>
                <a:gd name="connsiteX0" fmla="*/ 2653640 w 2653640"/>
                <a:gd name="connsiteY0" fmla="*/ 0 h 257442"/>
                <a:gd name="connsiteX1" fmla="*/ 2278317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0 w 2653640"/>
                <a:gd name="connsiteY3" fmla="*/ 0 h 257442"/>
                <a:gd name="connsiteX0" fmla="*/ 950801 w 2598918"/>
                <a:gd name="connsiteY0" fmla="*/ 0 h 257442"/>
                <a:gd name="connsiteX1" fmla="*/ 2598918 w 2598918"/>
                <a:gd name="connsiteY1" fmla="*/ 257442 h 257442"/>
                <a:gd name="connsiteX2" fmla="*/ 0 w 2598918"/>
                <a:gd name="connsiteY2" fmla="*/ 257442 h 257442"/>
                <a:gd name="connsiteX3" fmla="*/ 0 w 2598918"/>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28733 w 1128733"/>
                <a:gd name="connsiteY0" fmla="*/ 0 h 257442"/>
                <a:gd name="connsiteX1" fmla="*/ 896079 w 1128733"/>
                <a:gd name="connsiteY1" fmla="*/ 257442 h 257442"/>
                <a:gd name="connsiteX2" fmla="*/ 0 w 1128733"/>
                <a:gd name="connsiteY2" fmla="*/ 257442 h 257442"/>
                <a:gd name="connsiteX3" fmla="*/ 0 w 1128733"/>
                <a:gd name="connsiteY3" fmla="*/ 0 h 257442"/>
                <a:gd name="connsiteX0" fmla="*/ 1128733 w 1128733"/>
                <a:gd name="connsiteY0" fmla="*/ 0 h 257442"/>
                <a:gd name="connsiteX1" fmla="*/ 1074012 w 1128733"/>
                <a:gd name="connsiteY1" fmla="*/ 257442 h 257442"/>
                <a:gd name="connsiteX2" fmla="*/ 0 w 1128733"/>
                <a:gd name="connsiteY2" fmla="*/ 257442 h 257442"/>
                <a:gd name="connsiteX3" fmla="*/ 0 w 1128733"/>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1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0 w 1128734"/>
                <a:gd name="connsiteY3" fmla="*/ 0 h 257442"/>
                <a:gd name="connsiteX0" fmla="*/ 1332316 w 1332316"/>
                <a:gd name="connsiteY0" fmla="*/ 0 h 257442"/>
                <a:gd name="connsiteX1" fmla="*/ 1074013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585590 w 1585590"/>
                <a:gd name="connsiteY0" fmla="*/ 0 h 257442"/>
                <a:gd name="connsiteX1" fmla="*/ 1277595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760766 w 1760766"/>
                <a:gd name="connsiteY0" fmla="*/ 0 h 257442"/>
                <a:gd name="connsiteX1" fmla="*/ 1530869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2065337 w 2065337"/>
                <a:gd name="connsiteY0" fmla="*/ 0 h 257442"/>
                <a:gd name="connsiteX1" fmla="*/ 1706045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334642 w 2334642"/>
                <a:gd name="connsiteY0" fmla="*/ 0 h 257442"/>
                <a:gd name="connsiteX1" fmla="*/ 2010616 w 2334642"/>
                <a:gd name="connsiteY1" fmla="*/ 257442 h 257442"/>
                <a:gd name="connsiteX2" fmla="*/ 0 w 2334642"/>
                <a:gd name="connsiteY2" fmla="*/ 257442 h 257442"/>
                <a:gd name="connsiteX3" fmla="*/ 0 w 2334642"/>
                <a:gd name="connsiteY3" fmla="*/ 0 h 257442"/>
                <a:gd name="connsiteX0" fmla="*/ 2334642 w 2334642"/>
                <a:gd name="connsiteY0" fmla="*/ 0 h 257442"/>
                <a:gd name="connsiteX1" fmla="*/ 2279920 w 2334642"/>
                <a:gd name="connsiteY1" fmla="*/ 257442 h 257442"/>
                <a:gd name="connsiteX2" fmla="*/ 0 w 2334642"/>
                <a:gd name="connsiteY2" fmla="*/ 257442 h 257442"/>
                <a:gd name="connsiteX3" fmla="*/ 0 w 2334642"/>
                <a:gd name="connsiteY3" fmla="*/ 0 h 257442"/>
                <a:gd name="connsiteX0" fmla="*/ 2334643 w 2334643"/>
                <a:gd name="connsiteY0" fmla="*/ 0 h 257442"/>
                <a:gd name="connsiteX1" fmla="*/ 2279921 w 2334643"/>
                <a:gd name="connsiteY1" fmla="*/ 257442 h 257442"/>
                <a:gd name="connsiteX2" fmla="*/ 0 w 2334643"/>
                <a:gd name="connsiteY2" fmla="*/ 257442 h 257442"/>
                <a:gd name="connsiteX3" fmla="*/ 1 w 2334643"/>
                <a:gd name="connsiteY3" fmla="*/ 0 h 257442"/>
                <a:gd name="connsiteX0" fmla="*/ 2334643 w 2334643"/>
                <a:gd name="connsiteY0" fmla="*/ 0 h 257442"/>
                <a:gd name="connsiteX1" fmla="*/ 2279921 w 2334643"/>
                <a:gd name="connsiteY1" fmla="*/ 257442 h 257442"/>
                <a:gd name="connsiteX2" fmla="*/ 0 w 2334643"/>
                <a:gd name="connsiteY2" fmla="*/ 257442 h 257442"/>
                <a:gd name="connsiteX3" fmla="*/ 1 w 2334643"/>
                <a:gd name="connsiteY3" fmla="*/ 0 h 257442"/>
              </a:gdLst>
              <a:ahLst/>
              <a:cxnLst>
                <a:cxn ang="0">
                  <a:pos x="connsiteX0" y="connsiteY0"/>
                </a:cxn>
                <a:cxn ang="0">
                  <a:pos x="connsiteX1" y="connsiteY1"/>
                </a:cxn>
                <a:cxn ang="0">
                  <a:pos x="connsiteX2" y="connsiteY2"/>
                </a:cxn>
                <a:cxn ang="0">
                  <a:pos x="connsiteX3" y="connsiteY3"/>
                </a:cxn>
              </a:cxnLst>
              <a:rect l="l" t="t" r="r" b="b"/>
              <a:pathLst>
                <a:path w="2334643" h="257442">
                  <a:moveTo>
                    <a:pt x="2334643" y="0"/>
                  </a:moveTo>
                  <a:lnTo>
                    <a:pt x="2279921" y="257442"/>
                  </a:lnTo>
                  <a:lnTo>
                    <a:pt x="0" y="257442"/>
                  </a:lnTo>
                  <a:lnTo>
                    <a:pt x="1"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47" name="btfpRunningAgenda1LevelTextLeft884994">
              <a:extLst>
                <a:ext uri="{FF2B5EF4-FFF2-40B4-BE49-F238E27FC236}">
                  <a16:creationId xmlns:a16="http://schemas.microsoft.com/office/drawing/2014/main" id="{1D831A06-EB18-4188-B695-8D32C0DB7347}"/>
                </a:ext>
              </a:extLst>
            </p:cNvPr>
            <p:cNvSpPr txBox="1"/>
            <p:nvPr/>
          </p:nvSpPr>
          <p:spPr bwMode="gray">
            <a:xfrm>
              <a:off x="0" y="876300"/>
              <a:ext cx="2279921"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How to Win</a:t>
              </a:r>
            </a:p>
          </p:txBody>
        </p:sp>
      </p:grpSp>
      <p:sp>
        <p:nvSpPr>
          <p:cNvPr id="32" name="TextBox 31"/>
          <p:cNvSpPr txBox="1"/>
          <p:nvPr/>
        </p:nvSpPr>
        <p:spPr bwMode="gray">
          <a:xfrm>
            <a:off x="763146" y="2020893"/>
            <a:ext cx="4840132" cy="3827577"/>
          </a:xfrm>
          <a:prstGeom prst="rect">
            <a:avLst/>
          </a:prstGeom>
          <a:noFill/>
          <a:extLst>
            <a:ext uri="{909E8E84-426E-40DD-AFC4-6F175D3DCCD1}">
              <a14:hiddenFill xmlns:a14="http://schemas.microsoft.com/office/drawing/2010/main">
                <a:solidFill>
                  <a:srgbClr val="FFFFFF"/>
                </a:solidFill>
              </a14:hiddenFill>
            </a:ext>
          </a:extLst>
        </p:spPr>
        <p:txBody>
          <a:bodyPr wrap="square" lIns="36000" tIns="36000" rIns="36000" bIns="36000" rtlCol="0">
            <a:spAutoFit/>
          </a:bodyPr>
          <a:lstStyle/>
          <a:p>
            <a:pPr marL="0" indent="0">
              <a:spcBef>
                <a:spcPts val="200"/>
              </a:spcBef>
              <a:buNone/>
            </a:pPr>
            <a:r>
              <a:rPr lang="en-US" sz="1000" dirty="0">
                <a:solidFill>
                  <a:srgbClr val="000000"/>
                </a:solidFill>
              </a:rPr>
              <a:t>CompreRural.com, February 25</a:t>
            </a:r>
            <a:r>
              <a:rPr lang="en-US" sz="1000" baseline="30000" dirty="0">
                <a:solidFill>
                  <a:srgbClr val="000000"/>
                </a:solidFill>
              </a:rPr>
              <a:t>th</a:t>
            </a:r>
            <a:r>
              <a:rPr lang="en-US" sz="1000" dirty="0">
                <a:solidFill>
                  <a:srgbClr val="000000"/>
                </a:solidFill>
              </a:rPr>
              <a:t>, 2022</a:t>
            </a:r>
            <a:br>
              <a:rPr lang="en-US" sz="1600" b="1" dirty="0">
                <a:solidFill>
                  <a:srgbClr val="000000"/>
                </a:solidFill>
              </a:rPr>
            </a:br>
            <a:r>
              <a:rPr lang="en-US" sz="1400" b="1" dirty="0">
                <a:solidFill>
                  <a:srgbClr val="000000"/>
                </a:solidFill>
              </a:rPr>
              <a:t>ABC Plan: Study demonstrates socioeconomic impact</a:t>
            </a:r>
            <a:br>
              <a:rPr lang="en-US" sz="1600" b="1" dirty="0">
                <a:solidFill>
                  <a:srgbClr val="000000"/>
                </a:solidFill>
              </a:rPr>
            </a:br>
            <a:br>
              <a:rPr lang="en-US" sz="1000" b="1" dirty="0">
                <a:solidFill>
                  <a:srgbClr val="000000"/>
                </a:solidFill>
              </a:rPr>
            </a:br>
            <a:r>
              <a:rPr lang="en-US" sz="1000" dirty="0">
                <a:solidFill>
                  <a:srgbClr val="000000"/>
                </a:solidFill>
              </a:rPr>
              <a:t>A public policy that promotes the </a:t>
            </a:r>
            <a:r>
              <a:rPr lang="en-US" sz="1000" b="1" dirty="0">
                <a:solidFill>
                  <a:srgbClr val="000000"/>
                </a:solidFill>
              </a:rPr>
              <a:t>reduction of greenhouse gas emissions </a:t>
            </a:r>
            <a:r>
              <a:rPr lang="en-US" sz="1000" dirty="0">
                <a:solidFill>
                  <a:srgbClr val="000000"/>
                </a:solidFill>
              </a:rPr>
              <a:t>in agriculture, the ABC Plan (“Low-carbon Agriculture” Plan) comprises </a:t>
            </a:r>
            <a:r>
              <a:rPr lang="en-US" sz="1000" b="1" dirty="0">
                <a:solidFill>
                  <a:srgbClr val="000000"/>
                </a:solidFill>
              </a:rPr>
              <a:t>7 technologies</a:t>
            </a:r>
            <a:r>
              <a:rPr lang="en-US" sz="1000" dirty="0">
                <a:solidFill>
                  <a:srgbClr val="000000"/>
                </a:solidFill>
              </a:rPr>
              <a:t>: recuperation of degraded pastures, crop-livestock-forest integration; no-till farming; biological nitrogen fixation; planted forests; treatment of animal waste; and adaptation to climate change. Between 2010 and 2020, the ABC Plan mitigated about 170 million tons of carbon dioxide equivalent in an area of 52 million hectares.</a:t>
            </a:r>
          </a:p>
          <a:p>
            <a:pPr marL="0" indent="0">
              <a:spcBef>
                <a:spcPts val="200"/>
              </a:spcBef>
              <a:buNone/>
            </a:pPr>
            <a:endParaRPr lang="en-US" sz="1000" dirty="0">
              <a:solidFill>
                <a:srgbClr val="000000"/>
              </a:solidFill>
            </a:endParaRPr>
          </a:p>
          <a:p>
            <a:pPr marL="0" indent="0">
              <a:spcBef>
                <a:spcPts val="200"/>
              </a:spcBef>
              <a:buNone/>
            </a:pPr>
            <a:r>
              <a:rPr lang="en-US" sz="1000" dirty="0">
                <a:solidFill>
                  <a:srgbClr val="000000"/>
                </a:solidFill>
              </a:rPr>
              <a:t>[…] The Plan offers a line of </a:t>
            </a:r>
            <a:r>
              <a:rPr lang="en-US" sz="1000" b="1" dirty="0">
                <a:solidFill>
                  <a:srgbClr val="000000"/>
                </a:solidFill>
              </a:rPr>
              <a:t>credit with a subsidized interest rate </a:t>
            </a:r>
            <a:r>
              <a:rPr lang="en-US" sz="1000" dirty="0">
                <a:solidFill>
                  <a:srgbClr val="000000"/>
                </a:solidFill>
              </a:rPr>
              <a:t>to finance investments in technologies and production systems that contribute to promoting an agricultural activity that is more adapted to climate change and mitigates greenhouse gases.</a:t>
            </a:r>
          </a:p>
          <a:p>
            <a:pPr marL="0" indent="0">
              <a:spcBef>
                <a:spcPts val="200"/>
              </a:spcBef>
              <a:buNone/>
            </a:pPr>
            <a:endParaRPr lang="en-US" sz="1000" dirty="0">
              <a:solidFill>
                <a:srgbClr val="000000"/>
              </a:solidFill>
            </a:endParaRPr>
          </a:p>
          <a:p>
            <a:pPr marL="0" indent="0">
              <a:spcBef>
                <a:spcPts val="200"/>
              </a:spcBef>
              <a:buNone/>
            </a:pPr>
            <a:r>
              <a:rPr lang="en-US" sz="1000" dirty="0">
                <a:solidFill>
                  <a:srgbClr val="000000"/>
                </a:solidFill>
              </a:rPr>
              <a:t>[…] the </a:t>
            </a:r>
            <a:r>
              <a:rPr lang="en-US" sz="1000" b="1" dirty="0">
                <a:solidFill>
                  <a:srgbClr val="000000"/>
                </a:solidFill>
              </a:rPr>
              <a:t>sustainable intensification of production </a:t>
            </a:r>
            <a:r>
              <a:rPr lang="en-US" sz="1000" dirty="0">
                <a:solidFill>
                  <a:srgbClr val="000000"/>
                </a:solidFill>
              </a:rPr>
              <a:t>requires a more qualified workforce, so public policies are needed to promote the qualification of those workers who were already employed in extensive model systems.</a:t>
            </a:r>
          </a:p>
          <a:p>
            <a:pPr marL="0" indent="0">
              <a:spcBef>
                <a:spcPts val="200"/>
              </a:spcBef>
              <a:buNone/>
            </a:pPr>
            <a:endParaRPr lang="en-US" sz="1000" dirty="0">
              <a:solidFill>
                <a:srgbClr val="000000"/>
              </a:solidFill>
            </a:endParaRPr>
          </a:p>
          <a:p>
            <a:pPr marL="0" indent="0">
              <a:spcBef>
                <a:spcPts val="200"/>
              </a:spcBef>
              <a:buNone/>
            </a:pPr>
            <a:r>
              <a:rPr lang="en-US" sz="1000" dirty="0">
                <a:solidFill>
                  <a:srgbClr val="000000"/>
                </a:solidFill>
              </a:rPr>
              <a:t>[…] The second stage of the ABC Plan added </a:t>
            </a:r>
            <a:r>
              <a:rPr lang="en-US" sz="1000" b="1" dirty="0">
                <a:solidFill>
                  <a:srgbClr val="000000"/>
                </a:solidFill>
              </a:rPr>
              <a:t>irrigation </a:t>
            </a:r>
            <a:r>
              <a:rPr lang="en-US" sz="1000" dirty="0">
                <a:solidFill>
                  <a:srgbClr val="000000"/>
                </a:solidFill>
              </a:rPr>
              <a:t>as a technology for sustainable production in Brazilian agriculture. The goal is to reduce the carbon equivalent emission by 1.1 billion tons in the agricultural sector in an area of 73 million hectares by 2030.</a:t>
            </a:r>
          </a:p>
        </p:txBody>
      </p:sp>
      <p:pic>
        <p:nvPicPr>
          <p:cNvPr id="80" name="Picture 7">
            <a:extLst>
              <a:ext uri="{FF2B5EF4-FFF2-40B4-BE49-F238E27FC236}">
                <a16:creationId xmlns:a16="http://schemas.microsoft.com/office/drawing/2014/main" id="{337067FD-F812-44BD-804B-CC03D1AD1A8C}"/>
              </a:ext>
            </a:extLst>
          </p:cNvPr>
          <p:cNvPicPr>
            <a:picLocks noChangeArrowheads="1"/>
          </p:cNvPicPr>
          <p:nvPr/>
        </p:nvPicPr>
        <p:blipFill>
          <a:blip r:embed="rId8" cstate="print"/>
          <a:srcRect/>
          <a:stretch>
            <a:fillRect/>
          </a:stretch>
        </p:blipFill>
        <p:spPr bwMode="auto">
          <a:xfrm>
            <a:off x="6366272" y="1601725"/>
            <a:ext cx="5577695" cy="5002448"/>
          </a:xfrm>
          <a:prstGeom prst="rect">
            <a:avLst/>
          </a:prstGeom>
          <a:noFill/>
          <a:ln w="9525">
            <a:noFill/>
            <a:miter lim="800000"/>
            <a:headEnd/>
            <a:tailEnd/>
          </a:ln>
        </p:spPr>
      </p:pic>
      <p:sp>
        <p:nvSpPr>
          <p:cNvPr id="82" name="TextBox 81">
            <a:extLst>
              <a:ext uri="{FF2B5EF4-FFF2-40B4-BE49-F238E27FC236}">
                <a16:creationId xmlns:a16="http://schemas.microsoft.com/office/drawing/2014/main" id="{B9D4D456-90FA-4247-A868-0FA14F42CD94}"/>
              </a:ext>
            </a:extLst>
          </p:cNvPr>
          <p:cNvSpPr txBox="1"/>
          <p:nvPr/>
        </p:nvSpPr>
        <p:spPr bwMode="gray">
          <a:xfrm>
            <a:off x="6888939" y="2020893"/>
            <a:ext cx="4840132" cy="3935299"/>
          </a:xfrm>
          <a:prstGeom prst="rect">
            <a:avLst/>
          </a:prstGeom>
          <a:noFill/>
          <a:extLst>
            <a:ext uri="{909E8E84-426E-40DD-AFC4-6F175D3DCCD1}">
              <a14:hiddenFill xmlns:a14="http://schemas.microsoft.com/office/drawing/2010/main">
                <a:solidFill>
                  <a:srgbClr val="FFFFFF"/>
                </a:solidFill>
              </a14:hiddenFill>
            </a:ext>
          </a:extLst>
        </p:spPr>
        <p:txBody>
          <a:bodyPr wrap="square" lIns="36000" tIns="36000" rIns="36000" bIns="36000" rtlCol="0">
            <a:spAutoFit/>
          </a:bodyPr>
          <a:lstStyle/>
          <a:p>
            <a:pPr marL="0" indent="0">
              <a:spcBef>
                <a:spcPts val="200"/>
              </a:spcBef>
              <a:buNone/>
            </a:pPr>
            <a:r>
              <a:rPr lang="en-US" sz="1000" dirty="0">
                <a:solidFill>
                  <a:srgbClr val="000000"/>
                </a:solidFill>
              </a:rPr>
              <a:t>CicloVivo.com.br, February 15</a:t>
            </a:r>
            <a:r>
              <a:rPr lang="en-US" sz="1000" baseline="30000" dirty="0">
                <a:solidFill>
                  <a:srgbClr val="000000"/>
                </a:solidFill>
              </a:rPr>
              <a:t>th</a:t>
            </a:r>
            <a:r>
              <a:rPr lang="en-US" sz="1000" dirty="0">
                <a:solidFill>
                  <a:srgbClr val="000000"/>
                </a:solidFill>
              </a:rPr>
              <a:t>, 2022</a:t>
            </a:r>
            <a:br>
              <a:rPr lang="en-US" b="1" dirty="0">
                <a:solidFill>
                  <a:srgbClr val="000000"/>
                </a:solidFill>
              </a:rPr>
            </a:br>
            <a:r>
              <a:rPr lang="en-US" sz="1400" b="1" dirty="0">
                <a:solidFill>
                  <a:srgbClr val="000000"/>
                </a:solidFill>
              </a:rPr>
              <a:t>Restoring 10% of degraded areas in the Amazon could generate R$132 billion</a:t>
            </a:r>
            <a:br>
              <a:rPr lang="en-US" b="1" dirty="0">
                <a:solidFill>
                  <a:srgbClr val="000000"/>
                </a:solidFill>
              </a:rPr>
            </a:br>
            <a:br>
              <a:rPr lang="en-US" sz="1000" dirty="0">
                <a:solidFill>
                  <a:srgbClr val="000000"/>
                </a:solidFill>
              </a:rPr>
            </a:br>
            <a:r>
              <a:rPr lang="en-US" sz="1000" dirty="0">
                <a:solidFill>
                  <a:srgbClr val="000000"/>
                </a:solidFill>
              </a:rPr>
              <a:t>[…]</a:t>
            </a:r>
            <a:r>
              <a:rPr lang="en-US" sz="1000" b="1" dirty="0">
                <a:solidFill>
                  <a:srgbClr val="000000"/>
                </a:solidFill>
              </a:rPr>
              <a:t> </a:t>
            </a:r>
            <a:r>
              <a:rPr lang="en-US" sz="1000" dirty="0">
                <a:solidFill>
                  <a:srgbClr val="000000"/>
                </a:solidFill>
              </a:rPr>
              <a:t>with the prioritized </a:t>
            </a:r>
            <a:r>
              <a:rPr lang="en-US" sz="1000" b="1" dirty="0">
                <a:solidFill>
                  <a:srgbClr val="000000"/>
                </a:solidFill>
              </a:rPr>
              <a:t>restoration of the Amazon</a:t>
            </a:r>
            <a:r>
              <a:rPr lang="en-US" sz="1000" dirty="0">
                <a:solidFill>
                  <a:srgbClr val="000000"/>
                </a:solidFill>
              </a:rPr>
              <a:t>, about 2.6 billion tons of Co2 would be removed from the atmosphere. “If you </a:t>
            </a:r>
            <a:r>
              <a:rPr lang="en-US" sz="1000" b="1" dirty="0">
                <a:solidFill>
                  <a:srgbClr val="000000"/>
                </a:solidFill>
              </a:rPr>
              <a:t>commercialize this potential carbon credit </a:t>
            </a:r>
            <a:r>
              <a:rPr lang="en-US" sz="1000" dirty="0">
                <a:solidFill>
                  <a:srgbClr val="000000"/>
                </a:solidFill>
              </a:rPr>
              <a:t>coming from these areas, for example, you have a scenario that is good for many things. In other words, you generate revenue from the carbon obtained from restoration”, explains </a:t>
            </a:r>
            <a:r>
              <a:rPr lang="en-US" sz="1000" dirty="0" err="1">
                <a:solidFill>
                  <a:srgbClr val="000000"/>
                </a:solidFill>
              </a:rPr>
              <a:t>Strassburg</a:t>
            </a:r>
            <a:r>
              <a:rPr lang="en-US" sz="1000" dirty="0">
                <a:solidFill>
                  <a:srgbClr val="000000"/>
                </a:solidFill>
              </a:rPr>
              <a:t>, who is executive director of the International Institute for Sustainability (IIS). He also argues that it is possible to use this money for the benefit of the forest, financing sustainable development programs. </a:t>
            </a:r>
          </a:p>
          <a:p>
            <a:pPr marL="0" indent="0">
              <a:spcBef>
                <a:spcPts val="200"/>
              </a:spcBef>
              <a:buNone/>
            </a:pPr>
            <a:endParaRPr lang="en-US" sz="1000" dirty="0">
              <a:solidFill>
                <a:srgbClr val="000000"/>
              </a:solidFill>
            </a:endParaRPr>
          </a:p>
          <a:p>
            <a:pPr marL="0" indent="0">
              <a:spcBef>
                <a:spcPts val="200"/>
              </a:spcBef>
              <a:buNone/>
            </a:pPr>
            <a:r>
              <a:rPr lang="en-US" sz="1000" dirty="0">
                <a:solidFill>
                  <a:srgbClr val="000000"/>
                </a:solidFill>
              </a:rPr>
              <a:t>OLiberal.com, March 12</a:t>
            </a:r>
            <a:r>
              <a:rPr lang="en-US" sz="1000" baseline="30000" dirty="0">
                <a:solidFill>
                  <a:srgbClr val="000000"/>
                </a:solidFill>
              </a:rPr>
              <a:t>th</a:t>
            </a:r>
            <a:r>
              <a:rPr lang="en-US" sz="1000" dirty="0">
                <a:solidFill>
                  <a:srgbClr val="000000"/>
                </a:solidFill>
              </a:rPr>
              <a:t>, 2022</a:t>
            </a:r>
            <a:br>
              <a:rPr lang="en-US" sz="1600" b="1" dirty="0">
                <a:solidFill>
                  <a:srgbClr val="000000"/>
                </a:solidFill>
              </a:rPr>
            </a:br>
            <a:r>
              <a:rPr lang="en-US" sz="1400" b="1" dirty="0">
                <a:solidFill>
                  <a:srgbClr val="000000"/>
                </a:solidFill>
              </a:rPr>
              <a:t>Amazon rainforest: nature in the fight against climate change</a:t>
            </a:r>
            <a:br>
              <a:rPr lang="en-US" sz="1600" b="1" dirty="0">
                <a:solidFill>
                  <a:srgbClr val="000000"/>
                </a:solidFill>
              </a:rPr>
            </a:br>
            <a:br>
              <a:rPr lang="en-US" sz="1000" b="1" dirty="0">
                <a:solidFill>
                  <a:srgbClr val="000000"/>
                </a:solidFill>
              </a:rPr>
            </a:br>
            <a:r>
              <a:rPr lang="en-US" sz="1000" dirty="0">
                <a:solidFill>
                  <a:srgbClr val="000000"/>
                </a:solidFill>
              </a:rPr>
              <a:t>Combining income generation for the community, diversity of plant species, return of fauna, soil improvement and, consequently, carbon capture, the recovery of forests via </a:t>
            </a:r>
            <a:r>
              <a:rPr lang="en-US" sz="1000" b="1" dirty="0">
                <a:solidFill>
                  <a:srgbClr val="000000"/>
                </a:solidFill>
              </a:rPr>
              <a:t>agroforestry systems </a:t>
            </a:r>
            <a:r>
              <a:rPr lang="en-US" sz="1000" dirty="0">
                <a:solidFill>
                  <a:srgbClr val="000000"/>
                </a:solidFill>
              </a:rPr>
              <a:t>(SAFs) has been one of the main opportunities to achieve the goal of </a:t>
            </a:r>
            <a:r>
              <a:rPr lang="en-US" sz="1000" b="1" dirty="0">
                <a:solidFill>
                  <a:srgbClr val="000000"/>
                </a:solidFill>
              </a:rPr>
              <a:t>forest recovery </a:t>
            </a:r>
            <a:r>
              <a:rPr lang="en-US" sz="1000" dirty="0">
                <a:solidFill>
                  <a:srgbClr val="000000"/>
                </a:solidFill>
              </a:rPr>
              <a:t>and support the region's </a:t>
            </a:r>
            <a:r>
              <a:rPr lang="en-US" sz="1000" b="1" dirty="0">
                <a:solidFill>
                  <a:srgbClr val="000000"/>
                </a:solidFill>
              </a:rPr>
              <a:t>sustainable development</a:t>
            </a:r>
            <a:r>
              <a:rPr lang="en-US" sz="1000" dirty="0">
                <a:solidFill>
                  <a:srgbClr val="000000"/>
                </a:solidFill>
              </a:rPr>
              <a:t>.</a:t>
            </a:r>
          </a:p>
          <a:p>
            <a:pPr marL="0" indent="0">
              <a:spcBef>
                <a:spcPts val="200"/>
              </a:spcBef>
              <a:buNone/>
            </a:pPr>
            <a:r>
              <a:rPr lang="en-US" sz="1000" dirty="0">
                <a:solidFill>
                  <a:srgbClr val="000000"/>
                </a:solidFill>
              </a:rPr>
              <a:t>SAFs are mixed plantations of forest and agricultural species that can represent investments with a positive socio-environmental impact as a strategy to promote local development and forest recovery.</a:t>
            </a:r>
          </a:p>
        </p:txBody>
      </p:sp>
    </p:spTree>
    <p:custDataLst>
      <p:tags r:id="rId1"/>
    </p:custDataLst>
    <p:extLst>
      <p:ext uri="{BB962C8B-B14F-4D97-AF65-F5344CB8AC3E}">
        <p14:creationId xmlns:p14="http://schemas.microsoft.com/office/powerpoint/2010/main" val="2521039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btfpColumnIndicatorGroup2">
            <a:extLst>
              <a:ext uri="{FF2B5EF4-FFF2-40B4-BE49-F238E27FC236}">
                <a16:creationId xmlns:a16="http://schemas.microsoft.com/office/drawing/2014/main" id="{43F51917-D918-4D0F-A875-48E98CD5AA6C}"/>
              </a:ext>
            </a:extLst>
          </p:cNvPr>
          <p:cNvGrpSpPr/>
          <p:nvPr/>
        </p:nvGrpSpPr>
        <p:grpSpPr>
          <a:xfrm>
            <a:off x="0" y="6926580"/>
            <a:ext cx="12192000" cy="137160"/>
            <a:chOff x="0" y="6926580"/>
            <a:chExt cx="12192000" cy="137160"/>
          </a:xfrm>
        </p:grpSpPr>
        <p:sp>
          <p:nvSpPr>
            <p:cNvPr id="17" name="btfpColumnGapBlocker584499">
              <a:extLst>
                <a:ext uri="{FF2B5EF4-FFF2-40B4-BE49-F238E27FC236}">
                  <a16:creationId xmlns:a16="http://schemas.microsoft.com/office/drawing/2014/main" id="{5D9BCF3C-67A3-40FF-BE72-225DFBAAA23D}"/>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15" name="btfpColumnGapBlocker126835">
              <a:extLst>
                <a:ext uri="{FF2B5EF4-FFF2-40B4-BE49-F238E27FC236}">
                  <a16:creationId xmlns:a16="http://schemas.microsoft.com/office/drawing/2014/main" id="{B22AB88A-3005-4B9E-BE9B-2A6B10D76804}"/>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3" name="btfpColumnIndicator133754">
              <a:extLst>
                <a:ext uri="{FF2B5EF4-FFF2-40B4-BE49-F238E27FC236}">
                  <a16:creationId xmlns:a16="http://schemas.microsoft.com/office/drawing/2014/main" id="{A4B57E74-E3AF-4BA0-897F-1B559B31FA95}"/>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595484">
              <a:extLst>
                <a:ext uri="{FF2B5EF4-FFF2-40B4-BE49-F238E27FC236}">
                  <a16:creationId xmlns:a16="http://schemas.microsoft.com/office/drawing/2014/main" id="{39B0BCEB-F7DB-4798-AB50-F68C68A41755}"/>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8" name="btfpColumnIndicatorGroup1">
            <a:extLst>
              <a:ext uri="{FF2B5EF4-FFF2-40B4-BE49-F238E27FC236}">
                <a16:creationId xmlns:a16="http://schemas.microsoft.com/office/drawing/2014/main" id="{FC5D6E4B-8646-4E24-B1D9-AFE0CE5EDC27}"/>
              </a:ext>
            </a:extLst>
          </p:cNvPr>
          <p:cNvGrpSpPr/>
          <p:nvPr/>
        </p:nvGrpSpPr>
        <p:grpSpPr>
          <a:xfrm>
            <a:off x="0" y="-205740"/>
            <a:ext cx="12192000" cy="137160"/>
            <a:chOff x="0" y="-205740"/>
            <a:chExt cx="12192000" cy="137160"/>
          </a:xfrm>
        </p:grpSpPr>
        <p:sp>
          <p:nvSpPr>
            <p:cNvPr id="16" name="btfpColumnGapBlocker392990">
              <a:extLst>
                <a:ext uri="{FF2B5EF4-FFF2-40B4-BE49-F238E27FC236}">
                  <a16:creationId xmlns:a16="http://schemas.microsoft.com/office/drawing/2014/main" id="{CEDFE521-FA39-4018-A90C-750BF27C9945}"/>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14" name="btfpColumnGapBlocker328900">
              <a:extLst>
                <a:ext uri="{FF2B5EF4-FFF2-40B4-BE49-F238E27FC236}">
                  <a16:creationId xmlns:a16="http://schemas.microsoft.com/office/drawing/2014/main" id="{8916E609-B3C9-4EFF-B400-BE7AC33314B7}"/>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12" name="btfpColumnIndicator173118">
              <a:extLst>
                <a:ext uri="{FF2B5EF4-FFF2-40B4-BE49-F238E27FC236}">
                  <a16:creationId xmlns:a16="http://schemas.microsoft.com/office/drawing/2014/main" id="{9C9F0DD2-1629-4FF4-9897-DFA3AEF40075}"/>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850213">
              <a:extLst>
                <a:ext uri="{FF2B5EF4-FFF2-40B4-BE49-F238E27FC236}">
                  <a16:creationId xmlns:a16="http://schemas.microsoft.com/office/drawing/2014/main" id="{038BFE96-2124-4E2E-BA1D-B7B233362558}"/>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3" name="AgendaTitle">
            <a:extLst>
              <a:ext uri="{FF2B5EF4-FFF2-40B4-BE49-F238E27FC236}">
                <a16:creationId xmlns:a16="http://schemas.microsoft.com/office/drawing/2014/main" id="{CF724D00-3F8D-449B-BD10-8D4D09771B05}"/>
              </a:ext>
            </a:extLst>
          </p:cNvPr>
          <p:cNvSpPr txBox="1"/>
          <p:nvPr/>
        </p:nvSpPr>
        <p:spPr bwMode="gray">
          <a:xfrm>
            <a:off x="330200" y="952500"/>
            <a:ext cx="1102585" cy="235611"/>
          </a:xfrm>
          <a:prstGeom prst="rect">
            <a:avLst/>
          </a:prstGeom>
          <a:noFill/>
        </p:spPr>
        <p:txBody>
          <a:bodyPr vert="horz" wrap="none" lIns="18136" tIns="25226" rIns="72073" bIns="25226" rtlCol="0">
            <a:spAutoFit/>
          </a:bodyPr>
          <a:lstStyle/>
          <a:p>
            <a:pPr marL="0" indent="0">
              <a:buNone/>
            </a:pPr>
            <a:r>
              <a:rPr lang="pt-BR" sz="1200" b="1" cap="all" spc="450"/>
              <a:t>Agenda</a:t>
            </a:r>
            <a:endParaRPr lang="pt-BR" sz="1200" b="1" cap="all" spc="450" dirty="0" err="1"/>
          </a:p>
        </p:txBody>
      </p:sp>
      <p:cxnSp>
        <p:nvCxnSpPr>
          <p:cNvPr id="4" name="AgendaLine">
            <a:extLst>
              <a:ext uri="{FF2B5EF4-FFF2-40B4-BE49-F238E27FC236}">
                <a16:creationId xmlns:a16="http://schemas.microsoft.com/office/drawing/2014/main" id="{DCEE9695-6F67-4730-A725-058908E20984}"/>
              </a:ext>
            </a:extLst>
          </p:cNvPr>
          <p:cNvCxnSpPr/>
          <p:nvPr/>
        </p:nvCxnSpPr>
        <p:spPr bwMode="gray">
          <a:xfrm>
            <a:off x="1616981" y="876300"/>
            <a:ext cx="0" cy="5689600"/>
          </a:xfrm>
          <a:prstGeom prst="line">
            <a:avLst/>
          </a:prstGeom>
          <a:ln w="19050"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9" name="AgendaEmphasisBar">
            <a:extLst>
              <a:ext uri="{FF2B5EF4-FFF2-40B4-BE49-F238E27FC236}">
                <a16:creationId xmlns:a16="http://schemas.microsoft.com/office/drawing/2014/main" id="{5B999B18-EB02-466F-83E9-EE7141322928}"/>
              </a:ext>
            </a:extLst>
          </p:cNvPr>
          <p:cNvSpPr/>
          <p:nvPr/>
        </p:nvSpPr>
        <p:spPr bwMode="gray">
          <a:xfrm>
            <a:off x="1616981" y="4125400"/>
            <a:ext cx="127000" cy="743179"/>
          </a:xfrm>
          <a:prstGeom prst="rect">
            <a:avLst/>
          </a:prstGeom>
          <a:solidFill>
            <a:srgbClr val="CC0000"/>
          </a:solidFill>
          <a:ln w="19050">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grpSp>
        <p:nvGrpSpPr>
          <p:cNvPr id="24" name="Agenda">
            <a:extLst>
              <a:ext uri="{FF2B5EF4-FFF2-40B4-BE49-F238E27FC236}">
                <a16:creationId xmlns:a16="http://schemas.microsoft.com/office/drawing/2014/main" id="{E625D9DE-D82F-47E4-89A3-FC76FFC071CC}"/>
              </a:ext>
            </a:extLst>
          </p:cNvPr>
          <p:cNvGrpSpPr/>
          <p:nvPr/>
        </p:nvGrpSpPr>
        <p:grpSpPr>
          <a:xfrm>
            <a:off x="1970752" y="1270000"/>
            <a:ext cx="9891047" cy="5295900"/>
            <a:chOff x="1970752" y="1270000"/>
            <a:chExt cx="9891047" cy="5295900"/>
          </a:xfrm>
        </p:grpSpPr>
        <p:sp>
          <p:nvSpPr>
            <p:cNvPr id="5" name="AgendaTextBox">
              <a:extLst>
                <a:ext uri="{FF2B5EF4-FFF2-40B4-BE49-F238E27FC236}">
                  <a16:creationId xmlns:a16="http://schemas.microsoft.com/office/drawing/2014/main" id="{5CE4F499-F816-45A8-8ED3-979001141D38}"/>
                </a:ext>
              </a:extLst>
            </p:cNvPr>
            <p:cNvSpPr txBox="1"/>
            <p:nvPr/>
          </p:nvSpPr>
          <p:spPr bwMode="gray">
            <a:xfrm>
              <a:off x="2034252" y="1270000"/>
              <a:ext cx="9827547" cy="5295900"/>
            </a:xfrm>
            <a:prstGeom prst="rect">
              <a:avLst/>
            </a:prstGeom>
            <a:noFill/>
          </p:spPr>
          <p:txBody>
            <a:bodyPr vert="horz" wrap="square" lIns="36000" tIns="36000" rIns="36000" bIns="36000" rtlCol="0">
              <a:noAutofit/>
            </a:bodyPr>
            <a:lstStyle/>
            <a:p>
              <a:pPr marL="0" indent="0">
                <a:spcBef>
                  <a:spcPts val="3600"/>
                </a:spcBef>
                <a:buNone/>
              </a:pPr>
              <a:r>
                <a:rPr lang="en-US" sz="2000" dirty="0"/>
                <a:t>Phase 2 assignment</a:t>
              </a:r>
            </a:p>
            <a:p>
              <a:pPr marL="0" indent="0">
                <a:spcBef>
                  <a:spcPts val="3600"/>
                </a:spcBef>
                <a:buNone/>
              </a:pPr>
              <a:r>
                <a:rPr lang="en-US" sz="2000" dirty="0"/>
                <a:t>Case for change &amp; ambition output</a:t>
              </a:r>
            </a:p>
            <a:p>
              <a:pPr marL="0" indent="0">
                <a:spcBef>
                  <a:spcPts val="3600"/>
                </a:spcBef>
                <a:buNone/>
              </a:pPr>
              <a:r>
                <a:rPr lang="en-US" sz="2000" dirty="0"/>
                <a:t>Where to Play instructions</a:t>
              </a:r>
            </a:p>
            <a:p>
              <a:pPr marL="0" indent="0">
                <a:spcBef>
                  <a:spcPts val="3600"/>
                </a:spcBef>
                <a:buNone/>
              </a:pPr>
              <a:r>
                <a:rPr lang="en-US" sz="2000" dirty="0"/>
                <a:t>How to Win instructions</a:t>
              </a:r>
            </a:p>
            <a:p>
              <a:pPr marL="0" indent="0">
                <a:spcBef>
                  <a:spcPts val="3600"/>
                </a:spcBef>
                <a:buNone/>
              </a:pPr>
              <a:r>
                <a:rPr lang="en-US" sz="2000" b="1" dirty="0">
                  <a:solidFill>
                    <a:srgbClr val="CC0000"/>
                  </a:solidFill>
                </a:rPr>
                <a:t>Roadmap &amp; Enablers instructions</a:t>
              </a:r>
            </a:p>
          </p:txBody>
        </p:sp>
        <p:cxnSp>
          <p:nvCxnSpPr>
            <p:cNvPr id="20" name="AgendaSeparator1">
              <a:extLst>
                <a:ext uri="{FF2B5EF4-FFF2-40B4-BE49-F238E27FC236}">
                  <a16:creationId xmlns:a16="http://schemas.microsoft.com/office/drawing/2014/main" id="{4B12BEA1-6146-4953-B220-A9904AF1DB4C}"/>
                </a:ext>
              </a:extLst>
            </p:cNvPr>
            <p:cNvCxnSpPr/>
            <p:nvPr/>
          </p:nvCxnSpPr>
          <p:spPr bwMode="gray">
            <a:xfrm>
              <a:off x="1970752" y="1839400"/>
              <a:ext cx="435133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1" name="AgendaSeparator2">
              <a:extLst>
                <a:ext uri="{FF2B5EF4-FFF2-40B4-BE49-F238E27FC236}">
                  <a16:creationId xmlns:a16="http://schemas.microsoft.com/office/drawing/2014/main" id="{DBDB3CB9-20ED-432A-8198-E7CE19856898}"/>
                </a:ext>
              </a:extLst>
            </p:cNvPr>
            <p:cNvCxnSpPr/>
            <p:nvPr/>
          </p:nvCxnSpPr>
          <p:spPr bwMode="gray">
            <a:xfrm>
              <a:off x="1970752" y="2601400"/>
              <a:ext cx="435133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2" name="AgendaSeparator3">
              <a:extLst>
                <a:ext uri="{FF2B5EF4-FFF2-40B4-BE49-F238E27FC236}">
                  <a16:creationId xmlns:a16="http://schemas.microsoft.com/office/drawing/2014/main" id="{BD351E5F-63A7-4C56-BC44-D6067ABAF41B}"/>
                </a:ext>
              </a:extLst>
            </p:cNvPr>
            <p:cNvCxnSpPr/>
            <p:nvPr/>
          </p:nvCxnSpPr>
          <p:spPr bwMode="gray">
            <a:xfrm>
              <a:off x="1970752" y="3363400"/>
              <a:ext cx="435133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3" name="AgendaSeparator4">
              <a:extLst>
                <a:ext uri="{FF2B5EF4-FFF2-40B4-BE49-F238E27FC236}">
                  <a16:creationId xmlns:a16="http://schemas.microsoft.com/office/drawing/2014/main" id="{D988DED1-1A0D-4038-89EC-77F5BBDCFF18}"/>
                </a:ext>
              </a:extLst>
            </p:cNvPr>
            <p:cNvCxnSpPr/>
            <p:nvPr/>
          </p:nvCxnSpPr>
          <p:spPr bwMode="gray">
            <a:xfrm>
              <a:off x="1970752" y="4125400"/>
              <a:ext cx="435133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46268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64D37C2-0829-4630-BF15-F46FF040A5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017" y="1268413"/>
            <a:ext cx="1363164" cy="1363164"/>
          </a:xfrm>
          <a:prstGeom prst="rect">
            <a:avLst/>
          </a:prstGeom>
        </p:spPr>
      </p:pic>
      <p:sp>
        <p:nvSpPr>
          <p:cNvPr id="14" name="Rectangle 13">
            <a:extLst>
              <a:ext uri="{FF2B5EF4-FFF2-40B4-BE49-F238E27FC236}">
                <a16:creationId xmlns:a16="http://schemas.microsoft.com/office/drawing/2014/main" id="{2A73F2A6-A103-43D0-A76A-D9FB87F78157}"/>
              </a:ext>
            </a:extLst>
          </p:cNvPr>
          <p:cNvSpPr/>
          <p:nvPr/>
        </p:nvSpPr>
        <p:spPr>
          <a:xfrm>
            <a:off x="1971502" y="1281053"/>
            <a:ext cx="9890298" cy="5280086"/>
          </a:xfrm>
          <a:prstGeom prst="rect">
            <a:avLst/>
          </a:prstGeom>
          <a:noFill/>
          <a:ln w="19050" cap="flat" cmpd="sng" algn="ctr">
            <a:noFill/>
            <a:prstDash val="solid"/>
          </a:ln>
          <a:effectLst/>
        </p:spPr>
        <p:txBody>
          <a:bodyPr lIns="0" tIns="0" rIns="0" bIns="0" rtlCol="0" anchor="t"/>
          <a:lstStyle/>
          <a:p>
            <a:pPr marL="0" marR="0" lvl="0" indent="0" defTabSz="981334"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From: Enrico Menezes</a:t>
            </a:r>
          </a:p>
          <a:p>
            <a:pPr marL="0" marR="0" lvl="0" indent="0" defTabSz="981334"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To: The Nature Conservancy case team</a:t>
            </a:r>
          </a:p>
          <a:p>
            <a:pPr marL="0" lvl="0" indent="0" defTabSz="981334">
              <a:spcBef>
                <a:spcPts val="0"/>
              </a:spcBef>
              <a:buNone/>
              <a:defRPr/>
            </a:pPr>
            <a:r>
              <a:rPr kumimoji="0" lang="en-US" sz="1050" b="0" i="0" u="none" strike="noStrike" kern="0" cap="none" spc="0" normalizeH="0" baseline="0" noProof="0" dirty="0">
                <a:ln>
                  <a:noFill/>
                </a:ln>
                <a:solidFill>
                  <a:prstClr val="black"/>
                </a:solidFill>
                <a:effectLst/>
                <a:uLnTx/>
                <a:uFillTx/>
                <a:latin typeface="Verdana"/>
                <a:ea typeface="+mn-ea"/>
                <a:cs typeface="+mn-cs"/>
              </a:rPr>
              <a:t>Subject: </a:t>
            </a:r>
            <a:r>
              <a:rPr kumimoji="0" lang="en-US" sz="1050" b="1" i="0" u="none" strike="noStrike" kern="0" cap="none" spc="0" normalizeH="0" baseline="0" noProof="0" dirty="0">
                <a:ln>
                  <a:noFill/>
                </a:ln>
                <a:solidFill>
                  <a:prstClr val="black"/>
                </a:solidFill>
                <a:effectLst/>
                <a:uLnTx/>
                <a:uFillTx/>
                <a:latin typeface="Verdana"/>
                <a:ea typeface="+mn-ea"/>
                <a:cs typeface="+mn-cs"/>
              </a:rPr>
              <a:t>Roadmap &amp; Enablers instructions</a:t>
            </a:r>
          </a:p>
          <a:p>
            <a:pPr marL="0" marR="0" lvl="0" indent="0" defTabSz="98133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Verdana"/>
              <a:ea typeface="+mn-ea"/>
              <a:cs typeface="+mn-cs"/>
            </a:endParaRPr>
          </a:p>
          <a:p>
            <a:pPr marL="0" marR="0" lvl="0" indent="0" defTabSz="981334"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Hi team</a:t>
            </a:r>
            <a:r>
              <a:rPr lang="en-US" sz="1050" kern="0" dirty="0">
                <a:solidFill>
                  <a:prstClr val="black"/>
                </a:solidFill>
                <a:latin typeface="Verdana"/>
              </a:rPr>
              <a:t>,</a:t>
            </a:r>
            <a:endParaRPr kumimoji="0" lang="en-US" sz="1050" b="0" i="0" u="none" strike="noStrike" kern="0" cap="none" spc="0" normalizeH="0" baseline="0" noProof="0" dirty="0">
              <a:ln>
                <a:noFill/>
              </a:ln>
              <a:solidFill>
                <a:prstClr val="black"/>
              </a:solidFill>
              <a:effectLst/>
              <a:uLnTx/>
              <a:uFillTx/>
              <a:latin typeface="Verdana"/>
              <a:ea typeface="+mn-ea"/>
              <a:cs typeface="+mn-cs"/>
            </a:endParaRPr>
          </a:p>
          <a:p>
            <a:pPr marL="0" marR="0" lvl="0" indent="0" defTabSz="98133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Verdana"/>
              <a:ea typeface="+mn-ea"/>
              <a:cs typeface="+mn-cs"/>
            </a:endParaRPr>
          </a:p>
          <a:p>
            <a:pPr marL="0" marR="0" lvl="0" indent="0" defTabSz="981334" eaLnBrk="1" fontAlgn="auto" latinLnBrk="0" hangingPunct="1">
              <a:lnSpc>
                <a:spcPct val="100000"/>
              </a:lnSpc>
              <a:spcBef>
                <a:spcPts val="0"/>
              </a:spcBef>
              <a:spcAft>
                <a:spcPts val="0"/>
              </a:spcAft>
              <a:buClrTx/>
              <a:buSzTx/>
              <a:buFontTx/>
              <a:buNone/>
              <a:tabLst/>
              <a:defRPr/>
            </a:pPr>
            <a:r>
              <a:rPr lang="en-US" sz="1050" kern="0" dirty="0">
                <a:solidFill>
                  <a:prstClr val="black"/>
                </a:solidFill>
                <a:latin typeface="Verdana"/>
              </a:rPr>
              <a:t>It is a pleasure to be working with you on the Roadmap &amp; Enablers workstream! </a:t>
            </a:r>
          </a:p>
          <a:p>
            <a:pPr marL="0" marR="0" lvl="0" indent="0" defTabSz="981334" eaLnBrk="1" fontAlgn="auto" latinLnBrk="0" hangingPunct="1">
              <a:lnSpc>
                <a:spcPct val="100000"/>
              </a:lnSpc>
              <a:spcBef>
                <a:spcPts val="0"/>
              </a:spcBef>
              <a:spcAft>
                <a:spcPts val="0"/>
              </a:spcAft>
              <a:buClrTx/>
              <a:buSzTx/>
              <a:buFontTx/>
              <a:buNone/>
              <a:tabLst/>
              <a:defRPr/>
            </a:pPr>
            <a:endParaRPr lang="en-US" sz="1050" kern="0" dirty="0">
              <a:solidFill>
                <a:prstClr val="black"/>
              </a:solidFill>
              <a:latin typeface="Verdana"/>
            </a:endParaRPr>
          </a:p>
          <a:p>
            <a:pPr marL="0" marR="0" lvl="0" indent="0" defTabSz="981334" eaLnBrk="1" fontAlgn="auto" latinLnBrk="0" hangingPunct="1">
              <a:lnSpc>
                <a:spcPct val="100000"/>
              </a:lnSpc>
              <a:spcBef>
                <a:spcPts val="0"/>
              </a:spcBef>
              <a:spcAft>
                <a:spcPts val="0"/>
              </a:spcAft>
              <a:buClrTx/>
              <a:buSzTx/>
              <a:buFontTx/>
              <a:buNone/>
              <a:tabLst/>
              <a:defRPr/>
            </a:pPr>
            <a:r>
              <a:rPr lang="en-US" sz="1050" kern="0" dirty="0">
                <a:solidFill>
                  <a:prstClr val="black"/>
                </a:solidFill>
                <a:latin typeface="Verdana"/>
              </a:rPr>
              <a:t>This workstream is segmented into </a:t>
            </a:r>
            <a:r>
              <a:rPr lang="en-US" sz="1050" b="1" kern="0" dirty="0">
                <a:solidFill>
                  <a:prstClr val="black"/>
                </a:solidFill>
                <a:latin typeface="Verdana"/>
              </a:rPr>
              <a:t>2 main tasks</a:t>
            </a:r>
            <a:r>
              <a:rPr lang="en-US" sz="1050" kern="0" dirty="0">
                <a:solidFill>
                  <a:prstClr val="black"/>
                </a:solidFill>
                <a:latin typeface="Verdana"/>
              </a:rPr>
              <a:t>:</a:t>
            </a:r>
          </a:p>
          <a:p>
            <a:pPr marL="0" marR="0" lvl="0" indent="0" defTabSz="981334" eaLnBrk="1" fontAlgn="auto" latinLnBrk="0" hangingPunct="1">
              <a:lnSpc>
                <a:spcPct val="100000"/>
              </a:lnSpc>
              <a:spcBef>
                <a:spcPts val="0"/>
              </a:spcBef>
              <a:spcAft>
                <a:spcPts val="0"/>
              </a:spcAft>
              <a:buClrTx/>
              <a:buSzTx/>
              <a:buFontTx/>
              <a:buNone/>
              <a:tabLst/>
              <a:defRPr/>
            </a:pPr>
            <a:endParaRPr lang="en-US" sz="1050" kern="0" dirty="0">
              <a:solidFill>
                <a:prstClr val="black"/>
              </a:solidFill>
              <a:latin typeface="Verdana"/>
            </a:endParaRPr>
          </a:p>
          <a:p>
            <a:pPr marL="228600" marR="0" lvl="0" indent="-228600" defTabSz="981334" eaLnBrk="1" fontAlgn="auto" latinLnBrk="0" hangingPunct="1">
              <a:lnSpc>
                <a:spcPct val="100000"/>
              </a:lnSpc>
              <a:spcBef>
                <a:spcPts val="0"/>
              </a:spcBef>
              <a:spcAft>
                <a:spcPts val="0"/>
              </a:spcAft>
              <a:buClrTx/>
              <a:buSzTx/>
              <a:buFont typeface="+mj-lt"/>
              <a:buAutoNum type="arabicPeriod"/>
              <a:tabLst/>
              <a:defRPr/>
            </a:pPr>
            <a:r>
              <a:rPr lang="en-US" sz="1050" b="1" kern="0" dirty="0">
                <a:solidFill>
                  <a:prstClr val="black"/>
                </a:solidFill>
                <a:latin typeface="Verdana"/>
              </a:rPr>
              <a:t>Create an implementation roadmap</a:t>
            </a:r>
          </a:p>
          <a:p>
            <a:pPr lvl="1" defTabSz="981334">
              <a:spcBef>
                <a:spcPts val="0"/>
              </a:spcBef>
              <a:defRPr/>
            </a:pPr>
            <a:r>
              <a:rPr lang="en-US" sz="850" kern="0" dirty="0">
                <a:solidFill>
                  <a:prstClr val="black"/>
                </a:solidFill>
                <a:latin typeface="Verdana"/>
              </a:rPr>
              <a:t>The </a:t>
            </a:r>
            <a:r>
              <a:rPr lang="en-US" sz="850" b="1" kern="0" dirty="0">
                <a:solidFill>
                  <a:prstClr val="black"/>
                </a:solidFill>
                <a:latin typeface="Verdana"/>
              </a:rPr>
              <a:t>specific goal is to </a:t>
            </a:r>
            <a:r>
              <a:rPr lang="en-US" sz="900" b="1" kern="0" dirty="0">
                <a:solidFill>
                  <a:prstClr val="black"/>
                </a:solidFill>
                <a:latin typeface="Verdana"/>
              </a:rPr>
              <a:t>define 2-4 main strategic initiatives for each of the three “How to Win” levers </a:t>
            </a:r>
            <a:r>
              <a:rPr lang="en-US" sz="900" kern="0" dirty="0">
                <a:solidFill>
                  <a:prstClr val="black"/>
                </a:solidFill>
                <a:latin typeface="Verdana"/>
              </a:rPr>
              <a:t>that you defined previously.</a:t>
            </a:r>
            <a:r>
              <a:rPr lang="en-US" sz="900" b="1" kern="0" dirty="0">
                <a:solidFill>
                  <a:prstClr val="black"/>
                </a:solidFill>
                <a:latin typeface="Verdana"/>
              </a:rPr>
              <a:t> </a:t>
            </a:r>
            <a:r>
              <a:rPr lang="en-US" sz="900" kern="0" dirty="0">
                <a:solidFill>
                  <a:prstClr val="black"/>
                </a:solidFill>
                <a:latin typeface="Verdana"/>
              </a:rPr>
              <a:t>TNC will </a:t>
            </a:r>
            <a:r>
              <a:rPr lang="en-US" sz="850" kern="0" dirty="0">
                <a:solidFill>
                  <a:prstClr val="black"/>
                </a:solidFill>
                <a:latin typeface="Verdana"/>
              </a:rPr>
              <a:t>need to execute these activities to implement the proposed strategic plan.</a:t>
            </a:r>
          </a:p>
          <a:p>
            <a:pPr lvl="1" defTabSz="981334">
              <a:spcBef>
                <a:spcPts val="0"/>
              </a:spcBef>
              <a:defRPr/>
            </a:pPr>
            <a:r>
              <a:rPr lang="en-US" sz="850" kern="0" dirty="0">
                <a:solidFill>
                  <a:prstClr val="black"/>
                </a:solidFill>
                <a:latin typeface="Verdana"/>
              </a:rPr>
              <a:t>When creating an implementation roadmap, it is also important to </a:t>
            </a:r>
            <a:r>
              <a:rPr lang="en-US" sz="850" b="1" kern="0" dirty="0">
                <a:solidFill>
                  <a:prstClr val="black"/>
                </a:solidFill>
                <a:latin typeface="Verdana"/>
              </a:rPr>
              <a:t>map the key performance indicators (KPIs) </a:t>
            </a:r>
            <a:r>
              <a:rPr lang="en-US" sz="850" kern="0" dirty="0">
                <a:solidFill>
                  <a:prstClr val="black"/>
                </a:solidFill>
                <a:latin typeface="Verdana"/>
              </a:rPr>
              <a:t>that you will use to monitor the effectiveness of the proposed plan. Each strategic initiative that you define should have </a:t>
            </a:r>
            <a:r>
              <a:rPr lang="en-US" sz="850" b="1" kern="0" dirty="0">
                <a:solidFill>
                  <a:prstClr val="black"/>
                </a:solidFill>
                <a:latin typeface="Verdana"/>
              </a:rPr>
              <a:t>1 or 2 KPIs </a:t>
            </a:r>
            <a:r>
              <a:rPr lang="en-US" sz="850" kern="0" dirty="0">
                <a:solidFill>
                  <a:prstClr val="black"/>
                </a:solidFill>
                <a:latin typeface="Verdana"/>
              </a:rPr>
              <a:t>to measure its results. </a:t>
            </a:r>
          </a:p>
          <a:p>
            <a:pPr lvl="1" defTabSz="981334">
              <a:spcBef>
                <a:spcPts val="0"/>
              </a:spcBef>
              <a:defRPr/>
            </a:pPr>
            <a:r>
              <a:rPr lang="en-US" sz="850" kern="0" dirty="0">
                <a:solidFill>
                  <a:prstClr val="black"/>
                </a:solidFill>
                <a:latin typeface="Verdana"/>
              </a:rPr>
              <a:t>It is also important to assess how each initiative </a:t>
            </a:r>
            <a:r>
              <a:rPr lang="en-US" sz="850" b="1" kern="0" dirty="0">
                <a:solidFill>
                  <a:prstClr val="black"/>
                </a:solidFill>
                <a:latin typeface="Verdana"/>
              </a:rPr>
              <a:t>contribute to reach the plan’s ambition </a:t>
            </a:r>
            <a:r>
              <a:rPr lang="en-US" sz="850" kern="0" dirty="0">
                <a:solidFill>
                  <a:prstClr val="black"/>
                </a:solidFill>
                <a:latin typeface="Verdana"/>
              </a:rPr>
              <a:t>(CO2e reduction). I attached a </a:t>
            </a:r>
            <a:r>
              <a:rPr lang="en-US" sz="850" b="1" kern="0" dirty="0">
                <a:solidFill>
                  <a:prstClr val="black"/>
                </a:solidFill>
                <a:latin typeface="Verdana"/>
              </a:rPr>
              <a:t>2x2 matrix </a:t>
            </a:r>
            <a:r>
              <a:rPr lang="en-US" sz="850" kern="0" dirty="0">
                <a:solidFill>
                  <a:prstClr val="black"/>
                </a:solidFill>
                <a:latin typeface="Verdana"/>
              </a:rPr>
              <a:t>(Impact to CO2e emissions vs ease of implementation) to help you perform this assessment. There is no need to quantify each initiative in terms of CO2e emissions. You just have to define a </a:t>
            </a:r>
            <a:r>
              <a:rPr lang="en-US" sz="850" b="1" kern="0" dirty="0" err="1">
                <a:solidFill>
                  <a:prstClr val="black"/>
                </a:solidFill>
                <a:latin typeface="Verdana"/>
              </a:rPr>
              <a:t>harvey</a:t>
            </a:r>
            <a:r>
              <a:rPr lang="en-US" sz="850" b="1" kern="0" dirty="0">
                <a:solidFill>
                  <a:prstClr val="black"/>
                </a:solidFill>
                <a:latin typeface="Verdana"/>
              </a:rPr>
              <a:t> ball </a:t>
            </a:r>
            <a:r>
              <a:rPr lang="en-US" sz="850" kern="0" dirty="0">
                <a:solidFill>
                  <a:prstClr val="black"/>
                </a:solidFill>
                <a:latin typeface="Verdana"/>
              </a:rPr>
              <a:t>representing the contribution level of each initiative to reach the ambition.</a:t>
            </a:r>
          </a:p>
          <a:p>
            <a:pPr lvl="1" defTabSz="981334">
              <a:spcBef>
                <a:spcPts val="0"/>
              </a:spcBef>
              <a:defRPr/>
            </a:pPr>
            <a:r>
              <a:rPr lang="en-US" sz="850" kern="0" dirty="0">
                <a:solidFill>
                  <a:prstClr val="black"/>
                </a:solidFill>
                <a:latin typeface="Verdana"/>
              </a:rPr>
              <a:t>You can think of the output of this roadmap as follows (example):</a:t>
            </a:r>
          </a:p>
          <a:p>
            <a:pPr marL="177800" lvl="1" indent="0" defTabSz="981334">
              <a:spcBef>
                <a:spcPts val="0"/>
              </a:spcBef>
              <a:buNone/>
              <a:defRPr/>
            </a:pPr>
            <a:r>
              <a:rPr lang="en-US" sz="850" kern="0" dirty="0">
                <a:solidFill>
                  <a:prstClr val="black"/>
                </a:solidFill>
                <a:latin typeface="Verdana"/>
              </a:rPr>
              <a:t>	</a:t>
            </a:r>
          </a:p>
          <a:p>
            <a:pPr marL="177800" lvl="1" indent="0" defTabSz="981334">
              <a:spcBef>
                <a:spcPts val="0"/>
              </a:spcBef>
              <a:buNone/>
              <a:defRPr/>
            </a:pPr>
            <a:endParaRPr lang="en-US" sz="850" kern="0" dirty="0">
              <a:solidFill>
                <a:prstClr val="black"/>
              </a:solidFill>
              <a:latin typeface="Verdana"/>
            </a:endParaRPr>
          </a:p>
          <a:p>
            <a:pPr marL="177800" lvl="1" indent="0" defTabSz="981334">
              <a:spcBef>
                <a:spcPts val="0"/>
              </a:spcBef>
              <a:buNone/>
              <a:defRPr/>
            </a:pPr>
            <a:endParaRPr lang="en-US" sz="850" kern="0" dirty="0">
              <a:solidFill>
                <a:prstClr val="black"/>
              </a:solidFill>
              <a:latin typeface="Verdana"/>
            </a:endParaRPr>
          </a:p>
          <a:p>
            <a:pPr marL="177800" lvl="1" indent="0" defTabSz="981334">
              <a:spcBef>
                <a:spcPts val="0"/>
              </a:spcBef>
              <a:buNone/>
              <a:defRPr/>
            </a:pPr>
            <a:endParaRPr lang="en-US" sz="850" kern="0" dirty="0">
              <a:solidFill>
                <a:prstClr val="black"/>
              </a:solidFill>
              <a:latin typeface="Verdana"/>
            </a:endParaRPr>
          </a:p>
          <a:p>
            <a:pPr lvl="1" defTabSz="981334">
              <a:spcBef>
                <a:spcPts val="0"/>
              </a:spcBef>
              <a:defRPr/>
            </a:pPr>
            <a:r>
              <a:rPr lang="en-US" sz="850" kern="0" dirty="0">
                <a:solidFill>
                  <a:prstClr val="black"/>
                </a:solidFill>
                <a:latin typeface="Verdana"/>
              </a:rPr>
              <a:t>Keep in mind that </a:t>
            </a:r>
            <a:r>
              <a:rPr lang="en-US" sz="850" b="1" kern="0" dirty="0">
                <a:solidFill>
                  <a:prstClr val="black"/>
                </a:solidFill>
                <a:latin typeface="Verdana"/>
              </a:rPr>
              <a:t>some of this initiatives might be applied to all regions while others could be specific </a:t>
            </a:r>
            <a:r>
              <a:rPr lang="en-US" sz="850" kern="0" dirty="0">
                <a:solidFill>
                  <a:prstClr val="black"/>
                </a:solidFill>
                <a:latin typeface="Verdana"/>
              </a:rPr>
              <a:t>(to a certain prioritized area or depending on the rural property size from its target).</a:t>
            </a:r>
          </a:p>
          <a:p>
            <a:pPr lvl="1" defTabSz="981334">
              <a:spcBef>
                <a:spcPts val="0"/>
              </a:spcBef>
              <a:defRPr/>
            </a:pPr>
            <a:r>
              <a:rPr lang="en-US" sz="850" kern="0" dirty="0">
                <a:solidFill>
                  <a:prstClr val="black"/>
                </a:solidFill>
                <a:latin typeface="Verdana"/>
              </a:rPr>
              <a:t>Finally, some initiatives will need to be executed first, while others can start a later stage – it’s important to </a:t>
            </a:r>
            <a:r>
              <a:rPr lang="en-US" sz="850" b="1" kern="0" dirty="0">
                <a:solidFill>
                  <a:prstClr val="black"/>
                </a:solidFill>
                <a:latin typeface="Verdana"/>
              </a:rPr>
              <a:t>define an execution timeline </a:t>
            </a:r>
            <a:r>
              <a:rPr lang="en-US" sz="850" kern="0" dirty="0">
                <a:solidFill>
                  <a:prstClr val="black"/>
                </a:solidFill>
                <a:latin typeface="Verdana"/>
              </a:rPr>
              <a:t>for them. I also attached a timeline template that you can use to sequence your initiatives (this timeline does not need to be on the “Strategy on a page” slide that you are doing).</a:t>
            </a:r>
          </a:p>
          <a:p>
            <a:pPr marL="177800" lvl="1" indent="0" defTabSz="981334">
              <a:spcBef>
                <a:spcPts val="0"/>
              </a:spcBef>
              <a:buNone/>
              <a:defRPr/>
            </a:pPr>
            <a:endParaRPr lang="en-US" sz="850" kern="0" dirty="0">
              <a:solidFill>
                <a:prstClr val="black"/>
              </a:solidFill>
              <a:latin typeface="Verdana"/>
            </a:endParaRPr>
          </a:p>
          <a:p>
            <a:pPr marL="228600" indent="-228600" defTabSz="981334">
              <a:spcBef>
                <a:spcPts val="0"/>
              </a:spcBef>
              <a:buFont typeface="+mj-lt"/>
              <a:buAutoNum type="arabicPeriod"/>
              <a:defRPr/>
            </a:pPr>
            <a:r>
              <a:rPr lang="en-US" sz="1050" b="1" kern="0" dirty="0">
                <a:solidFill>
                  <a:prstClr val="black"/>
                </a:solidFill>
                <a:latin typeface="Verdana"/>
              </a:rPr>
              <a:t>Map the key enablers </a:t>
            </a:r>
            <a:r>
              <a:rPr lang="en-US" sz="1050" kern="0" dirty="0">
                <a:solidFill>
                  <a:prstClr val="black"/>
                </a:solidFill>
                <a:latin typeface="Verdana"/>
              </a:rPr>
              <a:t>to ensure a successful implementation</a:t>
            </a:r>
          </a:p>
          <a:p>
            <a:pPr lvl="1" defTabSz="981334">
              <a:spcBef>
                <a:spcPts val="0"/>
              </a:spcBef>
              <a:defRPr/>
            </a:pPr>
            <a:r>
              <a:rPr lang="en-US" sz="850" kern="0" dirty="0">
                <a:solidFill>
                  <a:prstClr val="black"/>
                </a:solidFill>
                <a:latin typeface="Verdana"/>
              </a:rPr>
              <a:t>One enabler is an activity or topic that must exist or be developed to ensure that all the activities of the proposed roadmap are performed well and deliver the expected result</a:t>
            </a:r>
          </a:p>
          <a:p>
            <a:pPr lvl="1" defTabSz="981334">
              <a:spcBef>
                <a:spcPts val="0"/>
              </a:spcBef>
              <a:defRPr/>
            </a:pPr>
            <a:r>
              <a:rPr lang="en-US" sz="850" kern="0" dirty="0">
                <a:solidFill>
                  <a:prstClr val="black"/>
                </a:solidFill>
                <a:latin typeface="Verdana"/>
              </a:rPr>
              <a:t>The </a:t>
            </a:r>
            <a:r>
              <a:rPr lang="en-US" sz="850" b="1" kern="0" dirty="0">
                <a:solidFill>
                  <a:prstClr val="black"/>
                </a:solidFill>
                <a:latin typeface="Verdana"/>
              </a:rPr>
              <a:t>specific goal is to define 4-6 enablers </a:t>
            </a:r>
            <a:r>
              <a:rPr lang="en-US" sz="850" kern="0" dirty="0">
                <a:solidFill>
                  <a:prstClr val="black"/>
                </a:solidFill>
                <a:latin typeface="Verdana"/>
              </a:rPr>
              <a:t>for our proposed Strategic Plan</a:t>
            </a:r>
          </a:p>
          <a:p>
            <a:pPr marL="177800" lvl="1" indent="0" defTabSz="981334">
              <a:spcBef>
                <a:spcPts val="0"/>
              </a:spcBef>
              <a:buNone/>
              <a:defRPr/>
            </a:pPr>
            <a:endParaRPr lang="en-US" sz="1050" dirty="0">
              <a:solidFill>
                <a:prstClr val="black"/>
              </a:solidFill>
              <a:latin typeface="Verdana"/>
            </a:endParaRPr>
          </a:p>
          <a:p>
            <a:pPr marL="0" lvl="0" indent="0" defTabSz="981334">
              <a:spcBef>
                <a:spcPts val="0"/>
              </a:spcBef>
              <a:buNone/>
            </a:pPr>
            <a:r>
              <a:rPr lang="en-US" sz="1050" dirty="0">
                <a:solidFill>
                  <a:prstClr val="black"/>
                </a:solidFill>
                <a:latin typeface="Verdana"/>
              </a:rPr>
              <a:t>I attached </a:t>
            </a:r>
            <a:r>
              <a:rPr lang="en-US" sz="1050" b="1" dirty="0">
                <a:solidFill>
                  <a:prstClr val="black"/>
                </a:solidFill>
                <a:latin typeface="Verdana"/>
              </a:rPr>
              <a:t>some thoughts that our Manager and Partner shared with me </a:t>
            </a:r>
            <a:r>
              <a:rPr lang="en-US" sz="1050" dirty="0">
                <a:solidFill>
                  <a:prstClr val="black"/>
                </a:solidFill>
                <a:latin typeface="Verdana"/>
              </a:rPr>
              <a:t>earlier this week about this workstream that might help you!</a:t>
            </a:r>
          </a:p>
          <a:p>
            <a:pPr marL="0" lvl="0" indent="0" defTabSz="981334">
              <a:spcBef>
                <a:spcPts val="0"/>
              </a:spcBef>
              <a:buNone/>
            </a:pPr>
            <a:endParaRPr lang="en-US" sz="1050" dirty="0">
              <a:solidFill>
                <a:prstClr val="black"/>
              </a:solidFill>
              <a:latin typeface="Verdana"/>
            </a:endParaRPr>
          </a:p>
          <a:p>
            <a:pPr marL="0" lvl="0" indent="0" defTabSz="981334">
              <a:spcBef>
                <a:spcPts val="0"/>
              </a:spcBef>
              <a:buNone/>
            </a:pPr>
            <a:r>
              <a:rPr lang="en-US" sz="1050" dirty="0">
                <a:solidFill>
                  <a:prstClr val="black"/>
                </a:solidFill>
                <a:latin typeface="Verdana"/>
              </a:rPr>
              <a:t>Best regards,</a:t>
            </a:r>
          </a:p>
          <a:p>
            <a:pPr marL="0" lvl="0" indent="0" defTabSz="981334">
              <a:spcBef>
                <a:spcPts val="0"/>
              </a:spcBef>
              <a:buNone/>
            </a:pPr>
            <a:r>
              <a:rPr lang="en-US" sz="1050" dirty="0">
                <a:solidFill>
                  <a:prstClr val="black"/>
                </a:solidFill>
                <a:latin typeface="Verdana"/>
              </a:rPr>
              <a:t>Enrico</a:t>
            </a:r>
          </a:p>
          <a:p>
            <a:pPr marL="0" marR="0" lvl="0" indent="0" defTabSz="98133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Verdana"/>
              <a:ea typeface="+mn-ea"/>
              <a:cs typeface="+mn-cs"/>
            </a:endParaRPr>
          </a:p>
        </p:txBody>
      </p:sp>
      <p:grpSp>
        <p:nvGrpSpPr>
          <p:cNvPr id="12" name="btfpColumnIndicatorGroup2">
            <a:extLst>
              <a:ext uri="{FF2B5EF4-FFF2-40B4-BE49-F238E27FC236}">
                <a16:creationId xmlns:a16="http://schemas.microsoft.com/office/drawing/2014/main" id="{9C88863B-20F7-4FEA-98B0-6AE6A96345CC}"/>
              </a:ext>
            </a:extLst>
          </p:cNvPr>
          <p:cNvGrpSpPr/>
          <p:nvPr/>
        </p:nvGrpSpPr>
        <p:grpSpPr>
          <a:xfrm>
            <a:off x="0" y="6926580"/>
            <a:ext cx="12192000" cy="137160"/>
            <a:chOff x="0" y="6926580"/>
            <a:chExt cx="12192000" cy="137160"/>
          </a:xfrm>
        </p:grpSpPr>
        <p:sp>
          <p:nvSpPr>
            <p:cNvPr id="10" name="btfpColumnGapBlocker904711">
              <a:extLst>
                <a:ext uri="{FF2B5EF4-FFF2-40B4-BE49-F238E27FC236}">
                  <a16:creationId xmlns:a16="http://schemas.microsoft.com/office/drawing/2014/main" id="{6C3BE1D8-216D-437B-80A4-93B3BA927F1E}"/>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8" name="btfpColumnGapBlocker313346">
              <a:extLst>
                <a:ext uri="{FF2B5EF4-FFF2-40B4-BE49-F238E27FC236}">
                  <a16:creationId xmlns:a16="http://schemas.microsoft.com/office/drawing/2014/main" id="{C1E33692-2E1F-4236-9F00-F308B63F6D0D}"/>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6" name="btfpColumnIndicator629293">
              <a:extLst>
                <a:ext uri="{FF2B5EF4-FFF2-40B4-BE49-F238E27FC236}">
                  <a16:creationId xmlns:a16="http://schemas.microsoft.com/office/drawing/2014/main" id="{22ECFC03-1FB9-43D2-A9CE-5A1781C5C59C}"/>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173495">
              <a:extLst>
                <a:ext uri="{FF2B5EF4-FFF2-40B4-BE49-F238E27FC236}">
                  <a16:creationId xmlns:a16="http://schemas.microsoft.com/office/drawing/2014/main" id="{5E915CA9-1556-4EC8-B37A-9C86B262168A}"/>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 name="btfpColumnIndicatorGroup1">
            <a:extLst>
              <a:ext uri="{FF2B5EF4-FFF2-40B4-BE49-F238E27FC236}">
                <a16:creationId xmlns:a16="http://schemas.microsoft.com/office/drawing/2014/main" id="{91036BE9-1251-408B-A630-A8B301BB2E82}"/>
              </a:ext>
            </a:extLst>
          </p:cNvPr>
          <p:cNvGrpSpPr/>
          <p:nvPr/>
        </p:nvGrpSpPr>
        <p:grpSpPr>
          <a:xfrm>
            <a:off x="0" y="-205740"/>
            <a:ext cx="12192000" cy="137160"/>
            <a:chOff x="0" y="-205740"/>
            <a:chExt cx="12192000" cy="137160"/>
          </a:xfrm>
        </p:grpSpPr>
        <p:sp>
          <p:nvSpPr>
            <p:cNvPr id="9" name="btfpColumnGapBlocker130826">
              <a:extLst>
                <a:ext uri="{FF2B5EF4-FFF2-40B4-BE49-F238E27FC236}">
                  <a16:creationId xmlns:a16="http://schemas.microsoft.com/office/drawing/2014/main" id="{AED24143-315C-4629-A1F2-F9248F963309}"/>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7" name="btfpColumnGapBlocker297954">
              <a:extLst>
                <a:ext uri="{FF2B5EF4-FFF2-40B4-BE49-F238E27FC236}">
                  <a16:creationId xmlns:a16="http://schemas.microsoft.com/office/drawing/2014/main" id="{B94EE95C-1EA6-4E97-A28E-7907D3E0B3CD}"/>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5" name="btfpColumnIndicator758795">
              <a:extLst>
                <a:ext uri="{FF2B5EF4-FFF2-40B4-BE49-F238E27FC236}">
                  <a16:creationId xmlns:a16="http://schemas.microsoft.com/office/drawing/2014/main" id="{A8CE42B4-85D7-4957-AF13-D8C4779718B2}"/>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261683">
              <a:extLst>
                <a:ext uri="{FF2B5EF4-FFF2-40B4-BE49-F238E27FC236}">
                  <a16:creationId xmlns:a16="http://schemas.microsoft.com/office/drawing/2014/main" id="{C3CF6795-1F6E-4A4F-B270-B9A989E7DE0E}"/>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F84489E-EA44-42F9-BE8B-31C96003E27E}"/>
              </a:ext>
            </a:extLst>
          </p:cNvPr>
          <p:cNvSpPr>
            <a:spLocks noGrp="1"/>
          </p:cNvSpPr>
          <p:nvPr>
            <p:ph type="title"/>
          </p:nvPr>
        </p:nvSpPr>
        <p:spPr/>
        <p:txBody>
          <a:bodyPr/>
          <a:lstStyle/>
          <a:p>
            <a:r>
              <a:rPr lang="en-US" dirty="0"/>
              <a:t>You received an e-mail from the Senior Associate Consultant leading the Roadmap &amp; Enablers workstream</a:t>
            </a:r>
            <a:endParaRPr lang="pt-BR" dirty="0"/>
          </a:p>
        </p:txBody>
      </p:sp>
      <p:grpSp>
        <p:nvGrpSpPr>
          <p:cNvPr id="19" name="btfpRunningAgenda1Level884994">
            <a:extLst>
              <a:ext uri="{FF2B5EF4-FFF2-40B4-BE49-F238E27FC236}">
                <a16:creationId xmlns:a16="http://schemas.microsoft.com/office/drawing/2014/main" id="{0C079B29-9E31-426F-88F4-1ABDF72C0D02}"/>
              </a:ext>
            </a:extLst>
          </p:cNvPr>
          <p:cNvGrpSpPr/>
          <p:nvPr>
            <p:custDataLst>
              <p:tags r:id="rId2"/>
            </p:custDataLst>
          </p:nvPr>
        </p:nvGrpSpPr>
        <p:grpSpPr>
          <a:xfrm>
            <a:off x="0" y="944429"/>
            <a:ext cx="3653913" cy="257442"/>
            <a:chOff x="-1" y="876300"/>
            <a:chExt cx="3653913" cy="257442"/>
          </a:xfrm>
        </p:grpSpPr>
        <p:sp>
          <p:nvSpPr>
            <p:cNvPr id="20" name="btfpRunningAgenda1LevelBarLeft884994">
              <a:extLst>
                <a:ext uri="{FF2B5EF4-FFF2-40B4-BE49-F238E27FC236}">
                  <a16:creationId xmlns:a16="http://schemas.microsoft.com/office/drawing/2014/main" id="{EDB89430-2CC7-4CC0-9119-AFFB2A003939}"/>
                </a:ext>
              </a:extLst>
            </p:cNvPr>
            <p:cNvSpPr/>
            <p:nvPr/>
          </p:nvSpPr>
          <p:spPr bwMode="gray">
            <a:xfrm>
              <a:off x="-1" y="876300"/>
              <a:ext cx="3653913" cy="257442"/>
            </a:xfrm>
            <a:custGeom>
              <a:avLst/>
              <a:gdLst>
                <a:gd name="connsiteX0" fmla="*/ 95080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50801 w 1816204"/>
                <a:gd name="connsiteY0" fmla="*/ 0 h 257442"/>
                <a:gd name="connsiteX1" fmla="*/ 896081 w 1816204"/>
                <a:gd name="connsiteY1" fmla="*/ 257442 h 257442"/>
                <a:gd name="connsiteX2" fmla="*/ 1816204 w 1816204"/>
                <a:gd name="connsiteY2" fmla="*/ 257442 h 257442"/>
                <a:gd name="connsiteX3" fmla="*/ 0 w 1816204"/>
                <a:gd name="connsiteY3" fmla="*/ 257442 h 257442"/>
                <a:gd name="connsiteX0" fmla="*/ 950801 w 950801"/>
                <a:gd name="connsiteY0" fmla="*/ 0 h 257442"/>
                <a:gd name="connsiteX1" fmla="*/ 896081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80 w 950800"/>
                <a:gd name="connsiteY1" fmla="*/ 257442 h 257442"/>
                <a:gd name="connsiteX2" fmla="*/ 0 w 950800"/>
                <a:gd name="connsiteY2" fmla="*/ 257442 h 257442"/>
                <a:gd name="connsiteX3" fmla="*/ 1 w 950800"/>
                <a:gd name="connsiteY3" fmla="*/ 0 h 257442"/>
                <a:gd name="connsiteX0" fmla="*/ 1119116 w 1119116"/>
                <a:gd name="connsiteY0" fmla="*/ 0 h 257442"/>
                <a:gd name="connsiteX1" fmla="*/ 896080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279416 w 1279416"/>
                <a:gd name="connsiteY0" fmla="*/ 0 h 257442"/>
                <a:gd name="connsiteX1" fmla="*/ 10643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439717 w 1439717"/>
                <a:gd name="connsiteY0" fmla="*/ 0 h 257442"/>
                <a:gd name="connsiteX1" fmla="*/ 1224695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641695 w 1641695"/>
                <a:gd name="connsiteY0" fmla="*/ 0 h 257442"/>
                <a:gd name="connsiteX1" fmla="*/ 1384996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810011 w 1810011"/>
                <a:gd name="connsiteY0" fmla="*/ 0 h 257442"/>
                <a:gd name="connsiteX1" fmla="*/ 1586974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2130611 w 2130611"/>
                <a:gd name="connsiteY0" fmla="*/ 0 h 257442"/>
                <a:gd name="connsiteX1" fmla="*/ 17552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308544 w 2308544"/>
                <a:gd name="connsiteY0" fmla="*/ 0 h 257442"/>
                <a:gd name="connsiteX1" fmla="*/ 2075890 w 2308544"/>
                <a:gd name="connsiteY1" fmla="*/ 257442 h 257442"/>
                <a:gd name="connsiteX2" fmla="*/ 0 w 2308544"/>
                <a:gd name="connsiteY2" fmla="*/ 257442 h 257442"/>
                <a:gd name="connsiteX3" fmla="*/ 0 w 2308544"/>
                <a:gd name="connsiteY3" fmla="*/ 0 h 257442"/>
                <a:gd name="connsiteX0" fmla="*/ 2308544 w 2308544"/>
                <a:gd name="connsiteY0" fmla="*/ 0 h 257442"/>
                <a:gd name="connsiteX1" fmla="*/ 2253822 w 2308544"/>
                <a:gd name="connsiteY1" fmla="*/ 257442 h 257442"/>
                <a:gd name="connsiteX2" fmla="*/ 0 w 2308544"/>
                <a:gd name="connsiteY2" fmla="*/ 257442 h 257442"/>
                <a:gd name="connsiteX3" fmla="*/ 0 w 2308544"/>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476861 w 2476861"/>
                <a:gd name="connsiteY0" fmla="*/ 0 h 257442"/>
                <a:gd name="connsiteX1" fmla="*/ 2253823 w 2476861"/>
                <a:gd name="connsiteY1" fmla="*/ 257442 h 257442"/>
                <a:gd name="connsiteX2" fmla="*/ 0 w 2476861"/>
                <a:gd name="connsiteY2" fmla="*/ 257442 h 257442"/>
                <a:gd name="connsiteX3" fmla="*/ 1 w 2476861"/>
                <a:gd name="connsiteY3" fmla="*/ 0 h 257442"/>
                <a:gd name="connsiteX0" fmla="*/ 2476861 w 2476861"/>
                <a:gd name="connsiteY0" fmla="*/ 0 h 257442"/>
                <a:gd name="connsiteX1" fmla="*/ 2422140 w 2476861"/>
                <a:gd name="connsiteY1" fmla="*/ 257442 h 257442"/>
                <a:gd name="connsiteX2" fmla="*/ 0 w 2476861"/>
                <a:gd name="connsiteY2" fmla="*/ 257442 h 257442"/>
                <a:gd name="connsiteX3" fmla="*/ 1 w 2476861"/>
                <a:gd name="connsiteY3" fmla="*/ 0 h 257442"/>
                <a:gd name="connsiteX0" fmla="*/ 2476860 w 2476860"/>
                <a:gd name="connsiteY0" fmla="*/ 0 h 257442"/>
                <a:gd name="connsiteX1" fmla="*/ 2422139 w 2476860"/>
                <a:gd name="connsiteY1" fmla="*/ 257442 h 257442"/>
                <a:gd name="connsiteX2" fmla="*/ 0 w 2476860"/>
                <a:gd name="connsiteY2" fmla="*/ 257442 h 257442"/>
                <a:gd name="connsiteX3" fmla="*/ 0 w 2476860"/>
                <a:gd name="connsiteY3" fmla="*/ 0 h 257442"/>
                <a:gd name="connsiteX0" fmla="*/ 2476861 w 2476861"/>
                <a:gd name="connsiteY0" fmla="*/ 0 h 257442"/>
                <a:gd name="connsiteX1" fmla="*/ 2422140 w 2476861"/>
                <a:gd name="connsiteY1" fmla="*/ 257442 h 257442"/>
                <a:gd name="connsiteX2" fmla="*/ 1 w 2476861"/>
                <a:gd name="connsiteY2" fmla="*/ 257442 h 257442"/>
                <a:gd name="connsiteX3" fmla="*/ 0 w 2476861"/>
                <a:gd name="connsiteY3" fmla="*/ 0 h 257442"/>
                <a:gd name="connsiteX0" fmla="*/ 2645176 w 2645176"/>
                <a:gd name="connsiteY0" fmla="*/ 0 h 257442"/>
                <a:gd name="connsiteX1" fmla="*/ 2422140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813491 w 2813491"/>
                <a:gd name="connsiteY0" fmla="*/ 0 h 257442"/>
                <a:gd name="connsiteX1" fmla="*/ 2590454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3066765 w 3066765"/>
                <a:gd name="connsiteY0" fmla="*/ 0 h 257442"/>
                <a:gd name="connsiteX1" fmla="*/ 2758770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244698 w 3244698"/>
                <a:gd name="connsiteY0" fmla="*/ 0 h 257442"/>
                <a:gd name="connsiteX1" fmla="*/ 3012044 w 3244698"/>
                <a:gd name="connsiteY1" fmla="*/ 257442 h 257442"/>
                <a:gd name="connsiteX2" fmla="*/ 0 w 3244698"/>
                <a:gd name="connsiteY2" fmla="*/ 257442 h 257442"/>
                <a:gd name="connsiteX3" fmla="*/ 0 w 3244698"/>
                <a:gd name="connsiteY3" fmla="*/ 0 h 257442"/>
                <a:gd name="connsiteX0" fmla="*/ 3244698 w 3244698"/>
                <a:gd name="connsiteY0" fmla="*/ 0 h 257442"/>
                <a:gd name="connsiteX1" fmla="*/ 3189976 w 3244698"/>
                <a:gd name="connsiteY1" fmla="*/ 257442 h 257442"/>
                <a:gd name="connsiteX2" fmla="*/ 0 w 3244698"/>
                <a:gd name="connsiteY2" fmla="*/ 257442 h 257442"/>
                <a:gd name="connsiteX3" fmla="*/ 0 w 3244698"/>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413015 w 3413015"/>
                <a:gd name="connsiteY0" fmla="*/ 0 h 257442"/>
                <a:gd name="connsiteX1" fmla="*/ 3189977 w 3413015"/>
                <a:gd name="connsiteY1" fmla="*/ 257442 h 257442"/>
                <a:gd name="connsiteX2" fmla="*/ 0 w 3413015"/>
                <a:gd name="connsiteY2" fmla="*/ 257442 h 257442"/>
                <a:gd name="connsiteX3" fmla="*/ 1 w 3413015"/>
                <a:gd name="connsiteY3" fmla="*/ 0 h 257442"/>
                <a:gd name="connsiteX0" fmla="*/ 3413015 w 3413015"/>
                <a:gd name="connsiteY0" fmla="*/ 0 h 257442"/>
                <a:gd name="connsiteX1" fmla="*/ 3358294 w 3413015"/>
                <a:gd name="connsiteY1" fmla="*/ 257442 h 257442"/>
                <a:gd name="connsiteX2" fmla="*/ 0 w 3413015"/>
                <a:gd name="connsiteY2" fmla="*/ 257442 h 257442"/>
                <a:gd name="connsiteX3" fmla="*/ 1 w 3413015"/>
                <a:gd name="connsiteY3" fmla="*/ 0 h 257442"/>
                <a:gd name="connsiteX0" fmla="*/ 3413014 w 3413014"/>
                <a:gd name="connsiteY0" fmla="*/ 0 h 257442"/>
                <a:gd name="connsiteX1" fmla="*/ 3358293 w 3413014"/>
                <a:gd name="connsiteY1" fmla="*/ 257442 h 257442"/>
                <a:gd name="connsiteX2" fmla="*/ 0 w 3413014"/>
                <a:gd name="connsiteY2" fmla="*/ 257442 h 257442"/>
                <a:gd name="connsiteX3" fmla="*/ 0 w 3413014"/>
                <a:gd name="connsiteY3" fmla="*/ 0 h 257442"/>
                <a:gd name="connsiteX0" fmla="*/ 3413015 w 3413015"/>
                <a:gd name="connsiteY0" fmla="*/ 0 h 257442"/>
                <a:gd name="connsiteX1" fmla="*/ 3358294 w 3413015"/>
                <a:gd name="connsiteY1" fmla="*/ 257442 h 257442"/>
                <a:gd name="connsiteX2" fmla="*/ 1 w 3413015"/>
                <a:gd name="connsiteY2" fmla="*/ 257442 h 257442"/>
                <a:gd name="connsiteX3" fmla="*/ 0 w 3413015"/>
                <a:gd name="connsiteY3" fmla="*/ 0 h 257442"/>
                <a:gd name="connsiteX0" fmla="*/ 942787 w 3358294"/>
                <a:gd name="connsiteY0" fmla="*/ 0 h 257442"/>
                <a:gd name="connsiteX1" fmla="*/ 3358294 w 3358294"/>
                <a:gd name="connsiteY1" fmla="*/ 257442 h 257442"/>
                <a:gd name="connsiteX2" fmla="*/ 1 w 3358294"/>
                <a:gd name="connsiteY2" fmla="*/ 257442 h 257442"/>
                <a:gd name="connsiteX3" fmla="*/ 0 w 3358294"/>
                <a:gd name="connsiteY3" fmla="*/ 0 h 257442"/>
                <a:gd name="connsiteX0" fmla="*/ 942787 w 942787"/>
                <a:gd name="connsiteY0" fmla="*/ 0 h 257442"/>
                <a:gd name="connsiteX1" fmla="*/ 888066 w 942787"/>
                <a:gd name="connsiteY1" fmla="*/ 257442 h 257442"/>
                <a:gd name="connsiteX2" fmla="*/ 1 w 942787"/>
                <a:gd name="connsiteY2" fmla="*/ 257442 h 257442"/>
                <a:gd name="connsiteX3" fmla="*/ 0 w 942787"/>
                <a:gd name="connsiteY3" fmla="*/ 0 h 257442"/>
                <a:gd name="connsiteX0" fmla="*/ 942787 w 942787"/>
                <a:gd name="connsiteY0" fmla="*/ 0 h 257442"/>
                <a:gd name="connsiteX1" fmla="*/ 888066 w 942787"/>
                <a:gd name="connsiteY1" fmla="*/ 257442 h 257442"/>
                <a:gd name="connsiteX2" fmla="*/ 2 w 942787"/>
                <a:gd name="connsiteY2" fmla="*/ 257442 h 257442"/>
                <a:gd name="connsiteX3" fmla="*/ 0 w 942787"/>
                <a:gd name="connsiteY3" fmla="*/ 0 h 257442"/>
                <a:gd name="connsiteX0" fmla="*/ 942785 w 942785"/>
                <a:gd name="connsiteY0" fmla="*/ 0 h 257442"/>
                <a:gd name="connsiteX1" fmla="*/ 888064 w 942785"/>
                <a:gd name="connsiteY1" fmla="*/ 257442 h 257442"/>
                <a:gd name="connsiteX2" fmla="*/ 0 w 942785"/>
                <a:gd name="connsiteY2" fmla="*/ 257442 h 257442"/>
                <a:gd name="connsiteX3" fmla="*/ 0 w 942785"/>
                <a:gd name="connsiteY3" fmla="*/ 0 h 257442"/>
                <a:gd name="connsiteX0" fmla="*/ 1111101 w 1111101"/>
                <a:gd name="connsiteY0" fmla="*/ 0 h 257442"/>
                <a:gd name="connsiteX1" fmla="*/ 888064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279416 w 1279416"/>
                <a:gd name="connsiteY0" fmla="*/ 0 h 257442"/>
                <a:gd name="connsiteX1" fmla="*/ 1056380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4 w 1279416"/>
                <a:gd name="connsiteY1" fmla="*/ 257442 h 257442"/>
                <a:gd name="connsiteX2" fmla="*/ 0 w 1279416"/>
                <a:gd name="connsiteY2" fmla="*/ 257442 h 257442"/>
                <a:gd name="connsiteX3" fmla="*/ 0 w 1279416"/>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439718 w 1439718"/>
                <a:gd name="connsiteY0" fmla="*/ 0 h 257442"/>
                <a:gd name="connsiteX1" fmla="*/ 1224695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0 w 1439718"/>
                <a:gd name="connsiteY3" fmla="*/ 0 h 257442"/>
                <a:gd name="connsiteX0" fmla="*/ 1600017 w 1600017"/>
                <a:gd name="connsiteY0" fmla="*/ 0 h 257442"/>
                <a:gd name="connsiteX1" fmla="*/ 13849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843673 w 1843673"/>
                <a:gd name="connsiteY0" fmla="*/ 0 h 257442"/>
                <a:gd name="connsiteX1" fmla="*/ 1545296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701007 w 1788952"/>
                <a:gd name="connsiteY0" fmla="*/ 0 h 257442"/>
                <a:gd name="connsiteX1" fmla="*/ 1788952 w 1788952"/>
                <a:gd name="connsiteY1" fmla="*/ 257442 h 257442"/>
                <a:gd name="connsiteX2" fmla="*/ 0 w 1788952"/>
                <a:gd name="connsiteY2" fmla="*/ 257442 h 257442"/>
                <a:gd name="connsiteX3" fmla="*/ 0 w 1788952"/>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02984 w 1902984"/>
                <a:gd name="connsiteY0" fmla="*/ 0 h 257442"/>
                <a:gd name="connsiteX1" fmla="*/ 1646285 w 1902984"/>
                <a:gd name="connsiteY1" fmla="*/ 257442 h 257442"/>
                <a:gd name="connsiteX2" fmla="*/ 0 w 1902984"/>
                <a:gd name="connsiteY2" fmla="*/ 257442 h 257442"/>
                <a:gd name="connsiteX3" fmla="*/ 0 w 1902984"/>
                <a:gd name="connsiteY3" fmla="*/ 0 h 257442"/>
                <a:gd name="connsiteX0" fmla="*/ 1902984 w 1902984"/>
                <a:gd name="connsiteY0" fmla="*/ 0 h 257442"/>
                <a:gd name="connsiteX1" fmla="*/ 1848263 w 1902984"/>
                <a:gd name="connsiteY1" fmla="*/ 257442 h 257442"/>
                <a:gd name="connsiteX2" fmla="*/ 0 w 1902984"/>
                <a:gd name="connsiteY2" fmla="*/ 257442 h 257442"/>
                <a:gd name="connsiteX3" fmla="*/ 0 w 1902984"/>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801996 w 1848264"/>
                <a:gd name="connsiteY0" fmla="*/ 0 h 257442"/>
                <a:gd name="connsiteX1" fmla="*/ 1848264 w 1848264"/>
                <a:gd name="connsiteY1" fmla="*/ 257442 h 257442"/>
                <a:gd name="connsiteX2" fmla="*/ 0 w 1848264"/>
                <a:gd name="connsiteY2" fmla="*/ 257442 h 257442"/>
                <a:gd name="connsiteX3" fmla="*/ 1 w 1848264"/>
                <a:gd name="connsiteY3" fmla="*/ 0 h 257442"/>
                <a:gd name="connsiteX0" fmla="*/ 1801996 w 1801996"/>
                <a:gd name="connsiteY0" fmla="*/ 0 h 257442"/>
                <a:gd name="connsiteX1" fmla="*/ 1747275 w 1801996"/>
                <a:gd name="connsiteY1" fmla="*/ 257442 h 257442"/>
                <a:gd name="connsiteX2" fmla="*/ 0 w 1801996"/>
                <a:gd name="connsiteY2" fmla="*/ 257442 h 257442"/>
                <a:gd name="connsiteX3" fmla="*/ 1 w 1801996"/>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701007 w 1747274"/>
                <a:gd name="connsiteY0" fmla="*/ 0 h 257442"/>
                <a:gd name="connsiteX1" fmla="*/ 1747274 w 1747274"/>
                <a:gd name="connsiteY1" fmla="*/ 257442 h 257442"/>
                <a:gd name="connsiteX2" fmla="*/ 0 w 1747274"/>
                <a:gd name="connsiteY2" fmla="*/ 257442 h 257442"/>
                <a:gd name="connsiteX3" fmla="*/ 0 w 1747274"/>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44662 w 1944662"/>
                <a:gd name="connsiteY0" fmla="*/ 0 h 257442"/>
                <a:gd name="connsiteX1" fmla="*/ 1646285 w 1944662"/>
                <a:gd name="connsiteY1" fmla="*/ 257442 h 257442"/>
                <a:gd name="connsiteX2" fmla="*/ 0 w 1944662"/>
                <a:gd name="connsiteY2" fmla="*/ 257442 h 257442"/>
                <a:gd name="connsiteX3" fmla="*/ 0 w 1944662"/>
                <a:gd name="connsiteY3" fmla="*/ 0 h 257442"/>
                <a:gd name="connsiteX0" fmla="*/ 1944662 w 1944662"/>
                <a:gd name="connsiteY0" fmla="*/ 0 h 257442"/>
                <a:gd name="connsiteX1" fmla="*/ 1889941 w 1944662"/>
                <a:gd name="connsiteY1" fmla="*/ 257442 h 257442"/>
                <a:gd name="connsiteX2" fmla="*/ 0 w 1944662"/>
                <a:gd name="connsiteY2" fmla="*/ 257442 h 257442"/>
                <a:gd name="connsiteX3" fmla="*/ 0 w 1944662"/>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2107273 w 2107273"/>
                <a:gd name="connsiteY0" fmla="*/ 0 h 257442"/>
                <a:gd name="connsiteX1" fmla="*/ 1889942 w 2107273"/>
                <a:gd name="connsiteY1" fmla="*/ 257442 h 257442"/>
                <a:gd name="connsiteX2" fmla="*/ 0 w 2107273"/>
                <a:gd name="connsiteY2" fmla="*/ 257442 h 257442"/>
                <a:gd name="connsiteX3" fmla="*/ 1 w 2107273"/>
                <a:gd name="connsiteY3" fmla="*/ 0 h 257442"/>
                <a:gd name="connsiteX0" fmla="*/ 2107273 w 2107273"/>
                <a:gd name="connsiteY0" fmla="*/ 0 h 257442"/>
                <a:gd name="connsiteX1" fmla="*/ 2052552 w 2107273"/>
                <a:gd name="connsiteY1" fmla="*/ 257442 h 257442"/>
                <a:gd name="connsiteX2" fmla="*/ 0 w 2107273"/>
                <a:gd name="connsiteY2" fmla="*/ 257442 h 257442"/>
                <a:gd name="connsiteX3" fmla="*/ 1 w 2107273"/>
                <a:gd name="connsiteY3" fmla="*/ 0 h 257442"/>
                <a:gd name="connsiteX0" fmla="*/ 2107272 w 2107272"/>
                <a:gd name="connsiteY0" fmla="*/ 0 h 257442"/>
                <a:gd name="connsiteX1" fmla="*/ 2052551 w 2107272"/>
                <a:gd name="connsiteY1" fmla="*/ 257442 h 257442"/>
                <a:gd name="connsiteX2" fmla="*/ 0 w 2107272"/>
                <a:gd name="connsiteY2" fmla="*/ 257442 h 257442"/>
                <a:gd name="connsiteX3" fmla="*/ 0 w 2107272"/>
                <a:gd name="connsiteY3" fmla="*/ 0 h 257442"/>
                <a:gd name="connsiteX0" fmla="*/ 2107273 w 2107273"/>
                <a:gd name="connsiteY0" fmla="*/ 0 h 257442"/>
                <a:gd name="connsiteX1" fmla="*/ 2052552 w 2107273"/>
                <a:gd name="connsiteY1" fmla="*/ 257442 h 257442"/>
                <a:gd name="connsiteX2" fmla="*/ 1 w 2107273"/>
                <a:gd name="connsiteY2" fmla="*/ 257442 h 257442"/>
                <a:gd name="connsiteX3" fmla="*/ 0 w 2107273"/>
                <a:gd name="connsiteY3" fmla="*/ 0 h 257442"/>
                <a:gd name="connsiteX0" fmla="*/ 2267573 w 2267573"/>
                <a:gd name="connsiteY0" fmla="*/ 0 h 257442"/>
                <a:gd name="connsiteX1" fmla="*/ 20525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2 w 2267572"/>
                <a:gd name="connsiteY0" fmla="*/ 0 h 257442"/>
                <a:gd name="connsiteX1" fmla="*/ 2212851 w 2267572"/>
                <a:gd name="connsiteY1" fmla="*/ 257442 h 257442"/>
                <a:gd name="connsiteX2" fmla="*/ 0 w 2267572"/>
                <a:gd name="connsiteY2" fmla="*/ 257442 h 257442"/>
                <a:gd name="connsiteX3" fmla="*/ 0 w 2267572"/>
                <a:gd name="connsiteY3" fmla="*/ 0 h 257442"/>
                <a:gd name="connsiteX0" fmla="*/ 2427871 w 2427871"/>
                <a:gd name="connsiteY0" fmla="*/ 0 h 257442"/>
                <a:gd name="connsiteX1" fmla="*/ 2212851 w 2427871"/>
                <a:gd name="connsiteY1" fmla="*/ 257442 h 257442"/>
                <a:gd name="connsiteX2" fmla="*/ 0 w 2427871"/>
                <a:gd name="connsiteY2" fmla="*/ 257442 h 257442"/>
                <a:gd name="connsiteX3" fmla="*/ 0 w 2427871"/>
                <a:gd name="connsiteY3" fmla="*/ 0 h 257442"/>
                <a:gd name="connsiteX0" fmla="*/ 2427871 w 2427871"/>
                <a:gd name="connsiteY0" fmla="*/ 0 h 257442"/>
                <a:gd name="connsiteX1" fmla="*/ 2373150 w 2427871"/>
                <a:gd name="connsiteY1" fmla="*/ 257442 h 257442"/>
                <a:gd name="connsiteX2" fmla="*/ 0 w 2427871"/>
                <a:gd name="connsiteY2" fmla="*/ 257442 h 257442"/>
                <a:gd name="connsiteX3" fmla="*/ 0 w 2427871"/>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1 w 2427872"/>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0 w 2427872"/>
                <a:gd name="connsiteY3" fmla="*/ 0 h 257442"/>
                <a:gd name="connsiteX0" fmla="*/ 2706795 w 2706795"/>
                <a:gd name="connsiteY0" fmla="*/ 0 h 257442"/>
                <a:gd name="connsiteX1" fmla="*/ 2373151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875109 w 2875109"/>
                <a:gd name="connsiteY0" fmla="*/ 0 h 257442"/>
                <a:gd name="connsiteX1" fmla="*/ 2652074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3061058 w 3061058"/>
                <a:gd name="connsiteY0" fmla="*/ 0 h 257442"/>
                <a:gd name="connsiteX1" fmla="*/ 2820388 w 3061058"/>
                <a:gd name="connsiteY1" fmla="*/ 257442 h 257442"/>
                <a:gd name="connsiteX2" fmla="*/ 0 w 3061058"/>
                <a:gd name="connsiteY2" fmla="*/ 257442 h 257442"/>
                <a:gd name="connsiteX3" fmla="*/ 0 w 3061058"/>
                <a:gd name="connsiteY3" fmla="*/ 0 h 257442"/>
                <a:gd name="connsiteX0" fmla="*/ 3061058 w 3061058"/>
                <a:gd name="connsiteY0" fmla="*/ 0 h 257442"/>
                <a:gd name="connsiteX1" fmla="*/ 3006336 w 3061058"/>
                <a:gd name="connsiteY1" fmla="*/ 257442 h 257442"/>
                <a:gd name="connsiteX2" fmla="*/ 0 w 3061058"/>
                <a:gd name="connsiteY2" fmla="*/ 257442 h 257442"/>
                <a:gd name="connsiteX3" fmla="*/ 0 w 3061058"/>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221359 w 3221359"/>
                <a:gd name="connsiteY0" fmla="*/ 0 h 257442"/>
                <a:gd name="connsiteX1" fmla="*/ 3006337 w 3221359"/>
                <a:gd name="connsiteY1" fmla="*/ 257442 h 257442"/>
                <a:gd name="connsiteX2" fmla="*/ 0 w 3221359"/>
                <a:gd name="connsiteY2" fmla="*/ 257442 h 257442"/>
                <a:gd name="connsiteX3" fmla="*/ 1 w 3221359"/>
                <a:gd name="connsiteY3" fmla="*/ 0 h 257442"/>
                <a:gd name="connsiteX0" fmla="*/ 3221359 w 3221359"/>
                <a:gd name="connsiteY0" fmla="*/ 0 h 257442"/>
                <a:gd name="connsiteX1" fmla="*/ 3166638 w 3221359"/>
                <a:gd name="connsiteY1" fmla="*/ 257442 h 257442"/>
                <a:gd name="connsiteX2" fmla="*/ 0 w 3221359"/>
                <a:gd name="connsiteY2" fmla="*/ 257442 h 257442"/>
                <a:gd name="connsiteX3" fmla="*/ 1 w 3221359"/>
                <a:gd name="connsiteY3" fmla="*/ 0 h 257442"/>
                <a:gd name="connsiteX0" fmla="*/ 3221358 w 3221358"/>
                <a:gd name="connsiteY0" fmla="*/ 0 h 257442"/>
                <a:gd name="connsiteX1" fmla="*/ 3166637 w 3221358"/>
                <a:gd name="connsiteY1" fmla="*/ 257442 h 257442"/>
                <a:gd name="connsiteX2" fmla="*/ 0 w 3221358"/>
                <a:gd name="connsiteY2" fmla="*/ 257442 h 257442"/>
                <a:gd name="connsiteX3" fmla="*/ 0 w 3221358"/>
                <a:gd name="connsiteY3" fmla="*/ 0 h 257442"/>
                <a:gd name="connsiteX0" fmla="*/ 3221359 w 3221359"/>
                <a:gd name="connsiteY0" fmla="*/ 0 h 257442"/>
                <a:gd name="connsiteX1" fmla="*/ 3166638 w 3221359"/>
                <a:gd name="connsiteY1" fmla="*/ 257442 h 257442"/>
                <a:gd name="connsiteX2" fmla="*/ 1 w 3221359"/>
                <a:gd name="connsiteY2" fmla="*/ 257442 h 257442"/>
                <a:gd name="connsiteX3" fmla="*/ 0 w 3221359"/>
                <a:gd name="connsiteY3" fmla="*/ 0 h 257442"/>
                <a:gd name="connsiteX0" fmla="*/ 3389675 w 3389675"/>
                <a:gd name="connsiteY0" fmla="*/ 0 h 257442"/>
                <a:gd name="connsiteX1" fmla="*/ 3166638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4 w 3389674"/>
                <a:gd name="connsiteY0" fmla="*/ 0 h 257442"/>
                <a:gd name="connsiteX1" fmla="*/ 3334953 w 3389674"/>
                <a:gd name="connsiteY1" fmla="*/ 257442 h 257442"/>
                <a:gd name="connsiteX2" fmla="*/ 0 w 3389674"/>
                <a:gd name="connsiteY2" fmla="*/ 257442 h 257442"/>
                <a:gd name="connsiteX3" fmla="*/ 0 w 3389674"/>
                <a:gd name="connsiteY3" fmla="*/ 0 h 257442"/>
                <a:gd name="connsiteX0" fmla="*/ 986066 w 3334953"/>
                <a:gd name="connsiteY0" fmla="*/ 0 h 257442"/>
                <a:gd name="connsiteX1" fmla="*/ 3334953 w 3334953"/>
                <a:gd name="connsiteY1" fmla="*/ 257442 h 257442"/>
                <a:gd name="connsiteX2" fmla="*/ 0 w 3334953"/>
                <a:gd name="connsiteY2" fmla="*/ 257442 h 257442"/>
                <a:gd name="connsiteX3" fmla="*/ 0 w 3334953"/>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1154382 w 1154382"/>
                <a:gd name="connsiteY0" fmla="*/ 0 h 257442"/>
                <a:gd name="connsiteX1" fmla="*/ 931346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314682 w 1314682"/>
                <a:gd name="connsiteY0" fmla="*/ 0 h 257442"/>
                <a:gd name="connsiteX1" fmla="*/ 10996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482998 w 1482998"/>
                <a:gd name="connsiteY0" fmla="*/ 0 h 257442"/>
                <a:gd name="connsiteX1" fmla="*/ 1259961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643298 w 1643298"/>
                <a:gd name="connsiteY0" fmla="*/ 0 h 257442"/>
                <a:gd name="connsiteX1" fmla="*/ 14282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896573 w 1896573"/>
                <a:gd name="connsiteY0" fmla="*/ 0 h 257442"/>
                <a:gd name="connsiteX1" fmla="*/ 1588577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2071749 w 2071749"/>
                <a:gd name="connsiteY0" fmla="*/ 0 h 257442"/>
                <a:gd name="connsiteX1" fmla="*/ 1841852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333038 w 2333038"/>
                <a:gd name="connsiteY0" fmla="*/ 0 h 257442"/>
                <a:gd name="connsiteX1" fmla="*/ 2017028 w 2333038"/>
                <a:gd name="connsiteY1" fmla="*/ 257442 h 257442"/>
                <a:gd name="connsiteX2" fmla="*/ 0 w 2333038"/>
                <a:gd name="connsiteY2" fmla="*/ 257442 h 257442"/>
                <a:gd name="connsiteX3" fmla="*/ 0 w 2333038"/>
                <a:gd name="connsiteY3" fmla="*/ 0 h 257442"/>
                <a:gd name="connsiteX0" fmla="*/ 2333038 w 2333038"/>
                <a:gd name="connsiteY0" fmla="*/ 0 h 257442"/>
                <a:gd name="connsiteX1" fmla="*/ 2278316 w 2333038"/>
                <a:gd name="connsiteY1" fmla="*/ 257442 h 257442"/>
                <a:gd name="connsiteX2" fmla="*/ 0 w 2333038"/>
                <a:gd name="connsiteY2" fmla="*/ 257442 h 257442"/>
                <a:gd name="connsiteX3" fmla="*/ 0 w 2333038"/>
                <a:gd name="connsiteY3" fmla="*/ 0 h 257442"/>
                <a:gd name="connsiteX0" fmla="*/ 2333039 w 2333039"/>
                <a:gd name="connsiteY0" fmla="*/ 0 h 257442"/>
                <a:gd name="connsiteX1" fmla="*/ 2278317 w 2333039"/>
                <a:gd name="connsiteY1" fmla="*/ 257442 h 257442"/>
                <a:gd name="connsiteX2" fmla="*/ 0 w 2333039"/>
                <a:gd name="connsiteY2" fmla="*/ 257442 h 257442"/>
                <a:gd name="connsiteX3" fmla="*/ 1 w 2333039"/>
                <a:gd name="connsiteY3" fmla="*/ 0 h 257442"/>
                <a:gd name="connsiteX0" fmla="*/ 2333039 w 2333039"/>
                <a:gd name="connsiteY0" fmla="*/ 0 h 257442"/>
                <a:gd name="connsiteX1" fmla="*/ 2278317 w 2333039"/>
                <a:gd name="connsiteY1" fmla="*/ 257442 h 257442"/>
                <a:gd name="connsiteX2" fmla="*/ 0 w 2333039"/>
                <a:gd name="connsiteY2" fmla="*/ 257442 h 257442"/>
                <a:gd name="connsiteX3" fmla="*/ 1 w 2333039"/>
                <a:gd name="connsiteY3" fmla="*/ 0 h 257442"/>
                <a:gd name="connsiteX0" fmla="*/ 2653640 w 2653640"/>
                <a:gd name="connsiteY0" fmla="*/ 0 h 257442"/>
                <a:gd name="connsiteX1" fmla="*/ 2278317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0 w 2653640"/>
                <a:gd name="connsiteY3" fmla="*/ 0 h 257442"/>
                <a:gd name="connsiteX0" fmla="*/ 950801 w 2598918"/>
                <a:gd name="connsiteY0" fmla="*/ 0 h 257442"/>
                <a:gd name="connsiteX1" fmla="*/ 2598918 w 2598918"/>
                <a:gd name="connsiteY1" fmla="*/ 257442 h 257442"/>
                <a:gd name="connsiteX2" fmla="*/ 0 w 2598918"/>
                <a:gd name="connsiteY2" fmla="*/ 257442 h 257442"/>
                <a:gd name="connsiteX3" fmla="*/ 0 w 2598918"/>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28733 w 1128733"/>
                <a:gd name="connsiteY0" fmla="*/ 0 h 257442"/>
                <a:gd name="connsiteX1" fmla="*/ 896079 w 1128733"/>
                <a:gd name="connsiteY1" fmla="*/ 257442 h 257442"/>
                <a:gd name="connsiteX2" fmla="*/ 0 w 1128733"/>
                <a:gd name="connsiteY2" fmla="*/ 257442 h 257442"/>
                <a:gd name="connsiteX3" fmla="*/ 0 w 1128733"/>
                <a:gd name="connsiteY3" fmla="*/ 0 h 257442"/>
                <a:gd name="connsiteX0" fmla="*/ 1128733 w 1128733"/>
                <a:gd name="connsiteY0" fmla="*/ 0 h 257442"/>
                <a:gd name="connsiteX1" fmla="*/ 1074012 w 1128733"/>
                <a:gd name="connsiteY1" fmla="*/ 257442 h 257442"/>
                <a:gd name="connsiteX2" fmla="*/ 0 w 1128733"/>
                <a:gd name="connsiteY2" fmla="*/ 257442 h 257442"/>
                <a:gd name="connsiteX3" fmla="*/ 0 w 1128733"/>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1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0 w 1128734"/>
                <a:gd name="connsiteY3" fmla="*/ 0 h 257442"/>
                <a:gd name="connsiteX0" fmla="*/ 1332316 w 1332316"/>
                <a:gd name="connsiteY0" fmla="*/ 0 h 257442"/>
                <a:gd name="connsiteX1" fmla="*/ 1074013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585590 w 1585590"/>
                <a:gd name="connsiteY0" fmla="*/ 0 h 257442"/>
                <a:gd name="connsiteX1" fmla="*/ 1277595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760766 w 1760766"/>
                <a:gd name="connsiteY0" fmla="*/ 0 h 257442"/>
                <a:gd name="connsiteX1" fmla="*/ 1530869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2065337 w 2065337"/>
                <a:gd name="connsiteY0" fmla="*/ 0 h 257442"/>
                <a:gd name="connsiteX1" fmla="*/ 1706045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334642 w 2334642"/>
                <a:gd name="connsiteY0" fmla="*/ 0 h 257442"/>
                <a:gd name="connsiteX1" fmla="*/ 2010616 w 2334642"/>
                <a:gd name="connsiteY1" fmla="*/ 257442 h 257442"/>
                <a:gd name="connsiteX2" fmla="*/ 0 w 2334642"/>
                <a:gd name="connsiteY2" fmla="*/ 257442 h 257442"/>
                <a:gd name="connsiteX3" fmla="*/ 0 w 2334642"/>
                <a:gd name="connsiteY3" fmla="*/ 0 h 257442"/>
                <a:gd name="connsiteX0" fmla="*/ 2334642 w 2334642"/>
                <a:gd name="connsiteY0" fmla="*/ 0 h 257442"/>
                <a:gd name="connsiteX1" fmla="*/ 2279920 w 2334642"/>
                <a:gd name="connsiteY1" fmla="*/ 257442 h 257442"/>
                <a:gd name="connsiteX2" fmla="*/ 0 w 2334642"/>
                <a:gd name="connsiteY2" fmla="*/ 257442 h 257442"/>
                <a:gd name="connsiteX3" fmla="*/ 0 w 2334642"/>
                <a:gd name="connsiteY3" fmla="*/ 0 h 257442"/>
                <a:gd name="connsiteX0" fmla="*/ 2334643 w 2334643"/>
                <a:gd name="connsiteY0" fmla="*/ 0 h 257442"/>
                <a:gd name="connsiteX1" fmla="*/ 2279921 w 2334643"/>
                <a:gd name="connsiteY1" fmla="*/ 257442 h 257442"/>
                <a:gd name="connsiteX2" fmla="*/ 0 w 2334643"/>
                <a:gd name="connsiteY2" fmla="*/ 257442 h 257442"/>
                <a:gd name="connsiteX3" fmla="*/ 1 w 2334643"/>
                <a:gd name="connsiteY3" fmla="*/ 0 h 257442"/>
                <a:gd name="connsiteX0" fmla="*/ 2334643 w 2334643"/>
                <a:gd name="connsiteY0" fmla="*/ 0 h 257442"/>
                <a:gd name="connsiteX1" fmla="*/ 2279921 w 2334643"/>
                <a:gd name="connsiteY1" fmla="*/ 257442 h 257442"/>
                <a:gd name="connsiteX2" fmla="*/ 0 w 2334643"/>
                <a:gd name="connsiteY2" fmla="*/ 257442 h 257442"/>
                <a:gd name="connsiteX3" fmla="*/ 1 w 2334643"/>
                <a:gd name="connsiteY3" fmla="*/ 0 h 257442"/>
                <a:gd name="connsiteX0" fmla="*/ 950802 w 2279921"/>
                <a:gd name="connsiteY0" fmla="*/ 0 h 257442"/>
                <a:gd name="connsiteX1" fmla="*/ 2279921 w 2279921"/>
                <a:gd name="connsiteY1" fmla="*/ 257442 h 257442"/>
                <a:gd name="connsiteX2" fmla="*/ 0 w 2279921"/>
                <a:gd name="connsiteY2" fmla="*/ 257442 h 257442"/>
                <a:gd name="connsiteX3" fmla="*/ 1 w 2279921"/>
                <a:gd name="connsiteY3" fmla="*/ 0 h 257442"/>
                <a:gd name="connsiteX0" fmla="*/ 950802 w 950802"/>
                <a:gd name="connsiteY0" fmla="*/ 0 h 257442"/>
                <a:gd name="connsiteX1" fmla="*/ 896081 w 950802"/>
                <a:gd name="connsiteY1" fmla="*/ 257442 h 257442"/>
                <a:gd name="connsiteX2" fmla="*/ 0 w 950802"/>
                <a:gd name="connsiteY2" fmla="*/ 257442 h 257442"/>
                <a:gd name="connsiteX3" fmla="*/ 1 w 950802"/>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1128734 w 1128734"/>
                <a:gd name="connsiteY0" fmla="*/ 0 h 257442"/>
                <a:gd name="connsiteX1" fmla="*/ 896080 w 1128734"/>
                <a:gd name="connsiteY1" fmla="*/ 257442 h 257442"/>
                <a:gd name="connsiteX2" fmla="*/ 0 w 1128734"/>
                <a:gd name="connsiteY2" fmla="*/ 257442 h 257442"/>
                <a:gd name="connsiteX3" fmla="*/ 0 w 1128734"/>
                <a:gd name="connsiteY3" fmla="*/ 0 h 257442"/>
                <a:gd name="connsiteX0" fmla="*/ 1128734 w 1128734"/>
                <a:gd name="connsiteY0" fmla="*/ 0 h 257442"/>
                <a:gd name="connsiteX1" fmla="*/ 1074012 w 1128734"/>
                <a:gd name="connsiteY1" fmla="*/ 257442 h 257442"/>
                <a:gd name="connsiteX2" fmla="*/ 0 w 1128734"/>
                <a:gd name="connsiteY2" fmla="*/ 257442 h 257442"/>
                <a:gd name="connsiteX3" fmla="*/ 0 w 1128734"/>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1 w 1128735"/>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1 w 1128735"/>
                <a:gd name="connsiteY3" fmla="*/ 0 h 257442"/>
                <a:gd name="connsiteX0" fmla="*/ 1297051 w 1297051"/>
                <a:gd name="connsiteY0" fmla="*/ 0 h 257442"/>
                <a:gd name="connsiteX1" fmla="*/ 1074013 w 1297051"/>
                <a:gd name="connsiteY1" fmla="*/ 257442 h 257442"/>
                <a:gd name="connsiteX2" fmla="*/ 0 w 1297051"/>
                <a:gd name="connsiteY2" fmla="*/ 257442 h 257442"/>
                <a:gd name="connsiteX3" fmla="*/ 1 w 1297051"/>
                <a:gd name="connsiteY3" fmla="*/ 0 h 257442"/>
                <a:gd name="connsiteX0" fmla="*/ 1297051 w 1297051"/>
                <a:gd name="connsiteY0" fmla="*/ 0 h 257442"/>
                <a:gd name="connsiteX1" fmla="*/ 1242330 w 1297051"/>
                <a:gd name="connsiteY1" fmla="*/ 257442 h 257442"/>
                <a:gd name="connsiteX2" fmla="*/ 0 w 1297051"/>
                <a:gd name="connsiteY2" fmla="*/ 257442 h 257442"/>
                <a:gd name="connsiteX3" fmla="*/ 1 w 1297051"/>
                <a:gd name="connsiteY3" fmla="*/ 0 h 257442"/>
                <a:gd name="connsiteX0" fmla="*/ 1297050 w 1297050"/>
                <a:gd name="connsiteY0" fmla="*/ 0 h 257442"/>
                <a:gd name="connsiteX1" fmla="*/ 1242329 w 1297050"/>
                <a:gd name="connsiteY1" fmla="*/ 257442 h 257442"/>
                <a:gd name="connsiteX2" fmla="*/ 0 w 1297050"/>
                <a:gd name="connsiteY2" fmla="*/ 257442 h 257442"/>
                <a:gd name="connsiteX3" fmla="*/ 0 w 1297050"/>
                <a:gd name="connsiteY3" fmla="*/ 0 h 257442"/>
                <a:gd name="connsiteX0" fmla="*/ 1297051 w 1297051"/>
                <a:gd name="connsiteY0" fmla="*/ 0 h 257442"/>
                <a:gd name="connsiteX1" fmla="*/ 1242330 w 1297051"/>
                <a:gd name="connsiteY1" fmla="*/ 257442 h 257442"/>
                <a:gd name="connsiteX2" fmla="*/ 1 w 1297051"/>
                <a:gd name="connsiteY2" fmla="*/ 257442 h 257442"/>
                <a:gd name="connsiteX3" fmla="*/ 0 w 1297051"/>
                <a:gd name="connsiteY3" fmla="*/ 0 h 257442"/>
                <a:gd name="connsiteX0" fmla="*/ 1465366 w 1465366"/>
                <a:gd name="connsiteY0" fmla="*/ 0 h 257442"/>
                <a:gd name="connsiteX1" fmla="*/ 1242330 w 1465366"/>
                <a:gd name="connsiteY1" fmla="*/ 257442 h 257442"/>
                <a:gd name="connsiteX2" fmla="*/ 1 w 1465366"/>
                <a:gd name="connsiteY2" fmla="*/ 257442 h 257442"/>
                <a:gd name="connsiteX3" fmla="*/ 0 w 1465366"/>
                <a:gd name="connsiteY3" fmla="*/ 0 h 257442"/>
                <a:gd name="connsiteX0" fmla="*/ 1465366 w 1465366"/>
                <a:gd name="connsiteY0" fmla="*/ 0 h 257442"/>
                <a:gd name="connsiteX1" fmla="*/ 1410644 w 1465366"/>
                <a:gd name="connsiteY1" fmla="*/ 257442 h 257442"/>
                <a:gd name="connsiteX2" fmla="*/ 1 w 1465366"/>
                <a:gd name="connsiteY2" fmla="*/ 257442 h 257442"/>
                <a:gd name="connsiteX3" fmla="*/ 0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0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0 w 1465366"/>
                <a:gd name="connsiteY3" fmla="*/ 0 h 257442"/>
                <a:gd name="connsiteX0" fmla="*/ 1651313 w 1651313"/>
                <a:gd name="connsiteY0" fmla="*/ 0 h 257442"/>
                <a:gd name="connsiteX1" fmla="*/ 1410644 w 1651313"/>
                <a:gd name="connsiteY1" fmla="*/ 257442 h 257442"/>
                <a:gd name="connsiteX2" fmla="*/ 0 w 1651313"/>
                <a:gd name="connsiteY2" fmla="*/ 257442 h 257442"/>
                <a:gd name="connsiteX3" fmla="*/ 0 w 1651313"/>
                <a:gd name="connsiteY3" fmla="*/ 0 h 257442"/>
                <a:gd name="connsiteX0" fmla="*/ 1651313 w 1651313"/>
                <a:gd name="connsiteY0" fmla="*/ 0 h 257442"/>
                <a:gd name="connsiteX1" fmla="*/ 1596592 w 1651313"/>
                <a:gd name="connsiteY1" fmla="*/ 257442 h 257442"/>
                <a:gd name="connsiteX2" fmla="*/ 0 w 1651313"/>
                <a:gd name="connsiteY2" fmla="*/ 257442 h 257442"/>
                <a:gd name="connsiteX3" fmla="*/ 0 w 1651313"/>
                <a:gd name="connsiteY3" fmla="*/ 0 h 257442"/>
                <a:gd name="connsiteX0" fmla="*/ 1651313 w 1651313"/>
                <a:gd name="connsiteY0" fmla="*/ 0 h 257442"/>
                <a:gd name="connsiteX1" fmla="*/ 1596592 w 1651313"/>
                <a:gd name="connsiteY1" fmla="*/ 257442 h 257442"/>
                <a:gd name="connsiteX2" fmla="*/ 0 w 1651313"/>
                <a:gd name="connsiteY2" fmla="*/ 257442 h 257442"/>
                <a:gd name="connsiteX3" fmla="*/ 0 w 1651313"/>
                <a:gd name="connsiteY3" fmla="*/ 0 h 257442"/>
                <a:gd name="connsiteX0" fmla="*/ 1651313 w 1651313"/>
                <a:gd name="connsiteY0" fmla="*/ 0 h 257442"/>
                <a:gd name="connsiteX1" fmla="*/ 1596592 w 1651313"/>
                <a:gd name="connsiteY1" fmla="*/ 257442 h 257442"/>
                <a:gd name="connsiteX2" fmla="*/ 0 w 1651313"/>
                <a:gd name="connsiteY2" fmla="*/ 257442 h 257442"/>
                <a:gd name="connsiteX3" fmla="*/ 0 w 1651313"/>
                <a:gd name="connsiteY3" fmla="*/ 0 h 257442"/>
                <a:gd name="connsiteX0" fmla="*/ 1819629 w 1819629"/>
                <a:gd name="connsiteY0" fmla="*/ 0 h 257442"/>
                <a:gd name="connsiteX1" fmla="*/ 1596592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979929 w 1979929"/>
                <a:gd name="connsiteY0" fmla="*/ 0 h 257442"/>
                <a:gd name="connsiteX1" fmla="*/ 1764908 w 1979929"/>
                <a:gd name="connsiteY1" fmla="*/ 257442 h 257442"/>
                <a:gd name="connsiteX2" fmla="*/ 0 w 1979929"/>
                <a:gd name="connsiteY2" fmla="*/ 257442 h 257442"/>
                <a:gd name="connsiteX3" fmla="*/ 0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0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0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0 w 1979929"/>
                <a:gd name="connsiteY3" fmla="*/ 0 h 257442"/>
                <a:gd name="connsiteX0" fmla="*/ 2246476 w 2246476"/>
                <a:gd name="connsiteY0" fmla="*/ 0 h 257442"/>
                <a:gd name="connsiteX1" fmla="*/ 1925208 w 2246476"/>
                <a:gd name="connsiteY1" fmla="*/ 257442 h 257442"/>
                <a:gd name="connsiteX2" fmla="*/ 0 w 2246476"/>
                <a:gd name="connsiteY2" fmla="*/ 257442 h 257442"/>
                <a:gd name="connsiteX3" fmla="*/ 0 w 2246476"/>
                <a:gd name="connsiteY3" fmla="*/ 0 h 257442"/>
                <a:gd name="connsiteX0" fmla="*/ 2246476 w 2246476"/>
                <a:gd name="connsiteY0" fmla="*/ 0 h 257442"/>
                <a:gd name="connsiteX1" fmla="*/ 2191754 w 2246476"/>
                <a:gd name="connsiteY1" fmla="*/ 257442 h 257442"/>
                <a:gd name="connsiteX2" fmla="*/ 0 w 2246476"/>
                <a:gd name="connsiteY2" fmla="*/ 257442 h 257442"/>
                <a:gd name="connsiteX3" fmla="*/ 0 w 2246476"/>
                <a:gd name="connsiteY3" fmla="*/ 0 h 257442"/>
                <a:gd name="connsiteX0" fmla="*/ 2246477 w 2246477"/>
                <a:gd name="connsiteY0" fmla="*/ 0 h 257442"/>
                <a:gd name="connsiteX1" fmla="*/ 2191755 w 2246477"/>
                <a:gd name="connsiteY1" fmla="*/ 257442 h 257442"/>
                <a:gd name="connsiteX2" fmla="*/ 0 w 2246477"/>
                <a:gd name="connsiteY2" fmla="*/ 257442 h 257442"/>
                <a:gd name="connsiteX3" fmla="*/ 1 w 2246477"/>
                <a:gd name="connsiteY3" fmla="*/ 0 h 257442"/>
                <a:gd name="connsiteX0" fmla="*/ 2246477 w 2246477"/>
                <a:gd name="connsiteY0" fmla="*/ 0 h 257442"/>
                <a:gd name="connsiteX1" fmla="*/ 2191755 w 2246477"/>
                <a:gd name="connsiteY1" fmla="*/ 257442 h 257442"/>
                <a:gd name="connsiteX2" fmla="*/ 0 w 2246477"/>
                <a:gd name="connsiteY2" fmla="*/ 257442 h 257442"/>
                <a:gd name="connsiteX3" fmla="*/ 1 w 2246477"/>
                <a:gd name="connsiteY3" fmla="*/ 0 h 257442"/>
                <a:gd name="connsiteX0" fmla="*/ 2507767 w 2507767"/>
                <a:gd name="connsiteY0" fmla="*/ 0 h 257442"/>
                <a:gd name="connsiteX1" fmla="*/ 2191755 w 2507767"/>
                <a:gd name="connsiteY1" fmla="*/ 257442 h 257442"/>
                <a:gd name="connsiteX2" fmla="*/ 0 w 2507767"/>
                <a:gd name="connsiteY2" fmla="*/ 257442 h 257442"/>
                <a:gd name="connsiteX3" fmla="*/ 1 w 2507767"/>
                <a:gd name="connsiteY3" fmla="*/ 0 h 257442"/>
                <a:gd name="connsiteX0" fmla="*/ 2507767 w 2507767"/>
                <a:gd name="connsiteY0" fmla="*/ 0 h 257442"/>
                <a:gd name="connsiteX1" fmla="*/ 2453046 w 2507767"/>
                <a:gd name="connsiteY1" fmla="*/ 257442 h 257442"/>
                <a:gd name="connsiteX2" fmla="*/ 0 w 2507767"/>
                <a:gd name="connsiteY2" fmla="*/ 257442 h 257442"/>
                <a:gd name="connsiteX3" fmla="*/ 1 w 2507767"/>
                <a:gd name="connsiteY3" fmla="*/ 0 h 257442"/>
                <a:gd name="connsiteX0" fmla="*/ 2507766 w 2507766"/>
                <a:gd name="connsiteY0" fmla="*/ 0 h 257442"/>
                <a:gd name="connsiteX1" fmla="*/ 2453045 w 2507766"/>
                <a:gd name="connsiteY1" fmla="*/ 257442 h 257442"/>
                <a:gd name="connsiteX2" fmla="*/ 0 w 2507766"/>
                <a:gd name="connsiteY2" fmla="*/ 257442 h 257442"/>
                <a:gd name="connsiteX3" fmla="*/ 0 w 2507766"/>
                <a:gd name="connsiteY3" fmla="*/ 0 h 257442"/>
                <a:gd name="connsiteX0" fmla="*/ 2507767 w 2507767"/>
                <a:gd name="connsiteY0" fmla="*/ 0 h 257442"/>
                <a:gd name="connsiteX1" fmla="*/ 2453046 w 2507767"/>
                <a:gd name="connsiteY1" fmla="*/ 257442 h 257442"/>
                <a:gd name="connsiteX2" fmla="*/ 1 w 2507767"/>
                <a:gd name="connsiteY2" fmla="*/ 257442 h 257442"/>
                <a:gd name="connsiteX3" fmla="*/ 0 w 2507767"/>
                <a:gd name="connsiteY3" fmla="*/ 0 h 257442"/>
                <a:gd name="connsiteX0" fmla="*/ 2676082 w 2676082"/>
                <a:gd name="connsiteY0" fmla="*/ 0 h 257442"/>
                <a:gd name="connsiteX1" fmla="*/ 2453046 w 2676082"/>
                <a:gd name="connsiteY1" fmla="*/ 257442 h 257442"/>
                <a:gd name="connsiteX2" fmla="*/ 1 w 2676082"/>
                <a:gd name="connsiteY2" fmla="*/ 257442 h 257442"/>
                <a:gd name="connsiteX3" fmla="*/ 0 w 2676082"/>
                <a:gd name="connsiteY3" fmla="*/ 0 h 257442"/>
                <a:gd name="connsiteX0" fmla="*/ 2676082 w 2676082"/>
                <a:gd name="connsiteY0" fmla="*/ 0 h 257442"/>
                <a:gd name="connsiteX1" fmla="*/ 2621360 w 2676082"/>
                <a:gd name="connsiteY1" fmla="*/ 257442 h 257442"/>
                <a:gd name="connsiteX2" fmla="*/ 1 w 2676082"/>
                <a:gd name="connsiteY2" fmla="*/ 257442 h 257442"/>
                <a:gd name="connsiteX3" fmla="*/ 0 w 2676082"/>
                <a:gd name="connsiteY3" fmla="*/ 0 h 257442"/>
                <a:gd name="connsiteX0" fmla="*/ 2676082 w 2676082"/>
                <a:gd name="connsiteY0" fmla="*/ 0 h 257442"/>
                <a:gd name="connsiteX1" fmla="*/ 2621360 w 2676082"/>
                <a:gd name="connsiteY1" fmla="*/ 257442 h 257442"/>
                <a:gd name="connsiteX2" fmla="*/ 0 w 2676082"/>
                <a:gd name="connsiteY2" fmla="*/ 257442 h 257442"/>
                <a:gd name="connsiteX3" fmla="*/ 0 w 2676082"/>
                <a:gd name="connsiteY3" fmla="*/ 0 h 257442"/>
                <a:gd name="connsiteX0" fmla="*/ 2676082 w 2676082"/>
                <a:gd name="connsiteY0" fmla="*/ 0 h 257442"/>
                <a:gd name="connsiteX1" fmla="*/ 2621360 w 2676082"/>
                <a:gd name="connsiteY1" fmla="*/ 257442 h 257442"/>
                <a:gd name="connsiteX2" fmla="*/ 0 w 2676082"/>
                <a:gd name="connsiteY2" fmla="*/ 257442 h 257442"/>
                <a:gd name="connsiteX3" fmla="*/ 0 w 2676082"/>
                <a:gd name="connsiteY3" fmla="*/ 0 h 257442"/>
                <a:gd name="connsiteX0" fmla="*/ 2844396 w 2844396"/>
                <a:gd name="connsiteY0" fmla="*/ 0 h 257442"/>
                <a:gd name="connsiteX1" fmla="*/ 2621360 w 2844396"/>
                <a:gd name="connsiteY1" fmla="*/ 257442 h 257442"/>
                <a:gd name="connsiteX2" fmla="*/ 0 w 2844396"/>
                <a:gd name="connsiteY2" fmla="*/ 257442 h 257442"/>
                <a:gd name="connsiteX3" fmla="*/ 0 w 2844396"/>
                <a:gd name="connsiteY3" fmla="*/ 0 h 257442"/>
                <a:gd name="connsiteX0" fmla="*/ 2844396 w 2844396"/>
                <a:gd name="connsiteY0" fmla="*/ 0 h 257442"/>
                <a:gd name="connsiteX1" fmla="*/ 2789675 w 2844396"/>
                <a:gd name="connsiteY1" fmla="*/ 257442 h 257442"/>
                <a:gd name="connsiteX2" fmla="*/ 0 w 2844396"/>
                <a:gd name="connsiteY2" fmla="*/ 257442 h 257442"/>
                <a:gd name="connsiteX3" fmla="*/ 0 w 2844396"/>
                <a:gd name="connsiteY3" fmla="*/ 0 h 257442"/>
                <a:gd name="connsiteX0" fmla="*/ 2844396 w 2844396"/>
                <a:gd name="connsiteY0" fmla="*/ 0 h 257442"/>
                <a:gd name="connsiteX1" fmla="*/ 2789675 w 2844396"/>
                <a:gd name="connsiteY1" fmla="*/ 257442 h 257442"/>
                <a:gd name="connsiteX2" fmla="*/ 0 w 2844396"/>
                <a:gd name="connsiteY2" fmla="*/ 257442 h 257442"/>
                <a:gd name="connsiteX3" fmla="*/ 0 w 2844396"/>
                <a:gd name="connsiteY3" fmla="*/ 0 h 257442"/>
                <a:gd name="connsiteX0" fmla="*/ 2844396 w 2844396"/>
                <a:gd name="connsiteY0" fmla="*/ 0 h 257442"/>
                <a:gd name="connsiteX1" fmla="*/ 2789675 w 2844396"/>
                <a:gd name="connsiteY1" fmla="*/ 257442 h 257442"/>
                <a:gd name="connsiteX2" fmla="*/ 0 w 2844396"/>
                <a:gd name="connsiteY2" fmla="*/ 257442 h 257442"/>
                <a:gd name="connsiteX3" fmla="*/ 0 w 2844396"/>
                <a:gd name="connsiteY3" fmla="*/ 0 h 257442"/>
                <a:gd name="connsiteX0" fmla="*/ 3012711 w 3012711"/>
                <a:gd name="connsiteY0" fmla="*/ 0 h 257442"/>
                <a:gd name="connsiteX1" fmla="*/ 2789675 w 3012711"/>
                <a:gd name="connsiteY1" fmla="*/ 257442 h 257442"/>
                <a:gd name="connsiteX2" fmla="*/ 0 w 3012711"/>
                <a:gd name="connsiteY2" fmla="*/ 257442 h 257442"/>
                <a:gd name="connsiteX3" fmla="*/ 0 w 3012711"/>
                <a:gd name="connsiteY3" fmla="*/ 0 h 257442"/>
                <a:gd name="connsiteX0" fmla="*/ 3012711 w 3012711"/>
                <a:gd name="connsiteY0" fmla="*/ 0 h 257442"/>
                <a:gd name="connsiteX1" fmla="*/ 2957990 w 3012711"/>
                <a:gd name="connsiteY1" fmla="*/ 257442 h 257442"/>
                <a:gd name="connsiteX2" fmla="*/ 0 w 3012711"/>
                <a:gd name="connsiteY2" fmla="*/ 257442 h 257442"/>
                <a:gd name="connsiteX3" fmla="*/ 0 w 3012711"/>
                <a:gd name="connsiteY3" fmla="*/ 0 h 257442"/>
                <a:gd name="connsiteX0" fmla="*/ 3012711 w 3012711"/>
                <a:gd name="connsiteY0" fmla="*/ 0 h 257442"/>
                <a:gd name="connsiteX1" fmla="*/ 2957990 w 3012711"/>
                <a:gd name="connsiteY1" fmla="*/ 257442 h 257442"/>
                <a:gd name="connsiteX2" fmla="*/ 0 w 3012711"/>
                <a:gd name="connsiteY2" fmla="*/ 257442 h 257442"/>
                <a:gd name="connsiteX3" fmla="*/ 0 w 3012711"/>
                <a:gd name="connsiteY3" fmla="*/ 0 h 257442"/>
                <a:gd name="connsiteX0" fmla="*/ 3012711 w 3012711"/>
                <a:gd name="connsiteY0" fmla="*/ 0 h 257442"/>
                <a:gd name="connsiteX1" fmla="*/ 2957990 w 3012711"/>
                <a:gd name="connsiteY1" fmla="*/ 257442 h 257442"/>
                <a:gd name="connsiteX2" fmla="*/ 0 w 3012711"/>
                <a:gd name="connsiteY2" fmla="*/ 257442 h 257442"/>
                <a:gd name="connsiteX3" fmla="*/ 0 w 3012711"/>
                <a:gd name="connsiteY3" fmla="*/ 0 h 257442"/>
                <a:gd name="connsiteX0" fmla="*/ 3325297 w 3325297"/>
                <a:gd name="connsiteY0" fmla="*/ 0 h 257442"/>
                <a:gd name="connsiteX1" fmla="*/ 2957990 w 3325297"/>
                <a:gd name="connsiteY1" fmla="*/ 257442 h 257442"/>
                <a:gd name="connsiteX2" fmla="*/ 0 w 3325297"/>
                <a:gd name="connsiteY2" fmla="*/ 257442 h 257442"/>
                <a:gd name="connsiteX3" fmla="*/ 0 w 3325297"/>
                <a:gd name="connsiteY3" fmla="*/ 0 h 257442"/>
                <a:gd name="connsiteX0" fmla="*/ 3325297 w 3325297"/>
                <a:gd name="connsiteY0" fmla="*/ 0 h 257442"/>
                <a:gd name="connsiteX1" fmla="*/ 3270576 w 3325297"/>
                <a:gd name="connsiteY1" fmla="*/ 257442 h 257442"/>
                <a:gd name="connsiteX2" fmla="*/ 0 w 3325297"/>
                <a:gd name="connsiteY2" fmla="*/ 257442 h 257442"/>
                <a:gd name="connsiteX3" fmla="*/ 0 w 3325297"/>
                <a:gd name="connsiteY3" fmla="*/ 0 h 257442"/>
                <a:gd name="connsiteX0" fmla="*/ 3325297 w 3325297"/>
                <a:gd name="connsiteY0" fmla="*/ 0 h 257442"/>
                <a:gd name="connsiteX1" fmla="*/ 3270576 w 3325297"/>
                <a:gd name="connsiteY1" fmla="*/ 257442 h 257442"/>
                <a:gd name="connsiteX2" fmla="*/ 0 w 3325297"/>
                <a:gd name="connsiteY2" fmla="*/ 257442 h 257442"/>
                <a:gd name="connsiteX3" fmla="*/ 0 w 3325297"/>
                <a:gd name="connsiteY3" fmla="*/ 0 h 257442"/>
                <a:gd name="connsiteX0" fmla="*/ 3325297 w 3325297"/>
                <a:gd name="connsiteY0" fmla="*/ 0 h 257442"/>
                <a:gd name="connsiteX1" fmla="*/ 3270576 w 3325297"/>
                <a:gd name="connsiteY1" fmla="*/ 257442 h 257442"/>
                <a:gd name="connsiteX2" fmla="*/ 0 w 3325297"/>
                <a:gd name="connsiteY2" fmla="*/ 257442 h 257442"/>
                <a:gd name="connsiteX3" fmla="*/ 0 w 3325297"/>
                <a:gd name="connsiteY3" fmla="*/ 0 h 257442"/>
                <a:gd name="connsiteX0" fmla="*/ 3493612 w 3493612"/>
                <a:gd name="connsiteY0" fmla="*/ 0 h 257442"/>
                <a:gd name="connsiteX1" fmla="*/ 3270576 w 3493612"/>
                <a:gd name="connsiteY1" fmla="*/ 257442 h 257442"/>
                <a:gd name="connsiteX2" fmla="*/ 0 w 3493612"/>
                <a:gd name="connsiteY2" fmla="*/ 257442 h 257442"/>
                <a:gd name="connsiteX3" fmla="*/ 0 w 3493612"/>
                <a:gd name="connsiteY3" fmla="*/ 0 h 257442"/>
                <a:gd name="connsiteX0" fmla="*/ 3493612 w 3493612"/>
                <a:gd name="connsiteY0" fmla="*/ 0 h 257442"/>
                <a:gd name="connsiteX1" fmla="*/ 3438890 w 3493612"/>
                <a:gd name="connsiteY1" fmla="*/ 257442 h 257442"/>
                <a:gd name="connsiteX2" fmla="*/ 0 w 3493612"/>
                <a:gd name="connsiteY2" fmla="*/ 257442 h 257442"/>
                <a:gd name="connsiteX3" fmla="*/ 0 w 3493612"/>
                <a:gd name="connsiteY3" fmla="*/ 0 h 257442"/>
                <a:gd name="connsiteX0" fmla="*/ 3493613 w 3493613"/>
                <a:gd name="connsiteY0" fmla="*/ 0 h 257442"/>
                <a:gd name="connsiteX1" fmla="*/ 3438891 w 3493613"/>
                <a:gd name="connsiteY1" fmla="*/ 257442 h 257442"/>
                <a:gd name="connsiteX2" fmla="*/ 0 w 3493613"/>
                <a:gd name="connsiteY2" fmla="*/ 257442 h 257442"/>
                <a:gd name="connsiteX3" fmla="*/ 1 w 3493613"/>
                <a:gd name="connsiteY3" fmla="*/ 0 h 257442"/>
                <a:gd name="connsiteX0" fmla="*/ 3493613 w 3493613"/>
                <a:gd name="connsiteY0" fmla="*/ 0 h 257442"/>
                <a:gd name="connsiteX1" fmla="*/ 3438891 w 3493613"/>
                <a:gd name="connsiteY1" fmla="*/ 257442 h 257442"/>
                <a:gd name="connsiteX2" fmla="*/ 0 w 3493613"/>
                <a:gd name="connsiteY2" fmla="*/ 257442 h 257442"/>
                <a:gd name="connsiteX3" fmla="*/ 1 w 3493613"/>
                <a:gd name="connsiteY3" fmla="*/ 0 h 257442"/>
                <a:gd name="connsiteX0" fmla="*/ 3653913 w 3653913"/>
                <a:gd name="connsiteY0" fmla="*/ 0 h 257442"/>
                <a:gd name="connsiteX1" fmla="*/ 3438891 w 3653913"/>
                <a:gd name="connsiteY1" fmla="*/ 257442 h 257442"/>
                <a:gd name="connsiteX2" fmla="*/ 0 w 3653913"/>
                <a:gd name="connsiteY2" fmla="*/ 257442 h 257442"/>
                <a:gd name="connsiteX3" fmla="*/ 1 w 3653913"/>
                <a:gd name="connsiteY3" fmla="*/ 0 h 257442"/>
                <a:gd name="connsiteX0" fmla="*/ 3653913 w 3653913"/>
                <a:gd name="connsiteY0" fmla="*/ 0 h 257442"/>
                <a:gd name="connsiteX1" fmla="*/ 3599192 w 3653913"/>
                <a:gd name="connsiteY1" fmla="*/ 257442 h 257442"/>
                <a:gd name="connsiteX2" fmla="*/ 0 w 3653913"/>
                <a:gd name="connsiteY2" fmla="*/ 257442 h 257442"/>
                <a:gd name="connsiteX3" fmla="*/ 1 w 3653913"/>
                <a:gd name="connsiteY3" fmla="*/ 0 h 257442"/>
                <a:gd name="connsiteX0" fmla="*/ 3653912 w 3653912"/>
                <a:gd name="connsiteY0" fmla="*/ 0 h 257442"/>
                <a:gd name="connsiteX1" fmla="*/ 3599191 w 3653912"/>
                <a:gd name="connsiteY1" fmla="*/ 257442 h 257442"/>
                <a:gd name="connsiteX2" fmla="*/ 0 w 3653912"/>
                <a:gd name="connsiteY2" fmla="*/ 257442 h 257442"/>
                <a:gd name="connsiteX3" fmla="*/ 0 w 3653912"/>
                <a:gd name="connsiteY3" fmla="*/ 0 h 257442"/>
                <a:gd name="connsiteX0" fmla="*/ 3653913 w 3653913"/>
                <a:gd name="connsiteY0" fmla="*/ 0 h 257442"/>
                <a:gd name="connsiteX1" fmla="*/ 3599192 w 3653913"/>
                <a:gd name="connsiteY1" fmla="*/ 257442 h 257442"/>
                <a:gd name="connsiteX2" fmla="*/ 1 w 3653913"/>
                <a:gd name="connsiteY2" fmla="*/ 257442 h 257442"/>
                <a:gd name="connsiteX3" fmla="*/ 0 w 3653913"/>
                <a:gd name="connsiteY3" fmla="*/ 0 h 257442"/>
              </a:gdLst>
              <a:ahLst/>
              <a:cxnLst>
                <a:cxn ang="0">
                  <a:pos x="connsiteX0" y="connsiteY0"/>
                </a:cxn>
                <a:cxn ang="0">
                  <a:pos x="connsiteX1" y="connsiteY1"/>
                </a:cxn>
                <a:cxn ang="0">
                  <a:pos x="connsiteX2" y="connsiteY2"/>
                </a:cxn>
                <a:cxn ang="0">
                  <a:pos x="connsiteX3" y="connsiteY3"/>
                </a:cxn>
              </a:cxnLst>
              <a:rect l="l" t="t" r="r" b="b"/>
              <a:pathLst>
                <a:path w="3653913" h="257442">
                  <a:moveTo>
                    <a:pt x="3653913" y="0"/>
                  </a:moveTo>
                  <a:lnTo>
                    <a:pt x="3599192" y="257442"/>
                  </a:lnTo>
                  <a:lnTo>
                    <a:pt x="1"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21" name="btfpRunningAgenda1LevelTextLeft884994">
              <a:extLst>
                <a:ext uri="{FF2B5EF4-FFF2-40B4-BE49-F238E27FC236}">
                  <a16:creationId xmlns:a16="http://schemas.microsoft.com/office/drawing/2014/main" id="{1249B318-302B-4270-9041-C1BFABF61EAB}"/>
                </a:ext>
              </a:extLst>
            </p:cNvPr>
            <p:cNvSpPr txBox="1"/>
            <p:nvPr/>
          </p:nvSpPr>
          <p:spPr bwMode="gray">
            <a:xfrm>
              <a:off x="0" y="876300"/>
              <a:ext cx="3599191"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Roadmap &amp; enablers</a:t>
              </a:r>
            </a:p>
          </p:txBody>
        </p:sp>
      </p:grpSp>
      <p:graphicFrame>
        <p:nvGraphicFramePr>
          <p:cNvPr id="22" name="Table 21">
            <a:extLst>
              <a:ext uri="{FF2B5EF4-FFF2-40B4-BE49-F238E27FC236}">
                <a16:creationId xmlns:a16="http://schemas.microsoft.com/office/drawing/2014/main" id="{6C54276D-5A6D-4F18-B7D7-F751437BD632}"/>
              </a:ext>
            </a:extLst>
          </p:cNvPr>
          <p:cNvGraphicFramePr>
            <a:graphicFrameLocks noGrp="1"/>
          </p:cNvGraphicFramePr>
          <p:nvPr>
            <p:extLst>
              <p:ext uri="{D42A27DB-BD31-4B8C-83A1-F6EECF244321}">
                <p14:modId xmlns:p14="http://schemas.microsoft.com/office/powerpoint/2010/main" val="3712182365"/>
              </p:ext>
            </p:extLst>
          </p:nvPr>
        </p:nvGraphicFramePr>
        <p:xfrm>
          <a:off x="4338244" y="4126874"/>
          <a:ext cx="5122014" cy="445125"/>
        </p:xfrm>
        <a:graphic>
          <a:graphicData uri="http://schemas.openxmlformats.org/drawingml/2006/table">
            <a:tbl>
              <a:tblPr firstRow="1" firstCol="1" bandRow="1">
                <a:tableStyleId>{2D5ABB26-0587-4C30-8999-92F81FD0307C}</a:tableStyleId>
              </a:tblPr>
              <a:tblGrid>
                <a:gridCol w="1707338">
                  <a:extLst>
                    <a:ext uri="{9D8B030D-6E8A-4147-A177-3AD203B41FA5}">
                      <a16:colId xmlns:a16="http://schemas.microsoft.com/office/drawing/2014/main" val="20234617"/>
                    </a:ext>
                  </a:extLst>
                </a:gridCol>
                <a:gridCol w="1707338">
                  <a:extLst>
                    <a:ext uri="{9D8B030D-6E8A-4147-A177-3AD203B41FA5}">
                      <a16:colId xmlns:a16="http://schemas.microsoft.com/office/drawing/2014/main" val="3584953046"/>
                    </a:ext>
                  </a:extLst>
                </a:gridCol>
                <a:gridCol w="1707338">
                  <a:extLst>
                    <a:ext uri="{9D8B030D-6E8A-4147-A177-3AD203B41FA5}">
                      <a16:colId xmlns:a16="http://schemas.microsoft.com/office/drawing/2014/main" val="2716008666"/>
                    </a:ext>
                  </a:extLst>
                </a:gridCol>
              </a:tblGrid>
              <a:tr h="229787">
                <a:tc>
                  <a:txBody>
                    <a:bodyPr/>
                    <a:lstStyle/>
                    <a:p>
                      <a:pPr marL="0" indent="0" algn="ctr">
                        <a:buNone/>
                      </a:pPr>
                      <a:r>
                        <a:rPr lang="en-US" sz="1000" b="1" dirty="0">
                          <a:effectLst/>
                          <a:latin typeface="Verdana" panose="020B0604030504040204" pitchFamily="34" charset="0"/>
                          <a:ea typeface="Verdana" panose="020B0604030504040204" pitchFamily="34" charset="0"/>
                          <a:cs typeface="Verdana" panose="020B0604030504040204" pitchFamily="34" charset="0"/>
                        </a:rPr>
                        <a:t>Initiative</a:t>
                      </a:r>
                      <a:endParaRPr lang="en-BR" sz="1000" b="1"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None/>
                      </a:pPr>
                      <a:r>
                        <a:rPr lang="en-US" sz="1000" b="1" dirty="0">
                          <a:effectLst/>
                          <a:latin typeface="Verdana" panose="020B0604030504040204" pitchFamily="34" charset="0"/>
                          <a:ea typeface="Verdana" panose="020B0604030504040204" pitchFamily="34" charset="0"/>
                          <a:cs typeface="Verdana" panose="020B0604030504040204" pitchFamily="34" charset="0"/>
                        </a:rPr>
                        <a:t>KPI</a:t>
                      </a:r>
                      <a:endParaRPr lang="en-BR" sz="1000" b="1"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None/>
                      </a:pPr>
                      <a:r>
                        <a:rPr lang="en-US" sz="1000" b="1" dirty="0">
                          <a:effectLst/>
                          <a:latin typeface="Verdana" panose="020B0604030504040204" pitchFamily="34" charset="0"/>
                          <a:ea typeface="Verdana" panose="020B0604030504040204" pitchFamily="34" charset="0"/>
                          <a:cs typeface="Verdana" panose="020B0604030504040204" pitchFamily="34" charset="0"/>
                        </a:rPr>
                        <a:t>Contrib. level</a:t>
                      </a:r>
                      <a:endParaRPr lang="en-BR" sz="1000" b="1"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3824516"/>
                  </a:ext>
                </a:extLst>
              </a:tr>
              <a:tr h="215338">
                <a:tc>
                  <a:txBody>
                    <a:bodyPr/>
                    <a:lstStyle/>
                    <a:p>
                      <a:pPr marL="0" indent="0">
                        <a:buNone/>
                      </a:pPr>
                      <a:r>
                        <a:rPr lang="en-US" sz="1000" dirty="0">
                          <a:effectLst/>
                        </a:rPr>
                        <a:t>ABC</a:t>
                      </a:r>
                      <a:endParaRPr lang="en-B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None/>
                      </a:pPr>
                      <a:r>
                        <a:rPr lang="en-US" sz="1000" dirty="0">
                          <a:effectLst/>
                          <a:latin typeface="Calibri" panose="020F0502020204030204" pitchFamily="34" charset="0"/>
                          <a:ea typeface="Calibri" panose="020F0502020204030204" pitchFamily="34" charset="0"/>
                          <a:cs typeface="Times New Roman" panose="02020603050405020304" pitchFamily="18" charset="0"/>
                        </a:rPr>
                        <a:t>XYZ (unit: R$/hectare)</a:t>
                      </a:r>
                      <a:endParaRPr lang="en-B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defTabSz="711200" rtl="0" eaLnBrk="1" fontAlgn="ctr" latinLnBrk="0" hangingPunct="1">
                        <a:spcBef>
                          <a:spcPts val="1200"/>
                        </a:spcBef>
                        <a:buSzPct val="180000"/>
                        <a:buFont typeface="Arial" panose="020B0604020202020204" pitchFamily="34" charset="0"/>
                        <a:buBlip>
                          <a:blip r:embed="rId5"/>
                        </a:buBlip>
                      </a:pPr>
                      <a:r>
                        <a:rPr lang="en-BR" sz="1000" baseline="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682298"/>
                  </a:ext>
                </a:extLst>
              </a:tr>
            </a:tbl>
          </a:graphicData>
        </a:graphic>
      </p:graphicFrame>
    </p:spTree>
    <p:custDataLst>
      <p:tags r:id="rId1"/>
    </p:custDataLst>
    <p:extLst>
      <p:ext uri="{BB962C8B-B14F-4D97-AF65-F5344CB8AC3E}">
        <p14:creationId xmlns:p14="http://schemas.microsoft.com/office/powerpoint/2010/main" val="4107127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btfpColumnIndicatorGroup2">
            <a:extLst>
              <a:ext uri="{FF2B5EF4-FFF2-40B4-BE49-F238E27FC236}">
                <a16:creationId xmlns:a16="http://schemas.microsoft.com/office/drawing/2014/main" id="{8AAE798D-946D-4EE7-B9A5-375E3675FFA2}"/>
              </a:ext>
            </a:extLst>
          </p:cNvPr>
          <p:cNvGrpSpPr/>
          <p:nvPr/>
        </p:nvGrpSpPr>
        <p:grpSpPr>
          <a:xfrm>
            <a:off x="0" y="6926580"/>
            <a:ext cx="12192000" cy="137160"/>
            <a:chOff x="0" y="6926580"/>
            <a:chExt cx="12192000" cy="137160"/>
          </a:xfrm>
        </p:grpSpPr>
        <p:sp>
          <p:nvSpPr>
            <p:cNvPr id="38" name="btfpColumnGapBlocker209984">
              <a:extLst>
                <a:ext uri="{FF2B5EF4-FFF2-40B4-BE49-F238E27FC236}">
                  <a16:creationId xmlns:a16="http://schemas.microsoft.com/office/drawing/2014/main" id="{CF8BBD71-9E81-4D5A-B4B2-1EDAA191A40D}"/>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36" name="btfpColumnGapBlocker261496">
              <a:extLst>
                <a:ext uri="{FF2B5EF4-FFF2-40B4-BE49-F238E27FC236}">
                  <a16:creationId xmlns:a16="http://schemas.microsoft.com/office/drawing/2014/main" id="{9A834C7E-E70E-45FC-971B-FA41542829BC}"/>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34" name="btfpColumnIndicator104175">
              <a:extLst>
                <a:ext uri="{FF2B5EF4-FFF2-40B4-BE49-F238E27FC236}">
                  <a16:creationId xmlns:a16="http://schemas.microsoft.com/office/drawing/2014/main" id="{1FBA951F-3E0B-476E-8575-0E28678D97B1}"/>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2" name="btfpColumnIndicator604119">
              <a:extLst>
                <a:ext uri="{FF2B5EF4-FFF2-40B4-BE49-F238E27FC236}">
                  <a16:creationId xmlns:a16="http://schemas.microsoft.com/office/drawing/2014/main" id="{16958267-5A5E-4C17-8D64-F53371EFEAE9}"/>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0" name="btfpColumnGapBlocker944302">
              <a:extLst>
                <a:ext uri="{FF2B5EF4-FFF2-40B4-BE49-F238E27FC236}">
                  <a16:creationId xmlns:a16="http://schemas.microsoft.com/office/drawing/2014/main" id="{4B0E5A10-5EA7-4D7A-99C7-FD352872CB22}"/>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28" name="btfpColumnIndicator981765">
              <a:extLst>
                <a:ext uri="{FF2B5EF4-FFF2-40B4-BE49-F238E27FC236}">
                  <a16:creationId xmlns:a16="http://schemas.microsoft.com/office/drawing/2014/main" id="{C20DC04E-B356-4F5B-93B1-816E3EA108F5}"/>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6" name="btfpColumnIndicator607053">
              <a:extLst>
                <a:ext uri="{FF2B5EF4-FFF2-40B4-BE49-F238E27FC236}">
                  <a16:creationId xmlns:a16="http://schemas.microsoft.com/office/drawing/2014/main" id="{93DEB455-E953-4238-B22A-808769EDE141}"/>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9" name="btfpColumnIndicatorGroup1">
            <a:extLst>
              <a:ext uri="{FF2B5EF4-FFF2-40B4-BE49-F238E27FC236}">
                <a16:creationId xmlns:a16="http://schemas.microsoft.com/office/drawing/2014/main" id="{7914993B-3C4B-4302-8F10-83AFB08D817E}"/>
              </a:ext>
            </a:extLst>
          </p:cNvPr>
          <p:cNvGrpSpPr/>
          <p:nvPr/>
        </p:nvGrpSpPr>
        <p:grpSpPr>
          <a:xfrm>
            <a:off x="0" y="-205740"/>
            <a:ext cx="12192000" cy="137160"/>
            <a:chOff x="0" y="-205740"/>
            <a:chExt cx="12192000" cy="137160"/>
          </a:xfrm>
        </p:grpSpPr>
        <p:sp>
          <p:nvSpPr>
            <p:cNvPr id="37" name="btfpColumnGapBlocker340357">
              <a:extLst>
                <a:ext uri="{FF2B5EF4-FFF2-40B4-BE49-F238E27FC236}">
                  <a16:creationId xmlns:a16="http://schemas.microsoft.com/office/drawing/2014/main" id="{CF20602B-5C6C-4619-9977-62FC1230273C}"/>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35" name="btfpColumnGapBlocker865902">
              <a:extLst>
                <a:ext uri="{FF2B5EF4-FFF2-40B4-BE49-F238E27FC236}">
                  <a16:creationId xmlns:a16="http://schemas.microsoft.com/office/drawing/2014/main" id="{B9CC3E26-6D96-4F02-B30A-B8A98F3BE1B0}"/>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33" name="btfpColumnIndicator870498">
              <a:extLst>
                <a:ext uri="{FF2B5EF4-FFF2-40B4-BE49-F238E27FC236}">
                  <a16:creationId xmlns:a16="http://schemas.microsoft.com/office/drawing/2014/main" id="{5CFB2236-24B0-4F2F-B41D-FA06C81938A5}"/>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1" name="btfpColumnIndicator373874">
              <a:extLst>
                <a:ext uri="{FF2B5EF4-FFF2-40B4-BE49-F238E27FC236}">
                  <a16:creationId xmlns:a16="http://schemas.microsoft.com/office/drawing/2014/main" id="{190471E2-D3EB-4D52-8972-35D4B00063AC}"/>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9" name="btfpColumnGapBlocker340108">
              <a:extLst>
                <a:ext uri="{FF2B5EF4-FFF2-40B4-BE49-F238E27FC236}">
                  <a16:creationId xmlns:a16="http://schemas.microsoft.com/office/drawing/2014/main" id="{3799BF65-19BC-4F72-B640-36DEB9E83ABF}"/>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27" name="btfpColumnIndicator696408">
              <a:extLst>
                <a:ext uri="{FF2B5EF4-FFF2-40B4-BE49-F238E27FC236}">
                  <a16:creationId xmlns:a16="http://schemas.microsoft.com/office/drawing/2014/main" id="{EE40AA87-CA62-4A21-A0DF-6748D3A15F24}"/>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5" name="btfpColumnIndicator201184">
              <a:extLst>
                <a:ext uri="{FF2B5EF4-FFF2-40B4-BE49-F238E27FC236}">
                  <a16:creationId xmlns:a16="http://schemas.microsoft.com/office/drawing/2014/main" id="{BCAC9F02-64AB-45C9-91DD-B48FF983B284}"/>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You can assess the contribution of each initiative to reach the ambition by placing it on a 2x2 matrix</a:t>
            </a:r>
          </a:p>
        </p:txBody>
      </p:sp>
      <p:sp>
        <p:nvSpPr>
          <p:cNvPr id="3" name="btfpLayoutConfig" hidden="1"/>
          <p:cNvSpPr txBox="1"/>
          <p:nvPr/>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dirty="0">
                <a:solidFill>
                  <a:srgbClr val="FFFFFF">
                    <a:alpha val="0"/>
                  </a:srgbClr>
                </a:solidFill>
              </a:rPr>
              <a:t>overall_1_131638052501531432 columns_2_131638052746411566 </a:t>
            </a:r>
          </a:p>
        </p:txBody>
      </p:sp>
      <p:sp>
        <p:nvSpPr>
          <p:cNvPr id="50" name="btfpBulletedList510319"/>
          <p:cNvSpPr txBox="1"/>
          <p:nvPr/>
        </p:nvSpPr>
        <p:spPr>
          <a:xfrm>
            <a:off x="6606660" y="1878995"/>
            <a:ext cx="5250377" cy="1692771"/>
          </a:xfrm>
          <a:prstGeom prst="rect">
            <a:avLst/>
          </a:prstGeom>
          <a:noFill/>
        </p:spPr>
        <p:txBody>
          <a:bodyPr wrap="square" rtlCol="0" anchor="t">
            <a:spAutoFit/>
          </a:bodyPr>
          <a:lstStyle/>
          <a:p>
            <a:pPr marL="0" indent="0">
              <a:spcBef>
                <a:spcPts val="600"/>
              </a:spcBef>
              <a:buNone/>
            </a:pPr>
            <a:r>
              <a:rPr lang="en-US" sz="1400" b="1" dirty="0">
                <a:solidFill>
                  <a:srgbClr val="CC0000"/>
                </a:solidFill>
              </a:rPr>
              <a:t>Impact to CO2e emissions</a:t>
            </a:r>
            <a:endParaRPr lang="en-US" sz="1400" dirty="0">
              <a:solidFill>
                <a:srgbClr val="CC0000"/>
              </a:solidFill>
            </a:endParaRPr>
          </a:p>
          <a:p>
            <a:pPr>
              <a:spcBef>
                <a:spcPts val="600"/>
              </a:spcBef>
            </a:pPr>
            <a:r>
              <a:rPr lang="en-US" sz="1400" dirty="0"/>
              <a:t>Does the initiative contribute </a:t>
            </a:r>
            <a:r>
              <a:rPr lang="en-US" sz="1400" b="1" dirty="0"/>
              <a:t>directly </a:t>
            </a:r>
            <a:r>
              <a:rPr lang="en-US" sz="1400" dirty="0"/>
              <a:t>to CO2e emissions reduction?</a:t>
            </a:r>
          </a:p>
          <a:p>
            <a:pPr>
              <a:spcBef>
                <a:spcPts val="600"/>
              </a:spcBef>
            </a:pPr>
            <a:r>
              <a:rPr lang="en-US" sz="1400" dirty="0"/>
              <a:t>Or does the initiative have an </a:t>
            </a:r>
            <a:r>
              <a:rPr lang="en-US" sz="1400" b="1" dirty="0"/>
              <a:t>indirect impact </a:t>
            </a:r>
            <a:r>
              <a:rPr lang="en-US" sz="1400" dirty="0"/>
              <a:t>on CO2e?</a:t>
            </a:r>
          </a:p>
          <a:p>
            <a:pPr>
              <a:spcBef>
                <a:spcPts val="600"/>
              </a:spcBef>
            </a:pPr>
            <a:r>
              <a:rPr lang="en-US" sz="1400" dirty="0"/>
              <a:t>Does the initiative affect a </a:t>
            </a:r>
            <a:r>
              <a:rPr lang="en-US" sz="1400" b="1" dirty="0"/>
              <a:t>large area/region</a:t>
            </a:r>
            <a:r>
              <a:rPr lang="en-US" sz="1400" dirty="0"/>
              <a:t>? </a:t>
            </a:r>
          </a:p>
          <a:p>
            <a:pPr>
              <a:spcBef>
                <a:spcPts val="600"/>
              </a:spcBef>
            </a:pPr>
            <a:r>
              <a:rPr lang="en-US" sz="1400" dirty="0"/>
              <a:t>Or is the initiative </a:t>
            </a:r>
            <a:r>
              <a:rPr lang="en-US" sz="1400" b="1" dirty="0"/>
              <a:t>specific to a region/product</a:t>
            </a:r>
            <a:r>
              <a:rPr lang="en-US" sz="1400" dirty="0"/>
              <a:t>? </a:t>
            </a:r>
          </a:p>
        </p:txBody>
      </p:sp>
      <p:sp>
        <p:nvSpPr>
          <p:cNvPr id="53" name="btfpBulletedList841599"/>
          <p:cNvSpPr txBox="1"/>
          <p:nvPr/>
        </p:nvSpPr>
        <p:spPr>
          <a:xfrm>
            <a:off x="6606660" y="3938462"/>
            <a:ext cx="5250377" cy="1615827"/>
          </a:xfrm>
          <a:prstGeom prst="rect">
            <a:avLst/>
          </a:prstGeom>
          <a:noFill/>
        </p:spPr>
        <p:txBody>
          <a:bodyPr wrap="square" rtlCol="0" anchor="t">
            <a:spAutoFit/>
          </a:bodyPr>
          <a:lstStyle/>
          <a:p>
            <a:pPr marL="0" indent="0">
              <a:spcBef>
                <a:spcPts val="600"/>
              </a:spcBef>
              <a:buNone/>
            </a:pPr>
            <a:r>
              <a:rPr lang="en-US" sz="1400" b="1" dirty="0">
                <a:solidFill>
                  <a:srgbClr val="46647B"/>
                </a:solidFill>
              </a:rPr>
              <a:t>Ease of implementation</a:t>
            </a:r>
            <a:endParaRPr lang="en-US" sz="1400" dirty="0">
              <a:solidFill>
                <a:srgbClr val="46647B"/>
              </a:solidFill>
            </a:endParaRPr>
          </a:p>
          <a:p>
            <a:pPr>
              <a:spcBef>
                <a:spcPts val="600"/>
              </a:spcBef>
            </a:pPr>
            <a:r>
              <a:rPr lang="en-US" sz="1400" dirty="0"/>
              <a:t>Do </a:t>
            </a:r>
            <a:r>
              <a:rPr lang="en-US" sz="1400" b="1" dirty="0"/>
              <a:t>many stakeholders </a:t>
            </a:r>
            <a:r>
              <a:rPr lang="en-US" sz="1400" dirty="0"/>
              <a:t>need to be mobilized to implement the initiative?</a:t>
            </a:r>
          </a:p>
          <a:p>
            <a:pPr>
              <a:spcBef>
                <a:spcPts val="600"/>
              </a:spcBef>
            </a:pPr>
            <a:r>
              <a:rPr lang="en-US" sz="1400" dirty="0"/>
              <a:t>Is there a </a:t>
            </a:r>
            <a:r>
              <a:rPr lang="en-US" sz="1400" b="1" dirty="0"/>
              <a:t>low cost </a:t>
            </a:r>
            <a:r>
              <a:rPr lang="en-US" sz="1400" dirty="0"/>
              <a:t>to implement the initiative? </a:t>
            </a:r>
          </a:p>
          <a:p>
            <a:pPr>
              <a:spcBef>
                <a:spcPts val="600"/>
              </a:spcBef>
            </a:pPr>
            <a:r>
              <a:rPr lang="en-US" sz="1400" dirty="0"/>
              <a:t>Does the initiative </a:t>
            </a:r>
            <a:r>
              <a:rPr lang="en-US" sz="1400" b="1" dirty="0"/>
              <a:t>disrupt current activities </a:t>
            </a:r>
            <a:r>
              <a:rPr lang="en-US" sz="1400" dirty="0"/>
              <a:t>or processes in the region?</a:t>
            </a:r>
          </a:p>
        </p:txBody>
      </p:sp>
      <p:cxnSp>
        <p:nvCxnSpPr>
          <p:cNvPr id="6" name="Straight Connector 5"/>
          <p:cNvCxnSpPr/>
          <p:nvPr/>
        </p:nvCxnSpPr>
        <p:spPr bwMode="gray">
          <a:xfrm>
            <a:off x="6447937" y="1878995"/>
            <a:ext cx="0" cy="1692771"/>
          </a:xfrm>
          <a:prstGeom prst="line">
            <a:avLst/>
          </a:prstGeom>
          <a:ln w="152400" cap="flat" cmpd="sng" algn="ctr">
            <a:solidFill>
              <a:srgbClr val="CC0000"/>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gray">
          <a:xfrm>
            <a:off x="6447937" y="3938462"/>
            <a:ext cx="0" cy="1615827"/>
          </a:xfrm>
          <a:prstGeom prst="line">
            <a:avLst/>
          </a:prstGeom>
          <a:ln w="152400" cap="flat" cmpd="sng" algn="ctr">
            <a:solidFill>
              <a:srgbClr val="46647B"/>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334963" y="1835244"/>
            <a:ext cx="5489575" cy="4762747"/>
            <a:chOff x="334963" y="1429609"/>
            <a:chExt cx="5489575" cy="4762747"/>
          </a:xfrm>
        </p:grpSpPr>
        <p:cxnSp>
          <p:nvCxnSpPr>
            <p:cNvPr id="7" name="Straight Connector 6"/>
            <p:cNvCxnSpPr/>
            <p:nvPr/>
          </p:nvCxnSpPr>
          <p:spPr bwMode="gray">
            <a:xfrm flipV="1">
              <a:off x="3293134" y="1793403"/>
              <a:ext cx="0" cy="3657600"/>
            </a:xfrm>
            <a:prstGeom prst="line">
              <a:avLst/>
            </a:prstGeom>
            <a:ln w="19050" cap="flat" cmpd="sng" algn="ctr">
              <a:solidFill>
                <a:srgbClr val="000000"/>
              </a:solidFill>
              <a:prstDash val="dash"/>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gray">
            <a:xfrm rot="5400000" flipV="1">
              <a:off x="3293134" y="1200528"/>
              <a:ext cx="0" cy="4843351"/>
            </a:xfrm>
            <a:prstGeom prst="line">
              <a:avLst/>
            </a:prstGeom>
            <a:ln w="19050" cap="flat" cmpd="sng" algn="ctr">
              <a:solidFill>
                <a:srgbClr val="000000"/>
              </a:solidFill>
              <a:prstDash val="dash"/>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bwMode="gray">
            <a:xfrm>
              <a:off x="755904" y="5678717"/>
              <a:ext cx="5068634" cy="0"/>
            </a:xfrm>
            <a:prstGeom prst="straightConnector1">
              <a:avLst/>
            </a:prstGeom>
            <a:ln w="38100" cap="flat" cmpd="sng" algn="ctr">
              <a:solidFill>
                <a:srgbClr val="46647B"/>
              </a:solidFill>
              <a:prstDash val="solid"/>
              <a:miter lim="800000"/>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bwMode="gray">
            <a:xfrm>
              <a:off x="1641045" y="5828562"/>
              <a:ext cx="3298351" cy="363794"/>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b="1" dirty="0">
                  <a:solidFill>
                    <a:srgbClr val="46647B"/>
                  </a:solidFill>
                </a:rPr>
                <a:t>X-axis: Ease of implementation </a:t>
              </a:r>
            </a:p>
          </p:txBody>
        </p:sp>
        <p:cxnSp>
          <p:nvCxnSpPr>
            <p:cNvPr id="46" name="Straight Arrow Connector 45"/>
            <p:cNvCxnSpPr/>
            <p:nvPr/>
          </p:nvCxnSpPr>
          <p:spPr bwMode="gray">
            <a:xfrm flipV="1">
              <a:off x="661428" y="1769019"/>
              <a:ext cx="0" cy="3858798"/>
            </a:xfrm>
            <a:prstGeom prst="straightConnector1">
              <a:avLst/>
            </a:prstGeom>
            <a:ln w="38100" cap="flat" cmpd="sng" algn="ctr">
              <a:solidFill>
                <a:srgbClr val="CC0000"/>
              </a:solidFill>
              <a:prstDash val="solid"/>
              <a:miter lim="800000"/>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gray">
            <a:xfrm>
              <a:off x="334963" y="1429609"/>
              <a:ext cx="3583894" cy="363794"/>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buNone/>
              </a:pPr>
              <a:r>
                <a:rPr lang="en-US" b="1" dirty="0">
                  <a:solidFill>
                    <a:srgbClr val="CC0000"/>
                  </a:solidFill>
                </a:rPr>
                <a:t>Y-axis: Impact to CO2 emissions</a:t>
              </a:r>
            </a:p>
          </p:txBody>
        </p:sp>
      </p:grpSp>
      <p:sp>
        <p:nvSpPr>
          <p:cNvPr id="24" name="btfpNumberBubble716456">
            <a:extLst>
              <a:ext uri="{FF2B5EF4-FFF2-40B4-BE49-F238E27FC236}">
                <a16:creationId xmlns:a16="http://schemas.microsoft.com/office/drawing/2014/main" id="{134CCDFD-E0F6-41CB-BB05-BB0410521467}"/>
              </a:ext>
            </a:extLst>
          </p:cNvPr>
          <p:cNvSpPr/>
          <p:nvPr/>
        </p:nvSpPr>
        <p:spPr bwMode="gray">
          <a:xfrm>
            <a:off x="5295755" y="6234197"/>
            <a:ext cx="238542" cy="238542"/>
          </a:xfrm>
          <a:prstGeom prst="ellipse">
            <a:avLst/>
          </a:prstGeom>
          <a:solidFill>
            <a:srgbClr val="FFFFFF"/>
          </a:solidFill>
          <a:ln w="19050">
            <a:solidFill>
              <a:srgbClr val="46647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pt-BR" b="1" dirty="0">
                <a:solidFill>
                  <a:srgbClr val="46647B"/>
                </a:solidFill>
              </a:rPr>
              <a:t>+</a:t>
            </a:r>
          </a:p>
        </p:txBody>
      </p:sp>
      <p:sp>
        <p:nvSpPr>
          <p:cNvPr id="47" name="btfpNumberBubble716456">
            <a:extLst>
              <a:ext uri="{FF2B5EF4-FFF2-40B4-BE49-F238E27FC236}">
                <a16:creationId xmlns:a16="http://schemas.microsoft.com/office/drawing/2014/main" id="{1129B85B-EC37-497F-819F-E73752E140F7}"/>
              </a:ext>
            </a:extLst>
          </p:cNvPr>
          <p:cNvSpPr/>
          <p:nvPr/>
        </p:nvSpPr>
        <p:spPr bwMode="gray">
          <a:xfrm>
            <a:off x="807602" y="6234197"/>
            <a:ext cx="238542" cy="238542"/>
          </a:xfrm>
          <a:prstGeom prst="ellipse">
            <a:avLst/>
          </a:prstGeom>
          <a:solidFill>
            <a:srgbClr val="FFFFFF"/>
          </a:solidFill>
          <a:ln w="19050">
            <a:solidFill>
              <a:srgbClr val="46647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b="1" dirty="0">
                <a:solidFill>
                  <a:srgbClr val="46647B"/>
                </a:solidFill>
              </a:rPr>
              <a:t>-</a:t>
            </a:r>
            <a:endParaRPr lang="pt-BR" b="1" dirty="0">
              <a:solidFill>
                <a:srgbClr val="46647B"/>
              </a:solidFill>
            </a:endParaRPr>
          </a:p>
        </p:txBody>
      </p:sp>
      <p:sp>
        <p:nvSpPr>
          <p:cNvPr id="48" name="btfpNumberBubble716456">
            <a:extLst>
              <a:ext uri="{FF2B5EF4-FFF2-40B4-BE49-F238E27FC236}">
                <a16:creationId xmlns:a16="http://schemas.microsoft.com/office/drawing/2014/main" id="{D0FC520D-7F2D-4FC7-8BF8-33B260F20D8A}"/>
              </a:ext>
            </a:extLst>
          </p:cNvPr>
          <p:cNvSpPr/>
          <p:nvPr/>
        </p:nvSpPr>
        <p:spPr bwMode="gray">
          <a:xfrm>
            <a:off x="347939" y="5737367"/>
            <a:ext cx="238542" cy="238542"/>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b="1" dirty="0">
                <a:solidFill>
                  <a:srgbClr val="CC0000"/>
                </a:solidFill>
              </a:rPr>
              <a:t>-</a:t>
            </a:r>
            <a:endParaRPr lang="pt-BR" b="1" dirty="0">
              <a:solidFill>
                <a:srgbClr val="CC0000"/>
              </a:solidFill>
            </a:endParaRPr>
          </a:p>
        </p:txBody>
      </p:sp>
      <p:sp>
        <p:nvSpPr>
          <p:cNvPr id="49" name="btfpNumberBubble716456">
            <a:extLst>
              <a:ext uri="{FF2B5EF4-FFF2-40B4-BE49-F238E27FC236}">
                <a16:creationId xmlns:a16="http://schemas.microsoft.com/office/drawing/2014/main" id="{288B03E1-8FC8-4789-AA9A-FE7EEF5B9571}"/>
              </a:ext>
            </a:extLst>
          </p:cNvPr>
          <p:cNvSpPr/>
          <p:nvPr/>
        </p:nvSpPr>
        <p:spPr bwMode="gray">
          <a:xfrm>
            <a:off x="347939" y="2490314"/>
            <a:ext cx="238542" cy="238542"/>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b="1" dirty="0">
                <a:solidFill>
                  <a:srgbClr val="CC0000"/>
                </a:solidFill>
              </a:rPr>
              <a:t>+</a:t>
            </a:r>
            <a:endParaRPr lang="pt-BR" b="1" dirty="0">
              <a:solidFill>
                <a:srgbClr val="CC0000"/>
              </a:solidFill>
            </a:endParaRPr>
          </a:p>
        </p:txBody>
      </p:sp>
      <p:sp>
        <p:nvSpPr>
          <p:cNvPr id="55" name="btfpHBCheckCross256236">
            <a:extLst>
              <a:ext uri="{FF2B5EF4-FFF2-40B4-BE49-F238E27FC236}">
                <a16:creationId xmlns:a16="http://schemas.microsoft.com/office/drawing/2014/main" id="{17C1FE19-D883-4F7A-9297-707AC28A8B08}"/>
              </a:ext>
            </a:extLst>
          </p:cNvPr>
          <p:cNvSpPr/>
          <p:nvPr>
            <p:custDataLst>
              <p:tags r:id="rId2"/>
            </p:custDataLst>
          </p:nvPr>
        </p:nvSpPr>
        <p:spPr bwMode="gray">
          <a:xfrm>
            <a:off x="1683191" y="4627053"/>
            <a:ext cx="635000" cy="635000"/>
          </a:xfrm>
          <a:prstGeom prst="rect">
            <a:avLst/>
          </a:prstGeom>
          <a:blipFill>
            <a:blip r:embed="rId13"/>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63" name="btfpHBCheckCross256236">
            <a:extLst>
              <a:ext uri="{FF2B5EF4-FFF2-40B4-BE49-F238E27FC236}">
                <a16:creationId xmlns:a16="http://schemas.microsoft.com/office/drawing/2014/main" id="{77597F34-0590-4736-8E19-F78A01803FE6}"/>
              </a:ext>
            </a:extLst>
          </p:cNvPr>
          <p:cNvSpPr/>
          <p:nvPr>
            <p:custDataLst>
              <p:tags r:id="rId3"/>
            </p:custDataLst>
          </p:nvPr>
        </p:nvSpPr>
        <p:spPr bwMode="gray">
          <a:xfrm>
            <a:off x="4364514" y="2795937"/>
            <a:ext cx="635000" cy="635000"/>
          </a:xfrm>
          <a:prstGeom prst="rect">
            <a:avLst/>
          </a:prstGeom>
          <a:blipFill>
            <a:blip r:embed="rId14"/>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64" name="btfpHBCheckCross256236">
            <a:extLst>
              <a:ext uri="{FF2B5EF4-FFF2-40B4-BE49-F238E27FC236}">
                <a16:creationId xmlns:a16="http://schemas.microsoft.com/office/drawing/2014/main" id="{1C6B9C91-BAD1-4752-88BF-F96684942453}"/>
              </a:ext>
            </a:extLst>
          </p:cNvPr>
          <p:cNvSpPr/>
          <p:nvPr>
            <p:custDataLst>
              <p:tags r:id="rId4"/>
            </p:custDataLst>
          </p:nvPr>
        </p:nvSpPr>
        <p:spPr bwMode="gray">
          <a:xfrm>
            <a:off x="1683191" y="2795937"/>
            <a:ext cx="635000" cy="635000"/>
          </a:xfrm>
          <a:prstGeom prst="rect">
            <a:avLst/>
          </a:prstGeom>
          <a:blipFill>
            <a:blip r:embed="rId15"/>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65" name="btfpHBCheckCross256236">
            <a:extLst>
              <a:ext uri="{FF2B5EF4-FFF2-40B4-BE49-F238E27FC236}">
                <a16:creationId xmlns:a16="http://schemas.microsoft.com/office/drawing/2014/main" id="{261A258D-5293-40C9-BE6C-9B48C28ED45D}"/>
              </a:ext>
            </a:extLst>
          </p:cNvPr>
          <p:cNvSpPr/>
          <p:nvPr>
            <p:custDataLst>
              <p:tags r:id="rId5"/>
            </p:custDataLst>
          </p:nvPr>
        </p:nvSpPr>
        <p:spPr bwMode="gray">
          <a:xfrm>
            <a:off x="4364514" y="4627053"/>
            <a:ext cx="635000" cy="635000"/>
          </a:xfrm>
          <a:prstGeom prst="rect">
            <a:avLst/>
          </a:prstGeom>
          <a:blipFill>
            <a:blip r:embed="rId16"/>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grpSp>
        <p:nvGrpSpPr>
          <p:cNvPr id="66" name="btfpRunningAgenda1Level884994">
            <a:extLst>
              <a:ext uri="{FF2B5EF4-FFF2-40B4-BE49-F238E27FC236}">
                <a16:creationId xmlns:a16="http://schemas.microsoft.com/office/drawing/2014/main" id="{F0BFA5D5-63B7-4A30-9106-3BCD4BFD08ED}"/>
              </a:ext>
            </a:extLst>
          </p:cNvPr>
          <p:cNvGrpSpPr/>
          <p:nvPr>
            <p:custDataLst>
              <p:tags r:id="rId6"/>
            </p:custDataLst>
          </p:nvPr>
        </p:nvGrpSpPr>
        <p:grpSpPr>
          <a:xfrm>
            <a:off x="-48128" y="944429"/>
            <a:ext cx="3653913" cy="257442"/>
            <a:chOff x="-1" y="876300"/>
            <a:chExt cx="3653913" cy="257442"/>
          </a:xfrm>
        </p:grpSpPr>
        <p:sp>
          <p:nvSpPr>
            <p:cNvPr id="67" name="btfpRunningAgenda1LevelBarLeft884994">
              <a:extLst>
                <a:ext uri="{FF2B5EF4-FFF2-40B4-BE49-F238E27FC236}">
                  <a16:creationId xmlns:a16="http://schemas.microsoft.com/office/drawing/2014/main" id="{DE8764AF-03E3-40D6-BB13-E0A5CE0FADFC}"/>
                </a:ext>
              </a:extLst>
            </p:cNvPr>
            <p:cNvSpPr/>
            <p:nvPr/>
          </p:nvSpPr>
          <p:spPr bwMode="gray">
            <a:xfrm>
              <a:off x="-1" y="876300"/>
              <a:ext cx="3653913" cy="257442"/>
            </a:xfrm>
            <a:custGeom>
              <a:avLst/>
              <a:gdLst>
                <a:gd name="connsiteX0" fmla="*/ 95080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50801 w 1816204"/>
                <a:gd name="connsiteY0" fmla="*/ 0 h 257442"/>
                <a:gd name="connsiteX1" fmla="*/ 896081 w 1816204"/>
                <a:gd name="connsiteY1" fmla="*/ 257442 h 257442"/>
                <a:gd name="connsiteX2" fmla="*/ 1816204 w 1816204"/>
                <a:gd name="connsiteY2" fmla="*/ 257442 h 257442"/>
                <a:gd name="connsiteX3" fmla="*/ 0 w 1816204"/>
                <a:gd name="connsiteY3" fmla="*/ 257442 h 257442"/>
                <a:gd name="connsiteX0" fmla="*/ 950801 w 950801"/>
                <a:gd name="connsiteY0" fmla="*/ 0 h 257442"/>
                <a:gd name="connsiteX1" fmla="*/ 896081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80 w 950800"/>
                <a:gd name="connsiteY1" fmla="*/ 257442 h 257442"/>
                <a:gd name="connsiteX2" fmla="*/ 0 w 950800"/>
                <a:gd name="connsiteY2" fmla="*/ 257442 h 257442"/>
                <a:gd name="connsiteX3" fmla="*/ 1 w 950800"/>
                <a:gd name="connsiteY3" fmla="*/ 0 h 257442"/>
                <a:gd name="connsiteX0" fmla="*/ 1119116 w 1119116"/>
                <a:gd name="connsiteY0" fmla="*/ 0 h 257442"/>
                <a:gd name="connsiteX1" fmla="*/ 896080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279416 w 1279416"/>
                <a:gd name="connsiteY0" fmla="*/ 0 h 257442"/>
                <a:gd name="connsiteX1" fmla="*/ 10643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439717 w 1439717"/>
                <a:gd name="connsiteY0" fmla="*/ 0 h 257442"/>
                <a:gd name="connsiteX1" fmla="*/ 1224695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641695 w 1641695"/>
                <a:gd name="connsiteY0" fmla="*/ 0 h 257442"/>
                <a:gd name="connsiteX1" fmla="*/ 1384996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810011 w 1810011"/>
                <a:gd name="connsiteY0" fmla="*/ 0 h 257442"/>
                <a:gd name="connsiteX1" fmla="*/ 1586974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2130611 w 2130611"/>
                <a:gd name="connsiteY0" fmla="*/ 0 h 257442"/>
                <a:gd name="connsiteX1" fmla="*/ 17552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308544 w 2308544"/>
                <a:gd name="connsiteY0" fmla="*/ 0 h 257442"/>
                <a:gd name="connsiteX1" fmla="*/ 2075890 w 2308544"/>
                <a:gd name="connsiteY1" fmla="*/ 257442 h 257442"/>
                <a:gd name="connsiteX2" fmla="*/ 0 w 2308544"/>
                <a:gd name="connsiteY2" fmla="*/ 257442 h 257442"/>
                <a:gd name="connsiteX3" fmla="*/ 0 w 2308544"/>
                <a:gd name="connsiteY3" fmla="*/ 0 h 257442"/>
                <a:gd name="connsiteX0" fmla="*/ 2308544 w 2308544"/>
                <a:gd name="connsiteY0" fmla="*/ 0 h 257442"/>
                <a:gd name="connsiteX1" fmla="*/ 2253822 w 2308544"/>
                <a:gd name="connsiteY1" fmla="*/ 257442 h 257442"/>
                <a:gd name="connsiteX2" fmla="*/ 0 w 2308544"/>
                <a:gd name="connsiteY2" fmla="*/ 257442 h 257442"/>
                <a:gd name="connsiteX3" fmla="*/ 0 w 2308544"/>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476861 w 2476861"/>
                <a:gd name="connsiteY0" fmla="*/ 0 h 257442"/>
                <a:gd name="connsiteX1" fmla="*/ 2253823 w 2476861"/>
                <a:gd name="connsiteY1" fmla="*/ 257442 h 257442"/>
                <a:gd name="connsiteX2" fmla="*/ 0 w 2476861"/>
                <a:gd name="connsiteY2" fmla="*/ 257442 h 257442"/>
                <a:gd name="connsiteX3" fmla="*/ 1 w 2476861"/>
                <a:gd name="connsiteY3" fmla="*/ 0 h 257442"/>
                <a:gd name="connsiteX0" fmla="*/ 2476861 w 2476861"/>
                <a:gd name="connsiteY0" fmla="*/ 0 h 257442"/>
                <a:gd name="connsiteX1" fmla="*/ 2422140 w 2476861"/>
                <a:gd name="connsiteY1" fmla="*/ 257442 h 257442"/>
                <a:gd name="connsiteX2" fmla="*/ 0 w 2476861"/>
                <a:gd name="connsiteY2" fmla="*/ 257442 h 257442"/>
                <a:gd name="connsiteX3" fmla="*/ 1 w 2476861"/>
                <a:gd name="connsiteY3" fmla="*/ 0 h 257442"/>
                <a:gd name="connsiteX0" fmla="*/ 2476860 w 2476860"/>
                <a:gd name="connsiteY0" fmla="*/ 0 h 257442"/>
                <a:gd name="connsiteX1" fmla="*/ 2422139 w 2476860"/>
                <a:gd name="connsiteY1" fmla="*/ 257442 h 257442"/>
                <a:gd name="connsiteX2" fmla="*/ 0 w 2476860"/>
                <a:gd name="connsiteY2" fmla="*/ 257442 h 257442"/>
                <a:gd name="connsiteX3" fmla="*/ 0 w 2476860"/>
                <a:gd name="connsiteY3" fmla="*/ 0 h 257442"/>
                <a:gd name="connsiteX0" fmla="*/ 2476861 w 2476861"/>
                <a:gd name="connsiteY0" fmla="*/ 0 h 257442"/>
                <a:gd name="connsiteX1" fmla="*/ 2422140 w 2476861"/>
                <a:gd name="connsiteY1" fmla="*/ 257442 h 257442"/>
                <a:gd name="connsiteX2" fmla="*/ 1 w 2476861"/>
                <a:gd name="connsiteY2" fmla="*/ 257442 h 257442"/>
                <a:gd name="connsiteX3" fmla="*/ 0 w 2476861"/>
                <a:gd name="connsiteY3" fmla="*/ 0 h 257442"/>
                <a:gd name="connsiteX0" fmla="*/ 2645176 w 2645176"/>
                <a:gd name="connsiteY0" fmla="*/ 0 h 257442"/>
                <a:gd name="connsiteX1" fmla="*/ 2422140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813491 w 2813491"/>
                <a:gd name="connsiteY0" fmla="*/ 0 h 257442"/>
                <a:gd name="connsiteX1" fmla="*/ 2590454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3066765 w 3066765"/>
                <a:gd name="connsiteY0" fmla="*/ 0 h 257442"/>
                <a:gd name="connsiteX1" fmla="*/ 2758770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244698 w 3244698"/>
                <a:gd name="connsiteY0" fmla="*/ 0 h 257442"/>
                <a:gd name="connsiteX1" fmla="*/ 3012044 w 3244698"/>
                <a:gd name="connsiteY1" fmla="*/ 257442 h 257442"/>
                <a:gd name="connsiteX2" fmla="*/ 0 w 3244698"/>
                <a:gd name="connsiteY2" fmla="*/ 257442 h 257442"/>
                <a:gd name="connsiteX3" fmla="*/ 0 w 3244698"/>
                <a:gd name="connsiteY3" fmla="*/ 0 h 257442"/>
                <a:gd name="connsiteX0" fmla="*/ 3244698 w 3244698"/>
                <a:gd name="connsiteY0" fmla="*/ 0 h 257442"/>
                <a:gd name="connsiteX1" fmla="*/ 3189976 w 3244698"/>
                <a:gd name="connsiteY1" fmla="*/ 257442 h 257442"/>
                <a:gd name="connsiteX2" fmla="*/ 0 w 3244698"/>
                <a:gd name="connsiteY2" fmla="*/ 257442 h 257442"/>
                <a:gd name="connsiteX3" fmla="*/ 0 w 3244698"/>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413015 w 3413015"/>
                <a:gd name="connsiteY0" fmla="*/ 0 h 257442"/>
                <a:gd name="connsiteX1" fmla="*/ 3189977 w 3413015"/>
                <a:gd name="connsiteY1" fmla="*/ 257442 h 257442"/>
                <a:gd name="connsiteX2" fmla="*/ 0 w 3413015"/>
                <a:gd name="connsiteY2" fmla="*/ 257442 h 257442"/>
                <a:gd name="connsiteX3" fmla="*/ 1 w 3413015"/>
                <a:gd name="connsiteY3" fmla="*/ 0 h 257442"/>
                <a:gd name="connsiteX0" fmla="*/ 3413015 w 3413015"/>
                <a:gd name="connsiteY0" fmla="*/ 0 h 257442"/>
                <a:gd name="connsiteX1" fmla="*/ 3358294 w 3413015"/>
                <a:gd name="connsiteY1" fmla="*/ 257442 h 257442"/>
                <a:gd name="connsiteX2" fmla="*/ 0 w 3413015"/>
                <a:gd name="connsiteY2" fmla="*/ 257442 h 257442"/>
                <a:gd name="connsiteX3" fmla="*/ 1 w 3413015"/>
                <a:gd name="connsiteY3" fmla="*/ 0 h 257442"/>
                <a:gd name="connsiteX0" fmla="*/ 3413014 w 3413014"/>
                <a:gd name="connsiteY0" fmla="*/ 0 h 257442"/>
                <a:gd name="connsiteX1" fmla="*/ 3358293 w 3413014"/>
                <a:gd name="connsiteY1" fmla="*/ 257442 h 257442"/>
                <a:gd name="connsiteX2" fmla="*/ 0 w 3413014"/>
                <a:gd name="connsiteY2" fmla="*/ 257442 h 257442"/>
                <a:gd name="connsiteX3" fmla="*/ 0 w 3413014"/>
                <a:gd name="connsiteY3" fmla="*/ 0 h 257442"/>
                <a:gd name="connsiteX0" fmla="*/ 3413015 w 3413015"/>
                <a:gd name="connsiteY0" fmla="*/ 0 h 257442"/>
                <a:gd name="connsiteX1" fmla="*/ 3358294 w 3413015"/>
                <a:gd name="connsiteY1" fmla="*/ 257442 h 257442"/>
                <a:gd name="connsiteX2" fmla="*/ 1 w 3413015"/>
                <a:gd name="connsiteY2" fmla="*/ 257442 h 257442"/>
                <a:gd name="connsiteX3" fmla="*/ 0 w 3413015"/>
                <a:gd name="connsiteY3" fmla="*/ 0 h 257442"/>
                <a:gd name="connsiteX0" fmla="*/ 942787 w 3358294"/>
                <a:gd name="connsiteY0" fmla="*/ 0 h 257442"/>
                <a:gd name="connsiteX1" fmla="*/ 3358294 w 3358294"/>
                <a:gd name="connsiteY1" fmla="*/ 257442 h 257442"/>
                <a:gd name="connsiteX2" fmla="*/ 1 w 3358294"/>
                <a:gd name="connsiteY2" fmla="*/ 257442 h 257442"/>
                <a:gd name="connsiteX3" fmla="*/ 0 w 3358294"/>
                <a:gd name="connsiteY3" fmla="*/ 0 h 257442"/>
                <a:gd name="connsiteX0" fmla="*/ 942787 w 942787"/>
                <a:gd name="connsiteY0" fmla="*/ 0 h 257442"/>
                <a:gd name="connsiteX1" fmla="*/ 888066 w 942787"/>
                <a:gd name="connsiteY1" fmla="*/ 257442 h 257442"/>
                <a:gd name="connsiteX2" fmla="*/ 1 w 942787"/>
                <a:gd name="connsiteY2" fmla="*/ 257442 h 257442"/>
                <a:gd name="connsiteX3" fmla="*/ 0 w 942787"/>
                <a:gd name="connsiteY3" fmla="*/ 0 h 257442"/>
                <a:gd name="connsiteX0" fmla="*/ 942787 w 942787"/>
                <a:gd name="connsiteY0" fmla="*/ 0 h 257442"/>
                <a:gd name="connsiteX1" fmla="*/ 888066 w 942787"/>
                <a:gd name="connsiteY1" fmla="*/ 257442 h 257442"/>
                <a:gd name="connsiteX2" fmla="*/ 2 w 942787"/>
                <a:gd name="connsiteY2" fmla="*/ 257442 h 257442"/>
                <a:gd name="connsiteX3" fmla="*/ 0 w 942787"/>
                <a:gd name="connsiteY3" fmla="*/ 0 h 257442"/>
                <a:gd name="connsiteX0" fmla="*/ 942785 w 942785"/>
                <a:gd name="connsiteY0" fmla="*/ 0 h 257442"/>
                <a:gd name="connsiteX1" fmla="*/ 888064 w 942785"/>
                <a:gd name="connsiteY1" fmla="*/ 257442 h 257442"/>
                <a:gd name="connsiteX2" fmla="*/ 0 w 942785"/>
                <a:gd name="connsiteY2" fmla="*/ 257442 h 257442"/>
                <a:gd name="connsiteX3" fmla="*/ 0 w 942785"/>
                <a:gd name="connsiteY3" fmla="*/ 0 h 257442"/>
                <a:gd name="connsiteX0" fmla="*/ 1111101 w 1111101"/>
                <a:gd name="connsiteY0" fmla="*/ 0 h 257442"/>
                <a:gd name="connsiteX1" fmla="*/ 888064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279416 w 1279416"/>
                <a:gd name="connsiteY0" fmla="*/ 0 h 257442"/>
                <a:gd name="connsiteX1" fmla="*/ 1056380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4 w 1279416"/>
                <a:gd name="connsiteY1" fmla="*/ 257442 h 257442"/>
                <a:gd name="connsiteX2" fmla="*/ 0 w 1279416"/>
                <a:gd name="connsiteY2" fmla="*/ 257442 h 257442"/>
                <a:gd name="connsiteX3" fmla="*/ 0 w 1279416"/>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439718 w 1439718"/>
                <a:gd name="connsiteY0" fmla="*/ 0 h 257442"/>
                <a:gd name="connsiteX1" fmla="*/ 1224695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0 w 1439718"/>
                <a:gd name="connsiteY3" fmla="*/ 0 h 257442"/>
                <a:gd name="connsiteX0" fmla="*/ 1600017 w 1600017"/>
                <a:gd name="connsiteY0" fmla="*/ 0 h 257442"/>
                <a:gd name="connsiteX1" fmla="*/ 13849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843673 w 1843673"/>
                <a:gd name="connsiteY0" fmla="*/ 0 h 257442"/>
                <a:gd name="connsiteX1" fmla="*/ 1545296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701007 w 1788952"/>
                <a:gd name="connsiteY0" fmla="*/ 0 h 257442"/>
                <a:gd name="connsiteX1" fmla="*/ 1788952 w 1788952"/>
                <a:gd name="connsiteY1" fmla="*/ 257442 h 257442"/>
                <a:gd name="connsiteX2" fmla="*/ 0 w 1788952"/>
                <a:gd name="connsiteY2" fmla="*/ 257442 h 257442"/>
                <a:gd name="connsiteX3" fmla="*/ 0 w 1788952"/>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02984 w 1902984"/>
                <a:gd name="connsiteY0" fmla="*/ 0 h 257442"/>
                <a:gd name="connsiteX1" fmla="*/ 1646285 w 1902984"/>
                <a:gd name="connsiteY1" fmla="*/ 257442 h 257442"/>
                <a:gd name="connsiteX2" fmla="*/ 0 w 1902984"/>
                <a:gd name="connsiteY2" fmla="*/ 257442 h 257442"/>
                <a:gd name="connsiteX3" fmla="*/ 0 w 1902984"/>
                <a:gd name="connsiteY3" fmla="*/ 0 h 257442"/>
                <a:gd name="connsiteX0" fmla="*/ 1902984 w 1902984"/>
                <a:gd name="connsiteY0" fmla="*/ 0 h 257442"/>
                <a:gd name="connsiteX1" fmla="*/ 1848263 w 1902984"/>
                <a:gd name="connsiteY1" fmla="*/ 257442 h 257442"/>
                <a:gd name="connsiteX2" fmla="*/ 0 w 1902984"/>
                <a:gd name="connsiteY2" fmla="*/ 257442 h 257442"/>
                <a:gd name="connsiteX3" fmla="*/ 0 w 1902984"/>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801996 w 1848264"/>
                <a:gd name="connsiteY0" fmla="*/ 0 h 257442"/>
                <a:gd name="connsiteX1" fmla="*/ 1848264 w 1848264"/>
                <a:gd name="connsiteY1" fmla="*/ 257442 h 257442"/>
                <a:gd name="connsiteX2" fmla="*/ 0 w 1848264"/>
                <a:gd name="connsiteY2" fmla="*/ 257442 h 257442"/>
                <a:gd name="connsiteX3" fmla="*/ 1 w 1848264"/>
                <a:gd name="connsiteY3" fmla="*/ 0 h 257442"/>
                <a:gd name="connsiteX0" fmla="*/ 1801996 w 1801996"/>
                <a:gd name="connsiteY0" fmla="*/ 0 h 257442"/>
                <a:gd name="connsiteX1" fmla="*/ 1747275 w 1801996"/>
                <a:gd name="connsiteY1" fmla="*/ 257442 h 257442"/>
                <a:gd name="connsiteX2" fmla="*/ 0 w 1801996"/>
                <a:gd name="connsiteY2" fmla="*/ 257442 h 257442"/>
                <a:gd name="connsiteX3" fmla="*/ 1 w 1801996"/>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701007 w 1747274"/>
                <a:gd name="connsiteY0" fmla="*/ 0 h 257442"/>
                <a:gd name="connsiteX1" fmla="*/ 1747274 w 1747274"/>
                <a:gd name="connsiteY1" fmla="*/ 257442 h 257442"/>
                <a:gd name="connsiteX2" fmla="*/ 0 w 1747274"/>
                <a:gd name="connsiteY2" fmla="*/ 257442 h 257442"/>
                <a:gd name="connsiteX3" fmla="*/ 0 w 1747274"/>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44662 w 1944662"/>
                <a:gd name="connsiteY0" fmla="*/ 0 h 257442"/>
                <a:gd name="connsiteX1" fmla="*/ 1646285 w 1944662"/>
                <a:gd name="connsiteY1" fmla="*/ 257442 h 257442"/>
                <a:gd name="connsiteX2" fmla="*/ 0 w 1944662"/>
                <a:gd name="connsiteY2" fmla="*/ 257442 h 257442"/>
                <a:gd name="connsiteX3" fmla="*/ 0 w 1944662"/>
                <a:gd name="connsiteY3" fmla="*/ 0 h 257442"/>
                <a:gd name="connsiteX0" fmla="*/ 1944662 w 1944662"/>
                <a:gd name="connsiteY0" fmla="*/ 0 h 257442"/>
                <a:gd name="connsiteX1" fmla="*/ 1889941 w 1944662"/>
                <a:gd name="connsiteY1" fmla="*/ 257442 h 257442"/>
                <a:gd name="connsiteX2" fmla="*/ 0 w 1944662"/>
                <a:gd name="connsiteY2" fmla="*/ 257442 h 257442"/>
                <a:gd name="connsiteX3" fmla="*/ 0 w 1944662"/>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2107273 w 2107273"/>
                <a:gd name="connsiteY0" fmla="*/ 0 h 257442"/>
                <a:gd name="connsiteX1" fmla="*/ 1889942 w 2107273"/>
                <a:gd name="connsiteY1" fmla="*/ 257442 h 257442"/>
                <a:gd name="connsiteX2" fmla="*/ 0 w 2107273"/>
                <a:gd name="connsiteY2" fmla="*/ 257442 h 257442"/>
                <a:gd name="connsiteX3" fmla="*/ 1 w 2107273"/>
                <a:gd name="connsiteY3" fmla="*/ 0 h 257442"/>
                <a:gd name="connsiteX0" fmla="*/ 2107273 w 2107273"/>
                <a:gd name="connsiteY0" fmla="*/ 0 h 257442"/>
                <a:gd name="connsiteX1" fmla="*/ 2052552 w 2107273"/>
                <a:gd name="connsiteY1" fmla="*/ 257442 h 257442"/>
                <a:gd name="connsiteX2" fmla="*/ 0 w 2107273"/>
                <a:gd name="connsiteY2" fmla="*/ 257442 h 257442"/>
                <a:gd name="connsiteX3" fmla="*/ 1 w 2107273"/>
                <a:gd name="connsiteY3" fmla="*/ 0 h 257442"/>
                <a:gd name="connsiteX0" fmla="*/ 2107272 w 2107272"/>
                <a:gd name="connsiteY0" fmla="*/ 0 h 257442"/>
                <a:gd name="connsiteX1" fmla="*/ 2052551 w 2107272"/>
                <a:gd name="connsiteY1" fmla="*/ 257442 h 257442"/>
                <a:gd name="connsiteX2" fmla="*/ 0 w 2107272"/>
                <a:gd name="connsiteY2" fmla="*/ 257442 h 257442"/>
                <a:gd name="connsiteX3" fmla="*/ 0 w 2107272"/>
                <a:gd name="connsiteY3" fmla="*/ 0 h 257442"/>
                <a:gd name="connsiteX0" fmla="*/ 2107273 w 2107273"/>
                <a:gd name="connsiteY0" fmla="*/ 0 h 257442"/>
                <a:gd name="connsiteX1" fmla="*/ 2052552 w 2107273"/>
                <a:gd name="connsiteY1" fmla="*/ 257442 h 257442"/>
                <a:gd name="connsiteX2" fmla="*/ 1 w 2107273"/>
                <a:gd name="connsiteY2" fmla="*/ 257442 h 257442"/>
                <a:gd name="connsiteX3" fmla="*/ 0 w 2107273"/>
                <a:gd name="connsiteY3" fmla="*/ 0 h 257442"/>
                <a:gd name="connsiteX0" fmla="*/ 2267573 w 2267573"/>
                <a:gd name="connsiteY0" fmla="*/ 0 h 257442"/>
                <a:gd name="connsiteX1" fmla="*/ 20525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2 w 2267572"/>
                <a:gd name="connsiteY0" fmla="*/ 0 h 257442"/>
                <a:gd name="connsiteX1" fmla="*/ 2212851 w 2267572"/>
                <a:gd name="connsiteY1" fmla="*/ 257442 h 257442"/>
                <a:gd name="connsiteX2" fmla="*/ 0 w 2267572"/>
                <a:gd name="connsiteY2" fmla="*/ 257442 h 257442"/>
                <a:gd name="connsiteX3" fmla="*/ 0 w 2267572"/>
                <a:gd name="connsiteY3" fmla="*/ 0 h 257442"/>
                <a:gd name="connsiteX0" fmla="*/ 2427871 w 2427871"/>
                <a:gd name="connsiteY0" fmla="*/ 0 h 257442"/>
                <a:gd name="connsiteX1" fmla="*/ 2212851 w 2427871"/>
                <a:gd name="connsiteY1" fmla="*/ 257442 h 257442"/>
                <a:gd name="connsiteX2" fmla="*/ 0 w 2427871"/>
                <a:gd name="connsiteY2" fmla="*/ 257442 h 257442"/>
                <a:gd name="connsiteX3" fmla="*/ 0 w 2427871"/>
                <a:gd name="connsiteY3" fmla="*/ 0 h 257442"/>
                <a:gd name="connsiteX0" fmla="*/ 2427871 w 2427871"/>
                <a:gd name="connsiteY0" fmla="*/ 0 h 257442"/>
                <a:gd name="connsiteX1" fmla="*/ 2373150 w 2427871"/>
                <a:gd name="connsiteY1" fmla="*/ 257442 h 257442"/>
                <a:gd name="connsiteX2" fmla="*/ 0 w 2427871"/>
                <a:gd name="connsiteY2" fmla="*/ 257442 h 257442"/>
                <a:gd name="connsiteX3" fmla="*/ 0 w 2427871"/>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1 w 2427872"/>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0 w 2427872"/>
                <a:gd name="connsiteY3" fmla="*/ 0 h 257442"/>
                <a:gd name="connsiteX0" fmla="*/ 2706795 w 2706795"/>
                <a:gd name="connsiteY0" fmla="*/ 0 h 257442"/>
                <a:gd name="connsiteX1" fmla="*/ 2373151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875109 w 2875109"/>
                <a:gd name="connsiteY0" fmla="*/ 0 h 257442"/>
                <a:gd name="connsiteX1" fmla="*/ 2652074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3061058 w 3061058"/>
                <a:gd name="connsiteY0" fmla="*/ 0 h 257442"/>
                <a:gd name="connsiteX1" fmla="*/ 2820388 w 3061058"/>
                <a:gd name="connsiteY1" fmla="*/ 257442 h 257442"/>
                <a:gd name="connsiteX2" fmla="*/ 0 w 3061058"/>
                <a:gd name="connsiteY2" fmla="*/ 257442 h 257442"/>
                <a:gd name="connsiteX3" fmla="*/ 0 w 3061058"/>
                <a:gd name="connsiteY3" fmla="*/ 0 h 257442"/>
                <a:gd name="connsiteX0" fmla="*/ 3061058 w 3061058"/>
                <a:gd name="connsiteY0" fmla="*/ 0 h 257442"/>
                <a:gd name="connsiteX1" fmla="*/ 3006336 w 3061058"/>
                <a:gd name="connsiteY1" fmla="*/ 257442 h 257442"/>
                <a:gd name="connsiteX2" fmla="*/ 0 w 3061058"/>
                <a:gd name="connsiteY2" fmla="*/ 257442 h 257442"/>
                <a:gd name="connsiteX3" fmla="*/ 0 w 3061058"/>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221359 w 3221359"/>
                <a:gd name="connsiteY0" fmla="*/ 0 h 257442"/>
                <a:gd name="connsiteX1" fmla="*/ 3006337 w 3221359"/>
                <a:gd name="connsiteY1" fmla="*/ 257442 h 257442"/>
                <a:gd name="connsiteX2" fmla="*/ 0 w 3221359"/>
                <a:gd name="connsiteY2" fmla="*/ 257442 h 257442"/>
                <a:gd name="connsiteX3" fmla="*/ 1 w 3221359"/>
                <a:gd name="connsiteY3" fmla="*/ 0 h 257442"/>
                <a:gd name="connsiteX0" fmla="*/ 3221359 w 3221359"/>
                <a:gd name="connsiteY0" fmla="*/ 0 h 257442"/>
                <a:gd name="connsiteX1" fmla="*/ 3166638 w 3221359"/>
                <a:gd name="connsiteY1" fmla="*/ 257442 h 257442"/>
                <a:gd name="connsiteX2" fmla="*/ 0 w 3221359"/>
                <a:gd name="connsiteY2" fmla="*/ 257442 h 257442"/>
                <a:gd name="connsiteX3" fmla="*/ 1 w 3221359"/>
                <a:gd name="connsiteY3" fmla="*/ 0 h 257442"/>
                <a:gd name="connsiteX0" fmla="*/ 3221358 w 3221358"/>
                <a:gd name="connsiteY0" fmla="*/ 0 h 257442"/>
                <a:gd name="connsiteX1" fmla="*/ 3166637 w 3221358"/>
                <a:gd name="connsiteY1" fmla="*/ 257442 h 257442"/>
                <a:gd name="connsiteX2" fmla="*/ 0 w 3221358"/>
                <a:gd name="connsiteY2" fmla="*/ 257442 h 257442"/>
                <a:gd name="connsiteX3" fmla="*/ 0 w 3221358"/>
                <a:gd name="connsiteY3" fmla="*/ 0 h 257442"/>
                <a:gd name="connsiteX0" fmla="*/ 3221359 w 3221359"/>
                <a:gd name="connsiteY0" fmla="*/ 0 h 257442"/>
                <a:gd name="connsiteX1" fmla="*/ 3166638 w 3221359"/>
                <a:gd name="connsiteY1" fmla="*/ 257442 h 257442"/>
                <a:gd name="connsiteX2" fmla="*/ 1 w 3221359"/>
                <a:gd name="connsiteY2" fmla="*/ 257442 h 257442"/>
                <a:gd name="connsiteX3" fmla="*/ 0 w 3221359"/>
                <a:gd name="connsiteY3" fmla="*/ 0 h 257442"/>
                <a:gd name="connsiteX0" fmla="*/ 3389675 w 3389675"/>
                <a:gd name="connsiteY0" fmla="*/ 0 h 257442"/>
                <a:gd name="connsiteX1" fmla="*/ 3166638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4 w 3389674"/>
                <a:gd name="connsiteY0" fmla="*/ 0 h 257442"/>
                <a:gd name="connsiteX1" fmla="*/ 3334953 w 3389674"/>
                <a:gd name="connsiteY1" fmla="*/ 257442 h 257442"/>
                <a:gd name="connsiteX2" fmla="*/ 0 w 3389674"/>
                <a:gd name="connsiteY2" fmla="*/ 257442 h 257442"/>
                <a:gd name="connsiteX3" fmla="*/ 0 w 3389674"/>
                <a:gd name="connsiteY3" fmla="*/ 0 h 257442"/>
                <a:gd name="connsiteX0" fmla="*/ 986066 w 3334953"/>
                <a:gd name="connsiteY0" fmla="*/ 0 h 257442"/>
                <a:gd name="connsiteX1" fmla="*/ 3334953 w 3334953"/>
                <a:gd name="connsiteY1" fmla="*/ 257442 h 257442"/>
                <a:gd name="connsiteX2" fmla="*/ 0 w 3334953"/>
                <a:gd name="connsiteY2" fmla="*/ 257442 h 257442"/>
                <a:gd name="connsiteX3" fmla="*/ 0 w 3334953"/>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1154382 w 1154382"/>
                <a:gd name="connsiteY0" fmla="*/ 0 h 257442"/>
                <a:gd name="connsiteX1" fmla="*/ 931346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314682 w 1314682"/>
                <a:gd name="connsiteY0" fmla="*/ 0 h 257442"/>
                <a:gd name="connsiteX1" fmla="*/ 10996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482998 w 1482998"/>
                <a:gd name="connsiteY0" fmla="*/ 0 h 257442"/>
                <a:gd name="connsiteX1" fmla="*/ 1259961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643298 w 1643298"/>
                <a:gd name="connsiteY0" fmla="*/ 0 h 257442"/>
                <a:gd name="connsiteX1" fmla="*/ 14282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896573 w 1896573"/>
                <a:gd name="connsiteY0" fmla="*/ 0 h 257442"/>
                <a:gd name="connsiteX1" fmla="*/ 1588577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2071749 w 2071749"/>
                <a:gd name="connsiteY0" fmla="*/ 0 h 257442"/>
                <a:gd name="connsiteX1" fmla="*/ 1841852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333038 w 2333038"/>
                <a:gd name="connsiteY0" fmla="*/ 0 h 257442"/>
                <a:gd name="connsiteX1" fmla="*/ 2017028 w 2333038"/>
                <a:gd name="connsiteY1" fmla="*/ 257442 h 257442"/>
                <a:gd name="connsiteX2" fmla="*/ 0 w 2333038"/>
                <a:gd name="connsiteY2" fmla="*/ 257442 h 257442"/>
                <a:gd name="connsiteX3" fmla="*/ 0 w 2333038"/>
                <a:gd name="connsiteY3" fmla="*/ 0 h 257442"/>
                <a:gd name="connsiteX0" fmla="*/ 2333038 w 2333038"/>
                <a:gd name="connsiteY0" fmla="*/ 0 h 257442"/>
                <a:gd name="connsiteX1" fmla="*/ 2278316 w 2333038"/>
                <a:gd name="connsiteY1" fmla="*/ 257442 h 257442"/>
                <a:gd name="connsiteX2" fmla="*/ 0 w 2333038"/>
                <a:gd name="connsiteY2" fmla="*/ 257442 h 257442"/>
                <a:gd name="connsiteX3" fmla="*/ 0 w 2333038"/>
                <a:gd name="connsiteY3" fmla="*/ 0 h 257442"/>
                <a:gd name="connsiteX0" fmla="*/ 2333039 w 2333039"/>
                <a:gd name="connsiteY0" fmla="*/ 0 h 257442"/>
                <a:gd name="connsiteX1" fmla="*/ 2278317 w 2333039"/>
                <a:gd name="connsiteY1" fmla="*/ 257442 h 257442"/>
                <a:gd name="connsiteX2" fmla="*/ 0 w 2333039"/>
                <a:gd name="connsiteY2" fmla="*/ 257442 h 257442"/>
                <a:gd name="connsiteX3" fmla="*/ 1 w 2333039"/>
                <a:gd name="connsiteY3" fmla="*/ 0 h 257442"/>
                <a:gd name="connsiteX0" fmla="*/ 2333039 w 2333039"/>
                <a:gd name="connsiteY0" fmla="*/ 0 h 257442"/>
                <a:gd name="connsiteX1" fmla="*/ 2278317 w 2333039"/>
                <a:gd name="connsiteY1" fmla="*/ 257442 h 257442"/>
                <a:gd name="connsiteX2" fmla="*/ 0 w 2333039"/>
                <a:gd name="connsiteY2" fmla="*/ 257442 h 257442"/>
                <a:gd name="connsiteX3" fmla="*/ 1 w 2333039"/>
                <a:gd name="connsiteY3" fmla="*/ 0 h 257442"/>
                <a:gd name="connsiteX0" fmla="*/ 2653640 w 2653640"/>
                <a:gd name="connsiteY0" fmla="*/ 0 h 257442"/>
                <a:gd name="connsiteX1" fmla="*/ 2278317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0 w 2653640"/>
                <a:gd name="connsiteY3" fmla="*/ 0 h 257442"/>
                <a:gd name="connsiteX0" fmla="*/ 950801 w 2598918"/>
                <a:gd name="connsiteY0" fmla="*/ 0 h 257442"/>
                <a:gd name="connsiteX1" fmla="*/ 2598918 w 2598918"/>
                <a:gd name="connsiteY1" fmla="*/ 257442 h 257442"/>
                <a:gd name="connsiteX2" fmla="*/ 0 w 2598918"/>
                <a:gd name="connsiteY2" fmla="*/ 257442 h 257442"/>
                <a:gd name="connsiteX3" fmla="*/ 0 w 2598918"/>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28733 w 1128733"/>
                <a:gd name="connsiteY0" fmla="*/ 0 h 257442"/>
                <a:gd name="connsiteX1" fmla="*/ 896079 w 1128733"/>
                <a:gd name="connsiteY1" fmla="*/ 257442 h 257442"/>
                <a:gd name="connsiteX2" fmla="*/ 0 w 1128733"/>
                <a:gd name="connsiteY2" fmla="*/ 257442 h 257442"/>
                <a:gd name="connsiteX3" fmla="*/ 0 w 1128733"/>
                <a:gd name="connsiteY3" fmla="*/ 0 h 257442"/>
                <a:gd name="connsiteX0" fmla="*/ 1128733 w 1128733"/>
                <a:gd name="connsiteY0" fmla="*/ 0 h 257442"/>
                <a:gd name="connsiteX1" fmla="*/ 1074012 w 1128733"/>
                <a:gd name="connsiteY1" fmla="*/ 257442 h 257442"/>
                <a:gd name="connsiteX2" fmla="*/ 0 w 1128733"/>
                <a:gd name="connsiteY2" fmla="*/ 257442 h 257442"/>
                <a:gd name="connsiteX3" fmla="*/ 0 w 1128733"/>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1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0 w 1128734"/>
                <a:gd name="connsiteY3" fmla="*/ 0 h 257442"/>
                <a:gd name="connsiteX0" fmla="*/ 1332316 w 1332316"/>
                <a:gd name="connsiteY0" fmla="*/ 0 h 257442"/>
                <a:gd name="connsiteX1" fmla="*/ 1074013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585590 w 1585590"/>
                <a:gd name="connsiteY0" fmla="*/ 0 h 257442"/>
                <a:gd name="connsiteX1" fmla="*/ 1277595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760766 w 1760766"/>
                <a:gd name="connsiteY0" fmla="*/ 0 h 257442"/>
                <a:gd name="connsiteX1" fmla="*/ 1530869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2065337 w 2065337"/>
                <a:gd name="connsiteY0" fmla="*/ 0 h 257442"/>
                <a:gd name="connsiteX1" fmla="*/ 1706045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334642 w 2334642"/>
                <a:gd name="connsiteY0" fmla="*/ 0 h 257442"/>
                <a:gd name="connsiteX1" fmla="*/ 2010616 w 2334642"/>
                <a:gd name="connsiteY1" fmla="*/ 257442 h 257442"/>
                <a:gd name="connsiteX2" fmla="*/ 0 w 2334642"/>
                <a:gd name="connsiteY2" fmla="*/ 257442 h 257442"/>
                <a:gd name="connsiteX3" fmla="*/ 0 w 2334642"/>
                <a:gd name="connsiteY3" fmla="*/ 0 h 257442"/>
                <a:gd name="connsiteX0" fmla="*/ 2334642 w 2334642"/>
                <a:gd name="connsiteY0" fmla="*/ 0 h 257442"/>
                <a:gd name="connsiteX1" fmla="*/ 2279920 w 2334642"/>
                <a:gd name="connsiteY1" fmla="*/ 257442 h 257442"/>
                <a:gd name="connsiteX2" fmla="*/ 0 w 2334642"/>
                <a:gd name="connsiteY2" fmla="*/ 257442 h 257442"/>
                <a:gd name="connsiteX3" fmla="*/ 0 w 2334642"/>
                <a:gd name="connsiteY3" fmla="*/ 0 h 257442"/>
                <a:gd name="connsiteX0" fmla="*/ 2334643 w 2334643"/>
                <a:gd name="connsiteY0" fmla="*/ 0 h 257442"/>
                <a:gd name="connsiteX1" fmla="*/ 2279921 w 2334643"/>
                <a:gd name="connsiteY1" fmla="*/ 257442 h 257442"/>
                <a:gd name="connsiteX2" fmla="*/ 0 w 2334643"/>
                <a:gd name="connsiteY2" fmla="*/ 257442 h 257442"/>
                <a:gd name="connsiteX3" fmla="*/ 1 w 2334643"/>
                <a:gd name="connsiteY3" fmla="*/ 0 h 257442"/>
                <a:gd name="connsiteX0" fmla="*/ 2334643 w 2334643"/>
                <a:gd name="connsiteY0" fmla="*/ 0 h 257442"/>
                <a:gd name="connsiteX1" fmla="*/ 2279921 w 2334643"/>
                <a:gd name="connsiteY1" fmla="*/ 257442 h 257442"/>
                <a:gd name="connsiteX2" fmla="*/ 0 w 2334643"/>
                <a:gd name="connsiteY2" fmla="*/ 257442 h 257442"/>
                <a:gd name="connsiteX3" fmla="*/ 1 w 2334643"/>
                <a:gd name="connsiteY3" fmla="*/ 0 h 257442"/>
                <a:gd name="connsiteX0" fmla="*/ 950802 w 2279921"/>
                <a:gd name="connsiteY0" fmla="*/ 0 h 257442"/>
                <a:gd name="connsiteX1" fmla="*/ 2279921 w 2279921"/>
                <a:gd name="connsiteY1" fmla="*/ 257442 h 257442"/>
                <a:gd name="connsiteX2" fmla="*/ 0 w 2279921"/>
                <a:gd name="connsiteY2" fmla="*/ 257442 h 257442"/>
                <a:gd name="connsiteX3" fmla="*/ 1 w 2279921"/>
                <a:gd name="connsiteY3" fmla="*/ 0 h 257442"/>
                <a:gd name="connsiteX0" fmla="*/ 950802 w 950802"/>
                <a:gd name="connsiteY0" fmla="*/ 0 h 257442"/>
                <a:gd name="connsiteX1" fmla="*/ 896081 w 950802"/>
                <a:gd name="connsiteY1" fmla="*/ 257442 h 257442"/>
                <a:gd name="connsiteX2" fmla="*/ 0 w 950802"/>
                <a:gd name="connsiteY2" fmla="*/ 257442 h 257442"/>
                <a:gd name="connsiteX3" fmla="*/ 1 w 950802"/>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1128734 w 1128734"/>
                <a:gd name="connsiteY0" fmla="*/ 0 h 257442"/>
                <a:gd name="connsiteX1" fmla="*/ 896080 w 1128734"/>
                <a:gd name="connsiteY1" fmla="*/ 257442 h 257442"/>
                <a:gd name="connsiteX2" fmla="*/ 0 w 1128734"/>
                <a:gd name="connsiteY2" fmla="*/ 257442 h 257442"/>
                <a:gd name="connsiteX3" fmla="*/ 0 w 1128734"/>
                <a:gd name="connsiteY3" fmla="*/ 0 h 257442"/>
                <a:gd name="connsiteX0" fmla="*/ 1128734 w 1128734"/>
                <a:gd name="connsiteY0" fmla="*/ 0 h 257442"/>
                <a:gd name="connsiteX1" fmla="*/ 1074012 w 1128734"/>
                <a:gd name="connsiteY1" fmla="*/ 257442 h 257442"/>
                <a:gd name="connsiteX2" fmla="*/ 0 w 1128734"/>
                <a:gd name="connsiteY2" fmla="*/ 257442 h 257442"/>
                <a:gd name="connsiteX3" fmla="*/ 0 w 1128734"/>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1 w 1128735"/>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1 w 1128735"/>
                <a:gd name="connsiteY3" fmla="*/ 0 h 257442"/>
                <a:gd name="connsiteX0" fmla="*/ 1297051 w 1297051"/>
                <a:gd name="connsiteY0" fmla="*/ 0 h 257442"/>
                <a:gd name="connsiteX1" fmla="*/ 1074013 w 1297051"/>
                <a:gd name="connsiteY1" fmla="*/ 257442 h 257442"/>
                <a:gd name="connsiteX2" fmla="*/ 0 w 1297051"/>
                <a:gd name="connsiteY2" fmla="*/ 257442 h 257442"/>
                <a:gd name="connsiteX3" fmla="*/ 1 w 1297051"/>
                <a:gd name="connsiteY3" fmla="*/ 0 h 257442"/>
                <a:gd name="connsiteX0" fmla="*/ 1297051 w 1297051"/>
                <a:gd name="connsiteY0" fmla="*/ 0 h 257442"/>
                <a:gd name="connsiteX1" fmla="*/ 1242330 w 1297051"/>
                <a:gd name="connsiteY1" fmla="*/ 257442 h 257442"/>
                <a:gd name="connsiteX2" fmla="*/ 0 w 1297051"/>
                <a:gd name="connsiteY2" fmla="*/ 257442 h 257442"/>
                <a:gd name="connsiteX3" fmla="*/ 1 w 1297051"/>
                <a:gd name="connsiteY3" fmla="*/ 0 h 257442"/>
                <a:gd name="connsiteX0" fmla="*/ 1297050 w 1297050"/>
                <a:gd name="connsiteY0" fmla="*/ 0 h 257442"/>
                <a:gd name="connsiteX1" fmla="*/ 1242329 w 1297050"/>
                <a:gd name="connsiteY1" fmla="*/ 257442 h 257442"/>
                <a:gd name="connsiteX2" fmla="*/ 0 w 1297050"/>
                <a:gd name="connsiteY2" fmla="*/ 257442 h 257442"/>
                <a:gd name="connsiteX3" fmla="*/ 0 w 1297050"/>
                <a:gd name="connsiteY3" fmla="*/ 0 h 257442"/>
                <a:gd name="connsiteX0" fmla="*/ 1297051 w 1297051"/>
                <a:gd name="connsiteY0" fmla="*/ 0 h 257442"/>
                <a:gd name="connsiteX1" fmla="*/ 1242330 w 1297051"/>
                <a:gd name="connsiteY1" fmla="*/ 257442 h 257442"/>
                <a:gd name="connsiteX2" fmla="*/ 1 w 1297051"/>
                <a:gd name="connsiteY2" fmla="*/ 257442 h 257442"/>
                <a:gd name="connsiteX3" fmla="*/ 0 w 1297051"/>
                <a:gd name="connsiteY3" fmla="*/ 0 h 257442"/>
                <a:gd name="connsiteX0" fmla="*/ 1465366 w 1465366"/>
                <a:gd name="connsiteY0" fmla="*/ 0 h 257442"/>
                <a:gd name="connsiteX1" fmla="*/ 1242330 w 1465366"/>
                <a:gd name="connsiteY1" fmla="*/ 257442 h 257442"/>
                <a:gd name="connsiteX2" fmla="*/ 1 w 1465366"/>
                <a:gd name="connsiteY2" fmla="*/ 257442 h 257442"/>
                <a:gd name="connsiteX3" fmla="*/ 0 w 1465366"/>
                <a:gd name="connsiteY3" fmla="*/ 0 h 257442"/>
                <a:gd name="connsiteX0" fmla="*/ 1465366 w 1465366"/>
                <a:gd name="connsiteY0" fmla="*/ 0 h 257442"/>
                <a:gd name="connsiteX1" fmla="*/ 1410644 w 1465366"/>
                <a:gd name="connsiteY1" fmla="*/ 257442 h 257442"/>
                <a:gd name="connsiteX2" fmla="*/ 1 w 1465366"/>
                <a:gd name="connsiteY2" fmla="*/ 257442 h 257442"/>
                <a:gd name="connsiteX3" fmla="*/ 0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0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0 w 1465366"/>
                <a:gd name="connsiteY3" fmla="*/ 0 h 257442"/>
                <a:gd name="connsiteX0" fmla="*/ 1651313 w 1651313"/>
                <a:gd name="connsiteY0" fmla="*/ 0 h 257442"/>
                <a:gd name="connsiteX1" fmla="*/ 1410644 w 1651313"/>
                <a:gd name="connsiteY1" fmla="*/ 257442 h 257442"/>
                <a:gd name="connsiteX2" fmla="*/ 0 w 1651313"/>
                <a:gd name="connsiteY2" fmla="*/ 257442 h 257442"/>
                <a:gd name="connsiteX3" fmla="*/ 0 w 1651313"/>
                <a:gd name="connsiteY3" fmla="*/ 0 h 257442"/>
                <a:gd name="connsiteX0" fmla="*/ 1651313 w 1651313"/>
                <a:gd name="connsiteY0" fmla="*/ 0 h 257442"/>
                <a:gd name="connsiteX1" fmla="*/ 1596592 w 1651313"/>
                <a:gd name="connsiteY1" fmla="*/ 257442 h 257442"/>
                <a:gd name="connsiteX2" fmla="*/ 0 w 1651313"/>
                <a:gd name="connsiteY2" fmla="*/ 257442 h 257442"/>
                <a:gd name="connsiteX3" fmla="*/ 0 w 1651313"/>
                <a:gd name="connsiteY3" fmla="*/ 0 h 257442"/>
                <a:gd name="connsiteX0" fmla="*/ 1651313 w 1651313"/>
                <a:gd name="connsiteY0" fmla="*/ 0 h 257442"/>
                <a:gd name="connsiteX1" fmla="*/ 1596592 w 1651313"/>
                <a:gd name="connsiteY1" fmla="*/ 257442 h 257442"/>
                <a:gd name="connsiteX2" fmla="*/ 0 w 1651313"/>
                <a:gd name="connsiteY2" fmla="*/ 257442 h 257442"/>
                <a:gd name="connsiteX3" fmla="*/ 0 w 1651313"/>
                <a:gd name="connsiteY3" fmla="*/ 0 h 257442"/>
                <a:gd name="connsiteX0" fmla="*/ 1651313 w 1651313"/>
                <a:gd name="connsiteY0" fmla="*/ 0 h 257442"/>
                <a:gd name="connsiteX1" fmla="*/ 1596592 w 1651313"/>
                <a:gd name="connsiteY1" fmla="*/ 257442 h 257442"/>
                <a:gd name="connsiteX2" fmla="*/ 0 w 1651313"/>
                <a:gd name="connsiteY2" fmla="*/ 257442 h 257442"/>
                <a:gd name="connsiteX3" fmla="*/ 0 w 1651313"/>
                <a:gd name="connsiteY3" fmla="*/ 0 h 257442"/>
                <a:gd name="connsiteX0" fmla="*/ 1819629 w 1819629"/>
                <a:gd name="connsiteY0" fmla="*/ 0 h 257442"/>
                <a:gd name="connsiteX1" fmla="*/ 1596592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979929 w 1979929"/>
                <a:gd name="connsiteY0" fmla="*/ 0 h 257442"/>
                <a:gd name="connsiteX1" fmla="*/ 1764908 w 1979929"/>
                <a:gd name="connsiteY1" fmla="*/ 257442 h 257442"/>
                <a:gd name="connsiteX2" fmla="*/ 0 w 1979929"/>
                <a:gd name="connsiteY2" fmla="*/ 257442 h 257442"/>
                <a:gd name="connsiteX3" fmla="*/ 0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0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0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0 w 1979929"/>
                <a:gd name="connsiteY3" fmla="*/ 0 h 257442"/>
                <a:gd name="connsiteX0" fmla="*/ 2246476 w 2246476"/>
                <a:gd name="connsiteY0" fmla="*/ 0 h 257442"/>
                <a:gd name="connsiteX1" fmla="*/ 1925208 w 2246476"/>
                <a:gd name="connsiteY1" fmla="*/ 257442 h 257442"/>
                <a:gd name="connsiteX2" fmla="*/ 0 w 2246476"/>
                <a:gd name="connsiteY2" fmla="*/ 257442 h 257442"/>
                <a:gd name="connsiteX3" fmla="*/ 0 w 2246476"/>
                <a:gd name="connsiteY3" fmla="*/ 0 h 257442"/>
                <a:gd name="connsiteX0" fmla="*/ 2246476 w 2246476"/>
                <a:gd name="connsiteY0" fmla="*/ 0 h 257442"/>
                <a:gd name="connsiteX1" fmla="*/ 2191754 w 2246476"/>
                <a:gd name="connsiteY1" fmla="*/ 257442 h 257442"/>
                <a:gd name="connsiteX2" fmla="*/ 0 w 2246476"/>
                <a:gd name="connsiteY2" fmla="*/ 257442 h 257442"/>
                <a:gd name="connsiteX3" fmla="*/ 0 w 2246476"/>
                <a:gd name="connsiteY3" fmla="*/ 0 h 257442"/>
                <a:gd name="connsiteX0" fmla="*/ 2246477 w 2246477"/>
                <a:gd name="connsiteY0" fmla="*/ 0 h 257442"/>
                <a:gd name="connsiteX1" fmla="*/ 2191755 w 2246477"/>
                <a:gd name="connsiteY1" fmla="*/ 257442 h 257442"/>
                <a:gd name="connsiteX2" fmla="*/ 0 w 2246477"/>
                <a:gd name="connsiteY2" fmla="*/ 257442 h 257442"/>
                <a:gd name="connsiteX3" fmla="*/ 1 w 2246477"/>
                <a:gd name="connsiteY3" fmla="*/ 0 h 257442"/>
                <a:gd name="connsiteX0" fmla="*/ 2246477 w 2246477"/>
                <a:gd name="connsiteY0" fmla="*/ 0 h 257442"/>
                <a:gd name="connsiteX1" fmla="*/ 2191755 w 2246477"/>
                <a:gd name="connsiteY1" fmla="*/ 257442 h 257442"/>
                <a:gd name="connsiteX2" fmla="*/ 0 w 2246477"/>
                <a:gd name="connsiteY2" fmla="*/ 257442 h 257442"/>
                <a:gd name="connsiteX3" fmla="*/ 1 w 2246477"/>
                <a:gd name="connsiteY3" fmla="*/ 0 h 257442"/>
                <a:gd name="connsiteX0" fmla="*/ 2507767 w 2507767"/>
                <a:gd name="connsiteY0" fmla="*/ 0 h 257442"/>
                <a:gd name="connsiteX1" fmla="*/ 2191755 w 2507767"/>
                <a:gd name="connsiteY1" fmla="*/ 257442 h 257442"/>
                <a:gd name="connsiteX2" fmla="*/ 0 w 2507767"/>
                <a:gd name="connsiteY2" fmla="*/ 257442 h 257442"/>
                <a:gd name="connsiteX3" fmla="*/ 1 w 2507767"/>
                <a:gd name="connsiteY3" fmla="*/ 0 h 257442"/>
                <a:gd name="connsiteX0" fmla="*/ 2507767 w 2507767"/>
                <a:gd name="connsiteY0" fmla="*/ 0 h 257442"/>
                <a:gd name="connsiteX1" fmla="*/ 2453046 w 2507767"/>
                <a:gd name="connsiteY1" fmla="*/ 257442 h 257442"/>
                <a:gd name="connsiteX2" fmla="*/ 0 w 2507767"/>
                <a:gd name="connsiteY2" fmla="*/ 257442 h 257442"/>
                <a:gd name="connsiteX3" fmla="*/ 1 w 2507767"/>
                <a:gd name="connsiteY3" fmla="*/ 0 h 257442"/>
                <a:gd name="connsiteX0" fmla="*/ 2507766 w 2507766"/>
                <a:gd name="connsiteY0" fmla="*/ 0 h 257442"/>
                <a:gd name="connsiteX1" fmla="*/ 2453045 w 2507766"/>
                <a:gd name="connsiteY1" fmla="*/ 257442 h 257442"/>
                <a:gd name="connsiteX2" fmla="*/ 0 w 2507766"/>
                <a:gd name="connsiteY2" fmla="*/ 257442 h 257442"/>
                <a:gd name="connsiteX3" fmla="*/ 0 w 2507766"/>
                <a:gd name="connsiteY3" fmla="*/ 0 h 257442"/>
                <a:gd name="connsiteX0" fmla="*/ 2507767 w 2507767"/>
                <a:gd name="connsiteY0" fmla="*/ 0 h 257442"/>
                <a:gd name="connsiteX1" fmla="*/ 2453046 w 2507767"/>
                <a:gd name="connsiteY1" fmla="*/ 257442 h 257442"/>
                <a:gd name="connsiteX2" fmla="*/ 1 w 2507767"/>
                <a:gd name="connsiteY2" fmla="*/ 257442 h 257442"/>
                <a:gd name="connsiteX3" fmla="*/ 0 w 2507767"/>
                <a:gd name="connsiteY3" fmla="*/ 0 h 257442"/>
                <a:gd name="connsiteX0" fmla="*/ 2676082 w 2676082"/>
                <a:gd name="connsiteY0" fmla="*/ 0 h 257442"/>
                <a:gd name="connsiteX1" fmla="*/ 2453046 w 2676082"/>
                <a:gd name="connsiteY1" fmla="*/ 257442 h 257442"/>
                <a:gd name="connsiteX2" fmla="*/ 1 w 2676082"/>
                <a:gd name="connsiteY2" fmla="*/ 257442 h 257442"/>
                <a:gd name="connsiteX3" fmla="*/ 0 w 2676082"/>
                <a:gd name="connsiteY3" fmla="*/ 0 h 257442"/>
                <a:gd name="connsiteX0" fmla="*/ 2676082 w 2676082"/>
                <a:gd name="connsiteY0" fmla="*/ 0 h 257442"/>
                <a:gd name="connsiteX1" fmla="*/ 2621360 w 2676082"/>
                <a:gd name="connsiteY1" fmla="*/ 257442 h 257442"/>
                <a:gd name="connsiteX2" fmla="*/ 1 w 2676082"/>
                <a:gd name="connsiteY2" fmla="*/ 257442 h 257442"/>
                <a:gd name="connsiteX3" fmla="*/ 0 w 2676082"/>
                <a:gd name="connsiteY3" fmla="*/ 0 h 257442"/>
                <a:gd name="connsiteX0" fmla="*/ 2676082 w 2676082"/>
                <a:gd name="connsiteY0" fmla="*/ 0 h 257442"/>
                <a:gd name="connsiteX1" fmla="*/ 2621360 w 2676082"/>
                <a:gd name="connsiteY1" fmla="*/ 257442 h 257442"/>
                <a:gd name="connsiteX2" fmla="*/ 0 w 2676082"/>
                <a:gd name="connsiteY2" fmla="*/ 257442 h 257442"/>
                <a:gd name="connsiteX3" fmla="*/ 0 w 2676082"/>
                <a:gd name="connsiteY3" fmla="*/ 0 h 257442"/>
                <a:gd name="connsiteX0" fmla="*/ 2676082 w 2676082"/>
                <a:gd name="connsiteY0" fmla="*/ 0 h 257442"/>
                <a:gd name="connsiteX1" fmla="*/ 2621360 w 2676082"/>
                <a:gd name="connsiteY1" fmla="*/ 257442 h 257442"/>
                <a:gd name="connsiteX2" fmla="*/ 0 w 2676082"/>
                <a:gd name="connsiteY2" fmla="*/ 257442 h 257442"/>
                <a:gd name="connsiteX3" fmla="*/ 0 w 2676082"/>
                <a:gd name="connsiteY3" fmla="*/ 0 h 257442"/>
                <a:gd name="connsiteX0" fmla="*/ 2844396 w 2844396"/>
                <a:gd name="connsiteY0" fmla="*/ 0 h 257442"/>
                <a:gd name="connsiteX1" fmla="*/ 2621360 w 2844396"/>
                <a:gd name="connsiteY1" fmla="*/ 257442 h 257442"/>
                <a:gd name="connsiteX2" fmla="*/ 0 w 2844396"/>
                <a:gd name="connsiteY2" fmla="*/ 257442 h 257442"/>
                <a:gd name="connsiteX3" fmla="*/ 0 w 2844396"/>
                <a:gd name="connsiteY3" fmla="*/ 0 h 257442"/>
                <a:gd name="connsiteX0" fmla="*/ 2844396 w 2844396"/>
                <a:gd name="connsiteY0" fmla="*/ 0 h 257442"/>
                <a:gd name="connsiteX1" fmla="*/ 2789675 w 2844396"/>
                <a:gd name="connsiteY1" fmla="*/ 257442 h 257442"/>
                <a:gd name="connsiteX2" fmla="*/ 0 w 2844396"/>
                <a:gd name="connsiteY2" fmla="*/ 257442 h 257442"/>
                <a:gd name="connsiteX3" fmla="*/ 0 w 2844396"/>
                <a:gd name="connsiteY3" fmla="*/ 0 h 257442"/>
                <a:gd name="connsiteX0" fmla="*/ 2844396 w 2844396"/>
                <a:gd name="connsiteY0" fmla="*/ 0 h 257442"/>
                <a:gd name="connsiteX1" fmla="*/ 2789675 w 2844396"/>
                <a:gd name="connsiteY1" fmla="*/ 257442 h 257442"/>
                <a:gd name="connsiteX2" fmla="*/ 0 w 2844396"/>
                <a:gd name="connsiteY2" fmla="*/ 257442 h 257442"/>
                <a:gd name="connsiteX3" fmla="*/ 0 w 2844396"/>
                <a:gd name="connsiteY3" fmla="*/ 0 h 257442"/>
                <a:gd name="connsiteX0" fmla="*/ 2844396 w 2844396"/>
                <a:gd name="connsiteY0" fmla="*/ 0 h 257442"/>
                <a:gd name="connsiteX1" fmla="*/ 2789675 w 2844396"/>
                <a:gd name="connsiteY1" fmla="*/ 257442 h 257442"/>
                <a:gd name="connsiteX2" fmla="*/ 0 w 2844396"/>
                <a:gd name="connsiteY2" fmla="*/ 257442 h 257442"/>
                <a:gd name="connsiteX3" fmla="*/ 0 w 2844396"/>
                <a:gd name="connsiteY3" fmla="*/ 0 h 257442"/>
                <a:gd name="connsiteX0" fmla="*/ 3012711 w 3012711"/>
                <a:gd name="connsiteY0" fmla="*/ 0 h 257442"/>
                <a:gd name="connsiteX1" fmla="*/ 2789675 w 3012711"/>
                <a:gd name="connsiteY1" fmla="*/ 257442 h 257442"/>
                <a:gd name="connsiteX2" fmla="*/ 0 w 3012711"/>
                <a:gd name="connsiteY2" fmla="*/ 257442 h 257442"/>
                <a:gd name="connsiteX3" fmla="*/ 0 w 3012711"/>
                <a:gd name="connsiteY3" fmla="*/ 0 h 257442"/>
                <a:gd name="connsiteX0" fmla="*/ 3012711 w 3012711"/>
                <a:gd name="connsiteY0" fmla="*/ 0 h 257442"/>
                <a:gd name="connsiteX1" fmla="*/ 2957990 w 3012711"/>
                <a:gd name="connsiteY1" fmla="*/ 257442 h 257442"/>
                <a:gd name="connsiteX2" fmla="*/ 0 w 3012711"/>
                <a:gd name="connsiteY2" fmla="*/ 257442 h 257442"/>
                <a:gd name="connsiteX3" fmla="*/ 0 w 3012711"/>
                <a:gd name="connsiteY3" fmla="*/ 0 h 257442"/>
                <a:gd name="connsiteX0" fmla="*/ 3012711 w 3012711"/>
                <a:gd name="connsiteY0" fmla="*/ 0 h 257442"/>
                <a:gd name="connsiteX1" fmla="*/ 2957990 w 3012711"/>
                <a:gd name="connsiteY1" fmla="*/ 257442 h 257442"/>
                <a:gd name="connsiteX2" fmla="*/ 0 w 3012711"/>
                <a:gd name="connsiteY2" fmla="*/ 257442 h 257442"/>
                <a:gd name="connsiteX3" fmla="*/ 0 w 3012711"/>
                <a:gd name="connsiteY3" fmla="*/ 0 h 257442"/>
                <a:gd name="connsiteX0" fmla="*/ 3012711 w 3012711"/>
                <a:gd name="connsiteY0" fmla="*/ 0 h 257442"/>
                <a:gd name="connsiteX1" fmla="*/ 2957990 w 3012711"/>
                <a:gd name="connsiteY1" fmla="*/ 257442 h 257442"/>
                <a:gd name="connsiteX2" fmla="*/ 0 w 3012711"/>
                <a:gd name="connsiteY2" fmla="*/ 257442 h 257442"/>
                <a:gd name="connsiteX3" fmla="*/ 0 w 3012711"/>
                <a:gd name="connsiteY3" fmla="*/ 0 h 257442"/>
                <a:gd name="connsiteX0" fmla="*/ 3325297 w 3325297"/>
                <a:gd name="connsiteY0" fmla="*/ 0 h 257442"/>
                <a:gd name="connsiteX1" fmla="*/ 2957990 w 3325297"/>
                <a:gd name="connsiteY1" fmla="*/ 257442 h 257442"/>
                <a:gd name="connsiteX2" fmla="*/ 0 w 3325297"/>
                <a:gd name="connsiteY2" fmla="*/ 257442 h 257442"/>
                <a:gd name="connsiteX3" fmla="*/ 0 w 3325297"/>
                <a:gd name="connsiteY3" fmla="*/ 0 h 257442"/>
                <a:gd name="connsiteX0" fmla="*/ 3325297 w 3325297"/>
                <a:gd name="connsiteY0" fmla="*/ 0 h 257442"/>
                <a:gd name="connsiteX1" fmla="*/ 3270576 w 3325297"/>
                <a:gd name="connsiteY1" fmla="*/ 257442 h 257442"/>
                <a:gd name="connsiteX2" fmla="*/ 0 w 3325297"/>
                <a:gd name="connsiteY2" fmla="*/ 257442 h 257442"/>
                <a:gd name="connsiteX3" fmla="*/ 0 w 3325297"/>
                <a:gd name="connsiteY3" fmla="*/ 0 h 257442"/>
                <a:gd name="connsiteX0" fmla="*/ 3325297 w 3325297"/>
                <a:gd name="connsiteY0" fmla="*/ 0 h 257442"/>
                <a:gd name="connsiteX1" fmla="*/ 3270576 w 3325297"/>
                <a:gd name="connsiteY1" fmla="*/ 257442 h 257442"/>
                <a:gd name="connsiteX2" fmla="*/ 0 w 3325297"/>
                <a:gd name="connsiteY2" fmla="*/ 257442 h 257442"/>
                <a:gd name="connsiteX3" fmla="*/ 0 w 3325297"/>
                <a:gd name="connsiteY3" fmla="*/ 0 h 257442"/>
                <a:gd name="connsiteX0" fmla="*/ 3325297 w 3325297"/>
                <a:gd name="connsiteY0" fmla="*/ 0 h 257442"/>
                <a:gd name="connsiteX1" fmla="*/ 3270576 w 3325297"/>
                <a:gd name="connsiteY1" fmla="*/ 257442 h 257442"/>
                <a:gd name="connsiteX2" fmla="*/ 0 w 3325297"/>
                <a:gd name="connsiteY2" fmla="*/ 257442 h 257442"/>
                <a:gd name="connsiteX3" fmla="*/ 0 w 3325297"/>
                <a:gd name="connsiteY3" fmla="*/ 0 h 257442"/>
                <a:gd name="connsiteX0" fmla="*/ 3493612 w 3493612"/>
                <a:gd name="connsiteY0" fmla="*/ 0 h 257442"/>
                <a:gd name="connsiteX1" fmla="*/ 3270576 w 3493612"/>
                <a:gd name="connsiteY1" fmla="*/ 257442 h 257442"/>
                <a:gd name="connsiteX2" fmla="*/ 0 w 3493612"/>
                <a:gd name="connsiteY2" fmla="*/ 257442 h 257442"/>
                <a:gd name="connsiteX3" fmla="*/ 0 w 3493612"/>
                <a:gd name="connsiteY3" fmla="*/ 0 h 257442"/>
                <a:gd name="connsiteX0" fmla="*/ 3493612 w 3493612"/>
                <a:gd name="connsiteY0" fmla="*/ 0 h 257442"/>
                <a:gd name="connsiteX1" fmla="*/ 3438890 w 3493612"/>
                <a:gd name="connsiteY1" fmla="*/ 257442 h 257442"/>
                <a:gd name="connsiteX2" fmla="*/ 0 w 3493612"/>
                <a:gd name="connsiteY2" fmla="*/ 257442 h 257442"/>
                <a:gd name="connsiteX3" fmla="*/ 0 w 3493612"/>
                <a:gd name="connsiteY3" fmla="*/ 0 h 257442"/>
                <a:gd name="connsiteX0" fmla="*/ 3493613 w 3493613"/>
                <a:gd name="connsiteY0" fmla="*/ 0 h 257442"/>
                <a:gd name="connsiteX1" fmla="*/ 3438891 w 3493613"/>
                <a:gd name="connsiteY1" fmla="*/ 257442 h 257442"/>
                <a:gd name="connsiteX2" fmla="*/ 0 w 3493613"/>
                <a:gd name="connsiteY2" fmla="*/ 257442 h 257442"/>
                <a:gd name="connsiteX3" fmla="*/ 1 w 3493613"/>
                <a:gd name="connsiteY3" fmla="*/ 0 h 257442"/>
                <a:gd name="connsiteX0" fmla="*/ 3493613 w 3493613"/>
                <a:gd name="connsiteY0" fmla="*/ 0 h 257442"/>
                <a:gd name="connsiteX1" fmla="*/ 3438891 w 3493613"/>
                <a:gd name="connsiteY1" fmla="*/ 257442 h 257442"/>
                <a:gd name="connsiteX2" fmla="*/ 0 w 3493613"/>
                <a:gd name="connsiteY2" fmla="*/ 257442 h 257442"/>
                <a:gd name="connsiteX3" fmla="*/ 1 w 3493613"/>
                <a:gd name="connsiteY3" fmla="*/ 0 h 257442"/>
                <a:gd name="connsiteX0" fmla="*/ 3653913 w 3653913"/>
                <a:gd name="connsiteY0" fmla="*/ 0 h 257442"/>
                <a:gd name="connsiteX1" fmla="*/ 3438891 w 3653913"/>
                <a:gd name="connsiteY1" fmla="*/ 257442 h 257442"/>
                <a:gd name="connsiteX2" fmla="*/ 0 w 3653913"/>
                <a:gd name="connsiteY2" fmla="*/ 257442 h 257442"/>
                <a:gd name="connsiteX3" fmla="*/ 1 w 3653913"/>
                <a:gd name="connsiteY3" fmla="*/ 0 h 257442"/>
                <a:gd name="connsiteX0" fmla="*/ 3653913 w 3653913"/>
                <a:gd name="connsiteY0" fmla="*/ 0 h 257442"/>
                <a:gd name="connsiteX1" fmla="*/ 3599192 w 3653913"/>
                <a:gd name="connsiteY1" fmla="*/ 257442 h 257442"/>
                <a:gd name="connsiteX2" fmla="*/ 0 w 3653913"/>
                <a:gd name="connsiteY2" fmla="*/ 257442 h 257442"/>
                <a:gd name="connsiteX3" fmla="*/ 1 w 3653913"/>
                <a:gd name="connsiteY3" fmla="*/ 0 h 257442"/>
                <a:gd name="connsiteX0" fmla="*/ 3653912 w 3653912"/>
                <a:gd name="connsiteY0" fmla="*/ 0 h 257442"/>
                <a:gd name="connsiteX1" fmla="*/ 3599191 w 3653912"/>
                <a:gd name="connsiteY1" fmla="*/ 257442 h 257442"/>
                <a:gd name="connsiteX2" fmla="*/ 0 w 3653912"/>
                <a:gd name="connsiteY2" fmla="*/ 257442 h 257442"/>
                <a:gd name="connsiteX3" fmla="*/ 0 w 3653912"/>
                <a:gd name="connsiteY3" fmla="*/ 0 h 257442"/>
                <a:gd name="connsiteX0" fmla="*/ 3653913 w 3653913"/>
                <a:gd name="connsiteY0" fmla="*/ 0 h 257442"/>
                <a:gd name="connsiteX1" fmla="*/ 3599192 w 3653913"/>
                <a:gd name="connsiteY1" fmla="*/ 257442 h 257442"/>
                <a:gd name="connsiteX2" fmla="*/ 1 w 3653913"/>
                <a:gd name="connsiteY2" fmla="*/ 257442 h 257442"/>
                <a:gd name="connsiteX3" fmla="*/ 0 w 3653913"/>
                <a:gd name="connsiteY3" fmla="*/ 0 h 257442"/>
              </a:gdLst>
              <a:ahLst/>
              <a:cxnLst>
                <a:cxn ang="0">
                  <a:pos x="connsiteX0" y="connsiteY0"/>
                </a:cxn>
                <a:cxn ang="0">
                  <a:pos x="connsiteX1" y="connsiteY1"/>
                </a:cxn>
                <a:cxn ang="0">
                  <a:pos x="connsiteX2" y="connsiteY2"/>
                </a:cxn>
                <a:cxn ang="0">
                  <a:pos x="connsiteX3" y="connsiteY3"/>
                </a:cxn>
              </a:cxnLst>
              <a:rect l="l" t="t" r="r" b="b"/>
              <a:pathLst>
                <a:path w="3653913" h="257442">
                  <a:moveTo>
                    <a:pt x="3653913" y="0"/>
                  </a:moveTo>
                  <a:lnTo>
                    <a:pt x="3599192" y="257442"/>
                  </a:lnTo>
                  <a:lnTo>
                    <a:pt x="1"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68" name="btfpRunningAgenda1LevelTextLeft884994">
              <a:extLst>
                <a:ext uri="{FF2B5EF4-FFF2-40B4-BE49-F238E27FC236}">
                  <a16:creationId xmlns:a16="http://schemas.microsoft.com/office/drawing/2014/main" id="{34169A23-F61C-4B09-B69D-0D63543873BE}"/>
                </a:ext>
              </a:extLst>
            </p:cNvPr>
            <p:cNvSpPr txBox="1"/>
            <p:nvPr/>
          </p:nvSpPr>
          <p:spPr bwMode="gray">
            <a:xfrm>
              <a:off x="0" y="876300"/>
              <a:ext cx="3599191"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Roadmap &amp; enablers</a:t>
              </a:r>
            </a:p>
          </p:txBody>
        </p:sp>
      </p:grpSp>
      <p:grpSp>
        <p:nvGrpSpPr>
          <p:cNvPr id="58" name="btfpColumnHeaderBox550441">
            <a:extLst>
              <a:ext uri="{FF2B5EF4-FFF2-40B4-BE49-F238E27FC236}">
                <a16:creationId xmlns:a16="http://schemas.microsoft.com/office/drawing/2014/main" id="{DE374810-D833-482B-91F8-B5A92DCC3DF9}"/>
              </a:ext>
            </a:extLst>
          </p:cNvPr>
          <p:cNvGrpSpPr/>
          <p:nvPr>
            <p:custDataLst>
              <p:tags r:id="rId7"/>
            </p:custDataLst>
          </p:nvPr>
        </p:nvGrpSpPr>
        <p:grpSpPr>
          <a:xfrm>
            <a:off x="330200" y="1258865"/>
            <a:ext cx="5495528" cy="503663"/>
            <a:chOff x="330200" y="1059604"/>
            <a:chExt cx="5495528" cy="503663"/>
          </a:xfrm>
        </p:grpSpPr>
        <p:sp>
          <p:nvSpPr>
            <p:cNvPr id="56" name="btfpColumnHeaderBoxText550441">
              <a:extLst>
                <a:ext uri="{FF2B5EF4-FFF2-40B4-BE49-F238E27FC236}">
                  <a16:creationId xmlns:a16="http://schemas.microsoft.com/office/drawing/2014/main" id="{29D1D475-7910-48AB-8541-459C68305B04}"/>
                </a:ext>
              </a:extLst>
            </p:cNvPr>
            <p:cNvSpPr txBox="1"/>
            <p:nvPr/>
          </p:nvSpPr>
          <p:spPr bwMode="gray">
            <a:xfrm>
              <a:off x="330200" y="1059604"/>
              <a:ext cx="5495528" cy="498792"/>
            </a:xfrm>
            <a:prstGeom prst="rect">
              <a:avLst/>
            </a:prstGeom>
            <a:noFill/>
          </p:spPr>
          <p:txBody>
            <a:bodyPr vert="horz" wrap="square" lIns="36036" tIns="36036" rIns="36036" bIns="36036" rtlCol="0" anchor="b">
              <a:spAutoFit/>
            </a:bodyPr>
            <a:lstStyle/>
            <a:p>
              <a:pPr marL="0" indent="0">
                <a:spcBef>
                  <a:spcPts val="0"/>
                </a:spcBef>
                <a:buNone/>
              </a:pPr>
              <a:r>
                <a:rPr lang="en-US" sz="1400" b="1" dirty="0">
                  <a:solidFill>
                    <a:srgbClr val="000000"/>
                  </a:solidFill>
                </a:rPr>
                <a:t>By placing an initiative on the matrix, you can select the Harvey ball that represents its contribution to reach the ambition</a:t>
              </a:r>
            </a:p>
          </p:txBody>
        </p:sp>
        <p:cxnSp>
          <p:nvCxnSpPr>
            <p:cNvPr id="57" name="btfpColumnHeaderBoxLine550441">
              <a:extLst>
                <a:ext uri="{FF2B5EF4-FFF2-40B4-BE49-F238E27FC236}">
                  <a16:creationId xmlns:a16="http://schemas.microsoft.com/office/drawing/2014/main" id="{95B65162-8C62-4163-B74F-4AC85A5D38A8}"/>
                </a:ext>
              </a:extLst>
            </p:cNvPr>
            <p:cNvCxnSpPr/>
            <p:nvPr/>
          </p:nvCxnSpPr>
          <p:spPr bwMode="gray">
            <a:xfrm>
              <a:off x="330200" y="1563267"/>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69" name="btfpHBCheckCross353461">
            <a:extLst>
              <a:ext uri="{FF2B5EF4-FFF2-40B4-BE49-F238E27FC236}">
                <a16:creationId xmlns:a16="http://schemas.microsoft.com/office/drawing/2014/main" id="{CED4CAC9-A909-4F82-B77C-D28812628D58}"/>
              </a:ext>
            </a:extLst>
          </p:cNvPr>
          <p:cNvSpPr/>
          <p:nvPr>
            <p:custDataLst>
              <p:tags r:id="rId8"/>
            </p:custDataLst>
          </p:nvPr>
        </p:nvSpPr>
        <p:spPr bwMode="gray">
          <a:xfrm>
            <a:off x="7768921" y="6214416"/>
            <a:ext cx="203200" cy="203200"/>
          </a:xfrm>
          <a:prstGeom prst="rect">
            <a:avLst/>
          </a:prstGeom>
          <a:blipFill>
            <a:blip r:embed="rId14"/>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70" name="TextBox 69">
            <a:extLst>
              <a:ext uri="{FF2B5EF4-FFF2-40B4-BE49-F238E27FC236}">
                <a16:creationId xmlns:a16="http://schemas.microsoft.com/office/drawing/2014/main" id="{3E8AE658-22F0-4040-ACB7-9162A898B877}"/>
              </a:ext>
            </a:extLst>
          </p:cNvPr>
          <p:cNvSpPr txBox="1"/>
          <p:nvPr/>
        </p:nvSpPr>
        <p:spPr bwMode="gray">
          <a:xfrm>
            <a:off x="7991479" y="6156554"/>
            <a:ext cx="966828" cy="318924"/>
          </a:xfrm>
          <a:prstGeom prst="rect">
            <a:avLst/>
          </a:prstGeom>
          <a:noFill/>
        </p:spPr>
        <p:txBody>
          <a:bodyPr wrap="square" lIns="36000" tIns="36000" rIns="36000" bIns="36000" rtlCol="0">
            <a:spAutoFit/>
          </a:bodyPr>
          <a:lstStyle/>
          <a:p>
            <a:pPr marL="0" indent="0">
              <a:buNone/>
            </a:pPr>
            <a:r>
              <a:rPr lang="en-US" sz="800" dirty="0"/>
              <a:t>Strong contribution to reach ambition</a:t>
            </a:r>
          </a:p>
        </p:txBody>
      </p:sp>
      <p:sp>
        <p:nvSpPr>
          <p:cNvPr id="71" name="btfpHBCheckCross353461">
            <a:extLst>
              <a:ext uri="{FF2B5EF4-FFF2-40B4-BE49-F238E27FC236}">
                <a16:creationId xmlns:a16="http://schemas.microsoft.com/office/drawing/2014/main" id="{080F69B6-D5D0-4A2B-8D82-5D775432E6CC}"/>
              </a:ext>
            </a:extLst>
          </p:cNvPr>
          <p:cNvSpPr/>
          <p:nvPr>
            <p:custDataLst>
              <p:tags r:id="rId9"/>
            </p:custDataLst>
          </p:nvPr>
        </p:nvSpPr>
        <p:spPr bwMode="gray">
          <a:xfrm>
            <a:off x="6381512" y="6214416"/>
            <a:ext cx="203200" cy="203200"/>
          </a:xfrm>
          <a:prstGeom prst="rect">
            <a:avLst/>
          </a:prstGeom>
          <a:blipFill>
            <a:blip r:embed="rId13"/>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72" name="TextBox 71">
            <a:extLst>
              <a:ext uri="{FF2B5EF4-FFF2-40B4-BE49-F238E27FC236}">
                <a16:creationId xmlns:a16="http://schemas.microsoft.com/office/drawing/2014/main" id="{E10BF5E6-5AFF-44E7-9773-9C16146C96D1}"/>
              </a:ext>
            </a:extLst>
          </p:cNvPr>
          <p:cNvSpPr txBox="1"/>
          <p:nvPr/>
        </p:nvSpPr>
        <p:spPr bwMode="gray">
          <a:xfrm>
            <a:off x="6604070" y="6156554"/>
            <a:ext cx="966828" cy="318924"/>
          </a:xfrm>
          <a:prstGeom prst="rect">
            <a:avLst/>
          </a:prstGeom>
          <a:noFill/>
        </p:spPr>
        <p:txBody>
          <a:bodyPr wrap="square" lIns="36000" tIns="36000" rIns="36000" bIns="36000" rtlCol="0">
            <a:spAutoFit/>
          </a:bodyPr>
          <a:lstStyle/>
          <a:p>
            <a:pPr marL="0" indent="0">
              <a:buNone/>
            </a:pPr>
            <a:r>
              <a:rPr lang="en-US" sz="800" dirty="0"/>
              <a:t>Light contribution to reach ambition</a:t>
            </a:r>
          </a:p>
        </p:txBody>
      </p:sp>
      <p:sp>
        <p:nvSpPr>
          <p:cNvPr id="73" name="Rectangle 72">
            <a:extLst>
              <a:ext uri="{FF2B5EF4-FFF2-40B4-BE49-F238E27FC236}">
                <a16:creationId xmlns:a16="http://schemas.microsoft.com/office/drawing/2014/main" id="{B8610D8E-7C73-455F-93C3-96A34F8E12FB}"/>
              </a:ext>
            </a:extLst>
          </p:cNvPr>
          <p:cNvSpPr/>
          <p:nvPr/>
        </p:nvSpPr>
        <p:spPr bwMode="gray">
          <a:xfrm>
            <a:off x="6309013" y="6074367"/>
            <a:ext cx="2649289" cy="381870"/>
          </a:xfrm>
          <a:prstGeom prst="rect">
            <a:avLst/>
          </a:prstGeom>
          <a:noFill/>
          <a:ln w="9525" cap="flat" cmpd="sng" algn="ctr">
            <a:solidFill>
              <a:srgbClr val="5C5C5C"/>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74" name="TextBox 73">
            <a:extLst>
              <a:ext uri="{FF2B5EF4-FFF2-40B4-BE49-F238E27FC236}">
                <a16:creationId xmlns:a16="http://schemas.microsoft.com/office/drawing/2014/main" id="{9DC9D512-219C-4EC2-AA48-B9FCCDBD28EB}"/>
              </a:ext>
            </a:extLst>
          </p:cNvPr>
          <p:cNvSpPr txBox="1"/>
          <p:nvPr/>
        </p:nvSpPr>
        <p:spPr bwMode="gray">
          <a:xfrm>
            <a:off x="6378268" y="5981312"/>
            <a:ext cx="1033735" cy="195814"/>
          </a:xfrm>
          <a:prstGeom prst="rect">
            <a:avLst/>
          </a:prstGeom>
          <a:solidFill>
            <a:srgbClr val="FFFFFF"/>
          </a:solidFill>
        </p:spPr>
        <p:txBody>
          <a:bodyPr wrap="square" lIns="36000" tIns="36000" rIns="36000" bIns="36000" rtlCol="0">
            <a:spAutoFit/>
          </a:bodyPr>
          <a:lstStyle/>
          <a:p>
            <a:pPr marL="0" indent="0">
              <a:buNone/>
            </a:pPr>
            <a:r>
              <a:rPr lang="en-US" sz="800" b="1" i="1" dirty="0"/>
              <a:t>Harvey ball legend</a:t>
            </a:r>
          </a:p>
        </p:txBody>
      </p:sp>
      <p:grpSp>
        <p:nvGrpSpPr>
          <p:cNvPr id="75" name="btfpColumnHeaderBox550441">
            <a:extLst>
              <a:ext uri="{FF2B5EF4-FFF2-40B4-BE49-F238E27FC236}">
                <a16:creationId xmlns:a16="http://schemas.microsoft.com/office/drawing/2014/main" id="{F8D1757D-912C-45CD-83CD-74470DBC075A}"/>
              </a:ext>
            </a:extLst>
          </p:cNvPr>
          <p:cNvGrpSpPr/>
          <p:nvPr>
            <p:custDataLst>
              <p:tags r:id="rId10"/>
            </p:custDataLst>
          </p:nvPr>
        </p:nvGrpSpPr>
        <p:grpSpPr>
          <a:xfrm>
            <a:off x="6361509" y="1251207"/>
            <a:ext cx="5495528" cy="498792"/>
            <a:chOff x="330200" y="1051946"/>
            <a:chExt cx="5495528" cy="498792"/>
          </a:xfrm>
        </p:grpSpPr>
        <p:sp>
          <p:nvSpPr>
            <p:cNvPr id="76" name="btfpColumnHeaderBoxText550441">
              <a:extLst>
                <a:ext uri="{FF2B5EF4-FFF2-40B4-BE49-F238E27FC236}">
                  <a16:creationId xmlns:a16="http://schemas.microsoft.com/office/drawing/2014/main" id="{95BB304F-E40F-49E1-BDF5-55E65C2DE0FE}"/>
                </a:ext>
              </a:extLst>
            </p:cNvPr>
            <p:cNvSpPr txBox="1"/>
            <p:nvPr/>
          </p:nvSpPr>
          <p:spPr bwMode="gray">
            <a:xfrm>
              <a:off x="330200" y="1051946"/>
              <a:ext cx="5495528" cy="498792"/>
            </a:xfrm>
            <a:prstGeom prst="rect">
              <a:avLst/>
            </a:prstGeom>
            <a:noFill/>
          </p:spPr>
          <p:txBody>
            <a:bodyPr vert="horz" wrap="square" lIns="36036" tIns="36036" rIns="36036" bIns="36036" rtlCol="0" anchor="b">
              <a:spAutoFit/>
            </a:bodyPr>
            <a:lstStyle/>
            <a:p>
              <a:pPr marL="0" indent="0">
                <a:spcBef>
                  <a:spcPts val="0"/>
                </a:spcBef>
                <a:buNone/>
              </a:pPr>
              <a:r>
                <a:rPr lang="en-US" sz="1400" b="1" dirty="0">
                  <a:solidFill>
                    <a:srgbClr val="000000"/>
                  </a:solidFill>
                </a:rPr>
                <a:t>Think about different components when placing an initiative on the matrix</a:t>
              </a:r>
            </a:p>
          </p:txBody>
        </p:sp>
        <p:cxnSp>
          <p:nvCxnSpPr>
            <p:cNvPr id="77" name="btfpColumnHeaderBoxLine550441">
              <a:extLst>
                <a:ext uri="{FF2B5EF4-FFF2-40B4-BE49-F238E27FC236}">
                  <a16:creationId xmlns:a16="http://schemas.microsoft.com/office/drawing/2014/main" id="{3F9502EF-6A35-4FAD-BD31-B275E7D9C213}"/>
                </a:ext>
              </a:extLst>
            </p:cNvPr>
            <p:cNvCxnSpPr/>
            <p:nvPr/>
          </p:nvCxnSpPr>
          <p:spPr bwMode="gray">
            <a:xfrm>
              <a:off x="330200" y="1550738"/>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78" name="btfpNumberBubble716456">
            <a:extLst>
              <a:ext uri="{FF2B5EF4-FFF2-40B4-BE49-F238E27FC236}">
                <a16:creationId xmlns:a16="http://schemas.microsoft.com/office/drawing/2014/main" id="{C8CE3775-D5D2-498F-ABDB-592CC2B28182}"/>
              </a:ext>
            </a:extLst>
          </p:cNvPr>
          <p:cNvSpPr/>
          <p:nvPr/>
        </p:nvSpPr>
        <p:spPr bwMode="gray">
          <a:xfrm>
            <a:off x="6631570" y="2242105"/>
            <a:ext cx="179220" cy="17922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100" b="1" dirty="0">
                <a:solidFill>
                  <a:srgbClr val="CC0000"/>
                </a:solidFill>
              </a:rPr>
              <a:t>+</a:t>
            </a:r>
            <a:endParaRPr lang="pt-BR" sz="1100" b="1" dirty="0">
              <a:solidFill>
                <a:srgbClr val="CC0000"/>
              </a:solidFill>
            </a:endParaRPr>
          </a:p>
        </p:txBody>
      </p:sp>
      <p:sp>
        <p:nvSpPr>
          <p:cNvPr id="79" name="btfpNumberBubble716456">
            <a:extLst>
              <a:ext uri="{FF2B5EF4-FFF2-40B4-BE49-F238E27FC236}">
                <a16:creationId xmlns:a16="http://schemas.microsoft.com/office/drawing/2014/main" id="{27DD4540-3C34-417C-AA05-1F28CA3E223B}"/>
              </a:ext>
            </a:extLst>
          </p:cNvPr>
          <p:cNvSpPr/>
          <p:nvPr/>
        </p:nvSpPr>
        <p:spPr bwMode="gray">
          <a:xfrm>
            <a:off x="6631570" y="3023827"/>
            <a:ext cx="179220" cy="17922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100" b="1" dirty="0">
                <a:solidFill>
                  <a:srgbClr val="CC0000"/>
                </a:solidFill>
              </a:rPr>
              <a:t>+</a:t>
            </a:r>
            <a:endParaRPr lang="pt-BR" sz="1100" b="1" dirty="0">
              <a:solidFill>
                <a:srgbClr val="CC0000"/>
              </a:solidFill>
            </a:endParaRPr>
          </a:p>
        </p:txBody>
      </p:sp>
      <p:sp>
        <p:nvSpPr>
          <p:cNvPr id="80" name="btfpNumberBubble716456">
            <a:extLst>
              <a:ext uri="{FF2B5EF4-FFF2-40B4-BE49-F238E27FC236}">
                <a16:creationId xmlns:a16="http://schemas.microsoft.com/office/drawing/2014/main" id="{1E487603-0D56-4180-869B-F2FFB006CFD2}"/>
              </a:ext>
            </a:extLst>
          </p:cNvPr>
          <p:cNvSpPr/>
          <p:nvPr/>
        </p:nvSpPr>
        <p:spPr bwMode="gray">
          <a:xfrm>
            <a:off x="6631570" y="2730966"/>
            <a:ext cx="179220" cy="17922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100" b="1" dirty="0">
                <a:solidFill>
                  <a:srgbClr val="CC0000"/>
                </a:solidFill>
              </a:rPr>
              <a:t>-</a:t>
            </a:r>
            <a:endParaRPr lang="pt-BR" sz="1100" b="1" dirty="0">
              <a:solidFill>
                <a:srgbClr val="CC0000"/>
              </a:solidFill>
            </a:endParaRPr>
          </a:p>
        </p:txBody>
      </p:sp>
      <p:sp>
        <p:nvSpPr>
          <p:cNvPr id="81" name="btfpNumberBubble716456">
            <a:extLst>
              <a:ext uri="{FF2B5EF4-FFF2-40B4-BE49-F238E27FC236}">
                <a16:creationId xmlns:a16="http://schemas.microsoft.com/office/drawing/2014/main" id="{A3CB4DF9-16AC-4B53-B275-2F26563E459D}"/>
              </a:ext>
            </a:extLst>
          </p:cNvPr>
          <p:cNvSpPr/>
          <p:nvPr/>
        </p:nvSpPr>
        <p:spPr bwMode="gray">
          <a:xfrm>
            <a:off x="6631570" y="3321581"/>
            <a:ext cx="179220" cy="17922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100" b="1" dirty="0">
                <a:solidFill>
                  <a:srgbClr val="CC0000"/>
                </a:solidFill>
              </a:rPr>
              <a:t>-</a:t>
            </a:r>
            <a:endParaRPr lang="pt-BR" sz="1100" b="1" dirty="0">
              <a:solidFill>
                <a:srgbClr val="CC0000"/>
              </a:solidFill>
            </a:endParaRPr>
          </a:p>
        </p:txBody>
      </p:sp>
      <p:sp>
        <p:nvSpPr>
          <p:cNvPr id="82" name="btfpNumberBubble716456">
            <a:extLst>
              <a:ext uri="{FF2B5EF4-FFF2-40B4-BE49-F238E27FC236}">
                <a16:creationId xmlns:a16="http://schemas.microsoft.com/office/drawing/2014/main" id="{B5B508E8-4B92-404D-BAEB-2FA2B722EFD2}"/>
              </a:ext>
            </a:extLst>
          </p:cNvPr>
          <p:cNvSpPr/>
          <p:nvPr/>
        </p:nvSpPr>
        <p:spPr bwMode="gray">
          <a:xfrm>
            <a:off x="6631570" y="4284107"/>
            <a:ext cx="179220" cy="179220"/>
          </a:xfrm>
          <a:prstGeom prst="ellipse">
            <a:avLst/>
          </a:prstGeom>
          <a:solidFill>
            <a:srgbClr val="FFFFFF"/>
          </a:solidFill>
          <a:ln w="19050">
            <a:solidFill>
              <a:srgbClr val="46647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100" b="1" dirty="0">
                <a:solidFill>
                  <a:srgbClr val="46647B"/>
                </a:solidFill>
              </a:rPr>
              <a:t>-</a:t>
            </a:r>
            <a:endParaRPr lang="pt-BR" sz="1100" b="1" dirty="0">
              <a:solidFill>
                <a:srgbClr val="46647B"/>
              </a:solidFill>
            </a:endParaRPr>
          </a:p>
        </p:txBody>
      </p:sp>
      <p:sp>
        <p:nvSpPr>
          <p:cNvPr id="83" name="btfpNumberBubble716456">
            <a:extLst>
              <a:ext uri="{FF2B5EF4-FFF2-40B4-BE49-F238E27FC236}">
                <a16:creationId xmlns:a16="http://schemas.microsoft.com/office/drawing/2014/main" id="{A32B75C6-1C4E-4B52-BE32-1BA7B9906DCE}"/>
              </a:ext>
            </a:extLst>
          </p:cNvPr>
          <p:cNvSpPr/>
          <p:nvPr/>
        </p:nvSpPr>
        <p:spPr bwMode="gray">
          <a:xfrm>
            <a:off x="6631570" y="4792930"/>
            <a:ext cx="179220" cy="179220"/>
          </a:xfrm>
          <a:prstGeom prst="ellipse">
            <a:avLst/>
          </a:prstGeom>
          <a:solidFill>
            <a:srgbClr val="FFFFFF"/>
          </a:solidFill>
          <a:ln w="19050">
            <a:solidFill>
              <a:srgbClr val="46647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100" b="1" dirty="0">
                <a:solidFill>
                  <a:srgbClr val="46647B"/>
                </a:solidFill>
              </a:rPr>
              <a:t>+</a:t>
            </a:r>
            <a:endParaRPr lang="pt-BR" sz="1100" b="1" dirty="0">
              <a:solidFill>
                <a:srgbClr val="46647B"/>
              </a:solidFill>
            </a:endParaRPr>
          </a:p>
        </p:txBody>
      </p:sp>
      <p:sp>
        <p:nvSpPr>
          <p:cNvPr id="84" name="btfpNumberBubble716456">
            <a:extLst>
              <a:ext uri="{FF2B5EF4-FFF2-40B4-BE49-F238E27FC236}">
                <a16:creationId xmlns:a16="http://schemas.microsoft.com/office/drawing/2014/main" id="{2E1965BD-2BF3-45E9-B52D-A6DBB0590B00}"/>
              </a:ext>
            </a:extLst>
          </p:cNvPr>
          <p:cNvSpPr/>
          <p:nvPr/>
        </p:nvSpPr>
        <p:spPr bwMode="gray">
          <a:xfrm>
            <a:off x="6631570" y="5103659"/>
            <a:ext cx="179220" cy="179220"/>
          </a:xfrm>
          <a:prstGeom prst="ellipse">
            <a:avLst/>
          </a:prstGeom>
          <a:solidFill>
            <a:srgbClr val="FFFFFF"/>
          </a:solidFill>
          <a:ln w="19050">
            <a:solidFill>
              <a:srgbClr val="46647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100" b="1" dirty="0">
                <a:solidFill>
                  <a:srgbClr val="46647B"/>
                </a:solidFill>
              </a:rPr>
              <a:t>-</a:t>
            </a:r>
            <a:endParaRPr lang="pt-BR" sz="1100" b="1" dirty="0">
              <a:solidFill>
                <a:srgbClr val="46647B"/>
              </a:solidFill>
            </a:endParaRPr>
          </a:p>
        </p:txBody>
      </p:sp>
    </p:spTree>
    <p:custDataLst>
      <p:tags r:id="rId1"/>
    </p:custDataLst>
    <p:extLst>
      <p:ext uri="{BB962C8B-B14F-4D97-AF65-F5344CB8AC3E}">
        <p14:creationId xmlns:p14="http://schemas.microsoft.com/office/powerpoint/2010/main" val="4278913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btfpColumnIndicatorGroup2">
            <a:extLst>
              <a:ext uri="{FF2B5EF4-FFF2-40B4-BE49-F238E27FC236}">
                <a16:creationId xmlns:a16="http://schemas.microsoft.com/office/drawing/2014/main" id="{D541060C-8162-4D6F-93D7-7C17C28693FB}"/>
              </a:ext>
            </a:extLst>
          </p:cNvPr>
          <p:cNvGrpSpPr/>
          <p:nvPr/>
        </p:nvGrpSpPr>
        <p:grpSpPr>
          <a:xfrm>
            <a:off x="0" y="6926580"/>
            <a:ext cx="12192000" cy="137160"/>
            <a:chOff x="0" y="6926580"/>
            <a:chExt cx="12192000" cy="137160"/>
          </a:xfrm>
        </p:grpSpPr>
        <p:sp>
          <p:nvSpPr>
            <p:cNvPr id="79" name="btfpColumnGapBlocker895362">
              <a:extLst>
                <a:ext uri="{FF2B5EF4-FFF2-40B4-BE49-F238E27FC236}">
                  <a16:creationId xmlns:a16="http://schemas.microsoft.com/office/drawing/2014/main" id="{C388450D-C55F-4A08-9E05-1FBAF74B06D1}"/>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77" name="btfpColumnGapBlocker355623">
              <a:extLst>
                <a:ext uri="{FF2B5EF4-FFF2-40B4-BE49-F238E27FC236}">
                  <a16:creationId xmlns:a16="http://schemas.microsoft.com/office/drawing/2014/main" id="{EC26270A-A735-4D0D-A14B-D2074386EAB4}"/>
                </a:ext>
              </a:extLst>
            </p:cNvPr>
            <p:cNvSpPr/>
            <p:nvPr/>
          </p:nvSpPr>
          <p:spPr bwMode="gray">
            <a:xfrm>
              <a:off x="783775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75" name="btfpColumnIndicator332827">
              <a:extLst>
                <a:ext uri="{FF2B5EF4-FFF2-40B4-BE49-F238E27FC236}">
                  <a16:creationId xmlns:a16="http://schemas.microsoft.com/office/drawing/2014/main" id="{9163477B-2BD8-46AC-9C58-7D64F459E6D8}"/>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3" name="btfpColumnIndicator501680">
              <a:extLst>
                <a:ext uri="{FF2B5EF4-FFF2-40B4-BE49-F238E27FC236}">
                  <a16:creationId xmlns:a16="http://schemas.microsoft.com/office/drawing/2014/main" id="{A0C892CE-6D64-4312-A42F-A661951FEEFB}"/>
                </a:ext>
              </a:extLst>
            </p:cNvPr>
            <p:cNvCxnSpPr/>
            <p:nvPr/>
          </p:nvCxnSpPr>
          <p:spPr bwMode="gray">
            <a:xfrm flipV="1">
              <a:off x="837829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1" name="btfpColumnGapBlocker752550">
              <a:extLst>
                <a:ext uri="{FF2B5EF4-FFF2-40B4-BE49-F238E27FC236}">
                  <a16:creationId xmlns:a16="http://schemas.microsoft.com/office/drawing/2014/main" id="{060C69C6-195D-411D-A82C-E5EDF184D91D}"/>
                </a:ext>
              </a:extLst>
            </p:cNvPr>
            <p:cNvSpPr/>
            <p:nvPr/>
          </p:nvSpPr>
          <p:spPr bwMode="gray">
            <a:xfrm>
              <a:off x="381370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69" name="btfpColumnIndicator412338">
              <a:extLst>
                <a:ext uri="{FF2B5EF4-FFF2-40B4-BE49-F238E27FC236}">
                  <a16:creationId xmlns:a16="http://schemas.microsoft.com/office/drawing/2014/main" id="{577B944A-28E1-40CD-A209-FB022BFC040E}"/>
                </a:ext>
              </a:extLst>
            </p:cNvPr>
            <p:cNvCxnSpPr/>
            <p:nvPr/>
          </p:nvCxnSpPr>
          <p:spPr bwMode="gray">
            <a:xfrm flipV="1">
              <a:off x="783775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7" name="btfpColumnIndicator654785">
              <a:extLst>
                <a:ext uri="{FF2B5EF4-FFF2-40B4-BE49-F238E27FC236}">
                  <a16:creationId xmlns:a16="http://schemas.microsoft.com/office/drawing/2014/main" id="{2FE95A42-D90C-4B2C-9713-8CFF7F7324E4}"/>
                </a:ext>
              </a:extLst>
            </p:cNvPr>
            <p:cNvCxnSpPr/>
            <p:nvPr/>
          </p:nvCxnSpPr>
          <p:spPr bwMode="gray">
            <a:xfrm flipV="1">
              <a:off x="435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5" name="btfpColumnGapBlocker940601">
              <a:extLst>
                <a:ext uri="{FF2B5EF4-FFF2-40B4-BE49-F238E27FC236}">
                  <a16:creationId xmlns:a16="http://schemas.microsoft.com/office/drawing/2014/main" id="{D2F670AB-376D-4B23-AF38-F1E6D0107B3C}"/>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63" name="btfpColumnIndicator729473">
              <a:extLst>
                <a:ext uri="{FF2B5EF4-FFF2-40B4-BE49-F238E27FC236}">
                  <a16:creationId xmlns:a16="http://schemas.microsoft.com/office/drawing/2014/main" id="{D839CDD3-5367-4496-9DEB-9AF7A32F9EFD}"/>
                </a:ext>
              </a:extLst>
            </p:cNvPr>
            <p:cNvCxnSpPr/>
            <p:nvPr/>
          </p:nvCxnSpPr>
          <p:spPr bwMode="gray">
            <a:xfrm flipV="1">
              <a:off x="381370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1" name="btfpColumnIndicator639506">
              <a:extLst>
                <a:ext uri="{FF2B5EF4-FFF2-40B4-BE49-F238E27FC236}">
                  <a16:creationId xmlns:a16="http://schemas.microsoft.com/office/drawing/2014/main" id="{66A31177-AD21-4C40-9889-9DF7DEDD8CC5}"/>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80" name="btfpColumnIndicatorGroup1">
            <a:extLst>
              <a:ext uri="{FF2B5EF4-FFF2-40B4-BE49-F238E27FC236}">
                <a16:creationId xmlns:a16="http://schemas.microsoft.com/office/drawing/2014/main" id="{077A9DE6-F264-4ADE-BBF9-751B678859B7}"/>
              </a:ext>
            </a:extLst>
          </p:cNvPr>
          <p:cNvGrpSpPr/>
          <p:nvPr/>
        </p:nvGrpSpPr>
        <p:grpSpPr>
          <a:xfrm>
            <a:off x="0" y="-205740"/>
            <a:ext cx="12192000" cy="137160"/>
            <a:chOff x="0" y="-205740"/>
            <a:chExt cx="12192000" cy="137160"/>
          </a:xfrm>
        </p:grpSpPr>
        <p:sp>
          <p:nvSpPr>
            <p:cNvPr id="78" name="btfpColumnGapBlocker505784">
              <a:extLst>
                <a:ext uri="{FF2B5EF4-FFF2-40B4-BE49-F238E27FC236}">
                  <a16:creationId xmlns:a16="http://schemas.microsoft.com/office/drawing/2014/main" id="{A1D3FD92-AF43-467C-A1A7-968A467CF4A8}"/>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76" name="btfpColumnGapBlocker364818">
              <a:extLst>
                <a:ext uri="{FF2B5EF4-FFF2-40B4-BE49-F238E27FC236}">
                  <a16:creationId xmlns:a16="http://schemas.microsoft.com/office/drawing/2014/main" id="{80ED8362-E945-448B-9698-EC3744D6B77A}"/>
                </a:ext>
              </a:extLst>
            </p:cNvPr>
            <p:cNvSpPr/>
            <p:nvPr/>
          </p:nvSpPr>
          <p:spPr bwMode="gray">
            <a:xfrm>
              <a:off x="783775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74" name="btfpColumnIndicator775859">
              <a:extLst>
                <a:ext uri="{FF2B5EF4-FFF2-40B4-BE49-F238E27FC236}">
                  <a16:creationId xmlns:a16="http://schemas.microsoft.com/office/drawing/2014/main" id="{25BBB64B-1EC8-4E76-8F01-5FBB0E464B24}"/>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2" name="btfpColumnIndicator592195">
              <a:extLst>
                <a:ext uri="{FF2B5EF4-FFF2-40B4-BE49-F238E27FC236}">
                  <a16:creationId xmlns:a16="http://schemas.microsoft.com/office/drawing/2014/main" id="{F735AC00-1ADD-41CB-9009-3B51A27F9590}"/>
                </a:ext>
              </a:extLst>
            </p:cNvPr>
            <p:cNvCxnSpPr/>
            <p:nvPr/>
          </p:nvCxnSpPr>
          <p:spPr bwMode="gray">
            <a:xfrm flipV="1">
              <a:off x="837829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0" name="btfpColumnGapBlocker841826">
              <a:extLst>
                <a:ext uri="{FF2B5EF4-FFF2-40B4-BE49-F238E27FC236}">
                  <a16:creationId xmlns:a16="http://schemas.microsoft.com/office/drawing/2014/main" id="{25C3D398-1F8C-41D6-BE05-EEC158C48E1E}"/>
                </a:ext>
              </a:extLst>
            </p:cNvPr>
            <p:cNvSpPr/>
            <p:nvPr/>
          </p:nvSpPr>
          <p:spPr bwMode="gray">
            <a:xfrm>
              <a:off x="381370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68" name="btfpColumnIndicator974851">
              <a:extLst>
                <a:ext uri="{FF2B5EF4-FFF2-40B4-BE49-F238E27FC236}">
                  <a16:creationId xmlns:a16="http://schemas.microsoft.com/office/drawing/2014/main" id="{C0A187B8-43B0-40F4-B679-EF3C88B65C75}"/>
                </a:ext>
              </a:extLst>
            </p:cNvPr>
            <p:cNvCxnSpPr/>
            <p:nvPr/>
          </p:nvCxnSpPr>
          <p:spPr bwMode="gray">
            <a:xfrm flipV="1">
              <a:off x="783775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6" name="btfpColumnIndicator929598">
              <a:extLst>
                <a:ext uri="{FF2B5EF4-FFF2-40B4-BE49-F238E27FC236}">
                  <a16:creationId xmlns:a16="http://schemas.microsoft.com/office/drawing/2014/main" id="{EE06DED8-4CA1-4039-B1CD-BA0A8A6FF66E}"/>
                </a:ext>
              </a:extLst>
            </p:cNvPr>
            <p:cNvCxnSpPr/>
            <p:nvPr/>
          </p:nvCxnSpPr>
          <p:spPr bwMode="gray">
            <a:xfrm flipV="1">
              <a:off x="435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4" name="btfpColumnGapBlocker176443">
              <a:extLst>
                <a:ext uri="{FF2B5EF4-FFF2-40B4-BE49-F238E27FC236}">
                  <a16:creationId xmlns:a16="http://schemas.microsoft.com/office/drawing/2014/main" id="{F0FC155F-C6C1-4610-854D-465771DADD4A}"/>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62" name="btfpColumnIndicator639140">
              <a:extLst>
                <a:ext uri="{FF2B5EF4-FFF2-40B4-BE49-F238E27FC236}">
                  <a16:creationId xmlns:a16="http://schemas.microsoft.com/office/drawing/2014/main" id="{A58CD457-792B-491D-B898-A18DB8C6738D}"/>
                </a:ext>
              </a:extLst>
            </p:cNvPr>
            <p:cNvCxnSpPr/>
            <p:nvPr/>
          </p:nvCxnSpPr>
          <p:spPr bwMode="gray">
            <a:xfrm flipV="1">
              <a:off x="381370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0" name="btfpColumnIndicator432101">
              <a:extLst>
                <a:ext uri="{FF2B5EF4-FFF2-40B4-BE49-F238E27FC236}">
                  <a16:creationId xmlns:a16="http://schemas.microsoft.com/office/drawing/2014/main" id="{EE26624D-7482-4D55-B6DE-82E4684685E4}"/>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3063C1F-D2A5-40A1-8D4F-92A66191EAF2}"/>
              </a:ext>
            </a:extLst>
          </p:cNvPr>
          <p:cNvSpPr>
            <a:spLocks noGrp="1"/>
          </p:cNvSpPr>
          <p:nvPr>
            <p:ph type="title"/>
          </p:nvPr>
        </p:nvSpPr>
        <p:spPr/>
        <p:txBody>
          <a:bodyPr/>
          <a:lstStyle/>
          <a:p>
            <a:r>
              <a:rPr lang="en-US" dirty="0"/>
              <a:t>Timeline template</a:t>
            </a:r>
            <a:endParaRPr lang="pt-BR" dirty="0"/>
          </a:p>
        </p:txBody>
      </p:sp>
      <p:grpSp>
        <p:nvGrpSpPr>
          <p:cNvPr id="14" name="btfpRunningAgenda1Level884994">
            <a:extLst>
              <a:ext uri="{FF2B5EF4-FFF2-40B4-BE49-F238E27FC236}">
                <a16:creationId xmlns:a16="http://schemas.microsoft.com/office/drawing/2014/main" id="{8E4F020C-5707-4F3A-983E-1B7F243017D5}"/>
              </a:ext>
            </a:extLst>
          </p:cNvPr>
          <p:cNvGrpSpPr/>
          <p:nvPr>
            <p:custDataLst>
              <p:tags r:id="rId2"/>
            </p:custDataLst>
          </p:nvPr>
        </p:nvGrpSpPr>
        <p:grpSpPr>
          <a:xfrm>
            <a:off x="0" y="944429"/>
            <a:ext cx="3653913" cy="257442"/>
            <a:chOff x="-1" y="876300"/>
            <a:chExt cx="3653913" cy="257442"/>
          </a:xfrm>
        </p:grpSpPr>
        <p:sp>
          <p:nvSpPr>
            <p:cNvPr id="15" name="btfpRunningAgenda1LevelBarLeft884994">
              <a:extLst>
                <a:ext uri="{FF2B5EF4-FFF2-40B4-BE49-F238E27FC236}">
                  <a16:creationId xmlns:a16="http://schemas.microsoft.com/office/drawing/2014/main" id="{F249B43D-3EFD-46F1-8F62-742B1777FA43}"/>
                </a:ext>
              </a:extLst>
            </p:cNvPr>
            <p:cNvSpPr/>
            <p:nvPr/>
          </p:nvSpPr>
          <p:spPr bwMode="gray">
            <a:xfrm>
              <a:off x="-1" y="876300"/>
              <a:ext cx="3653913" cy="257442"/>
            </a:xfrm>
            <a:custGeom>
              <a:avLst/>
              <a:gdLst>
                <a:gd name="connsiteX0" fmla="*/ 95080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50801 w 1816204"/>
                <a:gd name="connsiteY0" fmla="*/ 0 h 257442"/>
                <a:gd name="connsiteX1" fmla="*/ 896081 w 1816204"/>
                <a:gd name="connsiteY1" fmla="*/ 257442 h 257442"/>
                <a:gd name="connsiteX2" fmla="*/ 1816204 w 1816204"/>
                <a:gd name="connsiteY2" fmla="*/ 257442 h 257442"/>
                <a:gd name="connsiteX3" fmla="*/ 0 w 1816204"/>
                <a:gd name="connsiteY3" fmla="*/ 257442 h 257442"/>
                <a:gd name="connsiteX0" fmla="*/ 950801 w 950801"/>
                <a:gd name="connsiteY0" fmla="*/ 0 h 257442"/>
                <a:gd name="connsiteX1" fmla="*/ 896081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80 w 950800"/>
                <a:gd name="connsiteY1" fmla="*/ 257442 h 257442"/>
                <a:gd name="connsiteX2" fmla="*/ 0 w 950800"/>
                <a:gd name="connsiteY2" fmla="*/ 257442 h 257442"/>
                <a:gd name="connsiteX3" fmla="*/ 1 w 950800"/>
                <a:gd name="connsiteY3" fmla="*/ 0 h 257442"/>
                <a:gd name="connsiteX0" fmla="*/ 1119116 w 1119116"/>
                <a:gd name="connsiteY0" fmla="*/ 0 h 257442"/>
                <a:gd name="connsiteX1" fmla="*/ 896080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279416 w 1279416"/>
                <a:gd name="connsiteY0" fmla="*/ 0 h 257442"/>
                <a:gd name="connsiteX1" fmla="*/ 10643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439717 w 1439717"/>
                <a:gd name="connsiteY0" fmla="*/ 0 h 257442"/>
                <a:gd name="connsiteX1" fmla="*/ 1224695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641695 w 1641695"/>
                <a:gd name="connsiteY0" fmla="*/ 0 h 257442"/>
                <a:gd name="connsiteX1" fmla="*/ 1384996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810011 w 1810011"/>
                <a:gd name="connsiteY0" fmla="*/ 0 h 257442"/>
                <a:gd name="connsiteX1" fmla="*/ 1586974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2130611 w 2130611"/>
                <a:gd name="connsiteY0" fmla="*/ 0 h 257442"/>
                <a:gd name="connsiteX1" fmla="*/ 17552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308544 w 2308544"/>
                <a:gd name="connsiteY0" fmla="*/ 0 h 257442"/>
                <a:gd name="connsiteX1" fmla="*/ 2075890 w 2308544"/>
                <a:gd name="connsiteY1" fmla="*/ 257442 h 257442"/>
                <a:gd name="connsiteX2" fmla="*/ 0 w 2308544"/>
                <a:gd name="connsiteY2" fmla="*/ 257442 h 257442"/>
                <a:gd name="connsiteX3" fmla="*/ 0 w 2308544"/>
                <a:gd name="connsiteY3" fmla="*/ 0 h 257442"/>
                <a:gd name="connsiteX0" fmla="*/ 2308544 w 2308544"/>
                <a:gd name="connsiteY0" fmla="*/ 0 h 257442"/>
                <a:gd name="connsiteX1" fmla="*/ 2253822 w 2308544"/>
                <a:gd name="connsiteY1" fmla="*/ 257442 h 257442"/>
                <a:gd name="connsiteX2" fmla="*/ 0 w 2308544"/>
                <a:gd name="connsiteY2" fmla="*/ 257442 h 257442"/>
                <a:gd name="connsiteX3" fmla="*/ 0 w 2308544"/>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476861 w 2476861"/>
                <a:gd name="connsiteY0" fmla="*/ 0 h 257442"/>
                <a:gd name="connsiteX1" fmla="*/ 2253823 w 2476861"/>
                <a:gd name="connsiteY1" fmla="*/ 257442 h 257442"/>
                <a:gd name="connsiteX2" fmla="*/ 0 w 2476861"/>
                <a:gd name="connsiteY2" fmla="*/ 257442 h 257442"/>
                <a:gd name="connsiteX3" fmla="*/ 1 w 2476861"/>
                <a:gd name="connsiteY3" fmla="*/ 0 h 257442"/>
                <a:gd name="connsiteX0" fmla="*/ 2476861 w 2476861"/>
                <a:gd name="connsiteY0" fmla="*/ 0 h 257442"/>
                <a:gd name="connsiteX1" fmla="*/ 2422140 w 2476861"/>
                <a:gd name="connsiteY1" fmla="*/ 257442 h 257442"/>
                <a:gd name="connsiteX2" fmla="*/ 0 w 2476861"/>
                <a:gd name="connsiteY2" fmla="*/ 257442 h 257442"/>
                <a:gd name="connsiteX3" fmla="*/ 1 w 2476861"/>
                <a:gd name="connsiteY3" fmla="*/ 0 h 257442"/>
                <a:gd name="connsiteX0" fmla="*/ 2476860 w 2476860"/>
                <a:gd name="connsiteY0" fmla="*/ 0 h 257442"/>
                <a:gd name="connsiteX1" fmla="*/ 2422139 w 2476860"/>
                <a:gd name="connsiteY1" fmla="*/ 257442 h 257442"/>
                <a:gd name="connsiteX2" fmla="*/ 0 w 2476860"/>
                <a:gd name="connsiteY2" fmla="*/ 257442 h 257442"/>
                <a:gd name="connsiteX3" fmla="*/ 0 w 2476860"/>
                <a:gd name="connsiteY3" fmla="*/ 0 h 257442"/>
                <a:gd name="connsiteX0" fmla="*/ 2476861 w 2476861"/>
                <a:gd name="connsiteY0" fmla="*/ 0 h 257442"/>
                <a:gd name="connsiteX1" fmla="*/ 2422140 w 2476861"/>
                <a:gd name="connsiteY1" fmla="*/ 257442 h 257442"/>
                <a:gd name="connsiteX2" fmla="*/ 1 w 2476861"/>
                <a:gd name="connsiteY2" fmla="*/ 257442 h 257442"/>
                <a:gd name="connsiteX3" fmla="*/ 0 w 2476861"/>
                <a:gd name="connsiteY3" fmla="*/ 0 h 257442"/>
                <a:gd name="connsiteX0" fmla="*/ 2645176 w 2645176"/>
                <a:gd name="connsiteY0" fmla="*/ 0 h 257442"/>
                <a:gd name="connsiteX1" fmla="*/ 2422140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813491 w 2813491"/>
                <a:gd name="connsiteY0" fmla="*/ 0 h 257442"/>
                <a:gd name="connsiteX1" fmla="*/ 2590454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3066765 w 3066765"/>
                <a:gd name="connsiteY0" fmla="*/ 0 h 257442"/>
                <a:gd name="connsiteX1" fmla="*/ 2758770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244698 w 3244698"/>
                <a:gd name="connsiteY0" fmla="*/ 0 h 257442"/>
                <a:gd name="connsiteX1" fmla="*/ 3012044 w 3244698"/>
                <a:gd name="connsiteY1" fmla="*/ 257442 h 257442"/>
                <a:gd name="connsiteX2" fmla="*/ 0 w 3244698"/>
                <a:gd name="connsiteY2" fmla="*/ 257442 h 257442"/>
                <a:gd name="connsiteX3" fmla="*/ 0 w 3244698"/>
                <a:gd name="connsiteY3" fmla="*/ 0 h 257442"/>
                <a:gd name="connsiteX0" fmla="*/ 3244698 w 3244698"/>
                <a:gd name="connsiteY0" fmla="*/ 0 h 257442"/>
                <a:gd name="connsiteX1" fmla="*/ 3189976 w 3244698"/>
                <a:gd name="connsiteY1" fmla="*/ 257442 h 257442"/>
                <a:gd name="connsiteX2" fmla="*/ 0 w 3244698"/>
                <a:gd name="connsiteY2" fmla="*/ 257442 h 257442"/>
                <a:gd name="connsiteX3" fmla="*/ 0 w 3244698"/>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413015 w 3413015"/>
                <a:gd name="connsiteY0" fmla="*/ 0 h 257442"/>
                <a:gd name="connsiteX1" fmla="*/ 3189977 w 3413015"/>
                <a:gd name="connsiteY1" fmla="*/ 257442 h 257442"/>
                <a:gd name="connsiteX2" fmla="*/ 0 w 3413015"/>
                <a:gd name="connsiteY2" fmla="*/ 257442 h 257442"/>
                <a:gd name="connsiteX3" fmla="*/ 1 w 3413015"/>
                <a:gd name="connsiteY3" fmla="*/ 0 h 257442"/>
                <a:gd name="connsiteX0" fmla="*/ 3413015 w 3413015"/>
                <a:gd name="connsiteY0" fmla="*/ 0 h 257442"/>
                <a:gd name="connsiteX1" fmla="*/ 3358294 w 3413015"/>
                <a:gd name="connsiteY1" fmla="*/ 257442 h 257442"/>
                <a:gd name="connsiteX2" fmla="*/ 0 w 3413015"/>
                <a:gd name="connsiteY2" fmla="*/ 257442 h 257442"/>
                <a:gd name="connsiteX3" fmla="*/ 1 w 3413015"/>
                <a:gd name="connsiteY3" fmla="*/ 0 h 257442"/>
                <a:gd name="connsiteX0" fmla="*/ 3413014 w 3413014"/>
                <a:gd name="connsiteY0" fmla="*/ 0 h 257442"/>
                <a:gd name="connsiteX1" fmla="*/ 3358293 w 3413014"/>
                <a:gd name="connsiteY1" fmla="*/ 257442 h 257442"/>
                <a:gd name="connsiteX2" fmla="*/ 0 w 3413014"/>
                <a:gd name="connsiteY2" fmla="*/ 257442 h 257442"/>
                <a:gd name="connsiteX3" fmla="*/ 0 w 3413014"/>
                <a:gd name="connsiteY3" fmla="*/ 0 h 257442"/>
                <a:gd name="connsiteX0" fmla="*/ 3413015 w 3413015"/>
                <a:gd name="connsiteY0" fmla="*/ 0 h 257442"/>
                <a:gd name="connsiteX1" fmla="*/ 3358294 w 3413015"/>
                <a:gd name="connsiteY1" fmla="*/ 257442 h 257442"/>
                <a:gd name="connsiteX2" fmla="*/ 1 w 3413015"/>
                <a:gd name="connsiteY2" fmla="*/ 257442 h 257442"/>
                <a:gd name="connsiteX3" fmla="*/ 0 w 3413015"/>
                <a:gd name="connsiteY3" fmla="*/ 0 h 257442"/>
                <a:gd name="connsiteX0" fmla="*/ 942787 w 3358294"/>
                <a:gd name="connsiteY0" fmla="*/ 0 h 257442"/>
                <a:gd name="connsiteX1" fmla="*/ 3358294 w 3358294"/>
                <a:gd name="connsiteY1" fmla="*/ 257442 h 257442"/>
                <a:gd name="connsiteX2" fmla="*/ 1 w 3358294"/>
                <a:gd name="connsiteY2" fmla="*/ 257442 h 257442"/>
                <a:gd name="connsiteX3" fmla="*/ 0 w 3358294"/>
                <a:gd name="connsiteY3" fmla="*/ 0 h 257442"/>
                <a:gd name="connsiteX0" fmla="*/ 942787 w 942787"/>
                <a:gd name="connsiteY0" fmla="*/ 0 h 257442"/>
                <a:gd name="connsiteX1" fmla="*/ 888066 w 942787"/>
                <a:gd name="connsiteY1" fmla="*/ 257442 h 257442"/>
                <a:gd name="connsiteX2" fmla="*/ 1 w 942787"/>
                <a:gd name="connsiteY2" fmla="*/ 257442 h 257442"/>
                <a:gd name="connsiteX3" fmla="*/ 0 w 942787"/>
                <a:gd name="connsiteY3" fmla="*/ 0 h 257442"/>
                <a:gd name="connsiteX0" fmla="*/ 942787 w 942787"/>
                <a:gd name="connsiteY0" fmla="*/ 0 h 257442"/>
                <a:gd name="connsiteX1" fmla="*/ 888066 w 942787"/>
                <a:gd name="connsiteY1" fmla="*/ 257442 h 257442"/>
                <a:gd name="connsiteX2" fmla="*/ 2 w 942787"/>
                <a:gd name="connsiteY2" fmla="*/ 257442 h 257442"/>
                <a:gd name="connsiteX3" fmla="*/ 0 w 942787"/>
                <a:gd name="connsiteY3" fmla="*/ 0 h 257442"/>
                <a:gd name="connsiteX0" fmla="*/ 942785 w 942785"/>
                <a:gd name="connsiteY0" fmla="*/ 0 h 257442"/>
                <a:gd name="connsiteX1" fmla="*/ 888064 w 942785"/>
                <a:gd name="connsiteY1" fmla="*/ 257442 h 257442"/>
                <a:gd name="connsiteX2" fmla="*/ 0 w 942785"/>
                <a:gd name="connsiteY2" fmla="*/ 257442 h 257442"/>
                <a:gd name="connsiteX3" fmla="*/ 0 w 942785"/>
                <a:gd name="connsiteY3" fmla="*/ 0 h 257442"/>
                <a:gd name="connsiteX0" fmla="*/ 1111101 w 1111101"/>
                <a:gd name="connsiteY0" fmla="*/ 0 h 257442"/>
                <a:gd name="connsiteX1" fmla="*/ 888064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279416 w 1279416"/>
                <a:gd name="connsiteY0" fmla="*/ 0 h 257442"/>
                <a:gd name="connsiteX1" fmla="*/ 1056380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4 w 1279416"/>
                <a:gd name="connsiteY1" fmla="*/ 257442 h 257442"/>
                <a:gd name="connsiteX2" fmla="*/ 0 w 1279416"/>
                <a:gd name="connsiteY2" fmla="*/ 257442 h 257442"/>
                <a:gd name="connsiteX3" fmla="*/ 0 w 1279416"/>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439718 w 1439718"/>
                <a:gd name="connsiteY0" fmla="*/ 0 h 257442"/>
                <a:gd name="connsiteX1" fmla="*/ 1224695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0 w 1439718"/>
                <a:gd name="connsiteY3" fmla="*/ 0 h 257442"/>
                <a:gd name="connsiteX0" fmla="*/ 1600017 w 1600017"/>
                <a:gd name="connsiteY0" fmla="*/ 0 h 257442"/>
                <a:gd name="connsiteX1" fmla="*/ 13849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843673 w 1843673"/>
                <a:gd name="connsiteY0" fmla="*/ 0 h 257442"/>
                <a:gd name="connsiteX1" fmla="*/ 1545296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701007 w 1788952"/>
                <a:gd name="connsiteY0" fmla="*/ 0 h 257442"/>
                <a:gd name="connsiteX1" fmla="*/ 1788952 w 1788952"/>
                <a:gd name="connsiteY1" fmla="*/ 257442 h 257442"/>
                <a:gd name="connsiteX2" fmla="*/ 0 w 1788952"/>
                <a:gd name="connsiteY2" fmla="*/ 257442 h 257442"/>
                <a:gd name="connsiteX3" fmla="*/ 0 w 1788952"/>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02984 w 1902984"/>
                <a:gd name="connsiteY0" fmla="*/ 0 h 257442"/>
                <a:gd name="connsiteX1" fmla="*/ 1646285 w 1902984"/>
                <a:gd name="connsiteY1" fmla="*/ 257442 h 257442"/>
                <a:gd name="connsiteX2" fmla="*/ 0 w 1902984"/>
                <a:gd name="connsiteY2" fmla="*/ 257442 h 257442"/>
                <a:gd name="connsiteX3" fmla="*/ 0 w 1902984"/>
                <a:gd name="connsiteY3" fmla="*/ 0 h 257442"/>
                <a:gd name="connsiteX0" fmla="*/ 1902984 w 1902984"/>
                <a:gd name="connsiteY0" fmla="*/ 0 h 257442"/>
                <a:gd name="connsiteX1" fmla="*/ 1848263 w 1902984"/>
                <a:gd name="connsiteY1" fmla="*/ 257442 h 257442"/>
                <a:gd name="connsiteX2" fmla="*/ 0 w 1902984"/>
                <a:gd name="connsiteY2" fmla="*/ 257442 h 257442"/>
                <a:gd name="connsiteX3" fmla="*/ 0 w 1902984"/>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801996 w 1848264"/>
                <a:gd name="connsiteY0" fmla="*/ 0 h 257442"/>
                <a:gd name="connsiteX1" fmla="*/ 1848264 w 1848264"/>
                <a:gd name="connsiteY1" fmla="*/ 257442 h 257442"/>
                <a:gd name="connsiteX2" fmla="*/ 0 w 1848264"/>
                <a:gd name="connsiteY2" fmla="*/ 257442 h 257442"/>
                <a:gd name="connsiteX3" fmla="*/ 1 w 1848264"/>
                <a:gd name="connsiteY3" fmla="*/ 0 h 257442"/>
                <a:gd name="connsiteX0" fmla="*/ 1801996 w 1801996"/>
                <a:gd name="connsiteY0" fmla="*/ 0 h 257442"/>
                <a:gd name="connsiteX1" fmla="*/ 1747275 w 1801996"/>
                <a:gd name="connsiteY1" fmla="*/ 257442 h 257442"/>
                <a:gd name="connsiteX2" fmla="*/ 0 w 1801996"/>
                <a:gd name="connsiteY2" fmla="*/ 257442 h 257442"/>
                <a:gd name="connsiteX3" fmla="*/ 1 w 1801996"/>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701007 w 1747274"/>
                <a:gd name="connsiteY0" fmla="*/ 0 h 257442"/>
                <a:gd name="connsiteX1" fmla="*/ 1747274 w 1747274"/>
                <a:gd name="connsiteY1" fmla="*/ 257442 h 257442"/>
                <a:gd name="connsiteX2" fmla="*/ 0 w 1747274"/>
                <a:gd name="connsiteY2" fmla="*/ 257442 h 257442"/>
                <a:gd name="connsiteX3" fmla="*/ 0 w 1747274"/>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44662 w 1944662"/>
                <a:gd name="connsiteY0" fmla="*/ 0 h 257442"/>
                <a:gd name="connsiteX1" fmla="*/ 1646285 w 1944662"/>
                <a:gd name="connsiteY1" fmla="*/ 257442 h 257442"/>
                <a:gd name="connsiteX2" fmla="*/ 0 w 1944662"/>
                <a:gd name="connsiteY2" fmla="*/ 257442 h 257442"/>
                <a:gd name="connsiteX3" fmla="*/ 0 w 1944662"/>
                <a:gd name="connsiteY3" fmla="*/ 0 h 257442"/>
                <a:gd name="connsiteX0" fmla="*/ 1944662 w 1944662"/>
                <a:gd name="connsiteY0" fmla="*/ 0 h 257442"/>
                <a:gd name="connsiteX1" fmla="*/ 1889941 w 1944662"/>
                <a:gd name="connsiteY1" fmla="*/ 257442 h 257442"/>
                <a:gd name="connsiteX2" fmla="*/ 0 w 1944662"/>
                <a:gd name="connsiteY2" fmla="*/ 257442 h 257442"/>
                <a:gd name="connsiteX3" fmla="*/ 0 w 1944662"/>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2107273 w 2107273"/>
                <a:gd name="connsiteY0" fmla="*/ 0 h 257442"/>
                <a:gd name="connsiteX1" fmla="*/ 1889942 w 2107273"/>
                <a:gd name="connsiteY1" fmla="*/ 257442 h 257442"/>
                <a:gd name="connsiteX2" fmla="*/ 0 w 2107273"/>
                <a:gd name="connsiteY2" fmla="*/ 257442 h 257442"/>
                <a:gd name="connsiteX3" fmla="*/ 1 w 2107273"/>
                <a:gd name="connsiteY3" fmla="*/ 0 h 257442"/>
                <a:gd name="connsiteX0" fmla="*/ 2107273 w 2107273"/>
                <a:gd name="connsiteY0" fmla="*/ 0 h 257442"/>
                <a:gd name="connsiteX1" fmla="*/ 2052552 w 2107273"/>
                <a:gd name="connsiteY1" fmla="*/ 257442 h 257442"/>
                <a:gd name="connsiteX2" fmla="*/ 0 w 2107273"/>
                <a:gd name="connsiteY2" fmla="*/ 257442 h 257442"/>
                <a:gd name="connsiteX3" fmla="*/ 1 w 2107273"/>
                <a:gd name="connsiteY3" fmla="*/ 0 h 257442"/>
                <a:gd name="connsiteX0" fmla="*/ 2107272 w 2107272"/>
                <a:gd name="connsiteY0" fmla="*/ 0 h 257442"/>
                <a:gd name="connsiteX1" fmla="*/ 2052551 w 2107272"/>
                <a:gd name="connsiteY1" fmla="*/ 257442 h 257442"/>
                <a:gd name="connsiteX2" fmla="*/ 0 w 2107272"/>
                <a:gd name="connsiteY2" fmla="*/ 257442 h 257442"/>
                <a:gd name="connsiteX3" fmla="*/ 0 w 2107272"/>
                <a:gd name="connsiteY3" fmla="*/ 0 h 257442"/>
                <a:gd name="connsiteX0" fmla="*/ 2107273 w 2107273"/>
                <a:gd name="connsiteY0" fmla="*/ 0 h 257442"/>
                <a:gd name="connsiteX1" fmla="*/ 2052552 w 2107273"/>
                <a:gd name="connsiteY1" fmla="*/ 257442 h 257442"/>
                <a:gd name="connsiteX2" fmla="*/ 1 w 2107273"/>
                <a:gd name="connsiteY2" fmla="*/ 257442 h 257442"/>
                <a:gd name="connsiteX3" fmla="*/ 0 w 2107273"/>
                <a:gd name="connsiteY3" fmla="*/ 0 h 257442"/>
                <a:gd name="connsiteX0" fmla="*/ 2267573 w 2267573"/>
                <a:gd name="connsiteY0" fmla="*/ 0 h 257442"/>
                <a:gd name="connsiteX1" fmla="*/ 20525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2 w 2267572"/>
                <a:gd name="connsiteY0" fmla="*/ 0 h 257442"/>
                <a:gd name="connsiteX1" fmla="*/ 2212851 w 2267572"/>
                <a:gd name="connsiteY1" fmla="*/ 257442 h 257442"/>
                <a:gd name="connsiteX2" fmla="*/ 0 w 2267572"/>
                <a:gd name="connsiteY2" fmla="*/ 257442 h 257442"/>
                <a:gd name="connsiteX3" fmla="*/ 0 w 2267572"/>
                <a:gd name="connsiteY3" fmla="*/ 0 h 257442"/>
                <a:gd name="connsiteX0" fmla="*/ 2427871 w 2427871"/>
                <a:gd name="connsiteY0" fmla="*/ 0 h 257442"/>
                <a:gd name="connsiteX1" fmla="*/ 2212851 w 2427871"/>
                <a:gd name="connsiteY1" fmla="*/ 257442 h 257442"/>
                <a:gd name="connsiteX2" fmla="*/ 0 w 2427871"/>
                <a:gd name="connsiteY2" fmla="*/ 257442 h 257442"/>
                <a:gd name="connsiteX3" fmla="*/ 0 w 2427871"/>
                <a:gd name="connsiteY3" fmla="*/ 0 h 257442"/>
                <a:gd name="connsiteX0" fmla="*/ 2427871 w 2427871"/>
                <a:gd name="connsiteY0" fmla="*/ 0 h 257442"/>
                <a:gd name="connsiteX1" fmla="*/ 2373150 w 2427871"/>
                <a:gd name="connsiteY1" fmla="*/ 257442 h 257442"/>
                <a:gd name="connsiteX2" fmla="*/ 0 w 2427871"/>
                <a:gd name="connsiteY2" fmla="*/ 257442 h 257442"/>
                <a:gd name="connsiteX3" fmla="*/ 0 w 2427871"/>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1 w 2427872"/>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0 w 2427872"/>
                <a:gd name="connsiteY3" fmla="*/ 0 h 257442"/>
                <a:gd name="connsiteX0" fmla="*/ 2706795 w 2706795"/>
                <a:gd name="connsiteY0" fmla="*/ 0 h 257442"/>
                <a:gd name="connsiteX1" fmla="*/ 2373151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875109 w 2875109"/>
                <a:gd name="connsiteY0" fmla="*/ 0 h 257442"/>
                <a:gd name="connsiteX1" fmla="*/ 2652074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3061058 w 3061058"/>
                <a:gd name="connsiteY0" fmla="*/ 0 h 257442"/>
                <a:gd name="connsiteX1" fmla="*/ 2820388 w 3061058"/>
                <a:gd name="connsiteY1" fmla="*/ 257442 h 257442"/>
                <a:gd name="connsiteX2" fmla="*/ 0 w 3061058"/>
                <a:gd name="connsiteY2" fmla="*/ 257442 h 257442"/>
                <a:gd name="connsiteX3" fmla="*/ 0 w 3061058"/>
                <a:gd name="connsiteY3" fmla="*/ 0 h 257442"/>
                <a:gd name="connsiteX0" fmla="*/ 3061058 w 3061058"/>
                <a:gd name="connsiteY0" fmla="*/ 0 h 257442"/>
                <a:gd name="connsiteX1" fmla="*/ 3006336 w 3061058"/>
                <a:gd name="connsiteY1" fmla="*/ 257442 h 257442"/>
                <a:gd name="connsiteX2" fmla="*/ 0 w 3061058"/>
                <a:gd name="connsiteY2" fmla="*/ 257442 h 257442"/>
                <a:gd name="connsiteX3" fmla="*/ 0 w 3061058"/>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221359 w 3221359"/>
                <a:gd name="connsiteY0" fmla="*/ 0 h 257442"/>
                <a:gd name="connsiteX1" fmla="*/ 3006337 w 3221359"/>
                <a:gd name="connsiteY1" fmla="*/ 257442 h 257442"/>
                <a:gd name="connsiteX2" fmla="*/ 0 w 3221359"/>
                <a:gd name="connsiteY2" fmla="*/ 257442 h 257442"/>
                <a:gd name="connsiteX3" fmla="*/ 1 w 3221359"/>
                <a:gd name="connsiteY3" fmla="*/ 0 h 257442"/>
                <a:gd name="connsiteX0" fmla="*/ 3221359 w 3221359"/>
                <a:gd name="connsiteY0" fmla="*/ 0 h 257442"/>
                <a:gd name="connsiteX1" fmla="*/ 3166638 w 3221359"/>
                <a:gd name="connsiteY1" fmla="*/ 257442 h 257442"/>
                <a:gd name="connsiteX2" fmla="*/ 0 w 3221359"/>
                <a:gd name="connsiteY2" fmla="*/ 257442 h 257442"/>
                <a:gd name="connsiteX3" fmla="*/ 1 w 3221359"/>
                <a:gd name="connsiteY3" fmla="*/ 0 h 257442"/>
                <a:gd name="connsiteX0" fmla="*/ 3221358 w 3221358"/>
                <a:gd name="connsiteY0" fmla="*/ 0 h 257442"/>
                <a:gd name="connsiteX1" fmla="*/ 3166637 w 3221358"/>
                <a:gd name="connsiteY1" fmla="*/ 257442 h 257442"/>
                <a:gd name="connsiteX2" fmla="*/ 0 w 3221358"/>
                <a:gd name="connsiteY2" fmla="*/ 257442 h 257442"/>
                <a:gd name="connsiteX3" fmla="*/ 0 w 3221358"/>
                <a:gd name="connsiteY3" fmla="*/ 0 h 257442"/>
                <a:gd name="connsiteX0" fmla="*/ 3221359 w 3221359"/>
                <a:gd name="connsiteY0" fmla="*/ 0 h 257442"/>
                <a:gd name="connsiteX1" fmla="*/ 3166638 w 3221359"/>
                <a:gd name="connsiteY1" fmla="*/ 257442 h 257442"/>
                <a:gd name="connsiteX2" fmla="*/ 1 w 3221359"/>
                <a:gd name="connsiteY2" fmla="*/ 257442 h 257442"/>
                <a:gd name="connsiteX3" fmla="*/ 0 w 3221359"/>
                <a:gd name="connsiteY3" fmla="*/ 0 h 257442"/>
                <a:gd name="connsiteX0" fmla="*/ 3389675 w 3389675"/>
                <a:gd name="connsiteY0" fmla="*/ 0 h 257442"/>
                <a:gd name="connsiteX1" fmla="*/ 3166638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4 w 3389674"/>
                <a:gd name="connsiteY0" fmla="*/ 0 h 257442"/>
                <a:gd name="connsiteX1" fmla="*/ 3334953 w 3389674"/>
                <a:gd name="connsiteY1" fmla="*/ 257442 h 257442"/>
                <a:gd name="connsiteX2" fmla="*/ 0 w 3389674"/>
                <a:gd name="connsiteY2" fmla="*/ 257442 h 257442"/>
                <a:gd name="connsiteX3" fmla="*/ 0 w 3389674"/>
                <a:gd name="connsiteY3" fmla="*/ 0 h 257442"/>
                <a:gd name="connsiteX0" fmla="*/ 986066 w 3334953"/>
                <a:gd name="connsiteY0" fmla="*/ 0 h 257442"/>
                <a:gd name="connsiteX1" fmla="*/ 3334953 w 3334953"/>
                <a:gd name="connsiteY1" fmla="*/ 257442 h 257442"/>
                <a:gd name="connsiteX2" fmla="*/ 0 w 3334953"/>
                <a:gd name="connsiteY2" fmla="*/ 257442 h 257442"/>
                <a:gd name="connsiteX3" fmla="*/ 0 w 3334953"/>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1154382 w 1154382"/>
                <a:gd name="connsiteY0" fmla="*/ 0 h 257442"/>
                <a:gd name="connsiteX1" fmla="*/ 931346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314682 w 1314682"/>
                <a:gd name="connsiteY0" fmla="*/ 0 h 257442"/>
                <a:gd name="connsiteX1" fmla="*/ 10996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482998 w 1482998"/>
                <a:gd name="connsiteY0" fmla="*/ 0 h 257442"/>
                <a:gd name="connsiteX1" fmla="*/ 1259961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643298 w 1643298"/>
                <a:gd name="connsiteY0" fmla="*/ 0 h 257442"/>
                <a:gd name="connsiteX1" fmla="*/ 14282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896573 w 1896573"/>
                <a:gd name="connsiteY0" fmla="*/ 0 h 257442"/>
                <a:gd name="connsiteX1" fmla="*/ 1588577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2071749 w 2071749"/>
                <a:gd name="connsiteY0" fmla="*/ 0 h 257442"/>
                <a:gd name="connsiteX1" fmla="*/ 1841852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333038 w 2333038"/>
                <a:gd name="connsiteY0" fmla="*/ 0 h 257442"/>
                <a:gd name="connsiteX1" fmla="*/ 2017028 w 2333038"/>
                <a:gd name="connsiteY1" fmla="*/ 257442 h 257442"/>
                <a:gd name="connsiteX2" fmla="*/ 0 w 2333038"/>
                <a:gd name="connsiteY2" fmla="*/ 257442 h 257442"/>
                <a:gd name="connsiteX3" fmla="*/ 0 w 2333038"/>
                <a:gd name="connsiteY3" fmla="*/ 0 h 257442"/>
                <a:gd name="connsiteX0" fmla="*/ 2333038 w 2333038"/>
                <a:gd name="connsiteY0" fmla="*/ 0 h 257442"/>
                <a:gd name="connsiteX1" fmla="*/ 2278316 w 2333038"/>
                <a:gd name="connsiteY1" fmla="*/ 257442 h 257442"/>
                <a:gd name="connsiteX2" fmla="*/ 0 w 2333038"/>
                <a:gd name="connsiteY2" fmla="*/ 257442 h 257442"/>
                <a:gd name="connsiteX3" fmla="*/ 0 w 2333038"/>
                <a:gd name="connsiteY3" fmla="*/ 0 h 257442"/>
                <a:gd name="connsiteX0" fmla="*/ 2333039 w 2333039"/>
                <a:gd name="connsiteY0" fmla="*/ 0 h 257442"/>
                <a:gd name="connsiteX1" fmla="*/ 2278317 w 2333039"/>
                <a:gd name="connsiteY1" fmla="*/ 257442 h 257442"/>
                <a:gd name="connsiteX2" fmla="*/ 0 w 2333039"/>
                <a:gd name="connsiteY2" fmla="*/ 257442 h 257442"/>
                <a:gd name="connsiteX3" fmla="*/ 1 w 2333039"/>
                <a:gd name="connsiteY3" fmla="*/ 0 h 257442"/>
                <a:gd name="connsiteX0" fmla="*/ 2333039 w 2333039"/>
                <a:gd name="connsiteY0" fmla="*/ 0 h 257442"/>
                <a:gd name="connsiteX1" fmla="*/ 2278317 w 2333039"/>
                <a:gd name="connsiteY1" fmla="*/ 257442 h 257442"/>
                <a:gd name="connsiteX2" fmla="*/ 0 w 2333039"/>
                <a:gd name="connsiteY2" fmla="*/ 257442 h 257442"/>
                <a:gd name="connsiteX3" fmla="*/ 1 w 2333039"/>
                <a:gd name="connsiteY3" fmla="*/ 0 h 257442"/>
                <a:gd name="connsiteX0" fmla="*/ 2653640 w 2653640"/>
                <a:gd name="connsiteY0" fmla="*/ 0 h 257442"/>
                <a:gd name="connsiteX1" fmla="*/ 2278317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0 w 2653640"/>
                <a:gd name="connsiteY3" fmla="*/ 0 h 257442"/>
                <a:gd name="connsiteX0" fmla="*/ 950801 w 2598918"/>
                <a:gd name="connsiteY0" fmla="*/ 0 h 257442"/>
                <a:gd name="connsiteX1" fmla="*/ 2598918 w 2598918"/>
                <a:gd name="connsiteY1" fmla="*/ 257442 h 257442"/>
                <a:gd name="connsiteX2" fmla="*/ 0 w 2598918"/>
                <a:gd name="connsiteY2" fmla="*/ 257442 h 257442"/>
                <a:gd name="connsiteX3" fmla="*/ 0 w 2598918"/>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28733 w 1128733"/>
                <a:gd name="connsiteY0" fmla="*/ 0 h 257442"/>
                <a:gd name="connsiteX1" fmla="*/ 896079 w 1128733"/>
                <a:gd name="connsiteY1" fmla="*/ 257442 h 257442"/>
                <a:gd name="connsiteX2" fmla="*/ 0 w 1128733"/>
                <a:gd name="connsiteY2" fmla="*/ 257442 h 257442"/>
                <a:gd name="connsiteX3" fmla="*/ 0 w 1128733"/>
                <a:gd name="connsiteY3" fmla="*/ 0 h 257442"/>
                <a:gd name="connsiteX0" fmla="*/ 1128733 w 1128733"/>
                <a:gd name="connsiteY0" fmla="*/ 0 h 257442"/>
                <a:gd name="connsiteX1" fmla="*/ 1074012 w 1128733"/>
                <a:gd name="connsiteY1" fmla="*/ 257442 h 257442"/>
                <a:gd name="connsiteX2" fmla="*/ 0 w 1128733"/>
                <a:gd name="connsiteY2" fmla="*/ 257442 h 257442"/>
                <a:gd name="connsiteX3" fmla="*/ 0 w 1128733"/>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1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0 w 1128734"/>
                <a:gd name="connsiteY3" fmla="*/ 0 h 257442"/>
                <a:gd name="connsiteX0" fmla="*/ 1332316 w 1332316"/>
                <a:gd name="connsiteY0" fmla="*/ 0 h 257442"/>
                <a:gd name="connsiteX1" fmla="*/ 1074013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585590 w 1585590"/>
                <a:gd name="connsiteY0" fmla="*/ 0 h 257442"/>
                <a:gd name="connsiteX1" fmla="*/ 1277595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760766 w 1760766"/>
                <a:gd name="connsiteY0" fmla="*/ 0 h 257442"/>
                <a:gd name="connsiteX1" fmla="*/ 1530869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2065337 w 2065337"/>
                <a:gd name="connsiteY0" fmla="*/ 0 h 257442"/>
                <a:gd name="connsiteX1" fmla="*/ 1706045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334642 w 2334642"/>
                <a:gd name="connsiteY0" fmla="*/ 0 h 257442"/>
                <a:gd name="connsiteX1" fmla="*/ 2010616 w 2334642"/>
                <a:gd name="connsiteY1" fmla="*/ 257442 h 257442"/>
                <a:gd name="connsiteX2" fmla="*/ 0 w 2334642"/>
                <a:gd name="connsiteY2" fmla="*/ 257442 h 257442"/>
                <a:gd name="connsiteX3" fmla="*/ 0 w 2334642"/>
                <a:gd name="connsiteY3" fmla="*/ 0 h 257442"/>
                <a:gd name="connsiteX0" fmla="*/ 2334642 w 2334642"/>
                <a:gd name="connsiteY0" fmla="*/ 0 h 257442"/>
                <a:gd name="connsiteX1" fmla="*/ 2279920 w 2334642"/>
                <a:gd name="connsiteY1" fmla="*/ 257442 h 257442"/>
                <a:gd name="connsiteX2" fmla="*/ 0 w 2334642"/>
                <a:gd name="connsiteY2" fmla="*/ 257442 h 257442"/>
                <a:gd name="connsiteX3" fmla="*/ 0 w 2334642"/>
                <a:gd name="connsiteY3" fmla="*/ 0 h 257442"/>
                <a:gd name="connsiteX0" fmla="*/ 2334643 w 2334643"/>
                <a:gd name="connsiteY0" fmla="*/ 0 h 257442"/>
                <a:gd name="connsiteX1" fmla="*/ 2279921 w 2334643"/>
                <a:gd name="connsiteY1" fmla="*/ 257442 h 257442"/>
                <a:gd name="connsiteX2" fmla="*/ 0 w 2334643"/>
                <a:gd name="connsiteY2" fmla="*/ 257442 h 257442"/>
                <a:gd name="connsiteX3" fmla="*/ 1 w 2334643"/>
                <a:gd name="connsiteY3" fmla="*/ 0 h 257442"/>
                <a:gd name="connsiteX0" fmla="*/ 2334643 w 2334643"/>
                <a:gd name="connsiteY0" fmla="*/ 0 h 257442"/>
                <a:gd name="connsiteX1" fmla="*/ 2279921 w 2334643"/>
                <a:gd name="connsiteY1" fmla="*/ 257442 h 257442"/>
                <a:gd name="connsiteX2" fmla="*/ 0 w 2334643"/>
                <a:gd name="connsiteY2" fmla="*/ 257442 h 257442"/>
                <a:gd name="connsiteX3" fmla="*/ 1 w 2334643"/>
                <a:gd name="connsiteY3" fmla="*/ 0 h 257442"/>
                <a:gd name="connsiteX0" fmla="*/ 950802 w 2279921"/>
                <a:gd name="connsiteY0" fmla="*/ 0 h 257442"/>
                <a:gd name="connsiteX1" fmla="*/ 2279921 w 2279921"/>
                <a:gd name="connsiteY1" fmla="*/ 257442 h 257442"/>
                <a:gd name="connsiteX2" fmla="*/ 0 w 2279921"/>
                <a:gd name="connsiteY2" fmla="*/ 257442 h 257442"/>
                <a:gd name="connsiteX3" fmla="*/ 1 w 2279921"/>
                <a:gd name="connsiteY3" fmla="*/ 0 h 257442"/>
                <a:gd name="connsiteX0" fmla="*/ 950802 w 950802"/>
                <a:gd name="connsiteY0" fmla="*/ 0 h 257442"/>
                <a:gd name="connsiteX1" fmla="*/ 896081 w 950802"/>
                <a:gd name="connsiteY1" fmla="*/ 257442 h 257442"/>
                <a:gd name="connsiteX2" fmla="*/ 0 w 950802"/>
                <a:gd name="connsiteY2" fmla="*/ 257442 h 257442"/>
                <a:gd name="connsiteX3" fmla="*/ 1 w 950802"/>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1128734 w 1128734"/>
                <a:gd name="connsiteY0" fmla="*/ 0 h 257442"/>
                <a:gd name="connsiteX1" fmla="*/ 896080 w 1128734"/>
                <a:gd name="connsiteY1" fmla="*/ 257442 h 257442"/>
                <a:gd name="connsiteX2" fmla="*/ 0 w 1128734"/>
                <a:gd name="connsiteY2" fmla="*/ 257442 h 257442"/>
                <a:gd name="connsiteX3" fmla="*/ 0 w 1128734"/>
                <a:gd name="connsiteY3" fmla="*/ 0 h 257442"/>
                <a:gd name="connsiteX0" fmla="*/ 1128734 w 1128734"/>
                <a:gd name="connsiteY0" fmla="*/ 0 h 257442"/>
                <a:gd name="connsiteX1" fmla="*/ 1074012 w 1128734"/>
                <a:gd name="connsiteY1" fmla="*/ 257442 h 257442"/>
                <a:gd name="connsiteX2" fmla="*/ 0 w 1128734"/>
                <a:gd name="connsiteY2" fmla="*/ 257442 h 257442"/>
                <a:gd name="connsiteX3" fmla="*/ 0 w 1128734"/>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1 w 1128735"/>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1 w 1128735"/>
                <a:gd name="connsiteY3" fmla="*/ 0 h 257442"/>
                <a:gd name="connsiteX0" fmla="*/ 1297051 w 1297051"/>
                <a:gd name="connsiteY0" fmla="*/ 0 h 257442"/>
                <a:gd name="connsiteX1" fmla="*/ 1074013 w 1297051"/>
                <a:gd name="connsiteY1" fmla="*/ 257442 h 257442"/>
                <a:gd name="connsiteX2" fmla="*/ 0 w 1297051"/>
                <a:gd name="connsiteY2" fmla="*/ 257442 h 257442"/>
                <a:gd name="connsiteX3" fmla="*/ 1 w 1297051"/>
                <a:gd name="connsiteY3" fmla="*/ 0 h 257442"/>
                <a:gd name="connsiteX0" fmla="*/ 1297051 w 1297051"/>
                <a:gd name="connsiteY0" fmla="*/ 0 h 257442"/>
                <a:gd name="connsiteX1" fmla="*/ 1242330 w 1297051"/>
                <a:gd name="connsiteY1" fmla="*/ 257442 h 257442"/>
                <a:gd name="connsiteX2" fmla="*/ 0 w 1297051"/>
                <a:gd name="connsiteY2" fmla="*/ 257442 h 257442"/>
                <a:gd name="connsiteX3" fmla="*/ 1 w 1297051"/>
                <a:gd name="connsiteY3" fmla="*/ 0 h 257442"/>
                <a:gd name="connsiteX0" fmla="*/ 1297050 w 1297050"/>
                <a:gd name="connsiteY0" fmla="*/ 0 h 257442"/>
                <a:gd name="connsiteX1" fmla="*/ 1242329 w 1297050"/>
                <a:gd name="connsiteY1" fmla="*/ 257442 h 257442"/>
                <a:gd name="connsiteX2" fmla="*/ 0 w 1297050"/>
                <a:gd name="connsiteY2" fmla="*/ 257442 h 257442"/>
                <a:gd name="connsiteX3" fmla="*/ 0 w 1297050"/>
                <a:gd name="connsiteY3" fmla="*/ 0 h 257442"/>
                <a:gd name="connsiteX0" fmla="*/ 1297051 w 1297051"/>
                <a:gd name="connsiteY0" fmla="*/ 0 h 257442"/>
                <a:gd name="connsiteX1" fmla="*/ 1242330 w 1297051"/>
                <a:gd name="connsiteY1" fmla="*/ 257442 h 257442"/>
                <a:gd name="connsiteX2" fmla="*/ 1 w 1297051"/>
                <a:gd name="connsiteY2" fmla="*/ 257442 h 257442"/>
                <a:gd name="connsiteX3" fmla="*/ 0 w 1297051"/>
                <a:gd name="connsiteY3" fmla="*/ 0 h 257442"/>
                <a:gd name="connsiteX0" fmla="*/ 1465366 w 1465366"/>
                <a:gd name="connsiteY0" fmla="*/ 0 h 257442"/>
                <a:gd name="connsiteX1" fmla="*/ 1242330 w 1465366"/>
                <a:gd name="connsiteY1" fmla="*/ 257442 h 257442"/>
                <a:gd name="connsiteX2" fmla="*/ 1 w 1465366"/>
                <a:gd name="connsiteY2" fmla="*/ 257442 h 257442"/>
                <a:gd name="connsiteX3" fmla="*/ 0 w 1465366"/>
                <a:gd name="connsiteY3" fmla="*/ 0 h 257442"/>
                <a:gd name="connsiteX0" fmla="*/ 1465366 w 1465366"/>
                <a:gd name="connsiteY0" fmla="*/ 0 h 257442"/>
                <a:gd name="connsiteX1" fmla="*/ 1410644 w 1465366"/>
                <a:gd name="connsiteY1" fmla="*/ 257442 h 257442"/>
                <a:gd name="connsiteX2" fmla="*/ 1 w 1465366"/>
                <a:gd name="connsiteY2" fmla="*/ 257442 h 257442"/>
                <a:gd name="connsiteX3" fmla="*/ 0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0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0 w 1465366"/>
                <a:gd name="connsiteY3" fmla="*/ 0 h 257442"/>
                <a:gd name="connsiteX0" fmla="*/ 1651313 w 1651313"/>
                <a:gd name="connsiteY0" fmla="*/ 0 h 257442"/>
                <a:gd name="connsiteX1" fmla="*/ 1410644 w 1651313"/>
                <a:gd name="connsiteY1" fmla="*/ 257442 h 257442"/>
                <a:gd name="connsiteX2" fmla="*/ 0 w 1651313"/>
                <a:gd name="connsiteY2" fmla="*/ 257442 h 257442"/>
                <a:gd name="connsiteX3" fmla="*/ 0 w 1651313"/>
                <a:gd name="connsiteY3" fmla="*/ 0 h 257442"/>
                <a:gd name="connsiteX0" fmla="*/ 1651313 w 1651313"/>
                <a:gd name="connsiteY0" fmla="*/ 0 h 257442"/>
                <a:gd name="connsiteX1" fmla="*/ 1596592 w 1651313"/>
                <a:gd name="connsiteY1" fmla="*/ 257442 h 257442"/>
                <a:gd name="connsiteX2" fmla="*/ 0 w 1651313"/>
                <a:gd name="connsiteY2" fmla="*/ 257442 h 257442"/>
                <a:gd name="connsiteX3" fmla="*/ 0 w 1651313"/>
                <a:gd name="connsiteY3" fmla="*/ 0 h 257442"/>
                <a:gd name="connsiteX0" fmla="*/ 1651313 w 1651313"/>
                <a:gd name="connsiteY0" fmla="*/ 0 h 257442"/>
                <a:gd name="connsiteX1" fmla="*/ 1596592 w 1651313"/>
                <a:gd name="connsiteY1" fmla="*/ 257442 h 257442"/>
                <a:gd name="connsiteX2" fmla="*/ 0 w 1651313"/>
                <a:gd name="connsiteY2" fmla="*/ 257442 h 257442"/>
                <a:gd name="connsiteX3" fmla="*/ 0 w 1651313"/>
                <a:gd name="connsiteY3" fmla="*/ 0 h 257442"/>
                <a:gd name="connsiteX0" fmla="*/ 1651313 w 1651313"/>
                <a:gd name="connsiteY0" fmla="*/ 0 h 257442"/>
                <a:gd name="connsiteX1" fmla="*/ 1596592 w 1651313"/>
                <a:gd name="connsiteY1" fmla="*/ 257442 h 257442"/>
                <a:gd name="connsiteX2" fmla="*/ 0 w 1651313"/>
                <a:gd name="connsiteY2" fmla="*/ 257442 h 257442"/>
                <a:gd name="connsiteX3" fmla="*/ 0 w 1651313"/>
                <a:gd name="connsiteY3" fmla="*/ 0 h 257442"/>
                <a:gd name="connsiteX0" fmla="*/ 1819629 w 1819629"/>
                <a:gd name="connsiteY0" fmla="*/ 0 h 257442"/>
                <a:gd name="connsiteX1" fmla="*/ 1596592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979929 w 1979929"/>
                <a:gd name="connsiteY0" fmla="*/ 0 h 257442"/>
                <a:gd name="connsiteX1" fmla="*/ 1764908 w 1979929"/>
                <a:gd name="connsiteY1" fmla="*/ 257442 h 257442"/>
                <a:gd name="connsiteX2" fmla="*/ 0 w 1979929"/>
                <a:gd name="connsiteY2" fmla="*/ 257442 h 257442"/>
                <a:gd name="connsiteX3" fmla="*/ 0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0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0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0 w 1979929"/>
                <a:gd name="connsiteY3" fmla="*/ 0 h 257442"/>
                <a:gd name="connsiteX0" fmla="*/ 2246476 w 2246476"/>
                <a:gd name="connsiteY0" fmla="*/ 0 h 257442"/>
                <a:gd name="connsiteX1" fmla="*/ 1925208 w 2246476"/>
                <a:gd name="connsiteY1" fmla="*/ 257442 h 257442"/>
                <a:gd name="connsiteX2" fmla="*/ 0 w 2246476"/>
                <a:gd name="connsiteY2" fmla="*/ 257442 h 257442"/>
                <a:gd name="connsiteX3" fmla="*/ 0 w 2246476"/>
                <a:gd name="connsiteY3" fmla="*/ 0 h 257442"/>
                <a:gd name="connsiteX0" fmla="*/ 2246476 w 2246476"/>
                <a:gd name="connsiteY0" fmla="*/ 0 h 257442"/>
                <a:gd name="connsiteX1" fmla="*/ 2191754 w 2246476"/>
                <a:gd name="connsiteY1" fmla="*/ 257442 h 257442"/>
                <a:gd name="connsiteX2" fmla="*/ 0 w 2246476"/>
                <a:gd name="connsiteY2" fmla="*/ 257442 h 257442"/>
                <a:gd name="connsiteX3" fmla="*/ 0 w 2246476"/>
                <a:gd name="connsiteY3" fmla="*/ 0 h 257442"/>
                <a:gd name="connsiteX0" fmla="*/ 2246477 w 2246477"/>
                <a:gd name="connsiteY0" fmla="*/ 0 h 257442"/>
                <a:gd name="connsiteX1" fmla="*/ 2191755 w 2246477"/>
                <a:gd name="connsiteY1" fmla="*/ 257442 h 257442"/>
                <a:gd name="connsiteX2" fmla="*/ 0 w 2246477"/>
                <a:gd name="connsiteY2" fmla="*/ 257442 h 257442"/>
                <a:gd name="connsiteX3" fmla="*/ 1 w 2246477"/>
                <a:gd name="connsiteY3" fmla="*/ 0 h 257442"/>
                <a:gd name="connsiteX0" fmla="*/ 2246477 w 2246477"/>
                <a:gd name="connsiteY0" fmla="*/ 0 h 257442"/>
                <a:gd name="connsiteX1" fmla="*/ 2191755 w 2246477"/>
                <a:gd name="connsiteY1" fmla="*/ 257442 h 257442"/>
                <a:gd name="connsiteX2" fmla="*/ 0 w 2246477"/>
                <a:gd name="connsiteY2" fmla="*/ 257442 h 257442"/>
                <a:gd name="connsiteX3" fmla="*/ 1 w 2246477"/>
                <a:gd name="connsiteY3" fmla="*/ 0 h 257442"/>
                <a:gd name="connsiteX0" fmla="*/ 2507767 w 2507767"/>
                <a:gd name="connsiteY0" fmla="*/ 0 h 257442"/>
                <a:gd name="connsiteX1" fmla="*/ 2191755 w 2507767"/>
                <a:gd name="connsiteY1" fmla="*/ 257442 h 257442"/>
                <a:gd name="connsiteX2" fmla="*/ 0 w 2507767"/>
                <a:gd name="connsiteY2" fmla="*/ 257442 h 257442"/>
                <a:gd name="connsiteX3" fmla="*/ 1 w 2507767"/>
                <a:gd name="connsiteY3" fmla="*/ 0 h 257442"/>
                <a:gd name="connsiteX0" fmla="*/ 2507767 w 2507767"/>
                <a:gd name="connsiteY0" fmla="*/ 0 h 257442"/>
                <a:gd name="connsiteX1" fmla="*/ 2453046 w 2507767"/>
                <a:gd name="connsiteY1" fmla="*/ 257442 h 257442"/>
                <a:gd name="connsiteX2" fmla="*/ 0 w 2507767"/>
                <a:gd name="connsiteY2" fmla="*/ 257442 h 257442"/>
                <a:gd name="connsiteX3" fmla="*/ 1 w 2507767"/>
                <a:gd name="connsiteY3" fmla="*/ 0 h 257442"/>
                <a:gd name="connsiteX0" fmla="*/ 2507766 w 2507766"/>
                <a:gd name="connsiteY0" fmla="*/ 0 h 257442"/>
                <a:gd name="connsiteX1" fmla="*/ 2453045 w 2507766"/>
                <a:gd name="connsiteY1" fmla="*/ 257442 h 257442"/>
                <a:gd name="connsiteX2" fmla="*/ 0 w 2507766"/>
                <a:gd name="connsiteY2" fmla="*/ 257442 h 257442"/>
                <a:gd name="connsiteX3" fmla="*/ 0 w 2507766"/>
                <a:gd name="connsiteY3" fmla="*/ 0 h 257442"/>
                <a:gd name="connsiteX0" fmla="*/ 2507767 w 2507767"/>
                <a:gd name="connsiteY0" fmla="*/ 0 h 257442"/>
                <a:gd name="connsiteX1" fmla="*/ 2453046 w 2507767"/>
                <a:gd name="connsiteY1" fmla="*/ 257442 h 257442"/>
                <a:gd name="connsiteX2" fmla="*/ 1 w 2507767"/>
                <a:gd name="connsiteY2" fmla="*/ 257442 h 257442"/>
                <a:gd name="connsiteX3" fmla="*/ 0 w 2507767"/>
                <a:gd name="connsiteY3" fmla="*/ 0 h 257442"/>
                <a:gd name="connsiteX0" fmla="*/ 2676082 w 2676082"/>
                <a:gd name="connsiteY0" fmla="*/ 0 h 257442"/>
                <a:gd name="connsiteX1" fmla="*/ 2453046 w 2676082"/>
                <a:gd name="connsiteY1" fmla="*/ 257442 h 257442"/>
                <a:gd name="connsiteX2" fmla="*/ 1 w 2676082"/>
                <a:gd name="connsiteY2" fmla="*/ 257442 h 257442"/>
                <a:gd name="connsiteX3" fmla="*/ 0 w 2676082"/>
                <a:gd name="connsiteY3" fmla="*/ 0 h 257442"/>
                <a:gd name="connsiteX0" fmla="*/ 2676082 w 2676082"/>
                <a:gd name="connsiteY0" fmla="*/ 0 h 257442"/>
                <a:gd name="connsiteX1" fmla="*/ 2621360 w 2676082"/>
                <a:gd name="connsiteY1" fmla="*/ 257442 h 257442"/>
                <a:gd name="connsiteX2" fmla="*/ 1 w 2676082"/>
                <a:gd name="connsiteY2" fmla="*/ 257442 h 257442"/>
                <a:gd name="connsiteX3" fmla="*/ 0 w 2676082"/>
                <a:gd name="connsiteY3" fmla="*/ 0 h 257442"/>
                <a:gd name="connsiteX0" fmla="*/ 2676082 w 2676082"/>
                <a:gd name="connsiteY0" fmla="*/ 0 h 257442"/>
                <a:gd name="connsiteX1" fmla="*/ 2621360 w 2676082"/>
                <a:gd name="connsiteY1" fmla="*/ 257442 h 257442"/>
                <a:gd name="connsiteX2" fmla="*/ 0 w 2676082"/>
                <a:gd name="connsiteY2" fmla="*/ 257442 h 257442"/>
                <a:gd name="connsiteX3" fmla="*/ 0 w 2676082"/>
                <a:gd name="connsiteY3" fmla="*/ 0 h 257442"/>
                <a:gd name="connsiteX0" fmla="*/ 2676082 w 2676082"/>
                <a:gd name="connsiteY0" fmla="*/ 0 h 257442"/>
                <a:gd name="connsiteX1" fmla="*/ 2621360 w 2676082"/>
                <a:gd name="connsiteY1" fmla="*/ 257442 h 257442"/>
                <a:gd name="connsiteX2" fmla="*/ 0 w 2676082"/>
                <a:gd name="connsiteY2" fmla="*/ 257442 h 257442"/>
                <a:gd name="connsiteX3" fmla="*/ 0 w 2676082"/>
                <a:gd name="connsiteY3" fmla="*/ 0 h 257442"/>
                <a:gd name="connsiteX0" fmla="*/ 2844396 w 2844396"/>
                <a:gd name="connsiteY0" fmla="*/ 0 h 257442"/>
                <a:gd name="connsiteX1" fmla="*/ 2621360 w 2844396"/>
                <a:gd name="connsiteY1" fmla="*/ 257442 h 257442"/>
                <a:gd name="connsiteX2" fmla="*/ 0 w 2844396"/>
                <a:gd name="connsiteY2" fmla="*/ 257442 h 257442"/>
                <a:gd name="connsiteX3" fmla="*/ 0 w 2844396"/>
                <a:gd name="connsiteY3" fmla="*/ 0 h 257442"/>
                <a:gd name="connsiteX0" fmla="*/ 2844396 w 2844396"/>
                <a:gd name="connsiteY0" fmla="*/ 0 h 257442"/>
                <a:gd name="connsiteX1" fmla="*/ 2789675 w 2844396"/>
                <a:gd name="connsiteY1" fmla="*/ 257442 h 257442"/>
                <a:gd name="connsiteX2" fmla="*/ 0 w 2844396"/>
                <a:gd name="connsiteY2" fmla="*/ 257442 h 257442"/>
                <a:gd name="connsiteX3" fmla="*/ 0 w 2844396"/>
                <a:gd name="connsiteY3" fmla="*/ 0 h 257442"/>
                <a:gd name="connsiteX0" fmla="*/ 2844396 w 2844396"/>
                <a:gd name="connsiteY0" fmla="*/ 0 h 257442"/>
                <a:gd name="connsiteX1" fmla="*/ 2789675 w 2844396"/>
                <a:gd name="connsiteY1" fmla="*/ 257442 h 257442"/>
                <a:gd name="connsiteX2" fmla="*/ 0 w 2844396"/>
                <a:gd name="connsiteY2" fmla="*/ 257442 h 257442"/>
                <a:gd name="connsiteX3" fmla="*/ 0 w 2844396"/>
                <a:gd name="connsiteY3" fmla="*/ 0 h 257442"/>
                <a:gd name="connsiteX0" fmla="*/ 2844396 w 2844396"/>
                <a:gd name="connsiteY0" fmla="*/ 0 h 257442"/>
                <a:gd name="connsiteX1" fmla="*/ 2789675 w 2844396"/>
                <a:gd name="connsiteY1" fmla="*/ 257442 h 257442"/>
                <a:gd name="connsiteX2" fmla="*/ 0 w 2844396"/>
                <a:gd name="connsiteY2" fmla="*/ 257442 h 257442"/>
                <a:gd name="connsiteX3" fmla="*/ 0 w 2844396"/>
                <a:gd name="connsiteY3" fmla="*/ 0 h 257442"/>
                <a:gd name="connsiteX0" fmla="*/ 3012711 w 3012711"/>
                <a:gd name="connsiteY0" fmla="*/ 0 h 257442"/>
                <a:gd name="connsiteX1" fmla="*/ 2789675 w 3012711"/>
                <a:gd name="connsiteY1" fmla="*/ 257442 h 257442"/>
                <a:gd name="connsiteX2" fmla="*/ 0 w 3012711"/>
                <a:gd name="connsiteY2" fmla="*/ 257442 h 257442"/>
                <a:gd name="connsiteX3" fmla="*/ 0 w 3012711"/>
                <a:gd name="connsiteY3" fmla="*/ 0 h 257442"/>
                <a:gd name="connsiteX0" fmla="*/ 3012711 w 3012711"/>
                <a:gd name="connsiteY0" fmla="*/ 0 h 257442"/>
                <a:gd name="connsiteX1" fmla="*/ 2957990 w 3012711"/>
                <a:gd name="connsiteY1" fmla="*/ 257442 h 257442"/>
                <a:gd name="connsiteX2" fmla="*/ 0 w 3012711"/>
                <a:gd name="connsiteY2" fmla="*/ 257442 h 257442"/>
                <a:gd name="connsiteX3" fmla="*/ 0 w 3012711"/>
                <a:gd name="connsiteY3" fmla="*/ 0 h 257442"/>
                <a:gd name="connsiteX0" fmla="*/ 3012711 w 3012711"/>
                <a:gd name="connsiteY0" fmla="*/ 0 h 257442"/>
                <a:gd name="connsiteX1" fmla="*/ 2957990 w 3012711"/>
                <a:gd name="connsiteY1" fmla="*/ 257442 h 257442"/>
                <a:gd name="connsiteX2" fmla="*/ 0 w 3012711"/>
                <a:gd name="connsiteY2" fmla="*/ 257442 h 257442"/>
                <a:gd name="connsiteX3" fmla="*/ 0 w 3012711"/>
                <a:gd name="connsiteY3" fmla="*/ 0 h 257442"/>
                <a:gd name="connsiteX0" fmla="*/ 3012711 w 3012711"/>
                <a:gd name="connsiteY0" fmla="*/ 0 h 257442"/>
                <a:gd name="connsiteX1" fmla="*/ 2957990 w 3012711"/>
                <a:gd name="connsiteY1" fmla="*/ 257442 h 257442"/>
                <a:gd name="connsiteX2" fmla="*/ 0 w 3012711"/>
                <a:gd name="connsiteY2" fmla="*/ 257442 h 257442"/>
                <a:gd name="connsiteX3" fmla="*/ 0 w 3012711"/>
                <a:gd name="connsiteY3" fmla="*/ 0 h 257442"/>
                <a:gd name="connsiteX0" fmla="*/ 3325297 w 3325297"/>
                <a:gd name="connsiteY0" fmla="*/ 0 h 257442"/>
                <a:gd name="connsiteX1" fmla="*/ 2957990 w 3325297"/>
                <a:gd name="connsiteY1" fmla="*/ 257442 h 257442"/>
                <a:gd name="connsiteX2" fmla="*/ 0 w 3325297"/>
                <a:gd name="connsiteY2" fmla="*/ 257442 h 257442"/>
                <a:gd name="connsiteX3" fmla="*/ 0 w 3325297"/>
                <a:gd name="connsiteY3" fmla="*/ 0 h 257442"/>
                <a:gd name="connsiteX0" fmla="*/ 3325297 w 3325297"/>
                <a:gd name="connsiteY0" fmla="*/ 0 h 257442"/>
                <a:gd name="connsiteX1" fmla="*/ 3270576 w 3325297"/>
                <a:gd name="connsiteY1" fmla="*/ 257442 h 257442"/>
                <a:gd name="connsiteX2" fmla="*/ 0 w 3325297"/>
                <a:gd name="connsiteY2" fmla="*/ 257442 h 257442"/>
                <a:gd name="connsiteX3" fmla="*/ 0 w 3325297"/>
                <a:gd name="connsiteY3" fmla="*/ 0 h 257442"/>
                <a:gd name="connsiteX0" fmla="*/ 3325297 w 3325297"/>
                <a:gd name="connsiteY0" fmla="*/ 0 h 257442"/>
                <a:gd name="connsiteX1" fmla="*/ 3270576 w 3325297"/>
                <a:gd name="connsiteY1" fmla="*/ 257442 h 257442"/>
                <a:gd name="connsiteX2" fmla="*/ 0 w 3325297"/>
                <a:gd name="connsiteY2" fmla="*/ 257442 h 257442"/>
                <a:gd name="connsiteX3" fmla="*/ 0 w 3325297"/>
                <a:gd name="connsiteY3" fmla="*/ 0 h 257442"/>
                <a:gd name="connsiteX0" fmla="*/ 3325297 w 3325297"/>
                <a:gd name="connsiteY0" fmla="*/ 0 h 257442"/>
                <a:gd name="connsiteX1" fmla="*/ 3270576 w 3325297"/>
                <a:gd name="connsiteY1" fmla="*/ 257442 h 257442"/>
                <a:gd name="connsiteX2" fmla="*/ 0 w 3325297"/>
                <a:gd name="connsiteY2" fmla="*/ 257442 h 257442"/>
                <a:gd name="connsiteX3" fmla="*/ 0 w 3325297"/>
                <a:gd name="connsiteY3" fmla="*/ 0 h 257442"/>
                <a:gd name="connsiteX0" fmla="*/ 3493612 w 3493612"/>
                <a:gd name="connsiteY0" fmla="*/ 0 h 257442"/>
                <a:gd name="connsiteX1" fmla="*/ 3270576 w 3493612"/>
                <a:gd name="connsiteY1" fmla="*/ 257442 h 257442"/>
                <a:gd name="connsiteX2" fmla="*/ 0 w 3493612"/>
                <a:gd name="connsiteY2" fmla="*/ 257442 h 257442"/>
                <a:gd name="connsiteX3" fmla="*/ 0 w 3493612"/>
                <a:gd name="connsiteY3" fmla="*/ 0 h 257442"/>
                <a:gd name="connsiteX0" fmla="*/ 3493612 w 3493612"/>
                <a:gd name="connsiteY0" fmla="*/ 0 h 257442"/>
                <a:gd name="connsiteX1" fmla="*/ 3438890 w 3493612"/>
                <a:gd name="connsiteY1" fmla="*/ 257442 h 257442"/>
                <a:gd name="connsiteX2" fmla="*/ 0 w 3493612"/>
                <a:gd name="connsiteY2" fmla="*/ 257442 h 257442"/>
                <a:gd name="connsiteX3" fmla="*/ 0 w 3493612"/>
                <a:gd name="connsiteY3" fmla="*/ 0 h 257442"/>
                <a:gd name="connsiteX0" fmla="*/ 3493613 w 3493613"/>
                <a:gd name="connsiteY0" fmla="*/ 0 h 257442"/>
                <a:gd name="connsiteX1" fmla="*/ 3438891 w 3493613"/>
                <a:gd name="connsiteY1" fmla="*/ 257442 h 257442"/>
                <a:gd name="connsiteX2" fmla="*/ 0 w 3493613"/>
                <a:gd name="connsiteY2" fmla="*/ 257442 h 257442"/>
                <a:gd name="connsiteX3" fmla="*/ 1 w 3493613"/>
                <a:gd name="connsiteY3" fmla="*/ 0 h 257442"/>
                <a:gd name="connsiteX0" fmla="*/ 3493613 w 3493613"/>
                <a:gd name="connsiteY0" fmla="*/ 0 h 257442"/>
                <a:gd name="connsiteX1" fmla="*/ 3438891 w 3493613"/>
                <a:gd name="connsiteY1" fmla="*/ 257442 h 257442"/>
                <a:gd name="connsiteX2" fmla="*/ 0 w 3493613"/>
                <a:gd name="connsiteY2" fmla="*/ 257442 h 257442"/>
                <a:gd name="connsiteX3" fmla="*/ 1 w 3493613"/>
                <a:gd name="connsiteY3" fmla="*/ 0 h 257442"/>
                <a:gd name="connsiteX0" fmla="*/ 3653913 w 3653913"/>
                <a:gd name="connsiteY0" fmla="*/ 0 h 257442"/>
                <a:gd name="connsiteX1" fmla="*/ 3438891 w 3653913"/>
                <a:gd name="connsiteY1" fmla="*/ 257442 h 257442"/>
                <a:gd name="connsiteX2" fmla="*/ 0 w 3653913"/>
                <a:gd name="connsiteY2" fmla="*/ 257442 h 257442"/>
                <a:gd name="connsiteX3" fmla="*/ 1 w 3653913"/>
                <a:gd name="connsiteY3" fmla="*/ 0 h 257442"/>
                <a:gd name="connsiteX0" fmla="*/ 3653913 w 3653913"/>
                <a:gd name="connsiteY0" fmla="*/ 0 h 257442"/>
                <a:gd name="connsiteX1" fmla="*/ 3599192 w 3653913"/>
                <a:gd name="connsiteY1" fmla="*/ 257442 h 257442"/>
                <a:gd name="connsiteX2" fmla="*/ 0 w 3653913"/>
                <a:gd name="connsiteY2" fmla="*/ 257442 h 257442"/>
                <a:gd name="connsiteX3" fmla="*/ 1 w 3653913"/>
                <a:gd name="connsiteY3" fmla="*/ 0 h 257442"/>
                <a:gd name="connsiteX0" fmla="*/ 3653912 w 3653912"/>
                <a:gd name="connsiteY0" fmla="*/ 0 h 257442"/>
                <a:gd name="connsiteX1" fmla="*/ 3599191 w 3653912"/>
                <a:gd name="connsiteY1" fmla="*/ 257442 h 257442"/>
                <a:gd name="connsiteX2" fmla="*/ 0 w 3653912"/>
                <a:gd name="connsiteY2" fmla="*/ 257442 h 257442"/>
                <a:gd name="connsiteX3" fmla="*/ 0 w 3653912"/>
                <a:gd name="connsiteY3" fmla="*/ 0 h 257442"/>
                <a:gd name="connsiteX0" fmla="*/ 3653913 w 3653913"/>
                <a:gd name="connsiteY0" fmla="*/ 0 h 257442"/>
                <a:gd name="connsiteX1" fmla="*/ 3599192 w 3653913"/>
                <a:gd name="connsiteY1" fmla="*/ 257442 h 257442"/>
                <a:gd name="connsiteX2" fmla="*/ 1 w 3653913"/>
                <a:gd name="connsiteY2" fmla="*/ 257442 h 257442"/>
                <a:gd name="connsiteX3" fmla="*/ 0 w 3653913"/>
                <a:gd name="connsiteY3" fmla="*/ 0 h 257442"/>
              </a:gdLst>
              <a:ahLst/>
              <a:cxnLst>
                <a:cxn ang="0">
                  <a:pos x="connsiteX0" y="connsiteY0"/>
                </a:cxn>
                <a:cxn ang="0">
                  <a:pos x="connsiteX1" y="connsiteY1"/>
                </a:cxn>
                <a:cxn ang="0">
                  <a:pos x="connsiteX2" y="connsiteY2"/>
                </a:cxn>
                <a:cxn ang="0">
                  <a:pos x="connsiteX3" y="connsiteY3"/>
                </a:cxn>
              </a:cxnLst>
              <a:rect l="l" t="t" r="r" b="b"/>
              <a:pathLst>
                <a:path w="3653913" h="257442">
                  <a:moveTo>
                    <a:pt x="3653913" y="0"/>
                  </a:moveTo>
                  <a:lnTo>
                    <a:pt x="3599192" y="257442"/>
                  </a:lnTo>
                  <a:lnTo>
                    <a:pt x="1"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16" name="btfpRunningAgenda1LevelTextLeft884994">
              <a:extLst>
                <a:ext uri="{FF2B5EF4-FFF2-40B4-BE49-F238E27FC236}">
                  <a16:creationId xmlns:a16="http://schemas.microsoft.com/office/drawing/2014/main" id="{671EF869-8790-4D51-B981-DB77418135B6}"/>
                </a:ext>
              </a:extLst>
            </p:cNvPr>
            <p:cNvSpPr txBox="1"/>
            <p:nvPr/>
          </p:nvSpPr>
          <p:spPr bwMode="gray">
            <a:xfrm>
              <a:off x="0" y="876300"/>
              <a:ext cx="3599191"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Roadmap &amp; enablers</a:t>
              </a:r>
            </a:p>
          </p:txBody>
        </p:sp>
      </p:grpSp>
      <p:cxnSp>
        <p:nvCxnSpPr>
          <p:cNvPr id="18" name="Straight Connector 17">
            <a:extLst>
              <a:ext uri="{FF2B5EF4-FFF2-40B4-BE49-F238E27FC236}">
                <a16:creationId xmlns:a16="http://schemas.microsoft.com/office/drawing/2014/main" id="{67EF3979-C267-4905-A1A5-0DB30EB2A276}"/>
              </a:ext>
            </a:extLst>
          </p:cNvPr>
          <p:cNvCxnSpPr/>
          <p:nvPr/>
        </p:nvCxnSpPr>
        <p:spPr>
          <a:xfrm>
            <a:off x="485346" y="1955083"/>
            <a:ext cx="11221307" cy="0"/>
          </a:xfrm>
          <a:prstGeom prst="line">
            <a:avLst/>
          </a:prstGeom>
          <a:ln w="76200" cap="sq" cmpd="sng" algn="ctr">
            <a:solidFill>
              <a:srgbClr val="B4B4B4"/>
            </a:solidFill>
            <a:prstDash val="solid"/>
            <a:miter lim="800000"/>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97EDFFAB-3174-4664-8DDD-5DC127D78E67}"/>
              </a:ext>
            </a:extLst>
          </p:cNvPr>
          <p:cNvSpPr>
            <a:spLocks noChangeAspect="1"/>
          </p:cNvSpPr>
          <p:nvPr/>
        </p:nvSpPr>
        <p:spPr>
          <a:xfrm>
            <a:off x="2093368" y="1874083"/>
            <a:ext cx="162000" cy="162000"/>
          </a:xfrm>
          <a:prstGeom prst="ellipse">
            <a:avLst/>
          </a:prstGeom>
          <a:solidFill>
            <a:srgbClr val="5C5C5C"/>
          </a:solidFill>
          <a:ln w="190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800" dirty="0" err="1">
              <a:solidFill>
                <a:srgbClr val="FFFFFF"/>
              </a:solidFill>
            </a:endParaRPr>
          </a:p>
        </p:txBody>
      </p:sp>
      <p:sp>
        <p:nvSpPr>
          <p:cNvPr id="30" name="Rectangle 29">
            <a:extLst>
              <a:ext uri="{FF2B5EF4-FFF2-40B4-BE49-F238E27FC236}">
                <a16:creationId xmlns:a16="http://schemas.microsoft.com/office/drawing/2014/main" id="{D3E934DB-A507-4BA1-99B3-42A53FBBB18D}"/>
              </a:ext>
            </a:extLst>
          </p:cNvPr>
          <p:cNvSpPr/>
          <p:nvPr/>
        </p:nvSpPr>
        <p:spPr>
          <a:xfrm>
            <a:off x="1194664" y="1310390"/>
            <a:ext cx="1959407" cy="553998"/>
          </a:xfrm>
          <a:prstGeom prst="rect">
            <a:avLst/>
          </a:prstGeom>
        </p:spPr>
        <p:txBody>
          <a:bodyPr wrap="square" lIns="108000">
            <a:spAutoFit/>
          </a:bodyPr>
          <a:lstStyle/>
          <a:p>
            <a:pPr marL="0" indent="0" algn="ctr">
              <a:spcBef>
                <a:spcPts val="0"/>
              </a:spcBef>
              <a:buNone/>
            </a:pPr>
            <a:r>
              <a:rPr lang="en-US" b="1" dirty="0"/>
              <a:t>Short term</a:t>
            </a:r>
          </a:p>
          <a:p>
            <a:pPr marL="0" indent="0" algn="ctr">
              <a:spcBef>
                <a:spcPts val="0"/>
              </a:spcBef>
              <a:buNone/>
            </a:pPr>
            <a:r>
              <a:rPr lang="en-US" sz="1400" dirty="0"/>
              <a:t>2019-2022</a:t>
            </a:r>
          </a:p>
        </p:txBody>
      </p:sp>
      <p:cxnSp>
        <p:nvCxnSpPr>
          <p:cNvPr id="34" name="Straight Connector 33">
            <a:extLst>
              <a:ext uri="{FF2B5EF4-FFF2-40B4-BE49-F238E27FC236}">
                <a16:creationId xmlns:a16="http://schemas.microsoft.com/office/drawing/2014/main" id="{87DA2D78-E384-4F9E-B8B9-0E6AFB8CA0B7}"/>
              </a:ext>
            </a:extLst>
          </p:cNvPr>
          <p:cNvCxnSpPr/>
          <p:nvPr/>
        </p:nvCxnSpPr>
        <p:spPr bwMode="gray">
          <a:xfrm>
            <a:off x="4061202" y="2154507"/>
            <a:ext cx="0" cy="4244306"/>
          </a:xfrm>
          <a:prstGeom prst="line">
            <a:avLst/>
          </a:prstGeom>
          <a:ln w="12700" cap="flat" cmpd="sng" algn="ctr">
            <a:solidFill>
              <a:srgbClr val="858585"/>
            </a:solidFill>
            <a:prstDash val="dash"/>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2419B25-2BEE-4EF9-A246-50882144E60C}"/>
              </a:ext>
            </a:extLst>
          </p:cNvPr>
          <p:cNvCxnSpPr/>
          <p:nvPr/>
        </p:nvCxnSpPr>
        <p:spPr bwMode="gray">
          <a:xfrm>
            <a:off x="8179439" y="2154507"/>
            <a:ext cx="0" cy="4244306"/>
          </a:xfrm>
          <a:prstGeom prst="line">
            <a:avLst/>
          </a:prstGeom>
          <a:ln w="12700" cap="flat" cmpd="sng" algn="ctr">
            <a:solidFill>
              <a:srgbClr val="858585"/>
            </a:solidFill>
            <a:prstDash val="dash"/>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BF8C5E3D-242B-49EF-8883-FF60BF8727D5}"/>
              </a:ext>
            </a:extLst>
          </p:cNvPr>
          <p:cNvSpPr>
            <a:spLocks noChangeAspect="1"/>
          </p:cNvSpPr>
          <p:nvPr/>
        </p:nvSpPr>
        <p:spPr>
          <a:xfrm>
            <a:off x="6232231" y="1874083"/>
            <a:ext cx="162000" cy="162000"/>
          </a:xfrm>
          <a:prstGeom prst="ellipse">
            <a:avLst/>
          </a:prstGeom>
          <a:solidFill>
            <a:srgbClr val="5C5C5C"/>
          </a:solidFill>
          <a:ln w="190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800" dirty="0" err="1">
              <a:solidFill>
                <a:srgbClr val="FFFFFF"/>
              </a:solidFill>
            </a:endParaRPr>
          </a:p>
        </p:txBody>
      </p:sp>
      <p:sp>
        <p:nvSpPr>
          <p:cNvPr id="83" name="Rectangle 82">
            <a:extLst>
              <a:ext uri="{FF2B5EF4-FFF2-40B4-BE49-F238E27FC236}">
                <a16:creationId xmlns:a16="http://schemas.microsoft.com/office/drawing/2014/main" id="{890C8D26-AADD-4FDD-A099-5661B4297655}"/>
              </a:ext>
            </a:extLst>
          </p:cNvPr>
          <p:cNvSpPr/>
          <p:nvPr/>
        </p:nvSpPr>
        <p:spPr>
          <a:xfrm>
            <a:off x="5333527" y="1310390"/>
            <a:ext cx="1959407" cy="553998"/>
          </a:xfrm>
          <a:prstGeom prst="rect">
            <a:avLst/>
          </a:prstGeom>
        </p:spPr>
        <p:txBody>
          <a:bodyPr wrap="square" lIns="108000">
            <a:spAutoFit/>
          </a:bodyPr>
          <a:lstStyle/>
          <a:p>
            <a:pPr marL="0" indent="0" algn="ctr">
              <a:spcBef>
                <a:spcPts val="0"/>
              </a:spcBef>
              <a:buNone/>
            </a:pPr>
            <a:r>
              <a:rPr lang="en-US" b="1" dirty="0"/>
              <a:t>Mid term</a:t>
            </a:r>
          </a:p>
          <a:p>
            <a:pPr marL="0" indent="0" algn="ctr">
              <a:spcBef>
                <a:spcPts val="0"/>
              </a:spcBef>
              <a:buNone/>
            </a:pPr>
            <a:r>
              <a:rPr lang="en-US" sz="1400" dirty="0"/>
              <a:t>2023-2026</a:t>
            </a:r>
          </a:p>
        </p:txBody>
      </p:sp>
      <p:sp>
        <p:nvSpPr>
          <p:cNvPr id="84" name="Oval 83">
            <a:extLst>
              <a:ext uri="{FF2B5EF4-FFF2-40B4-BE49-F238E27FC236}">
                <a16:creationId xmlns:a16="http://schemas.microsoft.com/office/drawing/2014/main" id="{A8A8DD25-50E1-4D78-B723-0190C2A818C2}"/>
              </a:ext>
            </a:extLst>
          </p:cNvPr>
          <p:cNvSpPr>
            <a:spLocks noChangeAspect="1"/>
          </p:cNvSpPr>
          <p:nvPr/>
        </p:nvSpPr>
        <p:spPr>
          <a:xfrm>
            <a:off x="10116712" y="1874083"/>
            <a:ext cx="162000" cy="162000"/>
          </a:xfrm>
          <a:prstGeom prst="ellipse">
            <a:avLst/>
          </a:prstGeom>
          <a:solidFill>
            <a:srgbClr val="5C5C5C"/>
          </a:solidFill>
          <a:ln w="190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800" dirty="0" err="1">
              <a:solidFill>
                <a:srgbClr val="FFFFFF"/>
              </a:solidFill>
            </a:endParaRPr>
          </a:p>
        </p:txBody>
      </p:sp>
      <p:sp>
        <p:nvSpPr>
          <p:cNvPr id="85" name="Rectangle 84">
            <a:extLst>
              <a:ext uri="{FF2B5EF4-FFF2-40B4-BE49-F238E27FC236}">
                <a16:creationId xmlns:a16="http://schemas.microsoft.com/office/drawing/2014/main" id="{DA57B3BC-4C3D-4D74-A0BD-300A6234A2C0}"/>
              </a:ext>
            </a:extLst>
          </p:cNvPr>
          <p:cNvSpPr/>
          <p:nvPr/>
        </p:nvSpPr>
        <p:spPr>
          <a:xfrm>
            <a:off x="9218008" y="1310390"/>
            <a:ext cx="1959407" cy="553998"/>
          </a:xfrm>
          <a:prstGeom prst="rect">
            <a:avLst/>
          </a:prstGeom>
        </p:spPr>
        <p:txBody>
          <a:bodyPr wrap="square" lIns="108000">
            <a:spAutoFit/>
          </a:bodyPr>
          <a:lstStyle/>
          <a:p>
            <a:pPr marL="0" indent="0" algn="ctr">
              <a:spcBef>
                <a:spcPts val="0"/>
              </a:spcBef>
              <a:buNone/>
            </a:pPr>
            <a:r>
              <a:rPr lang="en-US" b="1" dirty="0"/>
              <a:t>Long term</a:t>
            </a:r>
          </a:p>
          <a:p>
            <a:pPr marL="0" indent="0" algn="ctr">
              <a:spcBef>
                <a:spcPts val="0"/>
              </a:spcBef>
              <a:buNone/>
            </a:pPr>
            <a:r>
              <a:rPr lang="en-US" sz="1400" dirty="0"/>
              <a:t>2027-2030</a:t>
            </a:r>
          </a:p>
        </p:txBody>
      </p:sp>
    </p:spTree>
    <p:custDataLst>
      <p:tags r:id="rId1"/>
    </p:custDataLst>
    <p:extLst>
      <p:ext uri="{BB962C8B-B14F-4D97-AF65-F5344CB8AC3E}">
        <p14:creationId xmlns:p14="http://schemas.microsoft.com/office/powerpoint/2010/main" val="2401918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73F2A6-A103-43D0-A76A-D9FB87F78157}"/>
              </a:ext>
            </a:extLst>
          </p:cNvPr>
          <p:cNvSpPr/>
          <p:nvPr/>
        </p:nvSpPr>
        <p:spPr>
          <a:xfrm>
            <a:off x="1971502" y="1281053"/>
            <a:ext cx="9890298" cy="5280086"/>
          </a:xfrm>
          <a:prstGeom prst="rect">
            <a:avLst/>
          </a:prstGeom>
          <a:noFill/>
          <a:ln w="19050" cap="flat" cmpd="sng" algn="ctr">
            <a:noFill/>
            <a:prstDash val="solid"/>
          </a:ln>
          <a:effectLst/>
        </p:spPr>
        <p:txBody>
          <a:bodyPr lIns="0" tIns="0" rIns="0" bIns="0" rtlCol="0" anchor="t"/>
          <a:lstStyle/>
          <a:p>
            <a:pPr marL="0" marR="0" lvl="0" indent="0" defTabSz="981334"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From: Marina Ferrari</a:t>
            </a:r>
          </a:p>
          <a:p>
            <a:pPr marL="0" marR="0" lvl="0" indent="0" defTabSz="981334"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To: The Nature Conservancy case team</a:t>
            </a:r>
          </a:p>
          <a:p>
            <a:pPr marL="0" lvl="0" indent="0" defTabSz="981334">
              <a:spcBef>
                <a:spcPts val="0"/>
              </a:spcBef>
              <a:buNone/>
              <a:defRPr/>
            </a:pPr>
            <a:r>
              <a:rPr kumimoji="0" lang="en-US" sz="1050" b="0" i="0" u="none" strike="noStrike" kern="0" cap="none" spc="0" normalizeH="0" baseline="0" noProof="0" dirty="0">
                <a:ln>
                  <a:noFill/>
                </a:ln>
                <a:solidFill>
                  <a:prstClr val="black"/>
                </a:solidFill>
                <a:effectLst/>
                <a:uLnTx/>
                <a:uFillTx/>
                <a:latin typeface="Verdana"/>
                <a:ea typeface="+mn-ea"/>
                <a:cs typeface="+mn-cs"/>
              </a:rPr>
              <a:t>Subject: </a:t>
            </a:r>
            <a:r>
              <a:rPr kumimoji="0" lang="en-US" sz="1050" b="1" i="0" u="none" strike="noStrike" kern="0" cap="none" spc="0" normalizeH="0" baseline="0" noProof="0" dirty="0">
                <a:ln>
                  <a:noFill/>
                </a:ln>
                <a:solidFill>
                  <a:prstClr val="black"/>
                </a:solidFill>
                <a:effectLst/>
                <a:uLnTx/>
                <a:uFillTx/>
                <a:latin typeface="Verdana"/>
                <a:ea typeface="+mn-ea"/>
                <a:cs typeface="+mn-cs"/>
              </a:rPr>
              <a:t>Ideas to group the </a:t>
            </a:r>
            <a:r>
              <a:rPr lang="en-US" sz="1050" b="1" kern="0" dirty="0">
                <a:solidFill>
                  <a:prstClr val="black"/>
                </a:solidFill>
                <a:latin typeface="Verdana"/>
              </a:rPr>
              <a:t>implementation initiatives</a:t>
            </a:r>
            <a:endParaRPr kumimoji="0" lang="en-US" sz="1050" b="1" i="0" u="none" strike="noStrike" kern="0" cap="none" spc="0" normalizeH="0" baseline="0" noProof="0" dirty="0">
              <a:ln>
                <a:noFill/>
              </a:ln>
              <a:solidFill>
                <a:prstClr val="black"/>
              </a:solidFill>
              <a:effectLst/>
              <a:uLnTx/>
              <a:uFillTx/>
              <a:latin typeface="Verdana"/>
              <a:ea typeface="+mn-ea"/>
              <a:cs typeface="+mn-cs"/>
            </a:endParaRPr>
          </a:p>
          <a:p>
            <a:pPr marL="0" marR="0" lvl="0" indent="0" defTabSz="98133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Verdana"/>
              <a:ea typeface="+mn-ea"/>
              <a:cs typeface="+mn-cs"/>
            </a:endParaRPr>
          </a:p>
          <a:p>
            <a:pPr marL="0" marR="0" lvl="0" indent="0" defTabSz="981334"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Hi team, how are you?</a:t>
            </a:r>
          </a:p>
          <a:p>
            <a:pPr marL="0" marR="0" lvl="0" indent="0" defTabSz="98133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Verdana"/>
              <a:ea typeface="+mn-ea"/>
              <a:cs typeface="+mn-cs"/>
            </a:endParaRPr>
          </a:p>
          <a:p>
            <a:pPr marL="0" marR="0" lvl="0" indent="0" defTabSz="981334" eaLnBrk="1" fontAlgn="auto" latinLnBrk="0" hangingPunct="1">
              <a:lnSpc>
                <a:spcPct val="100000"/>
              </a:lnSpc>
              <a:spcBef>
                <a:spcPts val="0"/>
              </a:spcBef>
              <a:spcAft>
                <a:spcPts val="0"/>
              </a:spcAft>
              <a:buClrTx/>
              <a:buSzTx/>
              <a:buFontTx/>
              <a:buNone/>
              <a:tabLst/>
              <a:defRPr/>
            </a:pPr>
            <a:r>
              <a:rPr lang="en-US" sz="1050" kern="0" dirty="0">
                <a:solidFill>
                  <a:prstClr val="black"/>
                </a:solidFill>
                <a:latin typeface="Verdana"/>
              </a:rPr>
              <a:t>After all the hard work on the Where to Play and How to Win workstreams, we need to </a:t>
            </a:r>
            <a:r>
              <a:rPr lang="en-US" sz="1050" b="1" kern="0" dirty="0">
                <a:solidFill>
                  <a:prstClr val="black"/>
                </a:solidFill>
                <a:latin typeface="Verdana"/>
              </a:rPr>
              <a:t>translate our insights into actionable recommendations </a:t>
            </a:r>
            <a:r>
              <a:rPr lang="en-US" sz="1050" kern="0" dirty="0">
                <a:solidFill>
                  <a:prstClr val="black"/>
                </a:solidFill>
                <a:latin typeface="Verdana"/>
              </a:rPr>
              <a:t>for TNC. That is why the implementation roadmap is a critical part of our project. </a:t>
            </a:r>
          </a:p>
          <a:p>
            <a:pPr marL="0" marR="0" lvl="0" indent="0" defTabSz="981334" eaLnBrk="1" fontAlgn="auto" latinLnBrk="0" hangingPunct="1">
              <a:lnSpc>
                <a:spcPct val="100000"/>
              </a:lnSpc>
              <a:spcBef>
                <a:spcPts val="0"/>
              </a:spcBef>
              <a:spcAft>
                <a:spcPts val="0"/>
              </a:spcAft>
              <a:buClrTx/>
              <a:buSzTx/>
              <a:buFontTx/>
              <a:buNone/>
              <a:tabLst/>
              <a:defRPr/>
            </a:pPr>
            <a:endParaRPr lang="en-US" sz="1050" kern="0" dirty="0">
              <a:solidFill>
                <a:prstClr val="black"/>
              </a:solidFill>
              <a:latin typeface="Verdana"/>
            </a:endParaRPr>
          </a:p>
          <a:p>
            <a:pPr marL="0" marR="0" lvl="0" indent="0" defTabSz="981334" eaLnBrk="1" fontAlgn="auto" latinLnBrk="0" hangingPunct="1">
              <a:lnSpc>
                <a:spcPct val="100000"/>
              </a:lnSpc>
              <a:spcBef>
                <a:spcPts val="0"/>
              </a:spcBef>
              <a:spcAft>
                <a:spcPts val="0"/>
              </a:spcAft>
              <a:buClrTx/>
              <a:buSzTx/>
              <a:buFontTx/>
              <a:buNone/>
              <a:tabLst/>
              <a:defRPr/>
            </a:pPr>
            <a:r>
              <a:rPr lang="en-US" sz="1050" kern="0" dirty="0">
                <a:solidFill>
                  <a:prstClr val="black"/>
                </a:solidFill>
                <a:latin typeface="Verdana"/>
              </a:rPr>
              <a:t>I have also put in some thoughts on this workstream, and I think some of them might help you.</a:t>
            </a:r>
          </a:p>
          <a:p>
            <a:pPr marL="0" marR="0" lvl="0" indent="0" defTabSz="981334" eaLnBrk="1" fontAlgn="auto" latinLnBrk="0" hangingPunct="1">
              <a:lnSpc>
                <a:spcPct val="100000"/>
              </a:lnSpc>
              <a:spcBef>
                <a:spcPts val="0"/>
              </a:spcBef>
              <a:spcAft>
                <a:spcPts val="0"/>
              </a:spcAft>
              <a:buClrTx/>
              <a:buSzTx/>
              <a:buFontTx/>
              <a:buNone/>
              <a:tabLst/>
              <a:defRPr/>
            </a:pPr>
            <a:endParaRPr lang="en-US" sz="1050" kern="0" dirty="0">
              <a:solidFill>
                <a:prstClr val="black"/>
              </a:solidFill>
              <a:latin typeface="Verdana"/>
            </a:endParaRPr>
          </a:p>
          <a:p>
            <a:pPr marL="0" indent="0" defTabSz="981334">
              <a:spcBef>
                <a:spcPts val="0"/>
              </a:spcBef>
              <a:buNone/>
              <a:defRPr/>
            </a:pPr>
            <a:r>
              <a:rPr lang="en-US" sz="1050" kern="0" dirty="0">
                <a:solidFill>
                  <a:prstClr val="black"/>
                </a:solidFill>
                <a:latin typeface="Verdana"/>
              </a:rPr>
              <a:t>Once you breakdown each How to Win lever into its 2-4 strategic initiatives, I would try to understand the </a:t>
            </a:r>
            <a:r>
              <a:rPr lang="en-US" sz="1050" b="1" kern="0" dirty="0">
                <a:solidFill>
                  <a:prstClr val="black"/>
                </a:solidFill>
                <a:latin typeface="Verdana"/>
              </a:rPr>
              <a:t>scope of each initiative </a:t>
            </a:r>
            <a:r>
              <a:rPr lang="en-US" sz="1050" kern="0" dirty="0">
                <a:solidFill>
                  <a:prstClr val="black"/>
                </a:solidFill>
                <a:latin typeface="Verdana"/>
              </a:rPr>
              <a:t>to present them in a logical way on the “Strategy on a page” slide.</a:t>
            </a:r>
          </a:p>
          <a:p>
            <a:pPr marL="0" indent="0" defTabSz="981334">
              <a:spcBef>
                <a:spcPts val="0"/>
              </a:spcBef>
              <a:buNone/>
              <a:defRPr/>
            </a:pPr>
            <a:endParaRPr lang="en-US" sz="1050" kern="0" dirty="0">
              <a:solidFill>
                <a:prstClr val="black"/>
              </a:solidFill>
              <a:latin typeface="Verdana"/>
            </a:endParaRPr>
          </a:p>
          <a:p>
            <a:pPr defTabSz="981334">
              <a:spcBef>
                <a:spcPts val="0"/>
              </a:spcBef>
              <a:defRPr/>
            </a:pPr>
            <a:r>
              <a:rPr lang="en-US" sz="1050" kern="0" dirty="0">
                <a:solidFill>
                  <a:prstClr val="black"/>
                </a:solidFill>
                <a:latin typeface="Verdana"/>
              </a:rPr>
              <a:t>The </a:t>
            </a:r>
            <a:r>
              <a:rPr lang="en-US" sz="1050" b="1" kern="0" dirty="0">
                <a:solidFill>
                  <a:prstClr val="black"/>
                </a:solidFill>
                <a:latin typeface="Verdana"/>
              </a:rPr>
              <a:t>first group will comprise cross-region initiatives</a:t>
            </a:r>
            <a:r>
              <a:rPr lang="en-US" sz="1050" kern="0" dirty="0">
                <a:solidFill>
                  <a:prstClr val="black"/>
                </a:solidFill>
                <a:latin typeface="Verdana"/>
              </a:rPr>
              <a:t>: these are initiatives that are applied for all regions and/or products and are independent of the prioritization we did on Where to Play. You might find, for example, that one initiative to deal with an issue in one microregion can be applied in the same way for all other microregions. </a:t>
            </a:r>
          </a:p>
          <a:p>
            <a:pPr defTabSz="981334">
              <a:spcBef>
                <a:spcPts val="0"/>
              </a:spcBef>
              <a:defRPr/>
            </a:pPr>
            <a:endParaRPr lang="en-US" sz="1050" kern="0" dirty="0">
              <a:solidFill>
                <a:prstClr val="black"/>
              </a:solidFill>
              <a:latin typeface="Verdana"/>
            </a:endParaRPr>
          </a:p>
          <a:p>
            <a:pPr defTabSz="981334">
              <a:spcBef>
                <a:spcPts val="0"/>
              </a:spcBef>
              <a:defRPr/>
            </a:pPr>
            <a:r>
              <a:rPr lang="en-US" sz="1050" kern="0" dirty="0">
                <a:solidFill>
                  <a:prstClr val="black"/>
                </a:solidFill>
                <a:latin typeface="Verdana"/>
              </a:rPr>
              <a:t>The </a:t>
            </a:r>
            <a:r>
              <a:rPr lang="en-US" sz="1050" b="1" kern="0" dirty="0">
                <a:solidFill>
                  <a:prstClr val="black"/>
                </a:solidFill>
                <a:latin typeface="Verdana"/>
              </a:rPr>
              <a:t>second group are initiatives that depend on the property size</a:t>
            </a:r>
            <a:r>
              <a:rPr lang="en-US" sz="1050" kern="0" dirty="0">
                <a:solidFill>
                  <a:prstClr val="black"/>
                </a:solidFill>
                <a:latin typeface="Verdana"/>
              </a:rPr>
              <a:t>. You might have read so far that the solutions for large rural properties are very different from those for smallholder farmers. Try to think using this lens as well when analyzing your list of initiatives.</a:t>
            </a:r>
          </a:p>
          <a:p>
            <a:pPr defTabSz="981334">
              <a:spcBef>
                <a:spcPts val="0"/>
              </a:spcBef>
              <a:defRPr/>
            </a:pPr>
            <a:endParaRPr lang="en-US" sz="1050" kern="0" dirty="0">
              <a:solidFill>
                <a:prstClr val="black"/>
              </a:solidFill>
              <a:latin typeface="Verdana"/>
            </a:endParaRPr>
          </a:p>
          <a:p>
            <a:pPr defTabSz="981334">
              <a:spcBef>
                <a:spcPts val="0"/>
              </a:spcBef>
              <a:defRPr/>
            </a:pPr>
            <a:r>
              <a:rPr lang="en-US" sz="1050" kern="0" dirty="0">
                <a:solidFill>
                  <a:prstClr val="black"/>
                </a:solidFill>
                <a:latin typeface="Verdana"/>
              </a:rPr>
              <a:t>Finally, the </a:t>
            </a:r>
            <a:r>
              <a:rPr lang="en-US" sz="1050" b="1" kern="0" dirty="0">
                <a:solidFill>
                  <a:prstClr val="black"/>
                </a:solidFill>
                <a:latin typeface="Verdana"/>
              </a:rPr>
              <a:t>third group are initiatives specific to the priority areas </a:t>
            </a:r>
            <a:r>
              <a:rPr lang="en-US" sz="1050" kern="0" dirty="0">
                <a:solidFill>
                  <a:prstClr val="black"/>
                </a:solidFill>
                <a:latin typeface="Verdana"/>
              </a:rPr>
              <a:t>of the Where to Play workstream. This initiatives will help solve specific problems of this areas, such as rising deforestation rates or low productivity levels. This will be the first set of initiatives that TNC will execute when we deliver the plan to them. </a:t>
            </a:r>
          </a:p>
          <a:p>
            <a:pPr marL="0" lvl="0" indent="0" defTabSz="981334">
              <a:spcBef>
                <a:spcPts val="0"/>
              </a:spcBef>
              <a:buNone/>
            </a:pPr>
            <a:endParaRPr lang="en-US" sz="1050" dirty="0">
              <a:solidFill>
                <a:prstClr val="black"/>
              </a:solidFill>
              <a:latin typeface="Verdana"/>
            </a:endParaRPr>
          </a:p>
          <a:p>
            <a:pPr marL="0" lvl="0" indent="0" defTabSz="981334">
              <a:spcBef>
                <a:spcPts val="0"/>
              </a:spcBef>
              <a:buNone/>
            </a:pPr>
            <a:r>
              <a:rPr lang="en-US" sz="1050" dirty="0">
                <a:solidFill>
                  <a:prstClr val="black"/>
                </a:solidFill>
                <a:latin typeface="Verdana"/>
              </a:rPr>
              <a:t>Best regards,</a:t>
            </a:r>
          </a:p>
          <a:p>
            <a:pPr marL="0" lvl="0" indent="0" defTabSz="981334">
              <a:spcBef>
                <a:spcPts val="0"/>
              </a:spcBef>
              <a:buNone/>
            </a:pPr>
            <a:r>
              <a:rPr lang="en-US" sz="1050" dirty="0">
                <a:solidFill>
                  <a:prstClr val="black"/>
                </a:solidFill>
                <a:latin typeface="Verdana"/>
              </a:rPr>
              <a:t>Marina</a:t>
            </a:r>
          </a:p>
          <a:p>
            <a:pPr marL="0" marR="0" lvl="0" indent="0" defTabSz="98133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Verdana"/>
              <a:ea typeface="+mn-ea"/>
              <a:cs typeface="+mn-cs"/>
            </a:endParaRPr>
          </a:p>
        </p:txBody>
      </p:sp>
      <p:grpSp>
        <p:nvGrpSpPr>
          <p:cNvPr id="12" name="btfpColumnIndicatorGroup2">
            <a:extLst>
              <a:ext uri="{FF2B5EF4-FFF2-40B4-BE49-F238E27FC236}">
                <a16:creationId xmlns:a16="http://schemas.microsoft.com/office/drawing/2014/main" id="{9C88863B-20F7-4FEA-98B0-6AE6A96345CC}"/>
              </a:ext>
            </a:extLst>
          </p:cNvPr>
          <p:cNvGrpSpPr/>
          <p:nvPr/>
        </p:nvGrpSpPr>
        <p:grpSpPr>
          <a:xfrm>
            <a:off x="0" y="6926580"/>
            <a:ext cx="12192000" cy="137160"/>
            <a:chOff x="0" y="6926580"/>
            <a:chExt cx="12192000" cy="137160"/>
          </a:xfrm>
        </p:grpSpPr>
        <p:sp>
          <p:nvSpPr>
            <p:cNvPr id="10" name="btfpColumnGapBlocker904711">
              <a:extLst>
                <a:ext uri="{FF2B5EF4-FFF2-40B4-BE49-F238E27FC236}">
                  <a16:creationId xmlns:a16="http://schemas.microsoft.com/office/drawing/2014/main" id="{6C3BE1D8-216D-437B-80A4-93B3BA927F1E}"/>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8" name="btfpColumnGapBlocker313346">
              <a:extLst>
                <a:ext uri="{FF2B5EF4-FFF2-40B4-BE49-F238E27FC236}">
                  <a16:creationId xmlns:a16="http://schemas.microsoft.com/office/drawing/2014/main" id="{C1E33692-2E1F-4236-9F00-F308B63F6D0D}"/>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6" name="btfpColumnIndicator629293">
              <a:extLst>
                <a:ext uri="{FF2B5EF4-FFF2-40B4-BE49-F238E27FC236}">
                  <a16:creationId xmlns:a16="http://schemas.microsoft.com/office/drawing/2014/main" id="{22ECFC03-1FB9-43D2-A9CE-5A1781C5C59C}"/>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173495">
              <a:extLst>
                <a:ext uri="{FF2B5EF4-FFF2-40B4-BE49-F238E27FC236}">
                  <a16:creationId xmlns:a16="http://schemas.microsoft.com/office/drawing/2014/main" id="{5E915CA9-1556-4EC8-B37A-9C86B262168A}"/>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 name="btfpColumnIndicatorGroup1">
            <a:extLst>
              <a:ext uri="{FF2B5EF4-FFF2-40B4-BE49-F238E27FC236}">
                <a16:creationId xmlns:a16="http://schemas.microsoft.com/office/drawing/2014/main" id="{91036BE9-1251-408B-A630-A8B301BB2E82}"/>
              </a:ext>
            </a:extLst>
          </p:cNvPr>
          <p:cNvGrpSpPr/>
          <p:nvPr/>
        </p:nvGrpSpPr>
        <p:grpSpPr>
          <a:xfrm>
            <a:off x="0" y="-205740"/>
            <a:ext cx="12192000" cy="137160"/>
            <a:chOff x="0" y="-205740"/>
            <a:chExt cx="12192000" cy="137160"/>
          </a:xfrm>
        </p:grpSpPr>
        <p:sp>
          <p:nvSpPr>
            <p:cNvPr id="9" name="btfpColumnGapBlocker130826">
              <a:extLst>
                <a:ext uri="{FF2B5EF4-FFF2-40B4-BE49-F238E27FC236}">
                  <a16:creationId xmlns:a16="http://schemas.microsoft.com/office/drawing/2014/main" id="{AED24143-315C-4629-A1F2-F9248F963309}"/>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7" name="btfpColumnGapBlocker297954">
              <a:extLst>
                <a:ext uri="{FF2B5EF4-FFF2-40B4-BE49-F238E27FC236}">
                  <a16:creationId xmlns:a16="http://schemas.microsoft.com/office/drawing/2014/main" id="{B94EE95C-1EA6-4E97-A28E-7907D3E0B3CD}"/>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5" name="btfpColumnIndicator758795">
              <a:extLst>
                <a:ext uri="{FF2B5EF4-FFF2-40B4-BE49-F238E27FC236}">
                  <a16:creationId xmlns:a16="http://schemas.microsoft.com/office/drawing/2014/main" id="{A8CE42B4-85D7-4957-AF13-D8C4779718B2}"/>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261683">
              <a:extLst>
                <a:ext uri="{FF2B5EF4-FFF2-40B4-BE49-F238E27FC236}">
                  <a16:creationId xmlns:a16="http://schemas.microsoft.com/office/drawing/2014/main" id="{C3CF6795-1F6E-4A4F-B270-B9A989E7DE0E}"/>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F84489E-EA44-42F9-BE8B-31C96003E27E}"/>
              </a:ext>
            </a:extLst>
          </p:cNvPr>
          <p:cNvSpPr>
            <a:spLocks noGrp="1"/>
          </p:cNvSpPr>
          <p:nvPr>
            <p:ph type="title"/>
          </p:nvPr>
        </p:nvSpPr>
        <p:spPr/>
        <p:txBody>
          <a:bodyPr/>
          <a:lstStyle/>
          <a:p>
            <a:r>
              <a:rPr lang="en-US" dirty="0"/>
              <a:t>Your manager shared some thoughts on how to group the implementation initiatives</a:t>
            </a:r>
            <a:endParaRPr lang="pt-BR" dirty="0"/>
          </a:p>
        </p:txBody>
      </p:sp>
      <p:pic>
        <p:nvPicPr>
          <p:cNvPr id="20" name="Picture 19">
            <a:extLst>
              <a:ext uri="{FF2B5EF4-FFF2-40B4-BE49-F238E27FC236}">
                <a16:creationId xmlns:a16="http://schemas.microsoft.com/office/drawing/2014/main" id="{26EFE184-77F0-4450-A88D-D54DA65D8113}"/>
              </a:ext>
            </a:extLst>
          </p:cNvPr>
          <p:cNvPicPr>
            <a:picLocks noChangeAspect="1"/>
          </p:cNvPicPr>
          <p:nvPr/>
        </p:nvPicPr>
        <p:blipFill>
          <a:blip r:embed="rId4"/>
          <a:stretch>
            <a:fillRect/>
          </a:stretch>
        </p:blipFill>
        <p:spPr>
          <a:xfrm>
            <a:off x="468017" y="1281052"/>
            <a:ext cx="1363164" cy="1363164"/>
          </a:xfrm>
          <a:prstGeom prst="rect">
            <a:avLst/>
          </a:prstGeom>
        </p:spPr>
      </p:pic>
      <p:grpSp>
        <p:nvGrpSpPr>
          <p:cNvPr id="23" name="btfpRunningAgenda1Level884994">
            <a:extLst>
              <a:ext uri="{FF2B5EF4-FFF2-40B4-BE49-F238E27FC236}">
                <a16:creationId xmlns:a16="http://schemas.microsoft.com/office/drawing/2014/main" id="{9DCAE177-1E64-4E0F-9054-5EE0B9C994FC}"/>
              </a:ext>
            </a:extLst>
          </p:cNvPr>
          <p:cNvGrpSpPr/>
          <p:nvPr>
            <p:custDataLst>
              <p:tags r:id="rId2"/>
            </p:custDataLst>
          </p:nvPr>
        </p:nvGrpSpPr>
        <p:grpSpPr>
          <a:xfrm>
            <a:off x="-1" y="944429"/>
            <a:ext cx="3653913" cy="257442"/>
            <a:chOff x="-1" y="876300"/>
            <a:chExt cx="3653913" cy="257442"/>
          </a:xfrm>
        </p:grpSpPr>
        <p:sp>
          <p:nvSpPr>
            <p:cNvPr id="24" name="btfpRunningAgenda1LevelBarLeft884994">
              <a:extLst>
                <a:ext uri="{FF2B5EF4-FFF2-40B4-BE49-F238E27FC236}">
                  <a16:creationId xmlns:a16="http://schemas.microsoft.com/office/drawing/2014/main" id="{A8C39E6C-4D03-4791-A8B0-B167ACBB3C58}"/>
                </a:ext>
              </a:extLst>
            </p:cNvPr>
            <p:cNvSpPr/>
            <p:nvPr/>
          </p:nvSpPr>
          <p:spPr bwMode="gray">
            <a:xfrm>
              <a:off x="-1" y="876300"/>
              <a:ext cx="3653913" cy="257442"/>
            </a:xfrm>
            <a:custGeom>
              <a:avLst/>
              <a:gdLst>
                <a:gd name="connsiteX0" fmla="*/ 95080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50801 w 1816204"/>
                <a:gd name="connsiteY0" fmla="*/ 0 h 257442"/>
                <a:gd name="connsiteX1" fmla="*/ 896081 w 1816204"/>
                <a:gd name="connsiteY1" fmla="*/ 257442 h 257442"/>
                <a:gd name="connsiteX2" fmla="*/ 1816204 w 1816204"/>
                <a:gd name="connsiteY2" fmla="*/ 257442 h 257442"/>
                <a:gd name="connsiteX3" fmla="*/ 0 w 1816204"/>
                <a:gd name="connsiteY3" fmla="*/ 257442 h 257442"/>
                <a:gd name="connsiteX0" fmla="*/ 950801 w 950801"/>
                <a:gd name="connsiteY0" fmla="*/ 0 h 257442"/>
                <a:gd name="connsiteX1" fmla="*/ 896081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80 w 950800"/>
                <a:gd name="connsiteY1" fmla="*/ 257442 h 257442"/>
                <a:gd name="connsiteX2" fmla="*/ 0 w 950800"/>
                <a:gd name="connsiteY2" fmla="*/ 257442 h 257442"/>
                <a:gd name="connsiteX3" fmla="*/ 1 w 950800"/>
                <a:gd name="connsiteY3" fmla="*/ 0 h 257442"/>
                <a:gd name="connsiteX0" fmla="*/ 1119116 w 1119116"/>
                <a:gd name="connsiteY0" fmla="*/ 0 h 257442"/>
                <a:gd name="connsiteX1" fmla="*/ 896080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279416 w 1279416"/>
                <a:gd name="connsiteY0" fmla="*/ 0 h 257442"/>
                <a:gd name="connsiteX1" fmla="*/ 10643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439717 w 1439717"/>
                <a:gd name="connsiteY0" fmla="*/ 0 h 257442"/>
                <a:gd name="connsiteX1" fmla="*/ 1224695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641695 w 1641695"/>
                <a:gd name="connsiteY0" fmla="*/ 0 h 257442"/>
                <a:gd name="connsiteX1" fmla="*/ 1384996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810011 w 1810011"/>
                <a:gd name="connsiteY0" fmla="*/ 0 h 257442"/>
                <a:gd name="connsiteX1" fmla="*/ 1586974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2130611 w 2130611"/>
                <a:gd name="connsiteY0" fmla="*/ 0 h 257442"/>
                <a:gd name="connsiteX1" fmla="*/ 17552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308544 w 2308544"/>
                <a:gd name="connsiteY0" fmla="*/ 0 h 257442"/>
                <a:gd name="connsiteX1" fmla="*/ 2075890 w 2308544"/>
                <a:gd name="connsiteY1" fmla="*/ 257442 h 257442"/>
                <a:gd name="connsiteX2" fmla="*/ 0 w 2308544"/>
                <a:gd name="connsiteY2" fmla="*/ 257442 h 257442"/>
                <a:gd name="connsiteX3" fmla="*/ 0 w 2308544"/>
                <a:gd name="connsiteY3" fmla="*/ 0 h 257442"/>
                <a:gd name="connsiteX0" fmla="*/ 2308544 w 2308544"/>
                <a:gd name="connsiteY0" fmla="*/ 0 h 257442"/>
                <a:gd name="connsiteX1" fmla="*/ 2253822 w 2308544"/>
                <a:gd name="connsiteY1" fmla="*/ 257442 h 257442"/>
                <a:gd name="connsiteX2" fmla="*/ 0 w 2308544"/>
                <a:gd name="connsiteY2" fmla="*/ 257442 h 257442"/>
                <a:gd name="connsiteX3" fmla="*/ 0 w 2308544"/>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476861 w 2476861"/>
                <a:gd name="connsiteY0" fmla="*/ 0 h 257442"/>
                <a:gd name="connsiteX1" fmla="*/ 2253823 w 2476861"/>
                <a:gd name="connsiteY1" fmla="*/ 257442 h 257442"/>
                <a:gd name="connsiteX2" fmla="*/ 0 w 2476861"/>
                <a:gd name="connsiteY2" fmla="*/ 257442 h 257442"/>
                <a:gd name="connsiteX3" fmla="*/ 1 w 2476861"/>
                <a:gd name="connsiteY3" fmla="*/ 0 h 257442"/>
                <a:gd name="connsiteX0" fmla="*/ 2476861 w 2476861"/>
                <a:gd name="connsiteY0" fmla="*/ 0 h 257442"/>
                <a:gd name="connsiteX1" fmla="*/ 2422140 w 2476861"/>
                <a:gd name="connsiteY1" fmla="*/ 257442 h 257442"/>
                <a:gd name="connsiteX2" fmla="*/ 0 w 2476861"/>
                <a:gd name="connsiteY2" fmla="*/ 257442 h 257442"/>
                <a:gd name="connsiteX3" fmla="*/ 1 w 2476861"/>
                <a:gd name="connsiteY3" fmla="*/ 0 h 257442"/>
                <a:gd name="connsiteX0" fmla="*/ 2476860 w 2476860"/>
                <a:gd name="connsiteY0" fmla="*/ 0 h 257442"/>
                <a:gd name="connsiteX1" fmla="*/ 2422139 w 2476860"/>
                <a:gd name="connsiteY1" fmla="*/ 257442 h 257442"/>
                <a:gd name="connsiteX2" fmla="*/ 0 w 2476860"/>
                <a:gd name="connsiteY2" fmla="*/ 257442 h 257442"/>
                <a:gd name="connsiteX3" fmla="*/ 0 w 2476860"/>
                <a:gd name="connsiteY3" fmla="*/ 0 h 257442"/>
                <a:gd name="connsiteX0" fmla="*/ 2476861 w 2476861"/>
                <a:gd name="connsiteY0" fmla="*/ 0 h 257442"/>
                <a:gd name="connsiteX1" fmla="*/ 2422140 w 2476861"/>
                <a:gd name="connsiteY1" fmla="*/ 257442 h 257442"/>
                <a:gd name="connsiteX2" fmla="*/ 1 w 2476861"/>
                <a:gd name="connsiteY2" fmla="*/ 257442 h 257442"/>
                <a:gd name="connsiteX3" fmla="*/ 0 w 2476861"/>
                <a:gd name="connsiteY3" fmla="*/ 0 h 257442"/>
                <a:gd name="connsiteX0" fmla="*/ 2645176 w 2645176"/>
                <a:gd name="connsiteY0" fmla="*/ 0 h 257442"/>
                <a:gd name="connsiteX1" fmla="*/ 2422140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813491 w 2813491"/>
                <a:gd name="connsiteY0" fmla="*/ 0 h 257442"/>
                <a:gd name="connsiteX1" fmla="*/ 2590454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3066765 w 3066765"/>
                <a:gd name="connsiteY0" fmla="*/ 0 h 257442"/>
                <a:gd name="connsiteX1" fmla="*/ 2758770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244698 w 3244698"/>
                <a:gd name="connsiteY0" fmla="*/ 0 h 257442"/>
                <a:gd name="connsiteX1" fmla="*/ 3012044 w 3244698"/>
                <a:gd name="connsiteY1" fmla="*/ 257442 h 257442"/>
                <a:gd name="connsiteX2" fmla="*/ 0 w 3244698"/>
                <a:gd name="connsiteY2" fmla="*/ 257442 h 257442"/>
                <a:gd name="connsiteX3" fmla="*/ 0 w 3244698"/>
                <a:gd name="connsiteY3" fmla="*/ 0 h 257442"/>
                <a:gd name="connsiteX0" fmla="*/ 3244698 w 3244698"/>
                <a:gd name="connsiteY0" fmla="*/ 0 h 257442"/>
                <a:gd name="connsiteX1" fmla="*/ 3189976 w 3244698"/>
                <a:gd name="connsiteY1" fmla="*/ 257442 h 257442"/>
                <a:gd name="connsiteX2" fmla="*/ 0 w 3244698"/>
                <a:gd name="connsiteY2" fmla="*/ 257442 h 257442"/>
                <a:gd name="connsiteX3" fmla="*/ 0 w 3244698"/>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413015 w 3413015"/>
                <a:gd name="connsiteY0" fmla="*/ 0 h 257442"/>
                <a:gd name="connsiteX1" fmla="*/ 3189977 w 3413015"/>
                <a:gd name="connsiteY1" fmla="*/ 257442 h 257442"/>
                <a:gd name="connsiteX2" fmla="*/ 0 w 3413015"/>
                <a:gd name="connsiteY2" fmla="*/ 257442 h 257442"/>
                <a:gd name="connsiteX3" fmla="*/ 1 w 3413015"/>
                <a:gd name="connsiteY3" fmla="*/ 0 h 257442"/>
                <a:gd name="connsiteX0" fmla="*/ 3413015 w 3413015"/>
                <a:gd name="connsiteY0" fmla="*/ 0 h 257442"/>
                <a:gd name="connsiteX1" fmla="*/ 3358294 w 3413015"/>
                <a:gd name="connsiteY1" fmla="*/ 257442 h 257442"/>
                <a:gd name="connsiteX2" fmla="*/ 0 w 3413015"/>
                <a:gd name="connsiteY2" fmla="*/ 257442 h 257442"/>
                <a:gd name="connsiteX3" fmla="*/ 1 w 3413015"/>
                <a:gd name="connsiteY3" fmla="*/ 0 h 257442"/>
                <a:gd name="connsiteX0" fmla="*/ 3413014 w 3413014"/>
                <a:gd name="connsiteY0" fmla="*/ 0 h 257442"/>
                <a:gd name="connsiteX1" fmla="*/ 3358293 w 3413014"/>
                <a:gd name="connsiteY1" fmla="*/ 257442 h 257442"/>
                <a:gd name="connsiteX2" fmla="*/ 0 w 3413014"/>
                <a:gd name="connsiteY2" fmla="*/ 257442 h 257442"/>
                <a:gd name="connsiteX3" fmla="*/ 0 w 3413014"/>
                <a:gd name="connsiteY3" fmla="*/ 0 h 257442"/>
                <a:gd name="connsiteX0" fmla="*/ 3413015 w 3413015"/>
                <a:gd name="connsiteY0" fmla="*/ 0 h 257442"/>
                <a:gd name="connsiteX1" fmla="*/ 3358294 w 3413015"/>
                <a:gd name="connsiteY1" fmla="*/ 257442 h 257442"/>
                <a:gd name="connsiteX2" fmla="*/ 1 w 3413015"/>
                <a:gd name="connsiteY2" fmla="*/ 257442 h 257442"/>
                <a:gd name="connsiteX3" fmla="*/ 0 w 3413015"/>
                <a:gd name="connsiteY3" fmla="*/ 0 h 257442"/>
                <a:gd name="connsiteX0" fmla="*/ 942787 w 3358294"/>
                <a:gd name="connsiteY0" fmla="*/ 0 h 257442"/>
                <a:gd name="connsiteX1" fmla="*/ 3358294 w 3358294"/>
                <a:gd name="connsiteY1" fmla="*/ 257442 h 257442"/>
                <a:gd name="connsiteX2" fmla="*/ 1 w 3358294"/>
                <a:gd name="connsiteY2" fmla="*/ 257442 h 257442"/>
                <a:gd name="connsiteX3" fmla="*/ 0 w 3358294"/>
                <a:gd name="connsiteY3" fmla="*/ 0 h 257442"/>
                <a:gd name="connsiteX0" fmla="*/ 942787 w 942787"/>
                <a:gd name="connsiteY0" fmla="*/ 0 h 257442"/>
                <a:gd name="connsiteX1" fmla="*/ 888066 w 942787"/>
                <a:gd name="connsiteY1" fmla="*/ 257442 h 257442"/>
                <a:gd name="connsiteX2" fmla="*/ 1 w 942787"/>
                <a:gd name="connsiteY2" fmla="*/ 257442 h 257442"/>
                <a:gd name="connsiteX3" fmla="*/ 0 w 942787"/>
                <a:gd name="connsiteY3" fmla="*/ 0 h 257442"/>
                <a:gd name="connsiteX0" fmla="*/ 942787 w 942787"/>
                <a:gd name="connsiteY0" fmla="*/ 0 h 257442"/>
                <a:gd name="connsiteX1" fmla="*/ 888066 w 942787"/>
                <a:gd name="connsiteY1" fmla="*/ 257442 h 257442"/>
                <a:gd name="connsiteX2" fmla="*/ 2 w 942787"/>
                <a:gd name="connsiteY2" fmla="*/ 257442 h 257442"/>
                <a:gd name="connsiteX3" fmla="*/ 0 w 942787"/>
                <a:gd name="connsiteY3" fmla="*/ 0 h 257442"/>
                <a:gd name="connsiteX0" fmla="*/ 942785 w 942785"/>
                <a:gd name="connsiteY0" fmla="*/ 0 h 257442"/>
                <a:gd name="connsiteX1" fmla="*/ 888064 w 942785"/>
                <a:gd name="connsiteY1" fmla="*/ 257442 h 257442"/>
                <a:gd name="connsiteX2" fmla="*/ 0 w 942785"/>
                <a:gd name="connsiteY2" fmla="*/ 257442 h 257442"/>
                <a:gd name="connsiteX3" fmla="*/ 0 w 942785"/>
                <a:gd name="connsiteY3" fmla="*/ 0 h 257442"/>
                <a:gd name="connsiteX0" fmla="*/ 1111101 w 1111101"/>
                <a:gd name="connsiteY0" fmla="*/ 0 h 257442"/>
                <a:gd name="connsiteX1" fmla="*/ 888064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279416 w 1279416"/>
                <a:gd name="connsiteY0" fmla="*/ 0 h 257442"/>
                <a:gd name="connsiteX1" fmla="*/ 1056380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4 w 1279416"/>
                <a:gd name="connsiteY1" fmla="*/ 257442 h 257442"/>
                <a:gd name="connsiteX2" fmla="*/ 0 w 1279416"/>
                <a:gd name="connsiteY2" fmla="*/ 257442 h 257442"/>
                <a:gd name="connsiteX3" fmla="*/ 0 w 1279416"/>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439718 w 1439718"/>
                <a:gd name="connsiteY0" fmla="*/ 0 h 257442"/>
                <a:gd name="connsiteX1" fmla="*/ 1224695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0 w 1439718"/>
                <a:gd name="connsiteY3" fmla="*/ 0 h 257442"/>
                <a:gd name="connsiteX0" fmla="*/ 1600017 w 1600017"/>
                <a:gd name="connsiteY0" fmla="*/ 0 h 257442"/>
                <a:gd name="connsiteX1" fmla="*/ 13849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843673 w 1843673"/>
                <a:gd name="connsiteY0" fmla="*/ 0 h 257442"/>
                <a:gd name="connsiteX1" fmla="*/ 1545296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701007 w 1788952"/>
                <a:gd name="connsiteY0" fmla="*/ 0 h 257442"/>
                <a:gd name="connsiteX1" fmla="*/ 1788952 w 1788952"/>
                <a:gd name="connsiteY1" fmla="*/ 257442 h 257442"/>
                <a:gd name="connsiteX2" fmla="*/ 0 w 1788952"/>
                <a:gd name="connsiteY2" fmla="*/ 257442 h 257442"/>
                <a:gd name="connsiteX3" fmla="*/ 0 w 1788952"/>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02984 w 1902984"/>
                <a:gd name="connsiteY0" fmla="*/ 0 h 257442"/>
                <a:gd name="connsiteX1" fmla="*/ 1646285 w 1902984"/>
                <a:gd name="connsiteY1" fmla="*/ 257442 h 257442"/>
                <a:gd name="connsiteX2" fmla="*/ 0 w 1902984"/>
                <a:gd name="connsiteY2" fmla="*/ 257442 h 257442"/>
                <a:gd name="connsiteX3" fmla="*/ 0 w 1902984"/>
                <a:gd name="connsiteY3" fmla="*/ 0 h 257442"/>
                <a:gd name="connsiteX0" fmla="*/ 1902984 w 1902984"/>
                <a:gd name="connsiteY0" fmla="*/ 0 h 257442"/>
                <a:gd name="connsiteX1" fmla="*/ 1848263 w 1902984"/>
                <a:gd name="connsiteY1" fmla="*/ 257442 h 257442"/>
                <a:gd name="connsiteX2" fmla="*/ 0 w 1902984"/>
                <a:gd name="connsiteY2" fmla="*/ 257442 h 257442"/>
                <a:gd name="connsiteX3" fmla="*/ 0 w 1902984"/>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801996 w 1848264"/>
                <a:gd name="connsiteY0" fmla="*/ 0 h 257442"/>
                <a:gd name="connsiteX1" fmla="*/ 1848264 w 1848264"/>
                <a:gd name="connsiteY1" fmla="*/ 257442 h 257442"/>
                <a:gd name="connsiteX2" fmla="*/ 0 w 1848264"/>
                <a:gd name="connsiteY2" fmla="*/ 257442 h 257442"/>
                <a:gd name="connsiteX3" fmla="*/ 1 w 1848264"/>
                <a:gd name="connsiteY3" fmla="*/ 0 h 257442"/>
                <a:gd name="connsiteX0" fmla="*/ 1801996 w 1801996"/>
                <a:gd name="connsiteY0" fmla="*/ 0 h 257442"/>
                <a:gd name="connsiteX1" fmla="*/ 1747275 w 1801996"/>
                <a:gd name="connsiteY1" fmla="*/ 257442 h 257442"/>
                <a:gd name="connsiteX2" fmla="*/ 0 w 1801996"/>
                <a:gd name="connsiteY2" fmla="*/ 257442 h 257442"/>
                <a:gd name="connsiteX3" fmla="*/ 1 w 1801996"/>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701007 w 1747274"/>
                <a:gd name="connsiteY0" fmla="*/ 0 h 257442"/>
                <a:gd name="connsiteX1" fmla="*/ 1747274 w 1747274"/>
                <a:gd name="connsiteY1" fmla="*/ 257442 h 257442"/>
                <a:gd name="connsiteX2" fmla="*/ 0 w 1747274"/>
                <a:gd name="connsiteY2" fmla="*/ 257442 h 257442"/>
                <a:gd name="connsiteX3" fmla="*/ 0 w 1747274"/>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44662 w 1944662"/>
                <a:gd name="connsiteY0" fmla="*/ 0 h 257442"/>
                <a:gd name="connsiteX1" fmla="*/ 1646285 w 1944662"/>
                <a:gd name="connsiteY1" fmla="*/ 257442 h 257442"/>
                <a:gd name="connsiteX2" fmla="*/ 0 w 1944662"/>
                <a:gd name="connsiteY2" fmla="*/ 257442 h 257442"/>
                <a:gd name="connsiteX3" fmla="*/ 0 w 1944662"/>
                <a:gd name="connsiteY3" fmla="*/ 0 h 257442"/>
                <a:gd name="connsiteX0" fmla="*/ 1944662 w 1944662"/>
                <a:gd name="connsiteY0" fmla="*/ 0 h 257442"/>
                <a:gd name="connsiteX1" fmla="*/ 1889941 w 1944662"/>
                <a:gd name="connsiteY1" fmla="*/ 257442 h 257442"/>
                <a:gd name="connsiteX2" fmla="*/ 0 w 1944662"/>
                <a:gd name="connsiteY2" fmla="*/ 257442 h 257442"/>
                <a:gd name="connsiteX3" fmla="*/ 0 w 1944662"/>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2107273 w 2107273"/>
                <a:gd name="connsiteY0" fmla="*/ 0 h 257442"/>
                <a:gd name="connsiteX1" fmla="*/ 1889942 w 2107273"/>
                <a:gd name="connsiteY1" fmla="*/ 257442 h 257442"/>
                <a:gd name="connsiteX2" fmla="*/ 0 w 2107273"/>
                <a:gd name="connsiteY2" fmla="*/ 257442 h 257442"/>
                <a:gd name="connsiteX3" fmla="*/ 1 w 2107273"/>
                <a:gd name="connsiteY3" fmla="*/ 0 h 257442"/>
                <a:gd name="connsiteX0" fmla="*/ 2107273 w 2107273"/>
                <a:gd name="connsiteY0" fmla="*/ 0 h 257442"/>
                <a:gd name="connsiteX1" fmla="*/ 2052552 w 2107273"/>
                <a:gd name="connsiteY1" fmla="*/ 257442 h 257442"/>
                <a:gd name="connsiteX2" fmla="*/ 0 w 2107273"/>
                <a:gd name="connsiteY2" fmla="*/ 257442 h 257442"/>
                <a:gd name="connsiteX3" fmla="*/ 1 w 2107273"/>
                <a:gd name="connsiteY3" fmla="*/ 0 h 257442"/>
                <a:gd name="connsiteX0" fmla="*/ 2107272 w 2107272"/>
                <a:gd name="connsiteY0" fmla="*/ 0 h 257442"/>
                <a:gd name="connsiteX1" fmla="*/ 2052551 w 2107272"/>
                <a:gd name="connsiteY1" fmla="*/ 257442 h 257442"/>
                <a:gd name="connsiteX2" fmla="*/ 0 w 2107272"/>
                <a:gd name="connsiteY2" fmla="*/ 257442 h 257442"/>
                <a:gd name="connsiteX3" fmla="*/ 0 w 2107272"/>
                <a:gd name="connsiteY3" fmla="*/ 0 h 257442"/>
                <a:gd name="connsiteX0" fmla="*/ 2107273 w 2107273"/>
                <a:gd name="connsiteY0" fmla="*/ 0 h 257442"/>
                <a:gd name="connsiteX1" fmla="*/ 2052552 w 2107273"/>
                <a:gd name="connsiteY1" fmla="*/ 257442 h 257442"/>
                <a:gd name="connsiteX2" fmla="*/ 1 w 2107273"/>
                <a:gd name="connsiteY2" fmla="*/ 257442 h 257442"/>
                <a:gd name="connsiteX3" fmla="*/ 0 w 2107273"/>
                <a:gd name="connsiteY3" fmla="*/ 0 h 257442"/>
                <a:gd name="connsiteX0" fmla="*/ 2267573 w 2267573"/>
                <a:gd name="connsiteY0" fmla="*/ 0 h 257442"/>
                <a:gd name="connsiteX1" fmla="*/ 20525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2 w 2267572"/>
                <a:gd name="connsiteY0" fmla="*/ 0 h 257442"/>
                <a:gd name="connsiteX1" fmla="*/ 2212851 w 2267572"/>
                <a:gd name="connsiteY1" fmla="*/ 257442 h 257442"/>
                <a:gd name="connsiteX2" fmla="*/ 0 w 2267572"/>
                <a:gd name="connsiteY2" fmla="*/ 257442 h 257442"/>
                <a:gd name="connsiteX3" fmla="*/ 0 w 2267572"/>
                <a:gd name="connsiteY3" fmla="*/ 0 h 257442"/>
                <a:gd name="connsiteX0" fmla="*/ 2427871 w 2427871"/>
                <a:gd name="connsiteY0" fmla="*/ 0 h 257442"/>
                <a:gd name="connsiteX1" fmla="*/ 2212851 w 2427871"/>
                <a:gd name="connsiteY1" fmla="*/ 257442 h 257442"/>
                <a:gd name="connsiteX2" fmla="*/ 0 w 2427871"/>
                <a:gd name="connsiteY2" fmla="*/ 257442 h 257442"/>
                <a:gd name="connsiteX3" fmla="*/ 0 w 2427871"/>
                <a:gd name="connsiteY3" fmla="*/ 0 h 257442"/>
                <a:gd name="connsiteX0" fmla="*/ 2427871 w 2427871"/>
                <a:gd name="connsiteY0" fmla="*/ 0 h 257442"/>
                <a:gd name="connsiteX1" fmla="*/ 2373150 w 2427871"/>
                <a:gd name="connsiteY1" fmla="*/ 257442 h 257442"/>
                <a:gd name="connsiteX2" fmla="*/ 0 w 2427871"/>
                <a:gd name="connsiteY2" fmla="*/ 257442 h 257442"/>
                <a:gd name="connsiteX3" fmla="*/ 0 w 2427871"/>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1 w 2427872"/>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0 w 2427872"/>
                <a:gd name="connsiteY3" fmla="*/ 0 h 257442"/>
                <a:gd name="connsiteX0" fmla="*/ 2706795 w 2706795"/>
                <a:gd name="connsiteY0" fmla="*/ 0 h 257442"/>
                <a:gd name="connsiteX1" fmla="*/ 2373151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875109 w 2875109"/>
                <a:gd name="connsiteY0" fmla="*/ 0 h 257442"/>
                <a:gd name="connsiteX1" fmla="*/ 2652074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3061058 w 3061058"/>
                <a:gd name="connsiteY0" fmla="*/ 0 h 257442"/>
                <a:gd name="connsiteX1" fmla="*/ 2820388 w 3061058"/>
                <a:gd name="connsiteY1" fmla="*/ 257442 h 257442"/>
                <a:gd name="connsiteX2" fmla="*/ 0 w 3061058"/>
                <a:gd name="connsiteY2" fmla="*/ 257442 h 257442"/>
                <a:gd name="connsiteX3" fmla="*/ 0 w 3061058"/>
                <a:gd name="connsiteY3" fmla="*/ 0 h 257442"/>
                <a:gd name="connsiteX0" fmla="*/ 3061058 w 3061058"/>
                <a:gd name="connsiteY0" fmla="*/ 0 h 257442"/>
                <a:gd name="connsiteX1" fmla="*/ 3006336 w 3061058"/>
                <a:gd name="connsiteY1" fmla="*/ 257442 h 257442"/>
                <a:gd name="connsiteX2" fmla="*/ 0 w 3061058"/>
                <a:gd name="connsiteY2" fmla="*/ 257442 h 257442"/>
                <a:gd name="connsiteX3" fmla="*/ 0 w 3061058"/>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221359 w 3221359"/>
                <a:gd name="connsiteY0" fmla="*/ 0 h 257442"/>
                <a:gd name="connsiteX1" fmla="*/ 3006337 w 3221359"/>
                <a:gd name="connsiteY1" fmla="*/ 257442 h 257442"/>
                <a:gd name="connsiteX2" fmla="*/ 0 w 3221359"/>
                <a:gd name="connsiteY2" fmla="*/ 257442 h 257442"/>
                <a:gd name="connsiteX3" fmla="*/ 1 w 3221359"/>
                <a:gd name="connsiteY3" fmla="*/ 0 h 257442"/>
                <a:gd name="connsiteX0" fmla="*/ 3221359 w 3221359"/>
                <a:gd name="connsiteY0" fmla="*/ 0 h 257442"/>
                <a:gd name="connsiteX1" fmla="*/ 3166638 w 3221359"/>
                <a:gd name="connsiteY1" fmla="*/ 257442 h 257442"/>
                <a:gd name="connsiteX2" fmla="*/ 0 w 3221359"/>
                <a:gd name="connsiteY2" fmla="*/ 257442 h 257442"/>
                <a:gd name="connsiteX3" fmla="*/ 1 w 3221359"/>
                <a:gd name="connsiteY3" fmla="*/ 0 h 257442"/>
                <a:gd name="connsiteX0" fmla="*/ 3221358 w 3221358"/>
                <a:gd name="connsiteY0" fmla="*/ 0 h 257442"/>
                <a:gd name="connsiteX1" fmla="*/ 3166637 w 3221358"/>
                <a:gd name="connsiteY1" fmla="*/ 257442 h 257442"/>
                <a:gd name="connsiteX2" fmla="*/ 0 w 3221358"/>
                <a:gd name="connsiteY2" fmla="*/ 257442 h 257442"/>
                <a:gd name="connsiteX3" fmla="*/ 0 w 3221358"/>
                <a:gd name="connsiteY3" fmla="*/ 0 h 257442"/>
                <a:gd name="connsiteX0" fmla="*/ 3221359 w 3221359"/>
                <a:gd name="connsiteY0" fmla="*/ 0 h 257442"/>
                <a:gd name="connsiteX1" fmla="*/ 3166638 w 3221359"/>
                <a:gd name="connsiteY1" fmla="*/ 257442 h 257442"/>
                <a:gd name="connsiteX2" fmla="*/ 1 w 3221359"/>
                <a:gd name="connsiteY2" fmla="*/ 257442 h 257442"/>
                <a:gd name="connsiteX3" fmla="*/ 0 w 3221359"/>
                <a:gd name="connsiteY3" fmla="*/ 0 h 257442"/>
                <a:gd name="connsiteX0" fmla="*/ 3389675 w 3389675"/>
                <a:gd name="connsiteY0" fmla="*/ 0 h 257442"/>
                <a:gd name="connsiteX1" fmla="*/ 3166638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4 w 3389674"/>
                <a:gd name="connsiteY0" fmla="*/ 0 h 257442"/>
                <a:gd name="connsiteX1" fmla="*/ 3334953 w 3389674"/>
                <a:gd name="connsiteY1" fmla="*/ 257442 h 257442"/>
                <a:gd name="connsiteX2" fmla="*/ 0 w 3389674"/>
                <a:gd name="connsiteY2" fmla="*/ 257442 h 257442"/>
                <a:gd name="connsiteX3" fmla="*/ 0 w 3389674"/>
                <a:gd name="connsiteY3" fmla="*/ 0 h 257442"/>
                <a:gd name="connsiteX0" fmla="*/ 986066 w 3334953"/>
                <a:gd name="connsiteY0" fmla="*/ 0 h 257442"/>
                <a:gd name="connsiteX1" fmla="*/ 3334953 w 3334953"/>
                <a:gd name="connsiteY1" fmla="*/ 257442 h 257442"/>
                <a:gd name="connsiteX2" fmla="*/ 0 w 3334953"/>
                <a:gd name="connsiteY2" fmla="*/ 257442 h 257442"/>
                <a:gd name="connsiteX3" fmla="*/ 0 w 3334953"/>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1154382 w 1154382"/>
                <a:gd name="connsiteY0" fmla="*/ 0 h 257442"/>
                <a:gd name="connsiteX1" fmla="*/ 931346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314682 w 1314682"/>
                <a:gd name="connsiteY0" fmla="*/ 0 h 257442"/>
                <a:gd name="connsiteX1" fmla="*/ 10996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482998 w 1482998"/>
                <a:gd name="connsiteY0" fmla="*/ 0 h 257442"/>
                <a:gd name="connsiteX1" fmla="*/ 1259961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643298 w 1643298"/>
                <a:gd name="connsiteY0" fmla="*/ 0 h 257442"/>
                <a:gd name="connsiteX1" fmla="*/ 14282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896573 w 1896573"/>
                <a:gd name="connsiteY0" fmla="*/ 0 h 257442"/>
                <a:gd name="connsiteX1" fmla="*/ 1588577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2071749 w 2071749"/>
                <a:gd name="connsiteY0" fmla="*/ 0 h 257442"/>
                <a:gd name="connsiteX1" fmla="*/ 1841852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333038 w 2333038"/>
                <a:gd name="connsiteY0" fmla="*/ 0 h 257442"/>
                <a:gd name="connsiteX1" fmla="*/ 2017028 w 2333038"/>
                <a:gd name="connsiteY1" fmla="*/ 257442 h 257442"/>
                <a:gd name="connsiteX2" fmla="*/ 0 w 2333038"/>
                <a:gd name="connsiteY2" fmla="*/ 257442 h 257442"/>
                <a:gd name="connsiteX3" fmla="*/ 0 w 2333038"/>
                <a:gd name="connsiteY3" fmla="*/ 0 h 257442"/>
                <a:gd name="connsiteX0" fmla="*/ 2333038 w 2333038"/>
                <a:gd name="connsiteY0" fmla="*/ 0 h 257442"/>
                <a:gd name="connsiteX1" fmla="*/ 2278316 w 2333038"/>
                <a:gd name="connsiteY1" fmla="*/ 257442 h 257442"/>
                <a:gd name="connsiteX2" fmla="*/ 0 w 2333038"/>
                <a:gd name="connsiteY2" fmla="*/ 257442 h 257442"/>
                <a:gd name="connsiteX3" fmla="*/ 0 w 2333038"/>
                <a:gd name="connsiteY3" fmla="*/ 0 h 257442"/>
                <a:gd name="connsiteX0" fmla="*/ 2333039 w 2333039"/>
                <a:gd name="connsiteY0" fmla="*/ 0 h 257442"/>
                <a:gd name="connsiteX1" fmla="*/ 2278317 w 2333039"/>
                <a:gd name="connsiteY1" fmla="*/ 257442 h 257442"/>
                <a:gd name="connsiteX2" fmla="*/ 0 w 2333039"/>
                <a:gd name="connsiteY2" fmla="*/ 257442 h 257442"/>
                <a:gd name="connsiteX3" fmla="*/ 1 w 2333039"/>
                <a:gd name="connsiteY3" fmla="*/ 0 h 257442"/>
                <a:gd name="connsiteX0" fmla="*/ 2333039 w 2333039"/>
                <a:gd name="connsiteY0" fmla="*/ 0 h 257442"/>
                <a:gd name="connsiteX1" fmla="*/ 2278317 w 2333039"/>
                <a:gd name="connsiteY1" fmla="*/ 257442 h 257442"/>
                <a:gd name="connsiteX2" fmla="*/ 0 w 2333039"/>
                <a:gd name="connsiteY2" fmla="*/ 257442 h 257442"/>
                <a:gd name="connsiteX3" fmla="*/ 1 w 2333039"/>
                <a:gd name="connsiteY3" fmla="*/ 0 h 257442"/>
                <a:gd name="connsiteX0" fmla="*/ 2653640 w 2653640"/>
                <a:gd name="connsiteY0" fmla="*/ 0 h 257442"/>
                <a:gd name="connsiteX1" fmla="*/ 2278317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0 w 2653640"/>
                <a:gd name="connsiteY3" fmla="*/ 0 h 257442"/>
                <a:gd name="connsiteX0" fmla="*/ 950801 w 2598918"/>
                <a:gd name="connsiteY0" fmla="*/ 0 h 257442"/>
                <a:gd name="connsiteX1" fmla="*/ 2598918 w 2598918"/>
                <a:gd name="connsiteY1" fmla="*/ 257442 h 257442"/>
                <a:gd name="connsiteX2" fmla="*/ 0 w 2598918"/>
                <a:gd name="connsiteY2" fmla="*/ 257442 h 257442"/>
                <a:gd name="connsiteX3" fmla="*/ 0 w 2598918"/>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28733 w 1128733"/>
                <a:gd name="connsiteY0" fmla="*/ 0 h 257442"/>
                <a:gd name="connsiteX1" fmla="*/ 896079 w 1128733"/>
                <a:gd name="connsiteY1" fmla="*/ 257442 h 257442"/>
                <a:gd name="connsiteX2" fmla="*/ 0 w 1128733"/>
                <a:gd name="connsiteY2" fmla="*/ 257442 h 257442"/>
                <a:gd name="connsiteX3" fmla="*/ 0 w 1128733"/>
                <a:gd name="connsiteY3" fmla="*/ 0 h 257442"/>
                <a:gd name="connsiteX0" fmla="*/ 1128733 w 1128733"/>
                <a:gd name="connsiteY0" fmla="*/ 0 h 257442"/>
                <a:gd name="connsiteX1" fmla="*/ 1074012 w 1128733"/>
                <a:gd name="connsiteY1" fmla="*/ 257442 h 257442"/>
                <a:gd name="connsiteX2" fmla="*/ 0 w 1128733"/>
                <a:gd name="connsiteY2" fmla="*/ 257442 h 257442"/>
                <a:gd name="connsiteX3" fmla="*/ 0 w 1128733"/>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1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0 w 1128734"/>
                <a:gd name="connsiteY3" fmla="*/ 0 h 257442"/>
                <a:gd name="connsiteX0" fmla="*/ 1332316 w 1332316"/>
                <a:gd name="connsiteY0" fmla="*/ 0 h 257442"/>
                <a:gd name="connsiteX1" fmla="*/ 1074013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585590 w 1585590"/>
                <a:gd name="connsiteY0" fmla="*/ 0 h 257442"/>
                <a:gd name="connsiteX1" fmla="*/ 1277595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760766 w 1760766"/>
                <a:gd name="connsiteY0" fmla="*/ 0 h 257442"/>
                <a:gd name="connsiteX1" fmla="*/ 1530869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2065337 w 2065337"/>
                <a:gd name="connsiteY0" fmla="*/ 0 h 257442"/>
                <a:gd name="connsiteX1" fmla="*/ 1706045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334642 w 2334642"/>
                <a:gd name="connsiteY0" fmla="*/ 0 h 257442"/>
                <a:gd name="connsiteX1" fmla="*/ 2010616 w 2334642"/>
                <a:gd name="connsiteY1" fmla="*/ 257442 h 257442"/>
                <a:gd name="connsiteX2" fmla="*/ 0 w 2334642"/>
                <a:gd name="connsiteY2" fmla="*/ 257442 h 257442"/>
                <a:gd name="connsiteX3" fmla="*/ 0 w 2334642"/>
                <a:gd name="connsiteY3" fmla="*/ 0 h 257442"/>
                <a:gd name="connsiteX0" fmla="*/ 2334642 w 2334642"/>
                <a:gd name="connsiteY0" fmla="*/ 0 h 257442"/>
                <a:gd name="connsiteX1" fmla="*/ 2279920 w 2334642"/>
                <a:gd name="connsiteY1" fmla="*/ 257442 h 257442"/>
                <a:gd name="connsiteX2" fmla="*/ 0 w 2334642"/>
                <a:gd name="connsiteY2" fmla="*/ 257442 h 257442"/>
                <a:gd name="connsiteX3" fmla="*/ 0 w 2334642"/>
                <a:gd name="connsiteY3" fmla="*/ 0 h 257442"/>
                <a:gd name="connsiteX0" fmla="*/ 2334643 w 2334643"/>
                <a:gd name="connsiteY0" fmla="*/ 0 h 257442"/>
                <a:gd name="connsiteX1" fmla="*/ 2279921 w 2334643"/>
                <a:gd name="connsiteY1" fmla="*/ 257442 h 257442"/>
                <a:gd name="connsiteX2" fmla="*/ 0 w 2334643"/>
                <a:gd name="connsiteY2" fmla="*/ 257442 h 257442"/>
                <a:gd name="connsiteX3" fmla="*/ 1 w 2334643"/>
                <a:gd name="connsiteY3" fmla="*/ 0 h 257442"/>
                <a:gd name="connsiteX0" fmla="*/ 2334643 w 2334643"/>
                <a:gd name="connsiteY0" fmla="*/ 0 h 257442"/>
                <a:gd name="connsiteX1" fmla="*/ 2279921 w 2334643"/>
                <a:gd name="connsiteY1" fmla="*/ 257442 h 257442"/>
                <a:gd name="connsiteX2" fmla="*/ 0 w 2334643"/>
                <a:gd name="connsiteY2" fmla="*/ 257442 h 257442"/>
                <a:gd name="connsiteX3" fmla="*/ 1 w 2334643"/>
                <a:gd name="connsiteY3" fmla="*/ 0 h 257442"/>
                <a:gd name="connsiteX0" fmla="*/ 950802 w 2279921"/>
                <a:gd name="connsiteY0" fmla="*/ 0 h 257442"/>
                <a:gd name="connsiteX1" fmla="*/ 2279921 w 2279921"/>
                <a:gd name="connsiteY1" fmla="*/ 257442 h 257442"/>
                <a:gd name="connsiteX2" fmla="*/ 0 w 2279921"/>
                <a:gd name="connsiteY2" fmla="*/ 257442 h 257442"/>
                <a:gd name="connsiteX3" fmla="*/ 1 w 2279921"/>
                <a:gd name="connsiteY3" fmla="*/ 0 h 257442"/>
                <a:gd name="connsiteX0" fmla="*/ 950802 w 950802"/>
                <a:gd name="connsiteY0" fmla="*/ 0 h 257442"/>
                <a:gd name="connsiteX1" fmla="*/ 896081 w 950802"/>
                <a:gd name="connsiteY1" fmla="*/ 257442 h 257442"/>
                <a:gd name="connsiteX2" fmla="*/ 0 w 950802"/>
                <a:gd name="connsiteY2" fmla="*/ 257442 h 257442"/>
                <a:gd name="connsiteX3" fmla="*/ 1 w 950802"/>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1128734 w 1128734"/>
                <a:gd name="connsiteY0" fmla="*/ 0 h 257442"/>
                <a:gd name="connsiteX1" fmla="*/ 896080 w 1128734"/>
                <a:gd name="connsiteY1" fmla="*/ 257442 h 257442"/>
                <a:gd name="connsiteX2" fmla="*/ 0 w 1128734"/>
                <a:gd name="connsiteY2" fmla="*/ 257442 h 257442"/>
                <a:gd name="connsiteX3" fmla="*/ 0 w 1128734"/>
                <a:gd name="connsiteY3" fmla="*/ 0 h 257442"/>
                <a:gd name="connsiteX0" fmla="*/ 1128734 w 1128734"/>
                <a:gd name="connsiteY0" fmla="*/ 0 h 257442"/>
                <a:gd name="connsiteX1" fmla="*/ 1074012 w 1128734"/>
                <a:gd name="connsiteY1" fmla="*/ 257442 h 257442"/>
                <a:gd name="connsiteX2" fmla="*/ 0 w 1128734"/>
                <a:gd name="connsiteY2" fmla="*/ 257442 h 257442"/>
                <a:gd name="connsiteX3" fmla="*/ 0 w 1128734"/>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1 w 1128735"/>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1 w 1128735"/>
                <a:gd name="connsiteY3" fmla="*/ 0 h 257442"/>
                <a:gd name="connsiteX0" fmla="*/ 1297051 w 1297051"/>
                <a:gd name="connsiteY0" fmla="*/ 0 h 257442"/>
                <a:gd name="connsiteX1" fmla="*/ 1074013 w 1297051"/>
                <a:gd name="connsiteY1" fmla="*/ 257442 h 257442"/>
                <a:gd name="connsiteX2" fmla="*/ 0 w 1297051"/>
                <a:gd name="connsiteY2" fmla="*/ 257442 h 257442"/>
                <a:gd name="connsiteX3" fmla="*/ 1 w 1297051"/>
                <a:gd name="connsiteY3" fmla="*/ 0 h 257442"/>
                <a:gd name="connsiteX0" fmla="*/ 1297051 w 1297051"/>
                <a:gd name="connsiteY0" fmla="*/ 0 h 257442"/>
                <a:gd name="connsiteX1" fmla="*/ 1242330 w 1297051"/>
                <a:gd name="connsiteY1" fmla="*/ 257442 h 257442"/>
                <a:gd name="connsiteX2" fmla="*/ 0 w 1297051"/>
                <a:gd name="connsiteY2" fmla="*/ 257442 h 257442"/>
                <a:gd name="connsiteX3" fmla="*/ 1 w 1297051"/>
                <a:gd name="connsiteY3" fmla="*/ 0 h 257442"/>
                <a:gd name="connsiteX0" fmla="*/ 1297050 w 1297050"/>
                <a:gd name="connsiteY0" fmla="*/ 0 h 257442"/>
                <a:gd name="connsiteX1" fmla="*/ 1242329 w 1297050"/>
                <a:gd name="connsiteY1" fmla="*/ 257442 h 257442"/>
                <a:gd name="connsiteX2" fmla="*/ 0 w 1297050"/>
                <a:gd name="connsiteY2" fmla="*/ 257442 h 257442"/>
                <a:gd name="connsiteX3" fmla="*/ 0 w 1297050"/>
                <a:gd name="connsiteY3" fmla="*/ 0 h 257442"/>
                <a:gd name="connsiteX0" fmla="*/ 1297051 w 1297051"/>
                <a:gd name="connsiteY0" fmla="*/ 0 h 257442"/>
                <a:gd name="connsiteX1" fmla="*/ 1242330 w 1297051"/>
                <a:gd name="connsiteY1" fmla="*/ 257442 h 257442"/>
                <a:gd name="connsiteX2" fmla="*/ 1 w 1297051"/>
                <a:gd name="connsiteY2" fmla="*/ 257442 h 257442"/>
                <a:gd name="connsiteX3" fmla="*/ 0 w 1297051"/>
                <a:gd name="connsiteY3" fmla="*/ 0 h 257442"/>
                <a:gd name="connsiteX0" fmla="*/ 1465366 w 1465366"/>
                <a:gd name="connsiteY0" fmla="*/ 0 h 257442"/>
                <a:gd name="connsiteX1" fmla="*/ 1242330 w 1465366"/>
                <a:gd name="connsiteY1" fmla="*/ 257442 h 257442"/>
                <a:gd name="connsiteX2" fmla="*/ 1 w 1465366"/>
                <a:gd name="connsiteY2" fmla="*/ 257442 h 257442"/>
                <a:gd name="connsiteX3" fmla="*/ 0 w 1465366"/>
                <a:gd name="connsiteY3" fmla="*/ 0 h 257442"/>
                <a:gd name="connsiteX0" fmla="*/ 1465366 w 1465366"/>
                <a:gd name="connsiteY0" fmla="*/ 0 h 257442"/>
                <a:gd name="connsiteX1" fmla="*/ 1410644 w 1465366"/>
                <a:gd name="connsiteY1" fmla="*/ 257442 h 257442"/>
                <a:gd name="connsiteX2" fmla="*/ 1 w 1465366"/>
                <a:gd name="connsiteY2" fmla="*/ 257442 h 257442"/>
                <a:gd name="connsiteX3" fmla="*/ 0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0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0 w 1465366"/>
                <a:gd name="connsiteY3" fmla="*/ 0 h 257442"/>
                <a:gd name="connsiteX0" fmla="*/ 1651313 w 1651313"/>
                <a:gd name="connsiteY0" fmla="*/ 0 h 257442"/>
                <a:gd name="connsiteX1" fmla="*/ 1410644 w 1651313"/>
                <a:gd name="connsiteY1" fmla="*/ 257442 h 257442"/>
                <a:gd name="connsiteX2" fmla="*/ 0 w 1651313"/>
                <a:gd name="connsiteY2" fmla="*/ 257442 h 257442"/>
                <a:gd name="connsiteX3" fmla="*/ 0 w 1651313"/>
                <a:gd name="connsiteY3" fmla="*/ 0 h 257442"/>
                <a:gd name="connsiteX0" fmla="*/ 1651313 w 1651313"/>
                <a:gd name="connsiteY0" fmla="*/ 0 h 257442"/>
                <a:gd name="connsiteX1" fmla="*/ 1596592 w 1651313"/>
                <a:gd name="connsiteY1" fmla="*/ 257442 h 257442"/>
                <a:gd name="connsiteX2" fmla="*/ 0 w 1651313"/>
                <a:gd name="connsiteY2" fmla="*/ 257442 h 257442"/>
                <a:gd name="connsiteX3" fmla="*/ 0 w 1651313"/>
                <a:gd name="connsiteY3" fmla="*/ 0 h 257442"/>
                <a:gd name="connsiteX0" fmla="*/ 1651313 w 1651313"/>
                <a:gd name="connsiteY0" fmla="*/ 0 h 257442"/>
                <a:gd name="connsiteX1" fmla="*/ 1596592 w 1651313"/>
                <a:gd name="connsiteY1" fmla="*/ 257442 h 257442"/>
                <a:gd name="connsiteX2" fmla="*/ 0 w 1651313"/>
                <a:gd name="connsiteY2" fmla="*/ 257442 h 257442"/>
                <a:gd name="connsiteX3" fmla="*/ 0 w 1651313"/>
                <a:gd name="connsiteY3" fmla="*/ 0 h 257442"/>
                <a:gd name="connsiteX0" fmla="*/ 1651313 w 1651313"/>
                <a:gd name="connsiteY0" fmla="*/ 0 h 257442"/>
                <a:gd name="connsiteX1" fmla="*/ 1596592 w 1651313"/>
                <a:gd name="connsiteY1" fmla="*/ 257442 h 257442"/>
                <a:gd name="connsiteX2" fmla="*/ 0 w 1651313"/>
                <a:gd name="connsiteY2" fmla="*/ 257442 h 257442"/>
                <a:gd name="connsiteX3" fmla="*/ 0 w 1651313"/>
                <a:gd name="connsiteY3" fmla="*/ 0 h 257442"/>
                <a:gd name="connsiteX0" fmla="*/ 1819629 w 1819629"/>
                <a:gd name="connsiteY0" fmla="*/ 0 h 257442"/>
                <a:gd name="connsiteX1" fmla="*/ 1596592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979929 w 1979929"/>
                <a:gd name="connsiteY0" fmla="*/ 0 h 257442"/>
                <a:gd name="connsiteX1" fmla="*/ 1764908 w 1979929"/>
                <a:gd name="connsiteY1" fmla="*/ 257442 h 257442"/>
                <a:gd name="connsiteX2" fmla="*/ 0 w 1979929"/>
                <a:gd name="connsiteY2" fmla="*/ 257442 h 257442"/>
                <a:gd name="connsiteX3" fmla="*/ 0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0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0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0 w 1979929"/>
                <a:gd name="connsiteY3" fmla="*/ 0 h 257442"/>
                <a:gd name="connsiteX0" fmla="*/ 2246476 w 2246476"/>
                <a:gd name="connsiteY0" fmla="*/ 0 h 257442"/>
                <a:gd name="connsiteX1" fmla="*/ 1925208 w 2246476"/>
                <a:gd name="connsiteY1" fmla="*/ 257442 h 257442"/>
                <a:gd name="connsiteX2" fmla="*/ 0 w 2246476"/>
                <a:gd name="connsiteY2" fmla="*/ 257442 h 257442"/>
                <a:gd name="connsiteX3" fmla="*/ 0 w 2246476"/>
                <a:gd name="connsiteY3" fmla="*/ 0 h 257442"/>
                <a:gd name="connsiteX0" fmla="*/ 2246476 w 2246476"/>
                <a:gd name="connsiteY0" fmla="*/ 0 h 257442"/>
                <a:gd name="connsiteX1" fmla="*/ 2191754 w 2246476"/>
                <a:gd name="connsiteY1" fmla="*/ 257442 h 257442"/>
                <a:gd name="connsiteX2" fmla="*/ 0 w 2246476"/>
                <a:gd name="connsiteY2" fmla="*/ 257442 h 257442"/>
                <a:gd name="connsiteX3" fmla="*/ 0 w 2246476"/>
                <a:gd name="connsiteY3" fmla="*/ 0 h 257442"/>
                <a:gd name="connsiteX0" fmla="*/ 2246477 w 2246477"/>
                <a:gd name="connsiteY0" fmla="*/ 0 h 257442"/>
                <a:gd name="connsiteX1" fmla="*/ 2191755 w 2246477"/>
                <a:gd name="connsiteY1" fmla="*/ 257442 h 257442"/>
                <a:gd name="connsiteX2" fmla="*/ 0 w 2246477"/>
                <a:gd name="connsiteY2" fmla="*/ 257442 h 257442"/>
                <a:gd name="connsiteX3" fmla="*/ 1 w 2246477"/>
                <a:gd name="connsiteY3" fmla="*/ 0 h 257442"/>
                <a:gd name="connsiteX0" fmla="*/ 2246477 w 2246477"/>
                <a:gd name="connsiteY0" fmla="*/ 0 h 257442"/>
                <a:gd name="connsiteX1" fmla="*/ 2191755 w 2246477"/>
                <a:gd name="connsiteY1" fmla="*/ 257442 h 257442"/>
                <a:gd name="connsiteX2" fmla="*/ 0 w 2246477"/>
                <a:gd name="connsiteY2" fmla="*/ 257442 h 257442"/>
                <a:gd name="connsiteX3" fmla="*/ 1 w 2246477"/>
                <a:gd name="connsiteY3" fmla="*/ 0 h 257442"/>
                <a:gd name="connsiteX0" fmla="*/ 2507767 w 2507767"/>
                <a:gd name="connsiteY0" fmla="*/ 0 h 257442"/>
                <a:gd name="connsiteX1" fmla="*/ 2191755 w 2507767"/>
                <a:gd name="connsiteY1" fmla="*/ 257442 h 257442"/>
                <a:gd name="connsiteX2" fmla="*/ 0 w 2507767"/>
                <a:gd name="connsiteY2" fmla="*/ 257442 h 257442"/>
                <a:gd name="connsiteX3" fmla="*/ 1 w 2507767"/>
                <a:gd name="connsiteY3" fmla="*/ 0 h 257442"/>
                <a:gd name="connsiteX0" fmla="*/ 2507767 w 2507767"/>
                <a:gd name="connsiteY0" fmla="*/ 0 h 257442"/>
                <a:gd name="connsiteX1" fmla="*/ 2453046 w 2507767"/>
                <a:gd name="connsiteY1" fmla="*/ 257442 h 257442"/>
                <a:gd name="connsiteX2" fmla="*/ 0 w 2507767"/>
                <a:gd name="connsiteY2" fmla="*/ 257442 h 257442"/>
                <a:gd name="connsiteX3" fmla="*/ 1 w 2507767"/>
                <a:gd name="connsiteY3" fmla="*/ 0 h 257442"/>
                <a:gd name="connsiteX0" fmla="*/ 2507766 w 2507766"/>
                <a:gd name="connsiteY0" fmla="*/ 0 h 257442"/>
                <a:gd name="connsiteX1" fmla="*/ 2453045 w 2507766"/>
                <a:gd name="connsiteY1" fmla="*/ 257442 h 257442"/>
                <a:gd name="connsiteX2" fmla="*/ 0 w 2507766"/>
                <a:gd name="connsiteY2" fmla="*/ 257442 h 257442"/>
                <a:gd name="connsiteX3" fmla="*/ 0 w 2507766"/>
                <a:gd name="connsiteY3" fmla="*/ 0 h 257442"/>
                <a:gd name="connsiteX0" fmla="*/ 2507767 w 2507767"/>
                <a:gd name="connsiteY0" fmla="*/ 0 h 257442"/>
                <a:gd name="connsiteX1" fmla="*/ 2453046 w 2507767"/>
                <a:gd name="connsiteY1" fmla="*/ 257442 h 257442"/>
                <a:gd name="connsiteX2" fmla="*/ 1 w 2507767"/>
                <a:gd name="connsiteY2" fmla="*/ 257442 h 257442"/>
                <a:gd name="connsiteX3" fmla="*/ 0 w 2507767"/>
                <a:gd name="connsiteY3" fmla="*/ 0 h 257442"/>
                <a:gd name="connsiteX0" fmla="*/ 2676082 w 2676082"/>
                <a:gd name="connsiteY0" fmla="*/ 0 h 257442"/>
                <a:gd name="connsiteX1" fmla="*/ 2453046 w 2676082"/>
                <a:gd name="connsiteY1" fmla="*/ 257442 h 257442"/>
                <a:gd name="connsiteX2" fmla="*/ 1 w 2676082"/>
                <a:gd name="connsiteY2" fmla="*/ 257442 h 257442"/>
                <a:gd name="connsiteX3" fmla="*/ 0 w 2676082"/>
                <a:gd name="connsiteY3" fmla="*/ 0 h 257442"/>
                <a:gd name="connsiteX0" fmla="*/ 2676082 w 2676082"/>
                <a:gd name="connsiteY0" fmla="*/ 0 h 257442"/>
                <a:gd name="connsiteX1" fmla="*/ 2621360 w 2676082"/>
                <a:gd name="connsiteY1" fmla="*/ 257442 h 257442"/>
                <a:gd name="connsiteX2" fmla="*/ 1 w 2676082"/>
                <a:gd name="connsiteY2" fmla="*/ 257442 h 257442"/>
                <a:gd name="connsiteX3" fmla="*/ 0 w 2676082"/>
                <a:gd name="connsiteY3" fmla="*/ 0 h 257442"/>
                <a:gd name="connsiteX0" fmla="*/ 2676082 w 2676082"/>
                <a:gd name="connsiteY0" fmla="*/ 0 h 257442"/>
                <a:gd name="connsiteX1" fmla="*/ 2621360 w 2676082"/>
                <a:gd name="connsiteY1" fmla="*/ 257442 h 257442"/>
                <a:gd name="connsiteX2" fmla="*/ 0 w 2676082"/>
                <a:gd name="connsiteY2" fmla="*/ 257442 h 257442"/>
                <a:gd name="connsiteX3" fmla="*/ 0 w 2676082"/>
                <a:gd name="connsiteY3" fmla="*/ 0 h 257442"/>
                <a:gd name="connsiteX0" fmla="*/ 2676082 w 2676082"/>
                <a:gd name="connsiteY0" fmla="*/ 0 h 257442"/>
                <a:gd name="connsiteX1" fmla="*/ 2621360 w 2676082"/>
                <a:gd name="connsiteY1" fmla="*/ 257442 h 257442"/>
                <a:gd name="connsiteX2" fmla="*/ 0 w 2676082"/>
                <a:gd name="connsiteY2" fmla="*/ 257442 h 257442"/>
                <a:gd name="connsiteX3" fmla="*/ 0 w 2676082"/>
                <a:gd name="connsiteY3" fmla="*/ 0 h 257442"/>
                <a:gd name="connsiteX0" fmla="*/ 2844396 w 2844396"/>
                <a:gd name="connsiteY0" fmla="*/ 0 h 257442"/>
                <a:gd name="connsiteX1" fmla="*/ 2621360 w 2844396"/>
                <a:gd name="connsiteY1" fmla="*/ 257442 h 257442"/>
                <a:gd name="connsiteX2" fmla="*/ 0 w 2844396"/>
                <a:gd name="connsiteY2" fmla="*/ 257442 h 257442"/>
                <a:gd name="connsiteX3" fmla="*/ 0 w 2844396"/>
                <a:gd name="connsiteY3" fmla="*/ 0 h 257442"/>
                <a:gd name="connsiteX0" fmla="*/ 2844396 w 2844396"/>
                <a:gd name="connsiteY0" fmla="*/ 0 h 257442"/>
                <a:gd name="connsiteX1" fmla="*/ 2789675 w 2844396"/>
                <a:gd name="connsiteY1" fmla="*/ 257442 h 257442"/>
                <a:gd name="connsiteX2" fmla="*/ 0 w 2844396"/>
                <a:gd name="connsiteY2" fmla="*/ 257442 h 257442"/>
                <a:gd name="connsiteX3" fmla="*/ 0 w 2844396"/>
                <a:gd name="connsiteY3" fmla="*/ 0 h 257442"/>
                <a:gd name="connsiteX0" fmla="*/ 2844396 w 2844396"/>
                <a:gd name="connsiteY0" fmla="*/ 0 h 257442"/>
                <a:gd name="connsiteX1" fmla="*/ 2789675 w 2844396"/>
                <a:gd name="connsiteY1" fmla="*/ 257442 h 257442"/>
                <a:gd name="connsiteX2" fmla="*/ 0 w 2844396"/>
                <a:gd name="connsiteY2" fmla="*/ 257442 h 257442"/>
                <a:gd name="connsiteX3" fmla="*/ 0 w 2844396"/>
                <a:gd name="connsiteY3" fmla="*/ 0 h 257442"/>
                <a:gd name="connsiteX0" fmla="*/ 2844396 w 2844396"/>
                <a:gd name="connsiteY0" fmla="*/ 0 h 257442"/>
                <a:gd name="connsiteX1" fmla="*/ 2789675 w 2844396"/>
                <a:gd name="connsiteY1" fmla="*/ 257442 h 257442"/>
                <a:gd name="connsiteX2" fmla="*/ 0 w 2844396"/>
                <a:gd name="connsiteY2" fmla="*/ 257442 h 257442"/>
                <a:gd name="connsiteX3" fmla="*/ 0 w 2844396"/>
                <a:gd name="connsiteY3" fmla="*/ 0 h 257442"/>
                <a:gd name="connsiteX0" fmla="*/ 3012711 w 3012711"/>
                <a:gd name="connsiteY0" fmla="*/ 0 h 257442"/>
                <a:gd name="connsiteX1" fmla="*/ 2789675 w 3012711"/>
                <a:gd name="connsiteY1" fmla="*/ 257442 h 257442"/>
                <a:gd name="connsiteX2" fmla="*/ 0 w 3012711"/>
                <a:gd name="connsiteY2" fmla="*/ 257442 h 257442"/>
                <a:gd name="connsiteX3" fmla="*/ 0 w 3012711"/>
                <a:gd name="connsiteY3" fmla="*/ 0 h 257442"/>
                <a:gd name="connsiteX0" fmla="*/ 3012711 w 3012711"/>
                <a:gd name="connsiteY0" fmla="*/ 0 h 257442"/>
                <a:gd name="connsiteX1" fmla="*/ 2957990 w 3012711"/>
                <a:gd name="connsiteY1" fmla="*/ 257442 h 257442"/>
                <a:gd name="connsiteX2" fmla="*/ 0 w 3012711"/>
                <a:gd name="connsiteY2" fmla="*/ 257442 h 257442"/>
                <a:gd name="connsiteX3" fmla="*/ 0 w 3012711"/>
                <a:gd name="connsiteY3" fmla="*/ 0 h 257442"/>
                <a:gd name="connsiteX0" fmla="*/ 3012711 w 3012711"/>
                <a:gd name="connsiteY0" fmla="*/ 0 h 257442"/>
                <a:gd name="connsiteX1" fmla="*/ 2957990 w 3012711"/>
                <a:gd name="connsiteY1" fmla="*/ 257442 h 257442"/>
                <a:gd name="connsiteX2" fmla="*/ 0 w 3012711"/>
                <a:gd name="connsiteY2" fmla="*/ 257442 h 257442"/>
                <a:gd name="connsiteX3" fmla="*/ 0 w 3012711"/>
                <a:gd name="connsiteY3" fmla="*/ 0 h 257442"/>
                <a:gd name="connsiteX0" fmla="*/ 3012711 w 3012711"/>
                <a:gd name="connsiteY0" fmla="*/ 0 h 257442"/>
                <a:gd name="connsiteX1" fmla="*/ 2957990 w 3012711"/>
                <a:gd name="connsiteY1" fmla="*/ 257442 h 257442"/>
                <a:gd name="connsiteX2" fmla="*/ 0 w 3012711"/>
                <a:gd name="connsiteY2" fmla="*/ 257442 h 257442"/>
                <a:gd name="connsiteX3" fmla="*/ 0 w 3012711"/>
                <a:gd name="connsiteY3" fmla="*/ 0 h 257442"/>
                <a:gd name="connsiteX0" fmla="*/ 3325297 w 3325297"/>
                <a:gd name="connsiteY0" fmla="*/ 0 h 257442"/>
                <a:gd name="connsiteX1" fmla="*/ 2957990 w 3325297"/>
                <a:gd name="connsiteY1" fmla="*/ 257442 h 257442"/>
                <a:gd name="connsiteX2" fmla="*/ 0 w 3325297"/>
                <a:gd name="connsiteY2" fmla="*/ 257442 h 257442"/>
                <a:gd name="connsiteX3" fmla="*/ 0 w 3325297"/>
                <a:gd name="connsiteY3" fmla="*/ 0 h 257442"/>
                <a:gd name="connsiteX0" fmla="*/ 3325297 w 3325297"/>
                <a:gd name="connsiteY0" fmla="*/ 0 h 257442"/>
                <a:gd name="connsiteX1" fmla="*/ 3270576 w 3325297"/>
                <a:gd name="connsiteY1" fmla="*/ 257442 h 257442"/>
                <a:gd name="connsiteX2" fmla="*/ 0 w 3325297"/>
                <a:gd name="connsiteY2" fmla="*/ 257442 h 257442"/>
                <a:gd name="connsiteX3" fmla="*/ 0 w 3325297"/>
                <a:gd name="connsiteY3" fmla="*/ 0 h 257442"/>
                <a:gd name="connsiteX0" fmla="*/ 3325297 w 3325297"/>
                <a:gd name="connsiteY0" fmla="*/ 0 h 257442"/>
                <a:gd name="connsiteX1" fmla="*/ 3270576 w 3325297"/>
                <a:gd name="connsiteY1" fmla="*/ 257442 h 257442"/>
                <a:gd name="connsiteX2" fmla="*/ 0 w 3325297"/>
                <a:gd name="connsiteY2" fmla="*/ 257442 h 257442"/>
                <a:gd name="connsiteX3" fmla="*/ 0 w 3325297"/>
                <a:gd name="connsiteY3" fmla="*/ 0 h 257442"/>
                <a:gd name="connsiteX0" fmla="*/ 3325297 w 3325297"/>
                <a:gd name="connsiteY0" fmla="*/ 0 h 257442"/>
                <a:gd name="connsiteX1" fmla="*/ 3270576 w 3325297"/>
                <a:gd name="connsiteY1" fmla="*/ 257442 h 257442"/>
                <a:gd name="connsiteX2" fmla="*/ 0 w 3325297"/>
                <a:gd name="connsiteY2" fmla="*/ 257442 h 257442"/>
                <a:gd name="connsiteX3" fmla="*/ 0 w 3325297"/>
                <a:gd name="connsiteY3" fmla="*/ 0 h 257442"/>
                <a:gd name="connsiteX0" fmla="*/ 3493612 w 3493612"/>
                <a:gd name="connsiteY0" fmla="*/ 0 h 257442"/>
                <a:gd name="connsiteX1" fmla="*/ 3270576 w 3493612"/>
                <a:gd name="connsiteY1" fmla="*/ 257442 h 257442"/>
                <a:gd name="connsiteX2" fmla="*/ 0 w 3493612"/>
                <a:gd name="connsiteY2" fmla="*/ 257442 h 257442"/>
                <a:gd name="connsiteX3" fmla="*/ 0 w 3493612"/>
                <a:gd name="connsiteY3" fmla="*/ 0 h 257442"/>
                <a:gd name="connsiteX0" fmla="*/ 3493612 w 3493612"/>
                <a:gd name="connsiteY0" fmla="*/ 0 h 257442"/>
                <a:gd name="connsiteX1" fmla="*/ 3438890 w 3493612"/>
                <a:gd name="connsiteY1" fmla="*/ 257442 h 257442"/>
                <a:gd name="connsiteX2" fmla="*/ 0 w 3493612"/>
                <a:gd name="connsiteY2" fmla="*/ 257442 h 257442"/>
                <a:gd name="connsiteX3" fmla="*/ 0 w 3493612"/>
                <a:gd name="connsiteY3" fmla="*/ 0 h 257442"/>
                <a:gd name="connsiteX0" fmla="*/ 3493613 w 3493613"/>
                <a:gd name="connsiteY0" fmla="*/ 0 h 257442"/>
                <a:gd name="connsiteX1" fmla="*/ 3438891 w 3493613"/>
                <a:gd name="connsiteY1" fmla="*/ 257442 h 257442"/>
                <a:gd name="connsiteX2" fmla="*/ 0 w 3493613"/>
                <a:gd name="connsiteY2" fmla="*/ 257442 h 257442"/>
                <a:gd name="connsiteX3" fmla="*/ 1 w 3493613"/>
                <a:gd name="connsiteY3" fmla="*/ 0 h 257442"/>
                <a:gd name="connsiteX0" fmla="*/ 3493613 w 3493613"/>
                <a:gd name="connsiteY0" fmla="*/ 0 h 257442"/>
                <a:gd name="connsiteX1" fmla="*/ 3438891 w 3493613"/>
                <a:gd name="connsiteY1" fmla="*/ 257442 h 257442"/>
                <a:gd name="connsiteX2" fmla="*/ 0 w 3493613"/>
                <a:gd name="connsiteY2" fmla="*/ 257442 h 257442"/>
                <a:gd name="connsiteX3" fmla="*/ 1 w 3493613"/>
                <a:gd name="connsiteY3" fmla="*/ 0 h 257442"/>
                <a:gd name="connsiteX0" fmla="*/ 3653913 w 3653913"/>
                <a:gd name="connsiteY0" fmla="*/ 0 h 257442"/>
                <a:gd name="connsiteX1" fmla="*/ 3438891 w 3653913"/>
                <a:gd name="connsiteY1" fmla="*/ 257442 h 257442"/>
                <a:gd name="connsiteX2" fmla="*/ 0 w 3653913"/>
                <a:gd name="connsiteY2" fmla="*/ 257442 h 257442"/>
                <a:gd name="connsiteX3" fmla="*/ 1 w 3653913"/>
                <a:gd name="connsiteY3" fmla="*/ 0 h 257442"/>
                <a:gd name="connsiteX0" fmla="*/ 3653913 w 3653913"/>
                <a:gd name="connsiteY0" fmla="*/ 0 h 257442"/>
                <a:gd name="connsiteX1" fmla="*/ 3599192 w 3653913"/>
                <a:gd name="connsiteY1" fmla="*/ 257442 h 257442"/>
                <a:gd name="connsiteX2" fmla="*/ 0 w 3653913"/>
                <a:gd name="connsiteY2" fmla="*/ 257442 h 257442"/>
                <a:gd name="connsiteX3" fmla="*/ 1 w 3653913"/>
                <a:gd name="connsiteY3" fmla="*/ 0 h 257442"/>
                <a:gd name="connsiteX0" fmla="*/ 3653912 w 3653912"/>
                <a:gd name="connsiteY0" fmla="*/ 0 h 257442"/>
                <a:gd name="connsiteX1" fmla="*/ 3599191 w 3653912"/>
                <a:gd name="connsiteY1" fmla="*/ 257442 h 257442"/>
                <a:gd name="connsiteX2" fmla="*/ 0 w 3653912"/>
                <a:gd name="connsiteY2" fmla="*/ 257442 h 257442"/>
                <a:gd name="connsiteX3" fmla="*/ 0 w 3653912"/>
                <a:gd name="connsiteY3" fmla="*/ 0 h 257442"/>
                <a:gd name="connsiteX0" fmla="*/ 3653913 w 3653913"/>
                <a:gd name="connsiteY0" fmla="*/ 0 h 257442"/>
                <a:gd name="connsiteX1" fmla="*/ 3599192 w 3653913"/>
                <a:gd name="connsiteY1" fmla="*/ 257442 h 257442"/>
                <a:gd name="connsiteX2" fmla="*/ 1 w 3653913"/>
                <a:gd name="connsiteY2" fmla="*/ 257442 h 257442"/>
                <a:gd name="connsiteX3" fmla="*/ 0 w 3653913"/>
                <a:gd name="connsiteY3" fmla="*/ 0 h 257442"/>
              </a:gdLst>
              <a:ahLst/>
              <a:cxnLst>
                <a:cxn ang="0">
                  <a:pos x="connsiteX0" y="connsiteY0"/>
                </a:cxn>
                <a:cxn ang="0">
                  <a:pos x="connsiteX1" y="connsiteY1"/>
                </a:cxn>
                <a:cxn ang="0">
                  <a:pos x="connsiteX2" y="connsiteY2"/>
                </a:cxn>
                <a:cxn ang="0">
                  <a:pos x="connsiteX3" y="connsiteY3"/>
                </a:cxn>
              </a:cxnLst>
              <a:rect l="l" t="t" r="r" b="b"/>
              <a:pathLst>
                <a:path w="3653913" h="257442">
                  <a:moveTo>
                    <a:pt x="3653913" y="0"/>
                  </a:moveTo>
                  <a:lnTo>
                    <a:pt x="3599192" y="257442"/>
                  </a:lnTo>
                  <a:lnTo>
                    <a:pt x="1"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25" name="btfpRunningAgenda1LevelTextLeft884994">
              <a:extLst>
                <a:ext uri="{FF2B5EF4-FFF2-40B4-BE49-F238E27FC236}">
                  <a16:creationId xmlns:a16="http://schemas.microsoft.com/office/drawing/2014/main" id="{6FBB3118-7CE2-4478-8780-CD67017F3791}"/>
                </a:ext>
              </a:extLst>
            </p:cNvPr>
            <p:cNvSpPr txBox="1"/>
            <p:nvPr/>
          </p:nvSpPr>
          <p:spPr bwMode="gray">
            <a:xfrm>
              <a:off x="0" y="876300"/>
              <a:ext cx="3599191"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Roadmap &amp; enablers</a:t>
              </a:r>
            </a:p>
          </p:txBody>
        </p:sp>
      </p:grpSp>
    </p:spTree>
    <p:custDataLst>
      <p:tags r:id="rId1"/>
    </p:custDataLst>
    <p:extLst>
      <p:ext uri="{BB962C8B-B14F-4D97-AF65-F5344CB8AC3E}">
        <p14:creationId xmlns:p14="http://schemas.microsoft.com/office/powerpoint/2010/main" val="2799360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73F2A6-A103-43D0-A76A-D9FB87F78157}"/>
              </a:ext>
            </a:extLst>
          </p:cNvPr>
          <p:cNvSpPr/>
          <p:nvPr/>
        </p:nvSpPr>
        <p:spPr>
          <a:xfrm>
            <a:off x="1971502" y="1281053"/>
            <a:ext cx="9890298" cy="5280086"/>
          </a:xfrm>
          <a:prstGeom prst="rect">
            <a:avLst/>
          </a:prstGeom>
          <a:noFill/>
          <a:ln w="19050" cap="flat" cmpd="sng" algn="ctr">
            <a:noFill/>
            <a:prstDash val="solid"/>
          </a:ln>
          <a:effectLst/>
        </p:spPr>
        <p:txBody>
          <a:bodyPr lIns="0" tIns="0" rIns="0" bIns="0" rtlCol="0" anchor="t"/>
          <a:lstStyle/>
          <a:p>
            <a:pPr marL="0" marR="0" lvl="0" indent="0" defTabSz="981334"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From: Lucas </a:t>
            </a:r>
            <a:r>
              <a:rPr kumimoji="0" lang="en-US" sz="1050" b="0" i="0" u="none" strike="noStrike" kern="0" cap="none" spc="0" normalizeH="0" baseline="0" noProof="0" dirty="0" err="1">
                <a:ln>
                  <a:noFill/>
                </a:ln>
                <a:solidFill>
                  <a:prstClr val="black"/>
                </a:solidFill>
                <a:effectLst/>
                <a:uLnTx/>
                <a:uFillTx/>
                <a:latin typeface="Verdana"/>
                <a:ea typeface="+mn-ea"/>
                <a:cs typeface="+mn-cs"/>
              </a:rPr>
              <a:t>Brossi</a:t>
            </a:r>
            <a:endParaRPr kumimoji="0" lang="en-US" sz="1050" b="0" i="0" u="none" strike="noStrike" kern="0" cap="none" spc="0" normalizeH="0" baseline="0" noProof="0" dirty="0">
              <a:ln>
                <a:noFill/>
              </a:ln>
              <a:solidFill>
                <a:prstClr val="black"/>
              </a:solidFill>
              <a:effectLst/>
              <a:uLnTx/>
              <a:uFillTx/>
              <a:latin typeface="Verdana"/>
              <a:ea typeface="+mn-ea"/>
              <a:cs typeface="+mn-cs"/>
            </a:endParaRPr>
          </a:p>
          <a:p>
            <a:pPr marL="0" marR="0" lvl="0" indent="0" defTabSz="981334"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To: The Nature Conservancy case team</a:t>
            </a:r>
          </a:p>
          <a:p>
            <a:pPr marL="0" lvl="0" indent="0" defTabSz="981334">
              <a:spcBef>
                <a:spcPts val="0"/>
              </a:spcBef>
              <a:buNone/>
              <a:defRPr/>
            </a:pPr>
            <a:r>
              <a:rPr kumimoji="0" lang="en-US" sz="1050" b="0" i="0" u="none" strike="noStrike" kern="0" cap="none" spc="0" normalizeH="0" baseline="0" noProof="0" dirty="0">
                <a:ln>
                  <a:noFill/>
                </a:ln>
                <a:solidFill>
                  <a:prstClr val="black"/>
                </a:solidFill>
                <a:effectLst/>
                <a:uLnTx/>
                <a:uFillTx/>
                <a:latin typeface="Verdana"/>
                <a:ea typeface="+mn-ea"/>
                <a:cs typeface="+mn-cs"/>
              </a:rPr>
              <a:t>Subject: </a:t>
            </a:r>
            <a:r>
              <a:rPr kumimoji="0" lang="en-US" sz="1050" b="1" i="0" u="none" strike="noStrike" kern="0" cap="none" spc="0" normalizeH="0" baseline="0" noProof="0" dirty="0">
                <a:ln>
                  <a:noFill/>
                </a:ln>
                <a:solidFill>
                  <a:prstClr val="black"/>
                </a:solidFill>
                <a:effectLst/>
                <a:uLnTx/>
                <a:uFillTx/>
                <a:latin typeface="Verdana"/>
                <a:ea typeface="+mn-ea"/>
                <a:cs typeface="+mn-cs"/>
              </a:rPr>
              <a:t>Additional guidelines for the roadmap &amp; enablers workstream</a:t>
            </a:r>
          </a:p>
          <a:p>
            <a:pPr marL="0" marR="0" lvl="0" indent="0" defTabSz="98133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Verdana"/>
              <a:ea typeface="+mn-ea"/>
              <a:cs typeface="+mn-cs"/>
            </a:endParaRPr>
          </a:p>
          <a:p>
            <a:pPr marL="0" marR="0" lvl="0" indent="0" defTabSz="981334"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Hello team!</a:t>
            </a:r>
          </a:p>
          <a:p>
            <a:pPr marL="0" marR="0" lvl="0" indent="0" defTabSz="98133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Verdana"/>
              <a:ea typeface="+mn-ea"/>
              <a:cs typeface="+mn-cs"/>
            </a:endParaRPr>
          </a:p>
          <a:p>
            <a:pPr marL="0" marR="0" lvl="0" indent="0" defTabSz="981334" eaLnBrk="1" fontAlgn="auto" latinLnBrk="0" hangingPunct="1">
              <a:lnSpc>
                <a:spcPct val="100000"/>
              </a:lnSpc>
              <a:spcBef>
                <a:spcPts val="0"/>
              </a:spcBef>
              <a:spcAft>
                <a:spcPts val="0"/>
              </a:spcAft>
              <a:buClrTx/>
              <a:buSzTx/>
              <a:buFontTx/>
              <a:buNone/>
              <a:tabLst/>
              <a:defRPr/>
            </a:pPr>
            <a:r>
              <a:rPr lang="en-US" sz="1050" kern="0" dirty="0">
                <a:solidFill>
                  <a:prstClr val="black"/>
                </a:solidFill>
                <a:latin typeface="Verdana"/>
              </a:rPr>
              <a:t>Here are some of my thoughts on the </a:t>
            </a:r>
            <a:r>
              <a:rPr lang="en-US" sz="1050" b="1" kern="0" dirty="0">
                <a:solidFill>
                  <a:prstClr val="black"/>
                </a:solidFill>
                <a:latin typeface="Verdana"/>
              </a:rPr>
              <a:t>Enablers </a:t>
            </a:r>
            <a:r>
              <a:rPr lang="en-US" sz="1050" kern="0" dirty="0">
                <a:solidFill>
                  <a:prstClr val="black"/>
                </a:solidFill>
                <a:latin typeface="Verdana"/>
              </a:rPr>
              <a:t>part of our project with TNC.</a:t>
            </a:r>
          </a:p>
          <a:p>
            <a:pPr marL="0" marR="0" lvl="0" indent="0" defTabSz="981334" eaLnBrk="1" fontAlgn="auto" latinLnBrk="0" hangingPunct="1">
              <a:lnSpc>
                <a:spcPct val="100000"/>
              </a:lnSpc>
              <a:spcBef>
                <a:spcPts val="0"/>
              </a:spcBef>
              <a:spcAft>
                <a:spcPts val="0"/>
              </a:spcAft>
              <a:buClrTx/>
              <a:buSzTx/>
              <a:buFontTx/>
              <a:buNone/>
              <a:tabLst/>
              <a:defRPr/>
            </a:pPr>
            <a:endParaRPr lang="en-US" sz="1050" kern="0" dirty="0">
              <a:solidFill>
                <a:prstClr val="black"/>
              </a:solidFill>
              <a:latin typeface="Verdana"/>
            </a:endParaRPr>
          </a:p>
          <a:p>
            <a:pPr marL="0" indent="0" defTabSz="981334">
              <a:spcBef>
                <a:spcPts val="0"/>
              </a:spcBef>
              <a:buNone/>
              <a:defRPr/>
            </a:pPr>
            <a:r>
              <a:rPr lang="en-US" sz="1050" kern="0" dirty="0">
                <a:solidFill>
                  <a:prstClr val="black"/>
                </a:solidFill>
                <a:latin typeface="Verdana"/>
              </a:rPr>
              <a:t>There are some activities related to the conservation of the environment that might be out of TNC’s scope of work. However, this activities are critical for the success of our plan. </a:t>
            </a:r>
          </a:p>
          <a:p>
            <a:pPr marL="0" indent="0" defTabSz="981334">
              <a:spcBef>
                <a:spcPts val="0"/>
              </a:spcBef>
              <a:buNone/>
              <a:defRPr/>
            </a:pPr>
            <a:endParaRPr lang="en-US" sz="1050" kern="0" dirty="0">
              <a:solidFill>
                <a:prstClr val="black"/>
              </a:solidFill>
              <a:latin typeface="Verdana"/>
            </a:endParaRPr>
          </a:p>
          <a:p>
            <a:pPr marL="0" indent="0" defTabSz="981334">
              <a:spcBef>
                <a:spcPts val="0"/>
              </a:spcBef>
              <a:buNone/>
              <a:defRPr/>
            </a:pPr>
            <a:r>
              <a:rPr lang="en-US" sz="1050" kern="0" dirty="0">
                <a:solidFill>
                  <a:prstClr val="black"/>
                </a:solidFill>
                <a:latin typeface="Verdana"/>
              </a:rPr>
              <a:t>I thought about </a:t>
            </a:r>
            <a:r>
              <a:rPr lang="en-US" sz="1050" b="1" kern="0" dirty="0">
                <a:solidFill>
                  <a:prstClr val="black"/>
                </a:solidFill>
                <a:latin typeface="Verdana"/>
              </a:rPr>
              <a:t>activities performed by the government, law enforcement &amp; surveillance agencies, agricultural research institutions </a:t>
            </a:r>
            <a:r>
              <a:rPr lang="en-US" sz="1050" kern="0" dirty="0">
                <a:solidFill>
                  <a:prstClr val="black"/>
                </a:solidFill>
                <a:latin typeface="Verdana"/>
              </a:rPr>
              <a:t>etc. You can think about which of those activities are the most critical enablers for our Strategic Plan.</a:t>
            </a:r>
          </a:p>
          <a:p>
            <a:pPr marL="0" indent="0" defTabSz="981334">
              <a:spcBef>
                <a:spcPts val="0"/>
              </a:spcBef>
              <a:buNone/>
              <a:defRPr/>
            </a:pPr>
            <a:endParaRPr lang="en-US" sz="1050" dirty="0">
              <a:solidFill>
                <a:prstClr val="black"/>
              </a:solidFill>
              <a:latin typeface="Verdana"/>
            </a:endParaRPr>
          </a:p>
          <a:p>
            <a:pPr marL="0" lvl="0" indent="0" defTabSz="981334">
              <a:spcBef>
                <a:spcPts val="0"/>
              </a:spcBef>
              <a:buNone/>
            </a:pPr>
            <a:r>
              <a:rPr lang="en-US" sz="1050" dirty="0">
                <a:solidFill>
                  <a:prstClr val="black"/>
                </a:solidFill>
                <a:latin typeface="Verdana"/>
              </a:rPr>
              <a:t>For example, we have been using databases regarding area devoted to agriculture, productivity and deforestation rates. We need to make sure this data is updated regularly by other agencies to track the success of our plan. </a:t>
            </a:r>
          </a:p>
          <a:p>
            <a:pPr marL="0" lvl="0" indent="0" defTabSz="981334">
              <a:spcBef>
                <a:spcPts val="0"/>
              </a:spcBef>
              <a:buNone/>
            </a:pPr>
            <a:endParaRPr lang="en-US" sz="1050" dirty="0">
              <a:solidFill>
                <a:prstClr val="black"/>
              </a:solidFill>
              <a:latin typeface="Verdana"/>
            </a:endParaRPr>
          </a:p>
          <a:p>
            <a:pPr marL="0" lvl="0" indent="0" defTabSz="981334">
              <a:spcBef>
                <a:spcPts val="0"/>
              </a:spcBef>
              <a:buNone/>
            </a:pPr>
            <a:r>
              <a:rPr lang="en-US" sz="1050" dirty="0">
                <a:solidFill>
                  <a:prstClr val="black"/>
                </a:solidFill>
                <a:latin typeface="Verdana"/>
              </a:rPr>
              <a:t>In addition, there some additional </a:t>
            </a:r>
            <a:r>
              <a:rPr lang="en-US" sz="1050" b="1" dirty="0">
                <a:solidFill>
                  <a:prstClr val="black"/>
                </a:solidFill>
                <a:latin typeface="Verdana"/>
              </a:rPr>
              <a:t>commitments from the private sector </a:t>
            </a:r>
            <a:r>
              <a:rPr lang="en-US" sz="1050" dirty="0">
                <a:solidFill>
                  <a:prstClr val="black"/>
                </a:solidFill>
                <a:latin typeface="Verdana"/>
              </a:rPr>
              <a:t>that may also play an important enabler role on our plan. I heard about the soy moratorium in Brazil – you might want to investigate that as well. </a:t>
            </a:r>
          </a:p>
          <a:p>
            <a:pPr marL="0" lvl="0" indent="0" defTabSz="981334">
              <a:spcBef>
                <a:spcPts val="0"/>
              </a:spcBef>
              <a:buNone/>
            </a:pPr>
            <a:endParaRPr lang="en-US" sz="1050" dirty="0">
              <a:solidFill>
                <a:prstClr val="black"/>
              </a:solidFill>
              <a:latin typeface="Verdana"/>
            </a:endParaRPr>
          </a:p>
          <a:p>
            <a:pPr marL="0" lvl="0" indent="0" defTabSz="981334">
              <a:spcBef>
                <a:spcPts val="0"/>
              </a:spcBef>
              <a:buNone/>
            </a:pPr>
            <a:r>
              <a:rPr lang="en-US" sz="1050" dirty="0">
                <a:solidFill>
                  <a:prstClr val="black"/>
                </a:solidFill>
                <a:latin typeface="Verdana"/>
              </a:rPr>
              <a:t>Best regards,</a:t>
            </a:r>
          </a:p>
          <a:p>
            <a:pPr marL="0" lvl="0" indent="0" defTabSz="981334">
              <a:spcBef>
                <a:spcPts val="0"/>
              </a:spcBef>
              <a:buNone/>
            </a:pPr>
            <a:r>
              <a:rPr lang="en-US" sz="1050" dirty="0">
                <a:solidFill>
                  <a:prstClr val="black"/>
                </a:solidFill>
                <a:latin typeface="Verdana"/>
              </a:rPr>
              <a:t>Lucas</a:t>
            </a:r>
          </a:p>
          <a:p>
            <a:pPr marL="0" marR="0" lvl="0" indent="0" defTabSz="98133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Verdana"/>
              <a:ea typeface="+mn-ea"/>
              <a:cs typeface="+mn-cs"/>
            </a:endParaRPr>
          </a:p>
        </p:txBody>
      </p:sp>
      <p:grpSp>
        <p:nvGrpSpPr>
          <p:cNvPr id="12" name="btfpColumnIndicatorGroup2">
            <a:extLst>
              <a:ext uri="{FF2B5EF4-FFF2-40B4-BE49-F238E27FC236}">
                <a16:creationId xmlns:a16="http://schemas.microsoft.com/office/drawing/2014/main" id="{9C88863B-20F7-4FEA-98B0-6AE6A96345CC}"/>
              </a:ext>
            </a:extLst>
          </p:cNvPr>
          <p:cNvGrpSpPr/>
          <p:nvPr/>
        </p:nvGrpSpPr>
        <p:grpSpPr>
          <a:xfrm>
            <a:off x="0" y="6926580"/>
            <a:ext cx="12192000" cy="137160"/>
            <a:chOff x="0" y="6926580"/>
            <a:chExt cx="12192000" cy="137160"/>
          </a:xfrm>
        </p:grpSpPr>
        <p:sp>
          <p:nvSpPr>
            <p:cNvPr id="10" name="btfpColumnGapBlocker904711">
              <a:extLst>
                <a:ext uri="{FF2B5EF4-FFF2-40B4-BE49-F238E27FC236}">
                  <a16:creationId xmlns:a16="http://schemas.microsoft.com/office/drawing/2014/main" id="{6C3BE1D8-216D-437B-80A4-93B3BA927F1E}"/>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8" name="btfpColumnGapBlocker313346">
              <a:extLst>
                <a:ext uri="{FF2B5EF4-FFF2-40B4-BE49-F238E27FC236}">
                  <a16:creationId xmlns:a16="http://schemas.microsoft.com/office/drawing/2014/main" id="{C1E33692-2E1F-4236-9F00-F308B63F6D0D}"/>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6" name="btfpColumnIndicator629293">
              <a:extLst>
                <a:ext uri="{FF2B5EF4-FFF2-40B4-BE49-F238E27FC236}">
                  <a16:creationId xmlns:a16="http://schemas.microsoft.com/office/drawing/2014/main" id="{22ECFC03-1FB9-43D2-A9CE-5A1781C5C59C}"/>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173495">
              <a:extLst>
                <a:ext uri="{FF2B5EF4-FFF2-40B4-BE49-F238E27FC236}">
                  <a16:creationId xmlns:a16="http://schemas.microsoft.com/office/drawing/2014/main" id="{5E915CA9-1556-4EC8-B37A-9C86B262168A}"/>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 name="btfpColumnIndicatorGroup1">
            <a:extLst>
              <a:ext uri="{FF2B5EF4-FFF2-40B4-BE49-F238E27FC236}">
                <a16:creationId xmlns:a16="http://schemas.microsoft.com/office/drawing/2014/main" id="{91036BE9-1251-408B-A630-A8B301BB2E82}"/>
              </a:ext>
            </a:extLst>
          </p:cNvPr>
          <p:cNvGrpSpPr/>
          <p:nvPr/>
        </p:nvGrpSpPr>
        <p:grpSpPr>
          <a:xfrm>
            <a:off x="0" y="-205740"/>
            <a:ext cx="12192000" cy="137160"/>
            <a:chOff x="0" y="-205740"/>
            <a:chExt cx="12192000" cy="137160"/>
          </a:xfrm>
        </p:grpSpPr>
        <p:sp>
          <p:nvSpPr>
            <p:cNvPr id="9" name="btfpColumnGapBlocker130826">
              <a:extLst>
                <a:ext uri="{FF2B5EF4-FFF2-40B4-BE49-F238E27FC236}">
                  <a16:creationId xmlns:a16="http://schemas.microsoft.com/office/drawing/2014/main" id="{AED24143-315C-4629-A1F2-F9248F963309}"/>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7" name="btfpColumnGapBlocker297954">
              <a:extLst>
                <a:ext uri="{FF2B5EF4-FFF2-40B4-BE49-F238E27FC236}">
                  <a16:creationId xmlns:a16="http://schemas.microsoft.com/office/drawing/2014/main" id="{B94EE95C-1EA6-4E97-A28E-7907D3E0B3CD}"/>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5" name="btfpColumnIndicator758795">
              <a:extLst>
                <a:ext uri="{FF2B5EF4-FFF2-40B4-BE49-F238E27FC236}">
                  <a16:creationId xmlns:a16="http://schemas.microsoft.com/office/drawing/2014/main" id="{A8CE42B4-85D7-4957-AF13-D8C4779718B2}"/>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261683">
              <a:extLst>
                <a:ext uri="{FF2B5EF4-FFF2-40B4-BE49-F238E27FC236}">
                  <a16:creationId xmlns:a16="http://schemas.microsoft.com/office/drawing/2014/main" id="{C3CF6795-1F6E-4A4F-B270-B9A989E7DE0E}"/>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F84489E-EA44-42F9-BE8B-31C96003E27E}"/>
              </a:ext>
            </a:extLst>
          </p:cNvPr>
          <p:cNvSpPr>
            <a:spLocks noGrp="1"/>
          </p:cNvSpPr>
          <p:nvPr>
            <p:ph type="title"/>
          </p:nvPr>
        </p:nvSpPr>
        <p:spPr/>
        <p:txBody>
          <a:bodyPr/>
          <a:lstStyle/>
          <a:p>
            <a:r>
              <a:rPr lang="en-US" dirty="0"/>
              <a:t>The Bain partner on the case provided some guidelines on how to define enablers for this project</a:t>
            </a:r>
            <a:endParaRPr lang="pt-BR" dirty="0"/>
          </a:p>
        </p:txBody>
      </p:sp>
      <p:grpSp>
        <p:nvGrpSpPr>
          <p:cNvPr id="20" name="btfpRunningAgenda1Level884994">
            <a:extLst>
              <a:ext uri="{FF2B5EF4-FFF2-40B4-BE49-F238E27FC236}">
                <a16:creationId xmlns:a16="http://schemas.microsoft.com/office/drawing/2014/main" id="{300D9A94-F0F2-45BE-A7DD-BA4DCA7FB039}"/>
              </a:ext>
            </a:extLst>
          </p:cNvPr>
          <p:cNvGrpSpPr/>
          <p:nvPr>
            <p:custDataLst>
              <p:tags r:id="rId2"/>
            </p:custDataLst>
          </p:nvPr>
        </p:nvGrpSpPr>
        <p:grpSpPr>
          <a:xfrm>
            <a:off x="-1" y="944429"/>
            <a:ext cx="3653913" cy="257442"/>
            <a:chOff x="-1" y="876300"/>
            <a:chExt cx="3653913" cy="257442"/>
          </a:xfrm>
        </p:grpSpPr>
        <p:sp>
          <p:nvSpPr>
            <p:cNvPr id="21" name="btfpRunningAgenda1LevelBarLeft884994">
              <a:extLst>
                <a:ext uri="{FF2B5EF4-FFF2-40B4-BE49-F238E27FC236}">
                  <a16:creationId xmlns:a16="http://schemas.microsoft.com/office/drawing/2014/main" id="{E62B439B-9AA0-4820-9432-F0F83ACCCBE8}"/>
                </a:ext>
              </a:extLst>
            </p:cNvPr>
            <p:cNvSpPr/>
            <p:nvPr/>
          </p:nvSpPr>
          <p:spPr bwMode="gray">
            <a:xfrm>
              <a:off x="-1" y="876300"/>
              <a:ext cx="3653913" cy="257442"/>
            </a:xfrm>
            <a:custGeom>
              <a:avLst/>
              <a:gdLst>
                <a:gd name="connsiteX0" fmla="*/ 95080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50801 w 1816204"/>
                <a:gd name="connsiteY0" fmla="*/ 0 h 257442"/>
                <a:gd name="connsiteX1" fmla="*/ 896081 w 1816204"/>
                <a:gd name="connsiteY1" fmla="*/ 257442 h 257442"/>
                <a:gd name="connsiteX2" fmla="*/ 1816204 w 1816204"/>
                <a:gd name="connsiteY2" fmla="*/ 257442 h 257442"/>
                <a:gd name="connsiteX3" fmla="*/ 0 w 1816204"/>
                <a:gd name="connsiteY3" fmla="*/ 257442 h 257442"/>
                <a:gd name="connsiteX0" fmla="*/ 950801 w 950801"/>
                <a:gd name="connsiteY0" fmla="*/ 0 h 257442"/>
                <a:gd name="connsiteX1" fmla="*/ 896081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80 w 950800"/>
                <a:gd name="connsiteY1" fmla="*/ 257442 h 257442"/>
                <a:gd name="connsiteX2" fmla="*/ 0 w 950800"/>
                <a:gd name="connsiteY2" fmla="*/ 257442 h 257442"/>
                <a:gd name="connsiteX3" fmla="*/ 1 w 950800"/>
                <a:gd name="connsiteY3" fmla="*/ 0 h 257442"/>
                <a:gd name="connsiteX0" fmla="*/ 1119116 w 1119116"/>
                <a:gd name="connsiteY0" fmla="*/ 0 h 257442"/>
                <a:gd name="connsiteX1" fmla="*/ 896080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279416 w 1279416"/>
                <a:gd name="connsiteY0" fmla="*/ 0 h 257442"/>
                <a:gd name="connsiteX1" fmla="*/ 10643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439717 w 1439717"/>
                <a:gd name="connsiteY0" fmla="*/ 0 h 257442"/>
                <a:gd name="connsiteX1" fmla="*/ 1224695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641695 w 1641695"/>
                <a:gd name="connsiteY0" fmla="*/ 0 h 257442"/>
                <a:gd name="connsiteX1" fmla="*/ 1384996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810011 w 1810011"/>
                <a:gd name="connsiteY0" fmla="*/ 0 h 257442"/>
                <a:gd name="connsiteX1" fmla="*/ 1586974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2130611 w 2130611"/>
                <a:gd name="connsiteY0" fmla="*/ 0 h 257442"/>
                <a:gd name="connsiteX1" fmla="*/ 17552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308544 w 2308544"/>
                <a:gd name="connsiteY0" fmla="*/ 0 h 257442"/>
                <a:gd name="connsiteX1" fmla="*/ 2075890 w 2308544"/>
                <a:gd name="connsiteY1" fmla="*/ 257442 h 257442"/>
                <a:gd name="connsiteX2" fmla="*/ 0 w 2308544"/>
                <a:gd name="connsiteY2" fmla="*/ 257442 h 257442"/>
                <a:gd name="connsiteX3" fmla="*/ 0 w 2308544"/>
                <a:gd name="connsiteY3" fmla="*/ 0 h 257442"/>
                <a:gd name="connsiteX0" fmla="*/ 2308544 w 2308544"/>
                <a:gd name="connsiteY0" fmla="*/ 0 h 257442"/>
                <a:gd name="connsiteX1" fmla="*/ 2253822 w 2308544"/>
                <a:gd name="connsiteY1" fmla="*/ 257442 h 257442"/>
                <a:gd name="connsiteX2" fmla="*/ 0 w 2308544"/>
                <a:gd name="connsiteY2" fmla="*/ 257442 h 257442"/>
                <a:gd name="connsiteX3" fmla="*/ 0 w 2308544"/>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476861 w 2476861"/>
                <a:gd name="connsiteY0" fmla="*/ 0 h 257442"/>
                <a:gd name="connsiteX1" fmla="*/ 2253823 w 2476861"/>
                <a:gd name="connsiteY1" fmla="*/ 257442 h 257442"/>
                <a:gd name="connsiteX2" fmla="*/ 0 w 2476861"/>
                <a:gd name="connsiteY2" fmla="*/ 257442 h 257442"/>
                <a:gd name="connsiteX3" fmla="*/ 1 w 2476861"/>
                <a:gd name="connsiteY3" fmla="*/ 0 h 257442"/>
                <a:gd name="connsiteX0" fmla="*/ 2476861 w 2476861"/>
                <a:gd name="connsiteY0" fmla="*/ 0 h 257442"/>
                <a:gd name="connsiteX1" fmla="*/ 2422140 w 2476861"/>
                <a:gd name="connsiteY1" fmla="*/ 257442 h 257442"/>
                <a:gd name="connsiteX2" fmla="*/ 0 w 2476861"/>
                <a:gd name="connsiteY2" fmla="*/ 257442 h 257442"/>
                <a:gd name="connsiteX3" fmla="*/ 1 w 2476861"/>
                <a:gd name="connsiteY3" fmla="*/ 0 h 257442"/>
                <a:gd name="connsiteX0" fmla="*/ 2476860 w 2476860"/>
                <a:gd name="connsiteY0" fmla="*/ 0 h 257442"/>
                <a:gd name="connsiteX1" fmla="*/ 2422139 w 2476860"/>
                <a:gd name="connsiteY1" fmla="*/ 257442 h 257442"/>
                <a:gd name="connsiteX2" fmla="*/ 0 w 2476860"/>
                <a:gd name="connsiteY2" fmla="*/ 257442 h 257442"/>
                <a:gd name="connsiteX3" fmla="*/ 0 w 2476860"/>
                <a:gd name="connsiteY3" fmla="*/ 0 h 257442"/>
                <a:gd name="connsiteX0" fmla="*/ 2476861 w 2476861"/>
                <a:gd name="connsiteY0" fmla="*/ 0 h 257442"/>
                <a:gd name="connsiteX1" fmla="*/ 2422140 w 2476861"/>
                <a:gd name="connsiteY1" fmla="*/ 257442 h 257442"/>
                <a:gd name="connsiteX2" fmla="*/ 1 w 2476861"/>
                <a:gd name="connsiteY2" fmla="*/ 257442 h 257442"/>
                <a:gd name="connsiteX3" fmla="*/ 0 w 2476861"/>
                <a:gd name="connsiteY3" fmla="*/ 0 h 257442"/>
                <a:gd name="connsiteX0" fmla="*/ 2645176 w 2645176"/>
                <a:gd name="connsiteY0" fmla="*/ 0 h 257442"/>
                <a:gd name="connsiteX1" fmla="*/ 2422140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813491 w 2813491"/>
                <a:gd name="connsiteY0" fmla="*/ 0 h 257442"/>
                <a:gd name="connsiteX1" fmla="*/ 2590454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3066765 w 3066765"/>
                <a:gd name="connsiteY0" fmla="*/ 0 h 257442"/>
                <a:gd name="connsiteX1" fmla="*/ 2758770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244698 w 3244698"/>
                <a:gd name="connsiteY0" fmla="*/ 0 h 257442"/>
                <a:gd name="connsiteX1" fmla="*/ 3012044 w 3244698"/>
                <a:gd name="connsiteY1" fmla="*/ 257442 h 257442"/>
                <a:gd name="connsiteX2" fmla="*/ 0 w 3244698"/>
                <a:gd name="connsiteY2" fmla="*/ 257442 h 257442"/>
                <a:gd name="connsiteX3" fmla="*/ 0 w 3244698"/>
                <a:gd name="connsiteY3" fmla="*/ 0 h 257442"/>
                <a:gd name="connsiteX0" fmla="*/ 3244698 w 3244698"/>
                <a:gd name="connsiteY0" fmla="*/ 0 h 257442"/>
                <a:gd name="connsiteX1" fmla="*/ 3189976 w 3244698"/>
                <a:gd name="connsiteY1" fmla="*/ 257442 h 257442"/>
                <a:gd name="connsiteX2" fmla="*/ 0 w 3244698"/>
                <a:gd name="connsiteY2" fmla="*/ 257442 h 257442"/>
                <a:gd name="connsiteX3" fmla="*/ 0 w 3244698"/>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413015 w 3413015"/>
                <a:gd name="connsiteY0" fmla="*/ 0 h 257442"/>
                <a:gd name="connsiteX1" fmla="*/ 3189977 w 3413015"/>
                <a:gd name="connsiteY1" fmla="*/ 257442 h 257442"/>
                <a:gd name="connsiteX2" fmla="*/ 0 w 3413015"/>
                <a:gd name="connsiteY2" fmla="*/ 257442 h 257442"/>
                <a:gd name="connsiteX3" fmla="*/ 1 w 3413015"/>
                <a:gd name="connsiteY3" fmla="*/ 0 h 257442"/>
                <a:gd name="connsiteX0" fmla="*/ 3413015 w 3413015"/>
                <a:gd name="connsiteY0" fmla="*/ 0 h 257442"/>
                <a:gd name="connsiteX1" fmla="*/ 3358294 w 3413015"/>
                <a:gd name="connsiteY1" fmla="*/ 257442 h 257442"/>
                <a:gd name="connsiteX2" fmla="*/ 0 w 3413015"/>
                <a:gd name="connsiteY2" fmla="*/ 257442 h 257442"/>
                <a:gd name="connsiteX3" fmla="*/ 1 w 3413015"/>
                <a:gd name="connsiteY3" fmla="*/ 0 h 257442"/>
                <a:gd name="connsiteX0" fmla="*/ 3413014 w 3413014"/>
                <a:gd name="connsiteY0" fmla="*/ 0 h 257442"/>
                <a:gd name="connsiteX1" fmla="*/ 3358293 w 3413014"/>
                <a:gd name="connsiteY1" fmla="*/ 257442 h 257442"/>
                <a:gd name="connsiteX2" fmla="*/ 0 w 3413014"/>
                <a:gd name="connsiteY2" fmla="*/ 257442 h 257442"/>
                <a:gd name="connsiteX3" fmla="*/ 0 w 3413014"/>
                <a:gd name="connsiteY3" fmla="*/ 0 h 257442"/>
                <a:gd name="connsiteX0" fmla="*/ 3413015 w 3413015"/>
                <a:gd name="connsiteY0" fmla="*/ 0 h 257442"/>
                <a:gd name="connsiteX1" fmla="*/ 3358294 w 3413015"/>
                <a:gd name="connsiteY1" fmla="*/ 257442 h 257442"/>
                <a:gd name="connsiteX2" fmla="*/ 1 w 3413015"/>
                <a:gd name="connsiteY2" fmla="*/ 257442 h 257442"/>
                <a:gd name="connsiteX3" fmla="*/ 0 w 3413015"/>
                <a:gd name="connsiteY3" fmla="*/ 0 h 257442"/>
                <a:gd name="connsiteX0" fmla="*/ 942787 w 3358294"/>
                <a:gd name="connsiteY0" fmla="*/ 0 h 257442"/>
                <a:gd name="connsiteX1" fmla="*/ 3358294 w 3358294"/>
                <a:gd name="connsiteY1" fmla="*/ 257442 h 257442"/>
                <a:gd name="connsiteX2" fmla="*/ 1 w 3358294"/>
                <a:gd name="connsiteY2" fmla="*/ 257442 h 257442"/>
                <a:gd name="connsiteX3" fmla="*/ 0 w 3358294"/>
                <a:gd name="connsiteY3" fmla="*/ 0 h 257442"/>
                <a:gd name="connsiteX0" fmla="*/ 942787 w 942787"/>
                <a:gd name="connsiteY0" fmla="*/ 0 h 257442"/>
                <a:gd name="connsiteX1" fmla="*/ 888066 w 942787"/>
                <a:gd name="connsiteY1" fmla="*/ 257442 h 257442"/>
                <a:gd name="connsiteX2" fmla="*/ 1 w 942787"/>
                <a:gd name="connsiteY2" fmla="*/ 257442 h 257442"/>
                <a:gd name="connsiteX3" fmla="*/ 0 w 942787"/>
                <a:gd name="connsiteY3" fmla="*/ 0 h 257442"/>
                <a:gd name="connsiteX0" fmla="*/ 942787 w 942787"/>
                <a:gd name="connsiteY0" fmla="*/ 0 h 257442"/>
                <a:gd name="connsiteX1" fmla="*/ 888066 w 942787"/>
                <a:gd name="connsiteY1" fmla="*/ 257442 h 257442"/>
                <a:gd name="connsiteX2" fmla="*/ 2 w 942787"/>
                <a:gd name="connsiteY2" fmla="*/ 257442 h 257442"/>
                <a:gd name="connsiteX3" fmla="*/ 0 w 942787"/>
                <a:gd name="connsiteY3" fmla="*/ 0 h 257442"/>
                <a:gd name="connsiteX0" fmla="*/ 942785 w 942785"/>
                <a:gd name="connsiteY0" fmla="*/ 0 h 257442"/>
                <a:gd name="connsiteX1" fmla="*/ 888064 w 942785"/>
                <a:gd name="connsiteY1" fmla="*/ 257442 h 257442"/>
                <a:gd name="connsiteX2" fmla="*/ 0 w 942785"/>
                <a:gd name="connsiteY2" fmla="*/ 257442 h 257442"/>
                <a:gd name="connsiteX3" fmla="*/ 0 w 942785"/>
                <a:gd name="connsiteY3" fmla="*/ 0 h 257442"/>
                <a:gd name="connsiteX0" fmla="*/ 1111101 w 1111101"/>
                <a:gd name="connsiteY0" fmla="*/ 0 h 257442"/>
                <a:gd name="connsiteX1" fmla="*/ 888064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279416 w 1279416"/>
                <a:gd name="connsiteY0" fmla="*/ 0 h 257442"/>
                <a:gd name="connsiteX1" fmla="*/ 1056380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4 w 1279416"/>
                <a:gd name="connsiteY1" fmla="*/ 257442 h 257442"/>
                <a:gd name="connsiteX2" fmla="*/ 0 w 1279416"/>
                <a:gd name="connsiteY2" fmla="*/ 257442 h 257442"/>
                <a:gd name="connsiteX3" fmla="*/ 0 w 1279416"/>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439718 w 1439718"/>
                <a:gd name="connsiteY0" fmla="*/ 0 h 257442"/>
                <a:gd name="connsiteX1" fmla="*/ 1224695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0 w 1439718"/>
                <a:gd name="connsiteY3" fmla="*/ 0 h 257442"/>
                <a:gd name="connsiteX0" fmla="*/ 1600017 w 1600017"/>
                <a:gd name="connsiteY0" fmla="*/ 0 h 257442"/>
                <a:gd name="connsiteX1" fmla="*/ 13849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843673 w 1843673"/>
                <a:gd name="connsiteY0" fmla="*/ 0 h 257442"/>
                <a:gd name="connsiteX1" fmla="*/ 1545296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701007 w 1788952"/>
                <a:gd name="connsiteY0" fmla="*/ 0 h 257442"/>
                <a:gd name="connsiteX1" fmla="*/ 1788952 w 1788952"/>
                <a:gd name="connsiteY1" fmla="*/ 257442 h 257442"/>
                <a:gd name="connsiteX2" fmla="*/ 0 w 1788952"/>
                <a:gd name="connsiteY2" fmla="*/ 257442 h 257442"/>
                <a:gd name="connsiteX3" fmla="*/ 0 w 1788952"/>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02984 w 1902984"/>
                <a:gd name="connsiteY0" fmla="*/ 0 h 257442"/>
                <a:gd name="connsiteX1" fmla="*/ 1646285 w 1902984"/>
                <a:gd name="connsiteY1" fmla="*/ 257442 h 257442"/>
                <a:gd name="connsiteX2" fmla="*/ 0 w 1902984"/>
                <a:gd name="connsiteY2" fmla="*/ 257442 h 257442"/>
                <a:gd name="connsiteX3" fmla="*/ 0 w 1902984"/>
                <a:gd name="connsiteY3" fmla="*/ 0 h 257442"/>
                <a:gd name="connsiteX0" fmla="*/ 1902984 w 1902984"/>
                <a:gd name="connsiteY0" fmla="*/ 0 h 257442"/>
                <a:gd name="connsiteX1" fmla="*/ 1848263 w 1902984"/>
                <a:gd name="connsiteY1" fmla="*/ 257442 h 257442"/>
                <a:gd name="connsiteX2" fmla="*/ 0 w 1902984"/>
                <a:gd name="connsiteY2" fmla="*/ 257442 h 257442"/>
                <a:gd name="connsiteX3" fmla="*/ 0 w 1902984"/>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801996 w 1848264"/>
                <a:gd name="connsiteY0" fmla="*/ 0 h 257442"/>
                <a:gd name="connsiteX1" fmla="*/ 1848264 w 1848264"/>
                <a:gd name="connsiteY1" fmla="*/ 257442 h 257442"/>
                <a:gd name="connsiteX2" fmla="*/ 0 w 1848264"/>
                <a:gd name="connsiteY2" fmla="*/ 257442 h 257442"/>
                <a:gd name="connsiteX3" fmla="*/ 1 w 1848264"/>
                <a:gd name="connsiteY3" fmla="*/ 0 h 257442"/>
                <a:gd name="connsiteX0" fmla="*/ 1801996 w 1801996"/>
                <a:gd name="connsiteY0" fmla="*/ 0 h 257442"/>
                <a:gd name="connsiteX1" fmla="*/ 1747275 w 1801996"/>
                <a:gd name="connsiteY1" fmla="*/ 257442 h 257442"/>
                <a:gd name="connsiteX2" fmla="*/ 0 w 1801996"/>
                <a:gd name="connsiteY2" fmla="*/ 257442 h 257442"/>
                <a:gd name="connsiteX3" fmla="*/ 1 w 1801996"/>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701007 w 1747274"/>
                <a:gd name="connsiteY0" fmla="*/ 0 h 257442"/>
                <a:gd name="connsiteX1" fmla="*/ 1747274 w 1747274"/>
                <a:gd name="connsiteY1" fmla="*/ 257442 h 257442"/>
                <a:gd name="connsiteX2" fmla="*/ 0 w 1747274"/>
                <a:gd name="connsiteY2" fmla="*/ 257442 h 257442"/>
                <a:gd name="connsiteX3" fmla="*/ 0 w 1747274"/>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44662 w 1944662"/>
                <a:gd name="connsiteY0" fmla="*/ 0 h 257442"/>
                <a:gd name="connsiteX1" fmla="*/ 1646285 w 1944662"/>
                <a:gd name="connsiteY1" fmla="*/ 257442 h 257442"/>
                <a:gd name="connsiteX2" fmla="*/ 0 w 1944662"/>
                <a:gd name="connsiteY2" fmla="*/ 257442 h 257442"/>
                <a:gd name="connsiteX3" fmla="*/ 0 w 1944662"/>
                <a:gd name="connsiteY3" fmla="*/ 0 h 257442"/>
                <a:gd name="connsiteX0" fmla="*/ 1944662 w 1944662"/>
                <a:gd name="connsiteY0" fmla="*/ 0 h 257442"/>
                <a:gd name="connsiteX1" fmla="*/ 1889941 w 1944662"/>
                <a:gd name="connsiteY1" fmla="*/ 257442 h 257442"/>
                <a:gd name="connsiteX2" fmla="*/ 0 w 1944662"/>
                <a:gd name="connsiteY2" fmla="*/ 257442 h 257442"/>
                <a:gd name="connsiteX3" fmla="*/ 0 w 1944662"/>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2107273 w 2107273"/>
                <a:gd name="connsiteY0" fmla="*/ 0 h 257442"/>
                <a:gd name="connsiteX1" fmla="*/ 1889942 w 2107273"/>
                <a:gd name="connsiteY1" fmla="*/ 257442 h 257442"/>
                <a:gd name="connsiteX2" fmla="*/ 0 w 2107273"/>
                <a:gd name="connsiteY2" fmla="*/ 257442 h 257442"/>
                <a:gd name="connsiteX3" fmla="*/ 1 w 2107273"/>
                <a:gd name="connsiteY3" fmla="*/ 0 h 257442"/>
                <a:gd name="connsiteX0" fmla="*/ 2107273 w 2107273"/>
                <a:gd name="connsiteY0" fmla="*/ 0 h 257442"/>
                <a:gd name="connsiteX1" fmla="*/ 2052552 w 2107273"/>
                <a:gd name="connsiteY1" fmla="*/ 257442 h 257442"/>
                <a:gd name="connsiteX2" fmla="*/ 0 w 2107273"/>
                <a:gd name="connsiteY2" fmla="*/ 257442 h 257442"/>
                <a:gd name="connsiteX3" fmla="*/ 1 w 2107273"/>
                <a:gd name="connsiteY3" fmla="*/ 0 h 257442"/>
                <a:gd name="connsiteX0" fmla="*/ 2107272 w 2107272"/>
                <a:gd name="connsiteY0" fmla="*/ 0 h 257442"/>
                <a:gd name="connsiteX1" fmla="*/ 2052551 w 2107272"/>
                <a:gd name="connsiteY1" fmla="*/ 257442 h 257442"/>
                <a:gd name="connsiteX2" fmla="*/ 0 w 2107272"/>
                <a:gd name="connsiteY2" fmla="*/ 257442 h 257442"/>
                <a:gd name="connsiteX3" fmla="*/ 0 w 2107272"/>
                <a:gd name="connsiteY3" fmla="*/ 0 h 257442"/>
                <a:gd name="connsiteX0" fmla="*/ 2107273 w 2107273"/>
                <a:gd name="connsiteY0" fmla="*/ 0 h 257442"/>
                <a:gd name="connsiteX1" fmla="*/ 2052552 w 2107273"/>
                <a:gd name="connsiteY1" fmla="*/ 257442 h 257442"/>
                <a:gd name="connsiteX2" fmla="*/ 1 w 2107273"/>
                <a:gd name="connsiteY2" fmla="*/ 257442 h 257442"/>
                <a:gd name="connsiteX3" fmla="*/ 0 w 2107273"/>
                <a:gd name="connsiteY3" fmla="*/ 0 h 257442"/>
                <a:gd name="connsiteX0" fmla="*/ 2267573 w 2267573"/>
                <a:gd name="connsiteY0" fmla="*/ 0 h 257442"/>
                <a:gd name="connsiteX1" fmla="*/ 20525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2 w 2267572"/>
                <a:gd name="connsiteY0" fmla="*/ 0 h 257442"/>
                <a:gd name="connsiteX1" fmla="*/ 2212851 w 2267572"/>
                <a:gd name="connsiteY1" fmla="*/ 257442 h 257442"/>
                <a:gd name="connsiteX2" fmla="*/ 0 w 2267572"/>
                <a:gd name="connsiteY2" fmla="*/ 257442 h 257442"/>
                <a:gd name="connsiteX3" fmla="*/ 0 w 2267572"/>
                <a:gd name="connsiteY3" fmla="*/ 0 h 257442"/>
                <a:gd name="connsiteX0" fmla="*/ 2427871 w 2427871"/>
                <a:gd name="connsiteY0" fmla="*/ 0 h 257442"/>
                <a:gd name="connsiteX1" fmla="*/ 2212851 w 2427871"/>
                <a:gd name="connsiteY1" fmla="*/ 257442 h 257442"/>
                <a:gd name="connsiteX2" fmla="*/ 0 w 2427871"/>
                <a:gd name="connsiteY2" fmla="*/ 257442 h 257442"/>
                <a:gd name="connsiteX3" fmla="*/ 0 w 2427871"/>
                <a:gd name="connsiteY3" fmla="*/ 0 h 257442"/>
                <a:gd name="connsiteX0" fmla="*/ 2427871 w 2427871"/>
                <a:gd name="connsiteY0" fmla="*/ 0 h 257442"/>
                <a:gd name="connsiteX1" fmla="*/ 2373150 w 2427871"/>
                <a:gd name="connsiteY1" fmla="*/ 257442 h 257442"/>
                <a:gd name="connsiteX2" fmla="*/ 0 w 2427871"/>
                <a:gd name="connsiteY2" fmla="*/ 257442 h 257442"/>
                <a:gd name="connsiteX3" fmla="*/ 0 w 2427871"/>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1 w 2427872"/>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0 w 2427872"/>
                <a:gd name="connsiteY3" fmla="*/ 0 h 257442"/>
                <a:gd name="connsiteX0" fmla="*/ 2706795 w 2706795"/>
                <a:gd name="connsiteY0" fmla="*/ 0 h 257442"/>
                <a:gd name="connsiteX1" fmla="*/ 2373151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875109 w 2875109"/>
                <a:gd name="connsiteY0" fmla="*/ 0 h 257442"/>
                <a:gd name="connsiteX1" fmla="*/ 2652074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3061058 w 3061058"/>
                <a:gd name="connsiteY0" fmla="*/ 0 h 257442"/>
                <a:gd name="connsiteX1" fmla="*/ 2820388 w 3061058"/>
                <a:gd name="connsiteY1" fmla="*/ 257442 h 257442"/>
                <a:gd name="connsiteX2" fmla="*/ 0 w 3061058"/>
                <a:gd name="connsiteY2" fmla="*/ 257442 h 257442"/>
                <a:gd name="connsiteX3" fmla="*/ 0 w 3061058"/>
                <a:gd name="connsiteY3" fmla="*/ 0 h 257442"/>
                <a:gd name="connsiteX0" fmla="*/ 3061058 w 3061058"/>
                <a:gd name="connsiteY0" fmla="*/ 0 h 257442"/>
                <a:gd name="connsiteX1" fmla="*/ 3006336 w 3061058"/>
                <a:gd name="connsiteY1" fmla="*/ 257442 h 257442"/>
                <a:gd name="connsiteX2" fmla="*/ 0 w 3061058"/>
                <a:gd name="connsiteY2" fmla="*/ 257442 h 257442"/>
                <a:gd name="connsiteX3" fmla="*/ 0 w 3061058"/>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221359 w 3221359"/>
                <a:gd name="connsiteY0" fmla="*/ 0 h 257442"/>
                <a:gd name="connsiteX1" fmla="*/ 3006337 w 3221359"/>
                <a:gd name="connsiteY1" fmla="*/ 257442 h 257442"/>
                <a:gd name="connsiteX2" fmla="*/ 0 w 3221359"/>
                <a:gd name="connsiteY2" fmla="*/ 257442 h 257442"/>
                <a:gd name="connsiteX3" fmla="*/ 1 w 3221359"/>
                <a:gd name="connsiteY3" fmla="*/ 0 h 257442"/>
                <a:gd name="connsiteX0" fmla="*/ 3221359 w 3221359"/>
                <a:gd name="connsiteY0" fmla="*/ 0 h 257442"/>
                <a:gd name="connsiteX1" fmla="*/ 3166638 w 3221359"/>
                <a:gd name="connsiteY1" fmla="*/ 257442 h 257442"/>
                <a:gd name="connsiteX2" fmla="*/ 0 w 3221359"/>
                <a:gd name="connsiteY2" fmla="*/ 257442 h 257442"/>
                <a:gd name="connsiteX3" fmla="*/ 1 w 3221359"/>
                <a:gd name="connsiteY3" fmla="*/ 0 h 257442"/>
                <a:gd name="connsiteX0" fmla="*/ 3221358 w 3221358"/>
                <a:gd name="connsiteY0" fmla="*/ 0 h 257442"/>
                <a:gd name="connsiteX1" fmla="*/ 3166637 w 3221358"/>
                <a:gd name="connsiteY1" fmla="*/ 257442 h 257442"/>
                <a:gd name="connsiteX2" fmla="*/ 0 w 3221358"/>
                <a:gd name="connsiteY2" fmla="*/ 257442 h 257442"/>
                <a:gd name="connsiteX3" fmla="*/ 0 w 3221358"/>
                <a:gd name="connsiteY3" fmla="*/ 0 h 257442"/>
                <a:gd name="connsiteX0" fmla="*/ 3221359 w 3221359"/>
                <a:gd name="connsiteY0" fmla="*/ 0 h 257442"/>
                <a:gd name="connsiteX1" fmla="*/ 3166638 w 3221359"/>
                <a:gd name="connsiteY1" fmla="*/ 257442 h 257442"/>
                <a:gd name="connsiteX2" fmla="*/ 1 w 3221359"/>
                <a:gd name="connsiteY2" fmla="*/ 257442 h 257442"/>
                <a:gd name="connsiteX3" fmla="*/ 0 w 3221359"/>
                <a:gd name="connsiteY3" fmla="*/ 0 h 257442"/>
                <a:gd name="connsiteX0" fmla="*/ 3389675 w 3389675"/>
                <a:gd name="connsiteY0" fmla="*/ 0 h 257442"/>
                <a:gd name="connsiteX1" fmla="*/ 3166638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4 w 3389674"/>
                <a:gd name="connsiteY0" fmla="*/ 0 h 257442"/>
                <a:gd name="connsiteX1" fmla="*/ 3334953 w 3389674"/>
                <a:gd name="connsiteY1" fmla="*/ 257442 h 257442"/>
                <a:gd name="connsiteX2" fmla="*/ 0 w 3389674"/>
                <a:gd name="connsiteY2" fmla="*/ 257442 h 257442"/>
                <a:gd name="connsiteX3" fmla="*/ 0 w 3389674"/>
                <a:gd name="connsiteY3" fmla="*/ 0 h 257442"/>
                <a:gd name="connsiteX0" fmla="*/ 986066 w 3334953"/>
                <a:gd name="connsiteY0" fmla="*/ 0 h 257442"/>
                <a:gd name="connsiteX1" fmla="*/ 3334953 w 3334953"/>
                <a:gd name="connsiteY1" fmla="*/ 257442 h 257442"/>
                <a:gd name="connsiteX2" fmla="*/ 0 w 3334953"/>
                <a:gd name="connsiteY2" fmla="*/ 257442 h 257442"/>
                <a:gd name="connsiteX3" fmla="*/ 0 w 3334953"/>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986066 w 986066"/>
                <a:gd name="connsiteY0" fmla="*/ 0 h 257442"/>
                <a:gd name="connsiteX1" fmla="*/ 931346 w 986066"/>
                <a:gd name="connsiteY1" fmla="*/ 257442 h 257442"/>
                <a:gd name="connsiteX2" fmla="*/ 0 w 986066"/>
                <a:gd name="connsiteY2" fmla="*/ 257442 h 257442"/>
                <a:gd name="connsiteX3" fmla="*/ 0 w 986066"/>
                <a:gd name="connsiteY3" fmla="*/ 0 h 257442"/>
                <a:gd name="connsiteX0" fmla="*/ 1154382 w 1154382"/>
                <a:gd name="connsiteY0" fmla="*/ 0 h 257442"/>
                <a:gd name="connsiteX1" fmla="*/ 931346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154382 w 1154382"/>
                <a:gd name="connsiteY0" fmla="*/ 0 h 257442"/>
                <a:gd name="connsiteX1" fmla="*/ 1099661 w 1154382"/>
                <a:gd name="connsiteY1" fmla="*/ 257442 h 257442"/>
                <a:gd name="connsiteX2" fmla="*/ 0 w 1154382"/>
                <a:gd name="connsiteY2" fmla="*/ 257442 h 257442"/>
                <a:gd name="connsiteX3" fmla="*/ 0 w 1154382"/>
                <a:gd name="connsiteY3" fmla="*/ 0 h 257442"/>
                <a:gd name="connsiteX0" fmla="*/ 1314682 w 1314682"/>
                <a:gd name="connsiteY0" fmla="*/ 0 h 257442"/>
                <a:gd name="connsiteX1" fmla="*/ 10996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482998 w 1482998"/>
                <a:gd name="connsiteY0" fmla="*/ 0 h 257442"/>
                <a:gd name="connsiteX1" fmla="*/ 1259961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643298 w 1643298"/>
                <a:gd name="connsiteY0" fmla="*/ 0 h 257442"/>
                <a:gd name="connsiteX1" fmla="*/ 14282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643298 w 1643298"/>
                <a:gd name="connsiteY0" fmla="*/ 0 h 257442"/>
                <a:gd name="connsiteX1" fmla="*/ 1588577 w 1643298"/>
                <a:gd name="connsiteY1" fmla="*/ 257442 h 257442"/>
                <a:gd name="connsiteX2" fmla="*/ 0 w 1643298"/>
                <a:gd name="connsiteY2" fmla="*/ 257442 h 257442"/>
                <a:gd name="connsiteX3" fmla="*/ 0 w 1643298"/>
                <a:gd name="connsiteY3" fmla="*/ 0 h 257442"/>
                <a:gd name="connsiteX0" fmla="*/ 1896573 w 1896573"/>
                <a:gd name="connsiteY0" fmla="*/ 0 h 257442"/>
                <a:gd name="connsiteX1" fmla="*/ 1588577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1896573 w 1896573"/>
                <a:gd name="connsiteY0" fmla="*/ 0 h 257442"/>
                <a:gd name="connsiteX1" fmla="*/ 1841852 w 1896573"/>
                <a:gd name="connsiteY1" fmla="*/ 257442 h 257442"/>
                <a:gd name="connsiteX2" fmla="*/ 0 w 1896573"/>
                <a:gd name="connsiteY2" fmla="*/ 257442 h 257442"/>
                <a:gd name="connsiteX3" fmla="*/ 0 w 1896573"/>
                <a:gd name="connsiteY3" fmla="*/ 0 h 257442"/>
                <a:gd name="connsiteX0" fmla="*/ 2071749 w 2071749"/>
                <a:gd name="connsiteY0" fmla="*/ 0 h 257442"/>
                <a:gd name="connsiteX1" fmla="*/ 1841852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0 w 2071749"/>
                <a:gd name="connsiteY3" fmla="*/ 0 h 257442"/>
                <a:gd name="connsiteX0" fmla="*/ 2333038 w 2333038"/>
                <a:gd name="connsiteY0" fmla="*/ 0 h 257442"/>
                <a:gd name="connsiteX1" fmla="*/ 2017028 w 2333038"/>
                <a:gd name="connsiteY1" fmla="*/ 257442 h 257442"/>
                <a:gd name="connsiteX2" fmla="*/ 0 w 2333038"/>
                <a:gd name="connsiteY2" fmla="*/ 257442 h 257442"/>
                <a:gd name="connsiteX3" fmla="*/ 0 w 2333038"/>
                <a:gd name="connsiteY3" fmla="*/ 0 h 257442"/>
                <a:gd name="connsiteX0" fmla="*/ 2333038 w 2333038"/>
                <a:gd name="connsiteY0" fmla="*/ 0 h 257442"/>
                <a:gd name="connsiteX1" fmla="*/ 2278316 w 2333038"/>
                <a:gd name="connsiteY1" fmla="*/ 257442 h 257442"/>
                <a:gd name="connsiteX2" fmla="*/ 0 w 2333038"/>
                <a:gd name="connsiteY2" fmla="*/ 257442 h 257442"/>
                <a:gd name="connsiteX3" fmla="*/ 0 w 2333038"/>
                <a:gd name="connsiteY3" fmla="*/ 0 h 257442"/>
                <a:gd name="connsiteX0" fmla="*/ 2333039 w 2333039"/>
                <a:gd name="connsiteY0" fmla="*/ 0 h 257442"/>
                <a:gd name="connsiteX1" fmla="*/ 2278317 w 2333039"/>
                <a:gd name="connsiteY1" fmla="*/ 257442 h 257442"/>
                <a:gd name="connsiteX2" fmla="*/ 0 w 2333039"/>
                <a:gd name="connsiteY2" fmla="*/ 257442 h 257442"/>
                <a:gd name="connsiteX3" fmla="*/ 1 w 2333039"/>
                <a:gd name="connsiteY3" fmla="*/ 0 h 257442"/>
                <a:gd name="connsiteX0" fmla="*/ 2333039 w 2333039"/>
                <a:gd name="connsiteY0" fmla="*/ 0 h 257442"/>
                <a:gd name="connsiteX1" fmla="*/ 2278317 w 2333039"/>
                <a:gd name="connsiteY1" fmla="*/ 257442 h 257442"/>
                <a:gd name="connsiteX2" fmla="*/ 0 w 2333039"/>
                <a:gd name="connsiteY2" fmla="*/ 257442 h 257442"/>
                <a:gd name="connsiteX3" fmla="*/ 1 w 2333039"/>
                <a:gd name="connsiteY3" fmla="*/ 0 h 257442"/>
                <a:gd name="connsiteX0" fmla="*/ 2653640 w 2653640"/>
                <a:gd name="connsiteY0" fmla="*/ 0 h 257442"/>
                <a:gd name="connsiteX1" fmla="*/ 2278317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1 w 2653640"/>
                <a:gd name="connsiteY3" fmla="*/ 0 h 257442"/>
                <a:gd name="connsiteX0" fmla="*/ 2653640 w 2653640"/>
                <a:gd name="connsiteY0" fmla="*/ 0 h 257442"/>
                <a:gd name="connsiteX1" fmla="*/ 2598918 w 2653640"/>
                <a:gd name="connsiteY1" fmla="*/ 257442 h 257442"/>
                <a:gd name="connsiteX2" fmla="*/ 0 w 2653640"/>
                <a:gd name="connsiteY2" fmla="*/ 257442 h 257442"/>
                <a:gd name="connsiteX3" fmla="*/ 0 w 2653640"/>
                <a:gd name="connsiteY3" fmla="*/ 0 h 257442"/>
                <a:gd name="connsiteX0" fmla="*/ 950801 w 2598918"/>
                <a:gd name="connsiteY0" fmla="*/ 0 h 257442"/>
                <a:gd name="connsiteX1" fmla="*/ 2598918 w 2598918"/>
                <a:gd name="connsiteY1" fmla="*/ 257442 h 257442"/>
                <a:gd name="connsiteX2" fmla="*/ 0 w 2598918"/>
                <a:gd name="connsiteY2" fmla="*/ 257442 h 257442"/>
                <a:gd name="connsiteX3" fmla="*/ 0 w 2598918"/>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28733 w 1128733"/>
                <a:gd name="connsiteY0" fmla="*/ 0 h 257442"/>
                <a:gd name="connsiteX1" fmla="*/ 896079 w 1128733"/>
                <a:gd name="connsiteY1" fmla="*/ 257442 h 257442"/>
                <a:gd name="connsiteX2" fmla="*/ 0 w 1128733"/>
                <a:gd name="connsiteY2" fmla="*/ 257442 h 257442"/>
                <a:gd name="connsiteX3" fmla="*/ 0 w 1128733"/>
                <a:gd name="connsiteY3" fmla="*/ 0 h 257442"/>
                <a:gd name="connsiteX0" fmla="*/ 1128733 w 1128733"/>
                <a:gd name="connsiteY0" fmla="*/ 0 h 257442"/>
                <a:gd name="connsiteX1" fmla="*/ 1074012 w 1128733"/>
                <a:gd name="connsiteY1" fmla="*/ 257442 h 257442"/>
                <a:gd name="connsiteX2" fmla="*/ 0 w 1128733"/>
                <a:gd name="connsiteY2" fmla="*/ 257442 h 257442"/>
                <a:gd name="connsiteX3" fmla="*/ 0 w 1128733"/>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1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0 w 1128734"/>
                <a:gd name="connsiteY3" fmla="*/ 0 h 257442"/>
                <a:gd name="connsiteX0" fmla="*/ 1332316 w 1332316"/>
                <a:gd name="connsiteY0" fmla="*/ 0 h 257442"/>
                <a:gd name="connsiteX1" fmla="*/ 1074013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332316 w 1332316"/>
                <a:gd name="connsiteY0" fmla="*/ 0 h 257442"/>
                <a:gd name="connsiteX1" fmla="*/ 1277595 w 1332316"/>
                <a:gd name="connsiteY1" fmla="*/ 257442 h 257442"/>
                <a:gd name="connsiteX2" fmla="*/ 0 w 1332316"/>
                <a:gd name="connsiteY2" fmla="*/ 257442 h 257442"/>
                <a:gd name="connsiteX3" fmla="*/ 0 w 1332316"/>
                <a:gd name="connsiteY3" fmla="*/ 0 h 257442"/>
                <a:gd name="connsiteX0" fmla="*/ 1585590 w 1585590"/>
                <a:gd name="connsiteY0" fmla="*/ 0 h 257442"/>
                <a:gd name="connsiteX1" fmla="*/ 1277595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585590 w 1585590"/>
                <a:gd name="connsiteY0" fmla="*/ 0 h 257442"/>
                <a:gd name="connsiteX1" fmla="*/ 1530869 w 1585590"/>
                <a:gd name="connsiteY1" fmla="*/ 257442 h 257442"/>
                <a:gd name="connsiteX2" fmla="*/ 0 w 1585590"/>
                <a:gd name="connsiteY2" fmla="*/ 257442 h 257442"/>
                <a:gd name="connsiteX3" fmla="*/ 0 w 1585590"/>
                <a:gd name="connsiteY3" fmla="*/ 0 h 257442"/>
                <a:gd name="connsiteX0" fmla="*/ 1760766 w 1760766"/>
                <a:gd name="connsiteY0" fmla="*/ 0 h 257442"/>
                <a:gd name="connsiteX1" fmla="*/ 1530869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1760766 w 1760766"/>
                <a:gd name="connsiteY0" fmla="*/ 0 h 257442"/>
                <a:gd name="connsiteX1" fmla="*/ 1706045 w 1760766"/>
                <a:gd name="connsiteY1" fmla="*/ 257442 h 257442"/>
                <a:gd name="connsiteX2" fmla="*/ 0 w 1760766"/>
                <a:gd name="connsiteY2" fmla="*/ 257442 h 257442"/>
                <a:gd name="connsiteX3" fmla="*/ 0 w 1760766"/>
                <a:gd name="connsiteY3" fmla="*/ 0 h 257442"/>
                <a:gd name="connsiteX0" fmla="*/ 2065337 w 2065337"/>
                <a:gd name="connsiteY0" fmla="*/ 0 h 257442"/>
                <a:gd name="connsiteX1" fmla="*/ 1706045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065337 w 2065337"/>
                <a:gd name="connsiteY0" fmla="*/ 0 h 257442"/>
                <a:gd name="connsiteX1" fmla="*/ 2010616 w 2065337"/>
                <a:gd name="connsiteY1" fmla="*/ 257442 h 257442"/>
                <a:gd name="connsiteX2" fmla="*/ 0 w 2065337"/>
                <a:gd name="connsiteY2" fmla="*/ 257442 h 257442"/>
                <a:gd name="connsiteX3" fmla="*/ 0 w 2065337"/>
                <a:gd name="connsiteY3" fmla="*/ 0 h 257442"/>
                <a:gd name="connsiteX0" fmla="*/ 2334642 w 2334642"/>
                <a:gd name="connsiteY0" fmla="*/ 0 h 257442"/>
                <a:gd name="connsiteX1" fmla="*/ 2010616 w 2334642"/>
                <a:gd name="connsiteY1" fmla="*/ 257442 h 257442"/>
                <a:gd name="connsiteX2" fmla="*/ 0 w 2334642"/>
                <a:gd name="connsiteY2" fmla="*/ 257442 h 257442"/>
                <a:gd name="connsiteX3" fmla="*/ 0 w 2334642"/>
                <a:gd name="connsiteY3" fmla="*/ 0 h 257442"/>
                <a:gd name="connsiteX0" fmla="*/ 2334642 w 2334642"/>
                <a:gd name="connsiteY0" fmla="*/ 0 h 257442"/>
                <a:gd name="connsiteX1" fmla="*/ 2279920 w 2334642"/>
                <a:gd name="connsiteY1" fmla="*/ 257442 h 257442"/>
                <a:gd name="connsiteX2" fmla="*/ 0 w 2334642"/>
                <a:gd name="connsiteY2" fmla="*/ 257442 h 257442"/>
                <a:gd name="connsiteX3" fmla="*/ 0 w 2334642"/>
                <a:gd name="connsiteY3" fmla="*/ 0 h 257442"/>
                <a:gd name="connsiteX0" fmla="*/ 2334643 w 2334643"/>
                <a:gd name="connsiteY0" fmla="*/ 0 h 257442"/>
                <a:gd name="connsiteX1" fmla="*/ 2279921 w 2334643"/>
                <a:gd name="connsiteY1" fmla="*/ 257442 h 257442"/>
                <a:gd name="connsiteX2" fmla="*/ 0 w 2334643"/>
                <a:gd name="connsiteY2" fmla="*/ 257442 h 257442"/>
                <a:gd name="connsiteX3" fmla="*/ 1 w 2334643"/>
                <a:gd name="connsiteY3" fmla="*/ 0 h 257442"/>
                <a:gd name="connsiteX0" fmla="*/ 2334643 w 2334643"/>
                <a:gd name="connsiteY0" fmla="*/ 0 h 257442"/>
                <a:gd name="connsiteX1" fmla="*/ 2279921 w 2334643"/>
                <a:gd name="connsiteY1" fmla="*/ 257442 h 257442"/>
                <a:gd name="connsiteX2" fmla="*/ 0 w 2334643"/>
                <a:gd name="connsiteY2" fmla="*/ 257442 h 257442"/>
                <a:gd name="connsiteX3" fmla="*/ 1 w 2334643"/>
                <a:gd name="connsiteY3" fmla="*/ 0 h 257442"/>
                <a:gd name="connsiteX0" fmla="*/ 950802 w 2279921"/>
                <a:gd name="connsiteY0" fmla="*/ 0 h 257442"/>
                <a:gd name="connsiteX1" fmla="*/ 2279921 w 2279921"/>
                <a:gd name="connsiteY1" fmla="*/ 257442 h 257442"/>
                <a:gd name="connsiteX2" fmla="*/ 0 w 2279921"/>
                <a:gd name="connsiteY2" fmla="*/ 257442 h 257442"/>
                <a:gd name="connsiteX3" fmla="*/ 1 w 2279921"/>
                <a:gd name="connsiteY3" fmla="*/ 0 h 257442"/>
                <a:gd name="connsiteX0" fmla="*/ 950802 w 950802"/>
                <a:gd name="connsiteY0" fmla="*/ 0 h 257442"/>
                <a:gd name="connsiteX1" fmla="*/ 896081 w 950802"/>
                <a:gd name="connsiteY1" fmla="*/ 257442 h 257442"/>
                <a:gd name="connsiteX2" fmla="*/ 0 w 950802"/>
                <a:gd name="connsiteY2" fmla="*/ 257442 h 257442"/>
                <a:gd name="connsiteX3" fmla="*/ 1 w 950802"/>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1128734 w 1128734"/>
                <a:gd name="connsiteY0" fmla="*/ 0 h 257442"/>
                <a:gd name="connsiteX1" fmla="*/ 896080 w 1128734"/>
                <a:gd name="connsiteY1" fmla="*/ 257442 h 257442"/>
                <a:gd name="connsiteX2" fmla="*/ 0 w 1128734"/>
                <a:gd name="connsiteY2" fmla="*/ 257442 h 257442"/>
                <a:gd name="connsiteX3" fmla="*/ 0 w 1128734"/>
                <a:gd name="connsiteY3" fmla="*/ 0 h 257442"/>
                <a:gd name="connsiteX0" fmla="*/ 1128734 w 1128734"/>
                <a:gd name="connsiteY0" fmla="*/ 0 h 257442"/>
                <a:gd name="connsiteX1" fmla="*/ 1074012 w 1128734"/>
                <a:gd name="connsiteY1" fmla="*/ 257442 h 257442"/>
                <a:gd name="connsiteX2" fmla="*/ 0 w 1128734"/>
                <a:gd name="connsiteY2" fmla="*/ 257442 h 257442"/>
                <a:gd name="connsiteX3" fmla="*/ 0 w 1128734"/>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1 w 1128735"/>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1 w 1128735"/>
                <a:gd name="connsiteY3" fmla="*/ 0 h 257442"/>
                <a:gd name="connsiteX0" fmla="*/ 1297051 w 1297051"/>
                <a:gd name="connsiteY0" fmla="*/ 0 h 257442"/>
                <a:gd name="connsiteX1" fmla="*/ 1074013 w 1297051"/>
                <a:gd name="connsiteY1" fmla="*/ 257442 h 257442"/>
                <a:gd name="connsiteX2" fmla="*/ 0 w 1297051"/>
                <a:gd name="connsiteY2" fmla="*/ 257442 h 257442"/>
                <a:gd name="connsiteX3" fmla="*/ 1 w 1297051"/>
                <a:gd name="connsiteY3" fmla="*/ 0 h 257442"/>
                <a:gd name="connsiteX0" fmla="*/ 1297051 w 1297051"/>
                <a:gd name="connsiteY0" fmla="*/ 0 h 257442"/>
                <a:gd name="connsiteX1" fmla="*/ 1242330 w 1297051"/>
                <a:gd name="connsiteY1" fmla="*/ 257442 h 257442"/>
                <a:gd name="connsiteX2" fmla="*/ 0 w 1297051"/>
                <a:gd name="connsiteY2" fmla="*/ 257442 h 257442"/>
                <a:gd name="connsiteX3" fmla="*/ 1 w 1297051"/>
                <a:gd name="connsiteY3" fmla="*/ 0 h 257442"/>
                <a:gd name="connsiteX0" fmla="*/ 1297050 w 1297050"/>
                <a:gd name="connsiteY0" fmla="*/ 0 h 257442"/>
                <a:gd name="connsiteX1" fmla="*/ 1242329 w 1297050"/>
                <a:gd name="connsiteY1" fmla="*/ 257442 h 257442"/>
                <a:gd name="connsiteX2" fmla="*/ 0 w 1297050"/>
                <a:gd name="connsiteY2" fmla="*/ 257442 h 257442"/>
                <a:gd name="connsiteX3" fmla="*/ 0 w 1297050"/>
                <a:gd name="connsiteY3" fmla="*/ 0 h 257442"/>
                <a:gd name="connsiteX0" fmla="*/ 1297051 w 1297051"/>
                <a:gd name="connsiteY0" fmla="*/ 0 h 257442"/>
                <a:gd name="connsiteX1" fmla="*/ 1242330 w 1297051"/>
                <a:gd name="connsiteY1" fmla="*/ 257442 h 257442"/>
                <a:gd name="connsiteX2" fmla="*/ 1 w 1297051"/>
                <a:gd name="connsiteY2" fmla="*/ 257442 h 257442"/>
                <a:gd name="connsiteX3" fmla="*/ 0 w 1297051"/>
                <a:gd name="connsiteY3" fmla="*/ 0 h 257442"/>
                <a:gd name="connsiteX0" fmla="*/ 1465366 w 1465366"/>
                <a:gd name="connsiteY0" fmla="*/ 0 h 257442"/>
                <a:gd name="connsiteX1" fmla="*/ 1242330 w 1465366"/>
                <a:gd name="connsiteY1" fmla="*/ 257442 h 257442"/>
                <a:gd name="connsiteX2" fmla="*/ 1 w 1465366"/>
                <a:gd name="connsiteY2" fmla="*/ 257442 h 257442"/>
                <a:gd name="connsiteX3" fmla="*/ 0 w 1465366"/>
                <a:gd name="connsiteY3" fmla="*/ 0 h 257442"/>
                <a:gd name="connsiteX0" fmla="*/ 1465366 w 1465366"/>
                <a:gd name="connsiteY0" fmla="*/ 0 h 257442"/>
                <a:gd name="connsiteX1" fmla="*/ 1410644 w 1465366"/>
                <a:gd name="connsiteY1" fmla="*/ 257442 h 257442"/>
                <a:gd name="connsiteX2" fmla="*/ 1 w 1465366"/>
                <a:gd name="connsiteY2" fmla="*/ 257442 h 257442"/>
                <a:gd name="connsiteX3" fmla="*/ 0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0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0 w 1465366"/>
                <a:gd name="connsiteY3" fmla="*/ 0 h 257442"/>
                <a:gd name="connsiteX0" fmla="*/ 1651313 w 1651313"/>
                <a:gd name="connsiteY0" fmla="*/ 0 h 257442"/>
                <a:gd name="connsiteX1" fmla="*/ 1410644 w 1651313"/>
                <a:gd name="connsiteY1" fmla="*/ 257442 h 257442"/>
                <a:gd name="connsiteX2" fmla="*/ 0 w 1651313"/>
                <a:gd name="connsiteY2" fmla="*/ 257442 h 257442"/>
                <a:gd name="connsiteX3" fmla="*/ 0 w 1651313"/>
                <a:gd name="connsiteY3" fmla="*/ 0 h 257442"/>
                <a:gd name="connsiteX0" fmla="*/ 1651313 w 1651313"/>
                <a:gd name="connsiteY0" fmla="*/ 0 h 257442"/>
                <a:gd name="connsiteX1" fmla="*/ 1596592 w 1651313"/>
                <a:gd name="connsiteY1" fmla="*/ 257442 h 257442"/>
                <a:gd name="connsiteX2" fmla="*/ 0 w 1651313"/>
                <a:gd name="connsiteY2" fmla="*/ 257442 h 257442"/>
                <a:gd name="connsiteX3" fmla="*/ 0 w 1651313"/>
                <a:gd name="connsiteY3" fmla="*/ 0 h 257442"/>
                <a:gd name="connsiteX0" fmla="*/ 1651313 w 1651313"/>
                <a:gd name="connsiteY0" fmla="*/ 0 h 257442"/>
                <a:gd name="connsiteX1" fmla="*/ 1596592 w 1651313"/>
                <a:gd name="connsiteY1" fmla="*/ 257442 h 257442"/>
                <a:gd name="connsiteX2" fmla="*/ 0 w 1651313"/>
                <a:gd name="connsiteY2" fmla="*/ 257442 h 257442"/>
                <a:gd name="connsiteX3" fmla="*/ 0 w 1651313"/>
                <a:gd name="connsiteY3" fmla="*/ 0 h 257442"/>
                <a:gd name="connsiteX0" fmla="*/ 1651313 w 1651313"/>
                <a:gd name="connsiteY0" fmla="*/ 0 h 257442"/>
                <a:gd name="connsiteX1" fmla="*/ 1596592 w 1651313"/>
                <a:gd name="connsiteY1" fmla="*/ 257442 h 257442"/>
                <a:gd name="connsiteX2" fmla="*/ 0 w 1651313"/>
                <a:gd name="connsiteY2" fmla="*/ 257442 h 257442"/>
                <a:gd name="connsiteX3" fmla="*/ 0 w 1651313"/>
                <a:gd name="connsiteY3" fmla="*/ 0 h 257442"/>
                <a:gd name="connsiteX0" fmla="*/ 1819629 w 1819629"/>
                <a:gd name="connsiteY0" fmla="*/ 0 h 257442"/>
                <a:gd name="connsiteX1" fmla="*/ 1596592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979929 w 1979929"/>
                <a:gd name="connsiteY0" fmla="*/ 0 h 257442"/>
                <a:gd name="connsiteX1" fmla="*/ 1764908 w 1979929"/>
                <a:gd name="connsiteY1" fmla="*/ 257442 h 257442"/>
                <a:gd name="connsiteX2" fmla="*/ 0 w 1979929"/>
                <a:gd name="connsiteY2" fmla="*/ 257442 h 257442"/>
                <a:gd name="connsiteX3" fmla="*/ 0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0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0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0 w 1979929"/>
                <a:gd name="connsiteY3" fmla="*/ 0 h 257442"/>
                <a:gd name="connsiteX0" fmla="*/ 2246476 w 2246476"/>
                <a:gd name="connsiteY0" fmla="*/ 0 h 257442"/>
                <a:gd name="connsiteX1" fmla="*/ 1925208 w 2246476"/>
                <a:gd name="connsiteY1" fmla="*/ 257442 h 257442"/>
                <a:gd name="connsiteX2" fmla="*/ 0 w 2246476"/>
                <a:gd name="connsiteY2" fmla="*/ 257442 h 257442"/>
                <a:gd name="connsiteX3" fmla="*/ 0 w 2246476"/>
                <a:gd name="connsiteY3" fmla="*/ 0 h 257442"/>
                <a:gd name="connsiteX0" fmla="*/ 2246476 w 2246476"/>
                <a:gd name="connsiteY0" fmla="*/ 0 h 257442"/>
                <a:gd name="connsiteX1" fmla="*/ 2191754 w 2246476"/>
                <a:gd name="connsiteY1" fmla="*/ 257442 h 257442"/>
                <a:gd name="connsiteX2" fmla="*/ 0 w 2246476"/>
                <a:gd name="connsiteY2" fmla="*/ 257442 h 257442"/>
                <a:gd name="connsiteX3" fmla="*/ 0 w 2246476"/>
                <a:gd name="connsiteY3" fmla="*/ 0 h 257442"/>
                <a:gd name="connsiteX0" fmla="*/ 2246477 w 2246477"/>
                <a:gd name="connsiteY0" fmla="*/ 0 h 257442"/>
                <a:gd name="connsiteX1" fmla="*/ 2191755 w 2246477"/>
                <a:gd name="connsiteY1" fmla="*/ 257442 h 257442"/>
                <a:gd name="connsiteX2" fmla="*/ 0 w 2246477"/>
                <a:gd name="connsiteY2" fmla="*/ 257442 h 257442"/>
                <a:gd name="connsiteX3" fmla="*/ 1 w 2246477"/>
                <a:gd name="connsiteY3" fmla="*/ 0 h 257442"/>
                <a:gd name="connsiteX0" fmla="*/ 2246477 w 2246477"/>
                <a:gd name="connsiteY0" fmla="*/ 0 h 257442"/>
                <a:gd name="connsiteX1" fmla="*/ 2191755 w 2246477"/>
                <a:gd name="connsiteY1" fmla="*/ 257442 h 257442"/>
                <a:gd name="connsiteX2" fmla="*/ 0 w 2246477"/>
                <a:gd name="connsiteY2" fmla="*/ 257442 h 257442"/>
                <a:gd name="connsiteX3" fmla="*/ 1 w 2246477"/>
                <a:gd name="connsiteY3" fmla="*/ 0 h 257442"/>
                <a:gd name="connsiteX0" fmla="*/ 2507767 w 2507767"/>
                <a:gd name="connsiteY0" fmla="*/ 0 h 257442"/>
                <a:gd name="connsiteX1" fmla="*/ 2191755 w 2507767"/>
                <a:gd name="connsiteY1" fmla="*/ 257442 h 257442"/>
                <a:gd name="connsiteX2" fmla="*/ 0 w 2507767"/>
                <a:gd name="connsiteY2" fmla="*/ 257442 h 257442"/>
                <a:gd name="connsiteX3" fmla="*/ 1 w 2507767"/>
                <a:gd name="connsiteY3" fmla="*/ 0 h 257442"/>
                <a:gd name="connsiteX0" fmla="*/ 2507767 w 2507767"/>
                <a:gd name="connsiteY0" fmla="*/ 0 h 257442"/>
                <a:gd name="connsiteX1" fmla="*/ 2453046 w 2507767"/>
                <a:gd name="connsiteY1" fmla="*/ 257442 h 257442"/>
                <a:gd name="connsiteX2" fmla="*/ 0 w 2507767"/>
                <a:gd name="connsiteY2" fmla="*/ 257442 h 257442"/>
                <a:gd name="connsiteX3" fmla="*/ 1 w 2507767"/>
                <a:gd name="connsiteY3" fmla="*/ 0 h 257442"/>
                <a:gd name="connsiteX0" fmla="*/ 2507766 w 2507766"/>
                <a:gd name="connsiteY0" fmla="*/ 0 h 257442"/>
                <a:gd name="connsiteX1" fmla="*/ 2453045 w 2507766"/>
                <a:gd name="connsiteY1" fmla="*/ 257442 h 257442"/>
                <a:gd name="connsiteX2" fmla="*/ 0 w 2507766"/>
                <a:gd name="connsiteY2" fmla="*/ 257442 h 257442"/>
                <a:gd name="connsiteX3" fmla="*/ 0 w 2507766"/>
                <a:gd name="connsiteY3" fmla="*/ 0 h 257442"/>
                <a:gd name="connsiteX0" fmla="*/ 2507767 w 2507767"/>
                <a:gd name="connsiteY0" fmla="*/ 0 h 257442"/>
                <a:gd name="connsiteX1" fmla="*/ 2453046 w 2507767"/>
                <a:gd name="connsiteY1" fmla="*/ 257442 h 257442"/>
                <a:gd name="connsiteX2" fmla="*/ 1 w 2507767"/>
                <a:gd name="connsiteY2" fmla="*/ 257442 h 257442"/>
                <a:gd name="connsiteX3" fmla="*/ 0 w 2507767"/>
                <a:gd name="connsiteY3" fmla="*/ 0 h 257442"/>
                <a:gd name="connsiteX0" fmla="*/ 2676082 w 2676082"/>
                <a:gd name="connsiteY0" fmla="*/ 0 h 257442"/>
                <a:gd name="connsiteX1" fmla="*/ 2453046 w 2676082"/>
                <a:gd name="connsiteY1" fmla="*/ 257442 h 257442"/>
                <a:gd name="connsiteX2" fmla="*/ 1 w 2676082"/>
                <a:gd name="connsiteY2" fmla="*/ 257442 h 257442"/>
                <a:gd name="connsiteX3" fmla="*/ 0 w 2676082"/>
                <a:gd name="connsiteY3" fmla="*/ 0 h 257442"/>
                <a:gd name="connsiteX0" fmla="*/ 2676082 w 2676082"/>
                <a:gd name="connsiteY0" fmla="*/ 0 h 257442"/>
                <a:gd name="connsiteX1" fmla="*/ 2621360 w 2676082"/>
                <a:gd name="connsiteY1" fmla="*/ 257442 h 257442"/>
                <a:gd name="connsiteX2" fmla="*/ 1 w 2676082"/>
                <a:gd name="connsiteY2" fmla="*/ 257442 h 257442"/>
                <a:gd name="connsiteX3" fmla="*/ 0 w 2676082"/>
                <a:gd name="connsiteY3" fmla="*/ 0 h 257442"/>
                <a:gd name="connsiteX0" fmla="*/ 2676082 w 2676082"/>
                <a:gd name="connsiteY0" fmla="*/ 0 h 257442"/>
                <a:gd name="connsiteX1" fmla="*/ 2621360 w 2676082"/>
                <a:gd name="connsiteY1" fmla="*/ 257442 h 257442"/>
                <a:gd name="connsiteX2" fmla="*/ 0 w 2676082"/>
                <a:gd name="connsiteY2" fmla="*/ 257442 h 257442"/>
                <a:gd name="connsiteX3" fmla="*/ 0 w 2676082"/>
                <a:gd name="connsiteY3" fmla="*/ 0 h 257442"/>
                <a:gd name="connsiteX0" fmla="*/ 2676082 w 2676082"/>
                <a:gd name="connsiteY0" fmla="*/ 0 h 257442"/>
                <a:gd name="connsiteX1" fmla="*/ 2621360 w 2676082"/>
                <a:gd name="connsiteY1" fmla="*/ 257442 h 257442"/>
                <a:gd name="connsiteX2" fmla="*/ 0 w 2676082"/>
                <a:gd name="connsiteY2" fmla="*/ 257442 h 257442"/>
                <a:gd name="connsiteX3" fmla="*/ 0 w 2676082"/>
                <a:gd name="connsiteY3" fmla="*/ 0 h 257442"/>
                <a:gd name="connsiteX0" fmla="*/ 2844396 w 2844396"/>
                <a:gd name="connsiteY0" fmla="*/ 0 h 257442"/>
                <a:gd name="connsiteX1" fmla="*/ 2621360 w 2844396"/>
                <a:gd name="connsiteY1" fmla="*/ 257442 h 257442"/>
                <a:gd name="connsiteX2" fmla="*/ 0 w 2844396"/>
                <a:gd name="connsiteY2" fmla="*/ 257442 h 257442"/>
                <a:gd name="connsiteX3" fmla="*/ 0 w 2844396"/>
                <a:gd name="connsiteY3" fmla="*/ 0 h 257442"/>
                <a:gd name="connsiteX0" fmla="*/ 2844396 w 2844396"/>
                <a:gd name="connsiteY0" fmla="*/ 0 h 257442"/>
                <a:gd name="connsiteX1" fmla="*/ 2789675 w 2844396"/>
                <a:gd name="connsiteY1" fmla="*/ 257442 h 257442"/>
                <a:gd name="connsiteX2" fmla="*/ 0 w 2844396"/>
                <a:gd name="connsiteY2" fmla="*/ 257442 h 257442"/>
                <a:gd name="connsiteX3" fmla="*/ 0 w 2844396"/>
                <a:gd name="connsiteY3" fmla="*/ 0 h 257442"/>
                <a:gd name="connsiteX0" fmla="*/ 2844396 w 2844396"/>
                <a:gd name="connsiteY0" fmla="*/ 0 h 257442"/>
                <a:gd name="connsiteX1" fmla="*/ 2789675 w 2844396"/>
                <a:gd name="connsiteY1" fmla="*/ 257442 h 257442"/>
                <a:gd name="connsiteX2" fmla="*/ 0 w 2844396"/>
                <a:gd name="connsiteY2" fmla="*/ 257442 h 257442"/>
                <a:gd name="connsiteX3" fmla="*/ 0 w 2844396"/>
                <a:gd name="connsiteY3" fmla="*/ 0 h 257442"/>
                <a:gd name="connsiteX0" fmla="*/ 2844396 w 2844396"/>
                <a:gd name="connsiteY0" fmla="*/ 0 h 257442"/>
                <a:gd name="connsiteX1" fmla="*/ 2789675 w 2844396"/>
                <a:gd name="connsiteY1" fmla="*/ 257442 h 257442"/>
                <a:gd name="connsiteX2" fmla="*/ 0 w 2844396"/>
                <a:gd name="connsiteY2" fmla="*/ 257442 h 257442"/>
                <a:gd name="connsiteX3" fmla="*/ 0 w 2844396"/>
                <a:gd name="connsiteY3" fmla="*/ 0 h 257442"/>
                <a:gd name="connsiteX0" fmla="*/ 3012711 w 3012711"/>
                <a:gd name="connsiteY0" fmla="*/ 0 h 257442"/>
                <a:gd name="connsiteX1" fmla="*/ 2789675 w 3012711"/>
                <a:gd name="connsiteY1" fmla="*/ 257442 h 257442"/>
                <a:gd name="connsiteX2" fmla="*/ 0 w 3012711"/>
                <a:gd name="connsiteY2" fmla="*/ 257442 h 257442"/>
                <a:gd name="connsiteX3" fmla="*/ 0 w 3012711"/>
                <a:gd name="connsiteY3" fmla="*/ 0 h 257442"/>
                <a:gd name="connsiteX0" fmla="*/ 3012711 w 3012711"/>
                <a:gd name="connsiteY0" fmla="*/ 0 h 257442"/>
                <a:gd name="connsiteX1" fmla="*/ 2957990 w 3012711"/>
                <a:gd name="connsiteY1" fmla="*/ 257442 h 257442"/>
                <a:gd name="connsiteX2" fmla="*/ 0 w 3012711"/>
                <a:gd name="connsiteY2" fmla="*/ 257442 h 257442"/>
                <a:gd name="connsiteX3" fmla="*/ 0 w 3012711"/>
                <a:gd name="connsiteY3" fmla="*/ 0 h 257442"/>
                <a:gd name="connsiteX0" fmla="*/ 3012711 w 3012711"/>
                <a:gd name="connsiteY0" fmla="*/ 0 h 257442"/>
                <a:gd name="connsiteX1" fmla="*/ 2957990 w 3012711"/>
                <a:gd name="connsiteY1" fmla="*/ 257442 h 257442"/>
                <a:gd name="connsiteX2" fmla="*/ 0 w 3012711"/>
                <a:gd name="connsiteY2" fmla="*/ 257442 h 257442"/>
                <a:gd name="connsiteX3" fmla="*/ 0 w 3012711"/>
                <a:gd name="connsiteY3" fmla="*/ 0 h 257442"/>
                <a:gd name="connsiteX0" fmla="*/ 3012711 w 3012711"/>
                <a:gd name="connsiteY0" fmla="*/ 0 h 257442"/>
                <a:gd name="connsiteX1" fmla="*/ 2957990 w 3012711"/>
                <a:gd name="connsiteY1" fmla="*/ 257442 h 257442"/>
                <a:gd name="connsiteX2" fmla="*/ 0 w 3012711"/>
                <a:gd name="connsiteY2" fmla="*/ 257442 h 257442"/>
                <a:gd name="connsiteX3" fmla="*/ 0 w 3012711"/>
                <a:gd name="connsiteY3" fmla="*/ 0 h 257442"/>
                <a:gd name="connsiteX0" fmla="*/ 3325297 w 3325297"/>
                <a:gd name="connsiteY0" fmla="*/ 0 h 257442"/>
                <a:gd name="connsiteX1" fmla="*/ 2957990 w 3325297"/>
                <a:gd name="connsiteY1" fmla="*/ 257442 h 257442"/>
                <a:gd name="connsiteX2" fmla="*/ 0 w 3325297"/>
                <a:gd name="connsiteY2" fmla="*/ 257442 h 257442"/>
                <a:gd name="connsiteX3" fmla="*/ 0 w 3325297"/>
                <a:gd name="connsiteY3" fmla="*/ 0 h 257442"/>
                <a:gd name="connsiteX0" fmla="*/ 3325297 w 3325297"/>
                <a:gd name="connsiteY0" fmla="*/ 0 h 257442"/>
                <a:gd name="connsiteX1" fmla="*/ 3270576 w 3325297"/>
                <a:gd name="connsiteY1" fmla="*/ 257442 h 257442"/>
                <a:gd name="connsiteX2" fmla="*/ 0 w 3325297"/>
                <a:gd name="connsiteY2" fmla="*/ 257442 h 257442"/>
                <a:gd name="connsiteX3" fmla="*/ 0 w 3325297"/>
                <a:gd name="connsiteY3" fmla="*/ 0 h 257442"/>
                <a:gd name="connsiteX0" fmla="*/ 3325297 w 3325297"/>
                <a:gd name="connsiteY0" fmla="*/ 0 h 257442"/>
                <a:gd name="connsiteX1" fmla="*/ 3270576 w 3325297"/>
                <a:gd name="connsiteY1" fmla="*/ 257442 h 257442"/>
                <a:gd name="connsiteX2" fmla="*/ 0 w 3325297"/>
                <a:gd name="connsiteY2" fmla="*/ 257442 h 257442"/>
                <a:gd name="connsiteX3" fmla="*/ 0 w 3325297"/>
                <a:gd name="connsiteY3" fmla="*/ 0 h 257442"/>
                <a:gd name="connsiteX0" fmla="*/ 3325297 w 3325297"/>
                <a:gd name="connsiteY0" fmla="*/ 0 h 257442"/>
                <a:gd name="connsiteX1" fmla="*/ 3270576 w 3325297"/>
                <a:gd name="connsiteY1" fmla="*/ 257442 h 257442"/>
                <a:gd name="connsiteX2" fmla="*/ 0 w 3325297"/>
                <a:gd name="connsiteY2" fmla="*/ 257442 h 257442"/>
                <a:gd name="connsiteX3" fmla="*/ 0 w 3325297"/>
                <a:gd name="connsiteY3" fmla="*/ 0 h 257442"/>
                <a:gd name="connsiteX0" fmla="*/ 3493612 w 3493612"/>
                <a:gd name="connsiteY0" fmla="*/ 0 h 257442"/>
                <a:gd name="connsiteX1" fmla="*/ 3270576 w 3493612"/>
                <a:gd name="connsiteY1" fmla="*/ 257442 h 257442"/>
                <a:gd name="connsiteX2" fmla="*/ 0 w 3493612"/>
                <a:gd name="connsiteY2" fmla="*/ 257442 h 257442"/>
                <a:gd name="connsiteX3" fmla="*/ 0 w 3493612"/>
                <a:gd name="connsiteY3" fmla="*/ 0 h 257442"/>
                <a:gd name="connsiteX0" fmla="*/ 3493612 w 3493612"/>
                <a:gd name="connsiteY0" fmla="*/ 0 h 257442"/>
                <a:gd name="connsiteX1" fmla="*/ 3438890 w 3493612"/>
                <a:gd name="connsiteY1" fmla="*/ 257442 h 257442"/>
                <a:gd name="connsiteX2" fmla="*/ 0 w 3493612"/>
                <a:gd name="connsiteY2" fmla="*/ 257442 h 257442"/>
                <a:gd name="connsiteX3" fmla="*/ 0 w 3493612"/>
                <a:gd name="connsiteY3" fmla="*/ 0 h 257442"/>
                <a:gd name="connsiteX0" fmla="*/ 3493613 w 3493613"/>
                <a:gd name="connsiteY0" fmla="*/ 0 h 257442"/>
                <a:gd name="connsiteX1" fmla="*/ 3438891 w 3493613"/>
                <a:gd name="connsiteY1" fmla="*/ 257442 h 257442"/>
                <a:gd name="connsiteX2" fmla="*/ 0 w 3493613"/>
                <a:gd name="connsiteY2" fmla="*/ 257442 h 257442"/>
                <a:gd name="connsiteX3" fmla="*/ 1 w 3493613"/>
                <a:gd name="connsiteY3" fmla="*/ 0 h 257442"/>
                <a:gd name="connsiteX0" fmla="*/ 3493613 w 3493613"/>
                <a:gd name="connsiteY0" fmla="*/ 0 h 257442"/>
                <a:gd name="connsiteX1" fmla="*/ 3438891 w 3493613"/>
                <a:gd name="connsiteY1" fmla="*/ 257442 h 257442"/>
                <a:gd name="connsiteX2" fmla="*/ 0 w 3493613"/>
                <a:gd name="connsiteY2" fmla="*/ 257442 h 257442"/>
                <a:gd name="connsiteX3" fmla="*/ 1 w 3493613"/>
                <a:gd name="connsiteY3" fmla="*/ 0 h 257442"/>
                <a:gd name="connsiteX0" fmla="*/ 3653913 w 3653913"/>
                <a:gd name="connsiteY0" fmla="*/ 0 h 257442"/>
                <a:gd name="connsiteX1" fmla="*/ 3438891 w 3653913"/>
                <a:gd name="connsiteY1" fmla="*/ 257442 h 257442"/>
                <a:gd name="connsiteX2" fmla="*/ 0 w 3653913"/>
                <a:gd name="connsiteY2" fmla="*/ 257442 h 257442"/>
                <a:gd name="connsiteX3" fmla="*/ 1 w 3653913"/>
                <a:gd name="connsiteY3" fmla="*/ 0 h 257442"/>
                <a:gd name="connsiteX0" fmla="*/ 3653913 w 3653913"/>
                <a:gd name="connsiteY0" fmla="*/ 0 h 257442"/>
                <a:gd name="connsiteX1" fmla="*/ 3599192 w 3653913"/>
                <a:gd name="connsiteY1" fmla="*/ 257442 h 257442"/>
                <a:gd name="connsiteX2" fmla="*/ 0 w 3653913"/>
                <a:gd name="connsiteY2" fmla="*/ 257442 h 257442"/>
                <a:gd name="connsiteX3" fmla="*/ 1 w 3653913"/>
                <a:gd name="connsiteY3" fmla="*/ 0 h 257442"/>
                <a:gd name="connsiteX0" fmla="*/ 3653912 w 3653912"/>
                <a:gd name="connsiteY0" fmla="*/ 0 h 257442"/>
                <a:gd name="connsiteX1" fmla="*/ 3599191 w 3653912"/>
                <a:gd name="connsiteY1" fmla="*/ 257442 h 257442"/>
                <a:gd name="connsiteX2" fmla="*/ 0 w 3653912"/>
                <a:gd name="connsiteY2" fmla="*/ 257442 h 257442"/>
                <a:gd name="connsiteX3" fmla="*/ 0 w 3653912"/>
                <a:gd name="connsiteY3" fmla="*/ 0 h 257442"/>
                <a:gd name="connsiteX0" fmla="*/ 3653913 w 3653913"/>
                <a:gd name="connsiteY0" fmla="*/ 0 h 257442"/>
                <a:gd name="connsiteX1" fmla="*/ 3599192 w 3653913"/>
                <a:gd name="connsiteY1" fmla="*/ 257442 h 257442"/>
                <a:gd name="connsiteX2" fmla="*/ 1 w 3653913"/>
                <a:gd name="connsiteY2" fmla="*/ 257442 h 257442"/>
                <a:gd name="connsiteX3" fmla="*/ 0 w 3653913"/>
                <a:gd name="connsiteY3" fmla="*/ 0 h 257442"/>
              </a:gdLst>
              <a:ahLst/>
              <a:cxnLst>
                <a:cxn ang="0">
                  <a:pos x="connsiteX0" y="connsiteY0"/>
                </a:cxn>
                <a:cxn ang="0">
                  <a:pos x="connsiteX1" y="connsiteY1"/>
                </a:cxn>
                <a:cxn ang="0">
                  <a:pos x="connsiteX2" y="connsiteY2"/>
                </a:cxn>
                <a:cxn ang="0">
                  <a:pos x="connsiteX3" y="connsiteY3"/>
                </a:cxn>
              </a:cxnLst>
              <a:rect l="l" t="t" r="r" b="b"/>
              <a:pathLst>
                <a:path w="3653913" h="257442">
                  <a:moveTo>
                    <a:pt x="3653913" y="0"/>
                  </a:moveTo>
                  <a:lnTo>
                    <a:pt x="3599192" y="257442"/>
                  </a:lnTo>
                  <a:lnTo>
                    <a:pt x="1"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22" name="btfpRunningAgenda1LevelTextLeft884994">
              <a:extLst>
                <a:ext uri="{FF2B5EF4-FFF2-40B4-BE49-F238E27FC236}">
                  <a16:creationId xmlns:a16="http://schemas.microsoft.com/office/drawing/2014/main" id="{1CF26859-9361-4D0B-BE2F-1ECD45147F06}"/>
                </a:ext>
              </a:extLst>
            </p:cNvPr>
            <p:cNvSpPr txBox="1"/>
            <p:nvPr/>
          </p:nvSpPr>
          <p:spPr bwMode="gray">
            <a:xfrm>
              <a:off x="0" y="876300"/>
              <a:ext cx="3599191"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Roadmap &amp; enablers</a:t>
              </a:r>
            </a:p>
          </p:txBody>
        </p:sp>
      </p:grpSp>
      <p:pic>
        <p:nvPicPr>
          <p:cNvPr id="23" name="Picture 22">
            <a:extLst>
              <a:ext uri="{FF2B5EF4-FFF2-40B4-BE49-F238E27FC236}">
                <a16:creationId xmlns:a16="http://schemas.microsoft.com/office/drawing/2014/main" id="{7113FEA0-8B3D-43BA-AAE7-069A6EAC68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017" y="1281052"/>
            <a:ext cx="1363164" cy="1363164"/>
          </a:xfrm>
          <a:prstGeom prst="rect">
            <a:avLst/>
          </a:prstGeom>
        </p:spPr>
      </p:pic>
    </p:spTree>
    <p:custDataLst>
      <p:tags r:id="rId1"/>
    </p:custDataLst>
    <p:extLst>
      <p:ext uri="{BB962C8B-B14F-4D97-AF65-F5344CB8AC3E}">
        <p14:creationId xmlns:p14="http://schemas.microsoft.com/office/powerpoint/2010/main" val="219474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btfpColumnIndicatorGroup2">
            <a:extLst>
              <a:ext uri="{FF2B5EF4-FFF2-40B4-BE49-F238E27FC236}">
                <a16:creationId xmlns:a16="http://schemas.microsoft.com/office/drawing/2014/main" id="{F0156F11-AD09-42FA-82EC-F02FA477A24E}"/>
              </a:ext>
            </a:extLst>
          </p:cNvPr>
          <p:cNvGrpSpPr/>
          <p:nvPr/>
        </p:nvGrpSpPr>
        <p:grpSpPr>
          <a:xfrm>
            <a:off x="0" y="6926580"/>
            <a:ext cx="12192000" cy="137160"/>
            <a:chOff x="0" y="6926580"/>
            <a:chExt cx="12192000" cy="137160"/>
          </a:xfrm>
        </p:grpSpPr>
        <p:sp>
          <p:nvSpPr>
            <p:cNvPr id="9" name="btfpColumnGapBlocker890161">
              <a:extLst>
                <a:ext uri="{FF2B5EF4-FFF2-40B4-BE49-F238E27FC236}">
                  <a16:creationId xmlns:a16="http://schemas.microsoft.com/office/drawing/2014/main" id="{B6E692A7-B24E-4729-98A6-9A168FF57794}"/>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7" name="btfpColumnGapBlocker886445">
              <a:extLst>
                <a:ext uri="{FF2B5EF4-FFF2-40B4-BE49-F238E27FC236}">
                  <a16:creationId xmlns:a16="http://schemas.microsoft.com/office/drawing/2014/main" id="{D6D43053-3691-4B96-932B-0196C96CFEB6}"/>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5" name="btfpColumnIndicator324991">
              <a:extLst>
                <a:ext uri="{FF2B5EF4-FFF2-40B4-BE49-F238E27FC236}">
                  <a16:creationId xmlns:a16="http://schemas.microsoft.com/office/drawing/2014/main" id="{26F25BD0-A5BE-4002-8AEB-42729F79EE84}"/>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312811">
              <a:extLst>
                <a:ext uri="{FF2B5EF4-FFF2-40B4-BE49-F238E27FC236}">
                  <a16:creationId xmlns:a16="http://schemas.microsoft.com/office/drawing/2014/main" id="{1BFB3C83-EC42-4CCD-9E11-B3478804BD49}"/>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0" name="btfpColumnIndicatorGroup1">
            <a:extLst>
              <a:ext uri="{FF2B5EF4-FFF2-40B4-BE49-F238E27FC236}">
                <a16:creationId xmlns:a16="http://schemas.microsoft.com/office/drawing/2014/main" id="{9D97E2A2-C373-442E-A7AC-295CB41DF216}"/>
              </a:ext>
            </a:extLst>
          </p:cNvPr>
          <p:cNvGrpSpPr/>
          <p:nvPr/>
        </p:nvGrpSpPr>
        <p:grpSpPr>
          <a:xfrm>
            <a:off x="0" y="-205740"/>
            <a:ext cx="12192000" cy="137160"/>
            <a:chOff x="0" y="-205740"/>
            <a:chExt cx="12192000" cy="137160"/>
          </a:xfrm>
        </p:grpSpPr>
        <p:sp>
          <p:nvSpPr>
            <p:cNvPr id="8" name="btfpColumnGapBlocker179481">
              <a:extLst>
                <a:ext uri="{FF2B5EF4-FFF2-40B4-BE49-F238E27FC236}">
                  <a16:creationId xmlns:a16="http://schemas.microsoft.com/office/drawing/2014/main" id="{D0C30718-9A4A-47D6-B6A9-C52A8F173D72}"/>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6" name="btfpColumnGapBlocker470108">
              <a:extLst>
                <a:ext uri="{FF2B5EF4-FFF2-40B4-BE49-F238E27FC236}">
                  <a16:creationId xmlns:a16="http://schemas.microsoft.com/office/drawing/2014/main" id="{E6FAB957-E8AB-4390-B934-AB608713016F}"/>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4" name="btfpColumnIndicator922598">
              <a:extLst>
                <a:ext uri="{FF2B5EF4-FFF2-40B4-BE49-F238E27FC236}">
                  <a16:creationId xmlns:a16="http://schemas.microsoft.com/office/drawing/2014/main" id="{838DAA71-40DD-42E4-94AE-A4AEB2061B3B}"/>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 name="btfpColumnIndicator648791">
              <a:extLst>
                <a:ext uri="{FF2B5EF4-FFF2-40B4-BE49-F238E27FC236}">
                  <a16:creationId xmlns:a16="http://schemas.microsoft.com/office/drawing/2014/main" id="{3E228ACE-5F55-4800-BAAA-A85171B8CA16}"/>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50096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0A78C40-8F38-468E-939C-2EB35289FFA3}"/>
              </a:ext>
            </a:extLst>
          </p:cNvPr>
          <p:cNvSpPr/>
          <p:nvPr/>
        </p:nvSpPr>
        <p:spPr>
          <a:xfrm>
            <a:off x="1971502" y="1281053"/>
            <a:ext cx="9890298" cy="5280086"/>
          </a:xfrm>
          <a:prstGeom prst="rect">
            <a:avLst/>
          </a:prstGeom>
          <a:noFill/>
          <a:ln w="19050" cap="flat" cmpd="sng" algn="ctr">
            <a:noFill/>
            <a:prstDash val="solid"/>
          </a:ln>
          <a:effectLst/>
        </p:spPr>
        <p:txBody>
          <a:bodyPr lIns="0" tIns="0" rIns="0" bIns="0" rtlCol="0" anchor="t"/>
          <a:lstStyle/>
          <a:p>
            <a:pPr marL="0" marR="0" lvl="0" indent="0" defTabSz="981334"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From: Marina Ferrari</a:t>
            </a:r>
          </a:p>
          <a:p>
            <a:pPr marL="0" marR="0" lvl="0" indent="0" defTabSz="981334"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To: The Nature Conservancy case team</a:t>
            </a:r>
          </a:p>
          <a:p>
            <a:pPr marL="0" lvl="0" indent="0" defTabSz="981334">
              <a:spcBef>
                <a:spcPts val="0"/>
              </a:spcBef>
              <a:buNone/>
              <a:defRPr/>
            </a:pPr>
            <a:r>
              <a:rPr kumimoji="0" lang="en-US" sz="1050" b="0" i="0" u="none" strike="noStrike" kern="0" cap="none" spc="0" normalizeH="0" baseline="0" noProof="0" dirty="0">
                <a:ln>
                  <a:noFill/>
                </a:ln>
                <a:solidFill>
                  <a:prstClr val="black"/>
                </a:solidFill>
                <a:effectLst/>
                <a:uLnTx/>
                <a:uFillTx/>
                <a:latin typeface="Verdana"/>
                <a:ea typeface="+mn-ea"/>
                <a:cs typeface="+mn-cs"/>
              </a:rPr>
              <a:t>Subject: </a:t>
            </a:r>
            <a:r>
              <a:rPr kumimoji="0" lang="en-US" sz="1050" b="1" i="0" u="none" strike="noStrike" kern="0" cap="none" spc="0" normalizeH="0" baseline="0" noProof="0" dirty="0">
                <a:ln>
                  <a:noFill/>
                </a:ln>
                <a:solidFill>
                  <a:prstClr val="black"/>
                </a:solidFill>
                <a:effectLst/>
                <a:uLnTx/>
                <a:uFillTx/>
                <a:latin typeface="Verdana"/>
                <a:ea typeface="+mn-ea"/>
                <a:cs typeface="+mn-cs"/>
              </a:rPr>
              <a:t>Phase 2 assignment</a:t>
            </a:r>
          </a:p>
          <a:p>
            <a:pPr marL="0" marR="0" lvl="0" indent="0" defTabSz="98133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Verdana"/>
              <a:ea typeface="+mn-ea"/>
              <a:cs typeface="+mn-cs"/>
            </a:endParaRPr>
          </a:p>
          <a:p>
            <a:pPr marL="0" marR="0" lvl="0" indent="0" defTabSz="981334"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a:ea typeface="+mn-ea"/>
                <a:cs typeface="+mn-cs"/>
              </a:rPr>
              <a:t>Hello team!</a:t>
            </a:r>
          </a:p>
          <a:p>
            <a:pPr marL="0" marR="0" lvl="0" indent="0" defTabSz="981334" eaLnBrk="1" fontAlgn="auto" latinLnBrk="0" hangingPunct="1">
              <a:lnSpc>
                <a:spcPct val="100000"/>
              </a:lnSpc>
              <a:spcBef>
                <a:spcPts val="0"/>
              </a:spcBef>
              <a:spcAft>
                <a:spcPts val="0"/>
              </a:spcAft>
              <a:buClrTx/>
              <a:buSzTx/>
              <a:buFontTx/>
              <a:buNone/>
              <a:tabLst/>
              <a:defRPr/>
            </a:pPr>
            <a:endParaRPr lang="en-US" sz="1050" kern="0" dirty="0">
              <a:solidFill>
                <a:prstClr val="black"/>
              </a:solidFill>
              <a:latin typeface="Verdana"/>
            </a:endParaRPr>
          </a:p>
          <a:p>
            <a:pPr marL="0" marR="0" lvl="0" indent="0" defTabSz="981334" eaLnBrk="1" fontAlgn="auto" latinLnBrk="0" hangingPunct="1">
              <a:lnSpc>
                <a:spcPct val="100000"/>
              </a:lnSpc>
              <a:spcBef>
                <a:spcPts val="0"/>
              </a:spcBef>
              <a:spcAft>
                <a:spcPts val="0"/>
              </a:spcAft>
              <a:buClrTx/>
              <a:buSzTx/>
              <a:buFontTx/>
              <a:buNone/>
              <a:tabLst/>
              <a:defRPr/>
            </a:pPr>
            <a:r>
              <a:rPr lang="en-US" sz="1050" kern="0" dirty="0">
                <a:solidFill>
                  <a:prstClr val="black"/>
                </a:solidFill>
                <a:latin typeface="Verdana"/>
              </a:rPr>
              <a:t>First of all, congratulations on the analysis of the expected land area destinated to agribusiness in Pará! AAG and I were truly impressed by the results of your model. </a:t>
            </a:r>
          </a:p>
          <a:p>
            <a:pPr marL="0" marR="0" lvl="0" indent="0" defTabSz="981334" eaLnBrk="1" fontAlgn="auto" latinLnBrk="0" hangingPunct="1">
              <a:lnSpc>
                <a:spcPct val="100000"/>
              </a:lnSpc>
              <a:spcBef>
                <a:spcPts val="0"/>
              </a:spcBef>
              <a:spcAft>
                <a:spcPts val="0"/>
              </a:spcAft>
              <a:buClrTx/>
              <a:buSzTx/>
              <a:buFontTx/>
              <a:buNone/>
              <a:tabLst/>
              <a:defRPr/>
            </a:pPr>
            <a:endParaRPr lang="en-US" sz="1050" kern="0" dirty="0">
              <a:solidFill>
                <a:prstClr val="black"/>
              </a:solidFill>
              <a:latin typeface="Verdana"/>
            </a:endParaRPr>
          </a:p>
          <a:p>
            <a:pPr marL="0" marR="0" lvl="0" indent="0" defTabSz="981334" eaLnBrk="1" fontAlgn="auto" latinLnBrk="0" hangingPunct="1">
              <a:lnSpc>
                <a:spcPct val="100000"/>
              </a:lnSpc>
              <a:spcBef>
                <a:spcPts val="0"/>
              </a:spcBef>
              <a:spcAft>
                <a:spcPts val="0"/>
              </a:spcAft>
              <a:buClrTx/>
              <a:buSzTx/>
              <a:buFontTx/>
              <a:buNone/>
              <a:tabLst/>
              <a:defRPr/>
            </a:pPr>
            <a:r>
              <a:rPr lang="en-US" sz="1050" kern="0" dirty="0">
                <a:solidFill>
                  <a:prstClr val="black"/>
                </a:solidFill>
                <a:latin typeface="Verdana"/>
              </a:rPr>
              <a:t>Moving forward, I need your support to </a:t>
            </a:r>
            <a:r>
              <a:rPr lang="en-US" sz="1050" b="1" kern="0" dirty="0">
                <a:solidFill>
                  <a:prstClr val="black"/>
                </a:solidFill>
                <a:latin typeface="Verdana"/>
              </a:rPr>
              <a:t>finish the Strategy Plan framework for the entire case</a:t>
            </a:r>
            <a:r>
              <a:rPr lang="en-US" sz="1050" kern="0" dirty="0">
                <a:solidFill>
                  <a:prstClr val="black"/>
                </a:solidFill>
                <a:latin typeface="Verdana"/>
              </a:rPr>
              <a:t>. This involves using the output of your model together with additional data to finish the Where to Play workstream, as well as advancing the thinking on the other workstreams. </a:t>
            </a:r>
          </a:p>
          <a:p>
            <a:pPr marL="0" marR="0" lvl="0" indent="0" defTabSz="981334" eaLnBrk="1" fontAlgn="auto" latinLnBrk="0" hangingPunct="1">
              <a:lnSpc>
                <a:spcPct val="100000"/>
              </a:lnSpc>
              <a:spcBef>
                <a:spcPts val="0"/>
              </a:spcBef>
              <a:spcAft>
                <a:spcPts val="0"/>
              </a:spcAft>
              <a:buClrTx/>
              <a:buSzTx/>
              <a:buFontTx/>
              <a:buNone/>
              <a:tabLst/>
              <a:defRPr/>
            </a:pPr>
            <a:endParaRPr lang="en-US" sz="1050" kern="0" dirty="0">
              <a:solidFill>
                <a:prstClr val="black"/>
              </a:solidFill>
              <a:latin typeface="Verdana"/>
            </a:endParaRPr>
          </a:p>
          <a:p>
            <a:pPr marL="0" marR="0" lvl="0" indent="0" defTabSz="981334" eaLnBrk="1" fontAlgn="auto" latinLnBrk="0" hangingPunct="1">
              <a:lnSpc>
                <a:spcPct val="100000"/>
              </a:lnSpc>
              <a:spcBef>
                <a:spcPts val="0"/>
              </a:spcBef>
              <a:spcAft>
                <a:spcPts val="0"/>
              </a:spcAft>
              <a:buClrTx/>
              <a:buSzTx/>
              <a:buFontTx/>
              <a:buNone/>
              <a:tabLst/>
              <a:defRPr/>
            </a:pPr>
            <a:r>
              <a:rPr lang="en-US" sz="1050" kern="0" dirty="0">
                <a:solidFill>
                  <a:prstClr val="black"/>
                </a:solidFill>
                <a:latin typeface="Verdana"/>
              </a:rPr>
              <a:t>I attached to this e-mail the main output of our project: the </a:t>
            </a:r>
            <a:r>
              <a:rPr lang="en-US" sz="1050" b="1" kern="0" dirty="0">
                <a:solidFill>
                  <a:prstClr val="black"/>
                </a:solidFill>
                <a:latin typeface="Verdana"/>
              </a:rPr>
              <a:t>“Strategy on a page”</a:t>
            </a:r>
            <a:r>
              <a:rPr lang="en-US" sz="1050" kern="0" dirty="0">
                <a:solidFill>
                  <a:prstClr val="black"/>
                </a:solidFill>
                <a:latin typeface="Verdana"/>
              </a:rPr>
              <a:t>. We have already completed the analysis on case for change &amp; ambition (you can go through the back-ups to understand what we did there). Your goal is to </a:t>
            </a:r>
            <a:r>
              <a:rPr lang="en-US" sz="1050" b="1" kern="0" dirty="0">
                <a:solidFill>
                  <a:prstClr val="black"/>
                </a:solidFill>
                <a:latin typeface="Verdana"/>
              </a:rPr>
              <a:t>complete the framework for the remaining workstreams and create 4 back-up slides</a:t>
            </a:r>
            <a:r>
              <a:rPr lang="en-US" sz="1050" kern="0" dirty="0">
                <a:solidFill>
                  <a:prstClr val="black"/>
                </a:solidFill>
                <a:latin typeface="Verdana"/>
              </a:rPr>
              <a:t>: one for Where to Play, one for How to Win and two for Implementation Roadmap &amp; Enablers (including the timeline). </a:t>
            </a:r>
          </a:p>
          <a:p>
            <a:pPr marL="0" marR="0" lvl="0" indent="0" defTabSz="981334" eaLnBrk="1" fontAlgn="auto" latinLnBrk="0" hangingPunct="1">
              <a:lnSpc>
                <a:spcPct val="100000"/>
              </a:lnSpc>
              <a:spcBef>
                <a:spcPts val="0"/>
              </a:spcBef>
              <a:spcAft>
                <a:spcPts val="0"/>
              </a:spcAft>
              <a:buClrTx/>
              <a:buSzTx/>
              <a:buFontTx/>
              <a:buNone/>
              <a:tabLst/>
              <a:defRPr/>
            </a:pPr>
            <a:endParaRPr lang="en-US" sz="1050" kern="0" dirty="0">
              <a:solidFill>
                <a:prstClr val="black"/>
              </a:solidFill>
              <a:latin typeface="Verdana"/>
            </a:endParaRPr>
          </a:p>
          <a:p>
            <a:pPr marL="0" marR="0" lvl="0" indent="0" defTabSz="981334" eaLnBrk="1" fontAlgn="auto" latinLnBrk="0" hangingPunct="1">
              <a:lnSpc>
                <a:spcPct val="100000"/>
              </a:lnSpc>
              <a:spcBef>
                <a:spcPts val="0"/>
              </a:spcBef>
              <a:spcAft>
                <a:spcPts val="0"/>
              </a:spcAft>
              <a:buClrTx/>
              <a:buSzTx/>
              <a:buFontTx/>
              <a:buNone/>
              <a:tabLst/>
              <a:defRPr/>
            </a:pPr>
            <a:r>
              <a:rPr lang="en-US" sz="1050" kern="0" dirty="0">
                <a:solidFill>
                  <a:prstClr val="black"/>
                </a:solidFill>
                <a:latin typeface="Verdana"/>
              </a:rPr>
              <a:t>You will also need to </a:t>
            </a:r>
            <a:r>
              <a:rPr lang="en-US" sz="1050" b="1" kern="0" dirty="0">
                <a:solidFill>
                  <a:prstClr val="black"/>
                </a:solidFill>
                <a:latin typeface="Verdana"/>
              </a:rPr>
              <a:t>present these slides to the client </a:t>
            </a:r>
            <a:r>
              <a:rPr lang="en-US" sz="1050" kern="0" dirty="0">
                <a:solidFill>
                  <a:prstClr val="black"/>
                </a:solidFill>
                <a:latin typeface="Verdana"/>
              </a:rPr>
              <a:t>in the final meeting of the project. You should prepare an </a:t>
            </a:r>
            <a:r>
              <a:rPr lang="en-US" sz="1050" b="1" kern="0" dirty="0">
                <a:solidFill>
                  <a:prstClr val="black"/>
                </a:solidFill>
                <a:latin typeface="Verdana"/>
              </a:rPr>
              <a:t>8 to 10min presentation </a:t>
            </a:r>
            <a:r>
              <a:rPr lang="en-US" sz="1050" kern="0" dirty="0">
                <a:solidFill>
                  <a:prstClr val="black"/>
                </a:solidFill>
                <a:latin typeface="Verdana"/>
              </a:rPr>
              <a:t> and </a:t>
            </a:r>
            <a:r>
              <a:rPr lang="en-US" sz="1050" b="1" kern="0" dirty="0">
                <a:solidFill>
                  <a:prstClr val="black"/>
                </a:solidFill>
                <a:latin typeface="Verdana"/>
              </a:rPr>
              <a:t>allow 5min to answer any questions </a:t>
            </a:r>
            <a:r>
              <a:rPr lang="en-US" sz="1050" kern="0" dirty="0">
                <a:solidFill>
                  <a:prstClr val="black"/>
                </a:solidFill>
                <a:latin typeface="Verdana"/>
              </a:rPr>
              <a:t>they might have. The </a:t>
            </a:r>
            <a:r>
              <a:rPr lang="en-US" sz="1050" b="1" kern="0" dirty="0">
                <a:solidFill>
                  <a:prstClr val="black"/>
                </a:solidFill>
                <a:latin typeface="Verdana"/>
              </a:rPr>
              <a:t>slides must be in English</a:t>
            </a:r>
            <a:r>
              <a:rPr lang="en-US" sz="1050" kern="0" dirty="0">
                <a:solidFill>
                  <a:prstClr val="black"/>
                </a:solidFill>
                <a:latin typeface="Verdana"/>
              </a:rPr>
              <a:t>, but you can decide whether you prefer to present in English, Spanish or Portuguese.</a:t>
            </a:r>
          </a:p>
          <a:p>
            <a:pPr marL="0" marR="0" lvl="0" indent="0" defTabSz="981334" eaLnBrk="1" fontAlgn="auto" latinLnBrk="0" hangingPunct="1">
              <a:lnSpc>
                <a:spcPct val="100000"/>
              </a:lnSpc>
              <a:spcBef>
                <a:spcPts val="0"/>
              </a:spcBef>
              <a:spcAft>
                <a:spcPts val="0"/>
              </a:spcAft>
              <a:buClrTx/>
              <a:buSzTx/>
              <a:buFontTx/>
              <a:buNone/>
              <a:tabLst/>
              <a:defRPr/>
            </a:pPr>
            <a:endParaRPr lang="en-US" sz="1050" kern="0" dirty="0">
              <a:solidFill>
                <a:prstClr val="black"/>
              </a:solidFill>
              <a:latin typeface="Verdana"/>
            </a:endParaRPr>
          </a:p>
          <a:p>
            <a:pPr marL="0" marR="0" lvl="0" indent="0" defTabSz="981334" eaLnBrk="1" fontAlgn="auto" latinLnBrk="0" hangingPunct="1">
              <a:lnSpc>
                <a:spcPct val="100000"/>
              </a:lnSpc>
              <a:spcBef>
                <a:spcPts val="0"/>
              </a:spcBef>
              <a:spcAft>
                <a:spcPts val="0"/>
              </a:spcAft>
              <a:buClrTx/>
              <a:buSzTx/>
              <a:buFontTx/>
              <a:buNone/>
              <a:tabLst/>
              <a:defRPr/>
            </a:pPr>
            <a:r>
              <a:rPr lang="en-US" sz="1050" kern="0" dirty="0">
                <a:solidFill>
                  <a:prstClr val="black"/>
                </a:solidFill>
                <a:latin typeface="Verdana"/>
              </a:rPr>
              <a:t>I asked for the other consultants of our team to send you </a:t>
            </a:r>
            <a:r>
              <a:rPr lang="en-US" sz="1050" b="1" kern="0" dirty="0">
                <a:solidFill>
                  <a:prstClr val="black"/>
                </a:solidFill>
                <a:latin typeface="Verdana"/>
              </a:rPr>
              <a:t>detailed instructions &amp; data </a:t>
            </a:r>
            <a:r>
              <a:rPr lang="en-US" sz="1050" kern="0" dirty="0">
                <a:solidFill>
                  <a:prstClr val="black"/>
                </a:solidFill>
                <a:latin typeface="Verdana"/>
              </a:rPr>
              <a:t>for each of the workstreams. </a:t>
            </a:r>
          </a:p>
          <a:p>
            <a:pPr marL="0" marR="0" lvl="0" indent="0" defTabSz="981334" eaLnBrk="1" fontAlgn="auto" latinLnBrk="0" hangingPunct="1">
              <a:lnSpc>
                <a:spcPct val="100000"/>
              </a:lnSpc>
              <a:spcBef>
                <a:spcPts val="0"/>
              </a:spcBef>
              <a:spcAft>
                <a:spcPts val="0"/>
              </a:spcAft>
              <a:buClrTx/>
              <a:buSzTx/>
              <a:buFontTx/>
              <a:buNone/>
              <a:tabLst/>
              <a:defRPr/>
            </a:pPr>
            <a:endParaRPr lang="en-US" sz="1050" kern="0" dirty="0">
              <a:solidFill>
                <a:prstClr val="black"/>
              </a:solidFill>
              <a:latin typeface="Verdana"/>
            </a:endParaRPr>
          </a:p>
          <a:p>
            <a:pPr marL="0" lvl="0" indent="0" defTabSz="981334">
              <a:spcBef>
                <a:spcPts val="0"/>
              </a:spcBef>
              <a:buNone/>
            </a:pPr>
            <a:r>
              <a:rPr lang="en-US" sz="1050" dirty="0">
                <a:solidFill>
                  <a:prstClr val="black"/>
                </a:solidFill>
                <a:latin typeface="Verdana"/>
              </a:rPr>
              <a:t>Once again, </a:t>
            </a:r>
            <a:r>
              <a:rPr lang="en-US" sz="1050" b="1" dirty="0">
                <a:solidFill>
                  <a:prstClr val="black"/>
                </a:solidFill>
                <a:latin typeface="Verdana"/>
              </a:rPr>
              <a:t>time is short, </a:t>
            </a:r>
            <a:r>
              <a:rPr lang="en-US" sz="1050" dirty="0">
                <a:solidFill>
                  <a:prstClr val="black"/>
                </a:solidFill>
                <a:latin typeface="Verdana"/>
              </a:rPr>
              <a:t>so I strongly recommend that you </a:t>
            </a:r>
            <a:r>
              <a:rPr lang="en-US" sz="1050" b="1" dirty="0">
                <a:solidFill>
                  <a:prstClr val="black"/>
                </a:solidFill>
                <a:latin typeface="Verdana"/>
              </a:rPr>
              <a:t>divide the work</a:t>
            </a:r>
            <a:r>
              <a:rPr lang="en-US" sz="1050" dirty="0">
                <a:solidFill>
                  <a:prstClr val="black"/>
                </a:solidFill>
                <a:latin typeface="Verdana"/>
              </a:rPr>
              <a:t>. But remember: the workstreams depend on each other, so make sure you come up with a unified answer to create the Strategic Plan for TNC on how to mitigate the environmental impact of agriculture and livestock in the state of Pará.  </a:t>
            </a:r>
          </a:p>
          <a:p>
            <a:pPr marL="0" lvl="0" indent="0" defTabSz="981334">
              <a:spcBef>
                <a:spcPts val="0"/>
              </a:spcBef>
              <a:buNone/>
            </a:pPr>
            <a:endParaRPr lang="en-US" sz="1050" dirty="0">
              <a:solidFill>
                <a:prstClr val="black"/>
              </a:solidFill>
              <a:latin typeface="Verdana"/>
            </a:endParaRPr>
          </a:p>
          <a:p>
            <a:pPr marL="0" lvl="0" indent="0" defTabSz="981334">
              <a:spcBef>
                <a:spcPts val="0"/>
              </a:spcBef>
              <a:buNone/>
            </a:pPr>
            <a:r>
              <a:rPr lang="en-US" sz="1050" dirty="0">
                <a:solidFill>
                  <a:prstClr val="black"/>
                </a:solidFill>
                <a:latin typeface="Verdana"/>
              </a:rPr>
              <a:t>Thanks a lot, team, and good luck!</a:t>
            </a:r>
          </a:p>
          <a:p>
            <a:pPr marL="0" lvl="0" indent="0" defTabSz="981334">
              <a:spcBef>
                <a:spcPts val="0"/>
              </a:spcBef>
              <a:buNone/>
            </a:pPr>
            <a:endParaRPr lang="en-US" sz="1050" dirty="0">
              <a:solidFill>
                <a:prstClr val="black"/>
              </a:solidFill>
              <a:latin typeface="Verdana"/>
            </a:endParaRPr>
          </a:p>
          <a:p>
            <a:pPr marL="0" lvl="0" indent="0" defTabSz="981334">
              <a:spcBef>
                <a:spcPts val="0"/>
              </a:spcBef>
              <a:buNone/>
            </a:pPr>
            <a:r>
              <a:rPr lang="en-US" sz="1050" dirty="0">
                <a:solidFill>
                  <a:prstClr val="black"/>
                </a:solidFill>
                <a:latin typeface="Verdana"/>
              </a:rPr>
              <a:t>Best,</a:t>
            </a:r>
          </a:p>
          <a:p>
            <a:pPr marL="0" lvl="0" indent="0" defTabSz="981334">
              <a:spcBef>
                <a:spcPts val="0"/>
              </a:spcBef>
              <a:buNone/>
            </a:pPr>
            <a:r>
              <a:rPr lang="en-US" sz="1050" dirty="0">
                <a:solidFill>
                  <a:prstClr val="black"/>
                </a:solidFill>
                <a:latin typeface="Verdana"/>
              </a:rPr>
              <a:t>Marina</a:t>
            </a:r>
          </a:p>
          <a:p>
            <a:pPr marL="0" marR="0" lvl="0" indent="0" defTabSz="98133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prstClr val="black"/>
              </a:solidFill>
              <a:effectLst/>
              <a:uLnTx/>
              <a:uFillTx/>
              <a:latin typeface="Verdana"/>
              <a:ea typeface="+mn-ea"/>
              <a:cs typeface="+mn-cs"/>
            </a:endParaRPr>
          </a:p>
        </p:txBody>
      </p:sp>
      <p:grpSp>
        <p:nvGrpSpPr>
          <p:cNvPr id="12" name="btfpColumnIndicatorGroup2">
            <a:extLst>
              <a:ext uri="{FF2B5EF4-FFF2-40B4-BE49-F238E27FC236}">
                <a16:creationId xmlns:a16="http://schemas.microsoft.com/office/drawing/2014/main" id="{52CC025E-8E7A-40F6-AF93-1ECEB63E1986}"/>
              </a:ext>
            </a:extLst>
          </p:cNvPr>
          <p:cNvGrpSpPr/>
          <p:nvPr/>
        </p:nvGrpSpPr>
        <p:grpSpPr>
          <a:xfrm>
            <a:off x="0" y="6926580"/>
            <a:ext cx="12192000" cy="137160"/>
            <a:chOff x="0" y="6926580"/>
            <a:chExt cx="12192000" cy="137160"/>
          </a:xfrm>
        </p:grpSpPr>
        <p:sp>
          <p:nvSpPr>
            <p:cNvPr id="10" name="btfpColumnGapBlocker634700">
              <a:extLst>
                <a:ext uri="{FF2B5EF4-FFF2-40B4-BE49-F238E27FC236}">
                  <a16:creationId xmlns:a16="http://schemas.microsoft.com/office/drawing/2014/main" id="{419AB248-E4F1-479B-973B-D816D97FF597}"/>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8" name="btfpColumnGapBlocker134471">
              <a:extLst>
                <a:ext uri="{FF2B5EF4-FFF2-40B4-BE49-F238E27FC236}">
                  <a16:creationId xmlns:a16="http://schemas.microsoft.com/office/drawing/2014/main" id="{EA88E8F6-86EA-48FD-A4BF-1D4E1CA427B3}"/>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6" name="btfpColumnIndicator434393">
              <a:extLst>
                <a:ext uri="{FF2B5EF4-FFF2-40B4-BE49-F238E27FC236}">
                  <a16:creationId xmlns:a16="http://schemas.microsoft.com/office/drawing/2014/main" id="{D77E7F87-6B92-4EEE-84F6-8A98379E3A2F}"/>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587950">
              <a:extLst>
                <a:ext uri="{FF2B5EF4-FFF2-40B4-BE49-F238E27FC236}">
                  <a16:creationId xmlns:a16="http://schemas.microsoft.com/office/drawing/2014/main" id="{98B4860F-8F95-4ACF-B394-94B1DC0885DA}"/>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 name="btfpColumnIndicatorGroup1">
            <a:extLst>
              <a:ext uri="{FF2B5EF4-FFF2-40B4-BE49-F238E27FC236}">
                <a16:creationId xmlns:a16="http://schemas.microsoft.com/office/drawing/2014/main" id="{D4542F74-6C68-4579-8F92-64C0F08F62D5}"/>
              </a:ext>
            </a:extLst>
          </p:cNvPr>
          <p:cNvGrpSpPr/>
          <p:nvPr/>
        </p:nvGrpSpPr>
        <p:grpSpPr>
          <a:xfrm>
            <a:off x="0" y="-205740"/>
            <a:ext cx="12192000" cy="137160"/>
            <a:chOff x="0" y="-205740"/>
            <a:chExt cx="12192000" cy="137160"/>
          </a:xfrm>
        </p:grpSpPr>
        <p:sp>
          <p:nvSpPr>
            <p:cNvPr id="9" name="btfpColumnGapBlocker310191">
              <a:extLst>
                <a:ext uri="{FF2B5EF4-FFF2-40B4-BE49-F238E27FC236}">
                  <a16:creationId xmlns:a16="http://schemas.microsoft.com/office/drawing/2014/main" id="{7FCF774A-5CA4-4336-86A6-51912B00C0C2}"/>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7" name="btfpColumnGapBlocker210519">
              <a:extLst>
                <a:ext uri="{FF2B5EF4-FFF2-40B4-BE49-F238E27FC236}">
                  <a16:creationId xmlns:a16="http://schemas.microsoft.com/office/drawing/2014/main" id="{CABA12F2-6F8E-4545-81A4-82E0E875BB68}"/>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5" name="btfpColumnIndicator249244">
              <a:extLst>
                <a:ext uri="{FF2B5EF4-FFF2-40B4-BE49-F238E27FC236}">
                  <a16:creationId xmlns:a16="http://schemas.microsoft.com/office/drawing/2014/main" id="{487BC418-FD1B-48C5-AC12-A9DF2EFF8231}"/>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916809">
              <a:extLst>
                <a:ext uri="{FF2B5EF4-FFF2-40B4-BE49-F238E27FC236}">
                  <a16:creationId xmlns:a16="http://schemas.microsoft.com/office/drawing/2014/main" id="{9C196DC8-719E-457C-8C6F-8F8E1A9ACE2E}"/>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4B5DF60-0A70-4C81-BD5C-592924527A11}"/>
              </a:ext>
            </a:extLst>
          </p:cNvPr>
          <p:cNvSpPr>
            <a:spLocks noGrp="1"/>
          </p:cNvSpPr>
          <p:nvPr>
            <p:ph type="title"/>
          </p:nvPr>
        </p:nvSpPr>
        <p:spPr/>
        <p:txBody>
          <a:bodyPr/>
          <a:lstStyle/>
          <a:p>
            <a:r>
              <a:rPr lang="en-US" dirty="0"/>
              <a:t>You received your second project assignment from your manager</a:t>
            </a:r>
            <a:endParaRPr lang="pt-BR" dirty="0"/>
          </a:p>
        </p:txBody>
      </p:sp>
      <p:pic>
        <p:nvPicPr>
          <p:cNvPr id="15" name="Picture 14">
            <a:extLst>
              <a:ext uri="{FF2B5EF4-FFF2-40B4-BE49-F238E27FC236}">
                <a16:creationId xmlns:a16="http://schemas.microsoft.com/office/drawing/2014/main" id="{252BB6F5-D7AB-4806-8364-15EE2139FD35}"/>
              </a:ext>
            </a:extLst>
          </p:cNvPr>
          <p:cNvPicPr>
            <a:picLocks noChangeAspect="1"/>
          </p:cNvPicPr>
          <p:nvPr/>
        </p:nvPicPr>
        <p:blipFill>
          <a:blip r:embed="rId4"/>
          <a:stretch>
            <a:fillRect/>
          </a:stretch>
        </p:blipFill>
        <p:spPr>
          <a:xfrm>
            <a:off x="468017" y="1281052"/>
            <a:ext cx="1363164" cy="1363164"/>
          </a:xfrm>
          <a:prstGeom prst="rect">
            <a:avLst/>
          </a:prstGeom>
        </p:spPr>
      </p:pic>
      <p:grpSp>
        <p:nvGrpSpPr>
          <p:cNvPr id="16" name="btfpRunningAgenda1Level884994">
            <a:extLst>
              <a:ext uri="{FF2B5EF4-FFF2-40B4-BE49-F238E27FC236}">
                <a16:creationId xmlns:a16="http://schemas.microsoft.com/office/drawing/2014/main" id="{8704F3CB-A804-4A7F-8079-2021EF0E645C}"/>
              </a:ext>
            </a:extLst>
          </p:cNvPr>
          <p:cNvGrpSpPr/>
          <p:nvPr>
            <p:custDataLst>
              <p:tags r:id="rId2"/>
            </p:custDataLst>
          </p:nvPr>
        </p:nvGrpSpPr>
        <p:grpSpPr>
          <a:xfrm>
            <a:off x="0" y="944429"/>
            <a:ext cx="3487238" cy="257442"/>
            <a:chOff x="0" y="876300"/>
            <a:chExt cx="3487238" cy="257442"/>
          </a:xfrm>
        </p:grpSpPr>
        <p:sp>
          <p:nvSpPr>
            <p:cNvPr id="17" name="btfpRunningAgenda1LevelBarLeft884994">
              <a:extLst>
                <a:ext uri="{FF2B5EF4-FFF2-40B4-BE49-F238E27FC236}">
                  <a16:creationId xmlns:a16="http://schemas.microsoft.com/office/drawing/2014/main" id="{E665CDCD-18E5-44AC-96A9-0F6F8647BA80}"/>
                </a:ext>
              </a:extLst>
            </p:cNvPr>
            <p:cNvSpPr/>
            <p:nvPr/>
          </p:nvSpPr>
          <p:spPr bwMode="gray">
            <a:xfrm>
              <a:off x="1" y="876300"/>
              <a:ext cx="3389674" cy="257442"/>
            </a:xfrm>
            <a:custGeom>
              <a:avLst/>
              <a:gdLst>
                <a:gd name="connsiteX0" fmla="*/ 95080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50801 w 1816204"/>
                <a:gd name="connsiteY0" fmla="*/ 0 h 257442"/>
                <a:gd name="connsiteX1" fmla="*/ 896081 w 1816204"/>
                <a:gd name="connsiteY1" fmla="*/ 257442 h 257442"/>
                <a:gd name="connsiteX2" fmla="*/ 1816204 w 1816204"/>
                <a:gd name="connsiteY2" fmla="*/ 257442 h 257442"/>
                <a:gd name="connsiteX3" fmla="*/ 0 w 1816204"/>
                <a:gd name="connsiteY3" fmla="*/ 257442 h 257442"/>
                <a:gd name="connsiteX0" fmla="*/ 950801 w 950801"/>
                <a:gd name="connsiteY0" fmla="*/ 0 h 257442"/>
                <a:gd name="connsiteX1" fmla="*/ 896081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80 w 950800"/>
                <a:gd name="connsiteY1" fmla="*/ 257442 h 257442"/>
                <a:gd name="connsiteX2" fmla="*/ 0 w 950800"/>
                <a:gd name="connsiteY2" fmla="*/ 257442 h 257442"/>
                <a:gd name="connsiteX3" fmla="*/ 1 w 950800"/>
                <a:gd name="connsiteY3" fmla="*/ 0 h 257442"/>
                <a:gd name="connsiteX0" fmla="*/ 1119116 w 1119116"/>
                <a:gd name="connsiteY0" fmla="*/ 0 h 257442"/>
                <a:gd name="connsiteX1" fmla="*/ 896080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279416 w 1279416"/>
                <a:gd name="connsiteY0" fmla="*/ 0 h 257442"/>
                <a:gd name="connsiteX1" fmla="*/ 10643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439717 w 1439717"/>
                <a:gd name="connsiteY0" fmla="*/ 0 h 257442"/>
                <a:gd name="connsiteX1" fmla="*/ 1224695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0 w 1439717"/>
                <a:gd name="connsiteY3" fmla="*/ 0 h 257442"/>
                <a:gd name="connsiteX0" fmla="*/ 1641695 w 1641695"/>
                <a:gd name="connsiteY0" fmla="*/ 0 h 257442"/>
                <a:gd name="connsiteX1" fmla="*/ 1384996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810011 w 1810011"/>
                <a:gd name="connsiteY0" fmla="*/ 0 h 257442"/>
                <a:gd name="connsiteX1" fmla="*/ 1586974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2130611 w 2130611"/>
                <a:gd name="connsiteY0" fmla="*/ 0 h 257442"/>
                <a:gd name="connsiteX1" fmla="*/ 17552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0 w 2130611"/>
                <a:gd name="connsiteY3" fmla="*/ 0 h 257442"/>
                <a:gd name="connsiteX0" fmla="*/ 2308544 w 2308544"/>
                <a:gd name="connsiteY0" fmla="*/ 0 h 257442"/>
                <a:gd name="connsiteX1" fmla="*/ 2075890 w 2308544"/>
                <a:gd name="connsiteY1" fmla="*/ 257442 h 257442"/>
                <a:gd name="connsiteX2" fmla="*/ 0 w 2308544"/>
                <a:gd name="connsiteY2" fmla="*/ 257442 h 257442"/>
                <a:gd name="connsiteX3" fmla="*/ 0 w 2308544"/>
                <a:gd name="connsiteY3" fmla="*/ 0 h 257442"/>
                <a:gd name="connsiteX0" fmla="*/ 2308544 w 2308544"/>
                <a:gd name="connsiteY0" fmla="*/ 0 h 257442"/>
                <a:gd name="connsiteX1" fmla="*/ 2253822 w 2308544"/>
                <a:gd name="connsiteY1" fmla="*/ 257442 h 257442"/>
                <a:gd name="connsiteX2" fmla="*/ 0 w 2308544"/>
                <a:gd name="connsiteY2" fmla="*/ 257442 h 257442"/>
                <a:gd name="connsiteX3" fmla="*/ 0 w 2308544"/>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308545 w 2308545"/>
                <a:gd name="connsiteY0" fmla="*/ 0 h 257442"/>
                <a:gd name="connsiteX1" fmla="*/ 2253823 w 2308545"/>
                <a:gd name="connsiteY1" fmla="*/ 257442 h 257442"/>
                <a:gd name="connsiteX2" fmla="*/ 0 w 2308545"/>
                <a:gd name="connsiteY2" fmla="*/ 257442 h 257442"/>
                <a:gd name="connsiteX3" fmla="*/ 1 w 2308545"/>
                <a:gd name="connsiteY3" fmla="*/ 0 h 257442"/>
                <a:gd name="connsiteX0" fmla="*/ 2476861 w 2476861"/>
                <a:gd name="connsiteY0" fmla="*/ 0 h 257442"/>
                <a:gd name="connsiteX1" fmla="*/ 2253823 w 2476861"/>
                <a:gd name="connsiteY1" fmla="*/ 257442 h 257442"/>
                <a:gd name="connsiteX2" fmla="*/ 0 w 2476861"/>
                <a:gd name="connsiteY2" fmla="*/ 257442 h 257442"/>
                <a:gd name="connsiteX3" fmla="*/ 1 w 2476861"/>
                <a:gd name="connsiteY3" fmla="*/ 0 h 257442"/>
                <a:gd name="connsiteX0" fmla="*/ 2476861 w 2476861"/>
                <a:gd name="connsiteY0" fmla="*/ 0 h 257442"/>
                <a:gd name="connsiteX1" fmla="*/ 2422140 w 2476861"/>
                <a:gd name="connsiteY1" fmla="*/ 257442 h 257442"/>
                <a:gd name="connsiteX2" fmla="*/ 0 w 2476861"/>
                <a:gd name="connsiteY2" fmla="*/ 257442 h 257442"/>
                <a:gd name="connsiteX3" fmla="*/ 1 w 2476861"/>
                <a:gd name="connsiteY3" fmla="*/ 0 h 257442"/>
                <a:gd name="connsiteX0" fmla="*/ 2476860 w 2476860"/>
                <a:gd name="connsiteY0" fmla="*/ 0 h 257442"/>
                <a:gd name="connsiteX1" fmla="*/ 2422139 w 2476860"/>
                <a:gd name="connsiteY1" fmla="*/ 257442 h 257442"/>
                <a:gd name="connsiteX2" fmla="*/ 0 w 2476860"/>
                <a:gd name="connsiteY2" fmla="*/ 257442 h 257442"/>
                <a:gd name="connsiteX3" fmla="*/ 0 w 2476860"/>
                <a:gd name="connsiteY3" fmla="*/ 0 h 257442"/>
                <a:gd name="connsiteX0" fmla="*/ 2476861 w 2476861"/>
                <a:gd name="connsiteY0" fmla="*/ 0 h 257442"/>
                <a:gd name="connsiteX1" fmla="*/ 2422140 w 2476861"/>
                <a:gd name="connsiteY1" fmla="*/ 257442 h 257442"/>
                <a:gd name="connsiteX2" fmla="*/ 1 w 2476861"/>
                <a:gd name="connsiteY2" fmla="*/ 257442 h 257442"/>
                <a:gd name="connsiteX3" fmla="*/ 0 w 2476861"/>
                <a:gd name="connsiteY3" fmla="*/ 0 h 257442"/>
                <a:gd name="connsiteX0" fmla="*/ 2645176 w 2645176"/>
                <a:gd name="connsiteY0" fmla="*/ 0 h 257442"/>
                <a:gd name="connsiteX1" fmla="*/ 2422140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1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645176 w 2645176"/>
                <a:gd name="connsiteY0" fmla="*/ 0 h 257442"/>
                <a:gd name="connsiteX1" fmla="*/ 2590454 w 2645176"/>
                <a:gd name="connsiteY1" fmla="*/ 257442 h 257442"/>
                <a:gd name="connsiteX2" fmla="*/ 0 w 2645176"/>
                <a:gd name="connsiteY2" fmla="*/ 257442 h 257442"/>
                <a:gd name="connsiteX3" fmla="*/ 0 w 2645176"/>
                <a:gd name="connsiteY3" fmla="*/ 0 h 257442"/>
                <a:gd name="connsiteX0" fmla="*/ 2813491 w 2813491"/>
                <a:gd name="connsiteY0" fmla="*/ 0 h 257442"/>
                <a:gd name="connsiteX1" fmla="*/ 2590454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2813491 w 2813491"/>
                <a:gd name="connsiteY0" fmla="*/ 0 h 257442"/>
                <a:gd name="connsiteX1" fmla="*/ 2758770 w 2813491"/>
                <a:gd name="connsiteY1" fmla="*/ 257442 h 257442"/>
                <a:gd name="connsiteX2" fmla="*/ 0 w 2813491"/>
                <a:gd name="connsiteY2" fmla="*/ 257442 h 257442"/>
                <a:gd name="connsiteX3" fmla="*/ 0 w 2813491"/>
                <a:gd name="connsiteY3" fmla="*/ 0 h 257442"/>
                <a:gd name="connsiteX0" fmla="*/ 3066765 w 3066765"/>
                <a:gd name="connsiteY0" fmla="*/ 0 h 257442"/>
                <a:gd name="connsiteX1" fmla="*/ 2758770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066765 w 3066765"/>
                <a:gd name="connsiteY0" fmla="*/ 0 h 257442"/>
                <a:gd name="connsiteX1" fmla="*/ 3012044 w 3066765"/>
                <a:gd name="connsiteY1" fmla="*/ 257442 h 257442"/>
                <a:gd name="connsiteX2" fmla="*/ 0 w 3066765"/>
                <a:gd name="connsiteY2" fmla="*/ 257442 h 257442"/>
                <a:gd name="connsiteX3" fmla="*/ 0 w 3066765"/>
                <a:gd name="connsiteY3" fmla="*/ 0 h 257442"/>
                <a:gd name="connsiteX0" fmla="*/ 3244698 w 3244698"/>
                <a:gd name="connsiteY0" fmla="*/ 0 h 257442"/>
                <a:gd name="connsiteX1" fmla="*/ 3012044 w 3244698"/>
                <a:gd name="connsiteY1" fmla="*/ 257442 h 257442"/>
                <a:gd name="connsiteX2" fmla="*/ 0 w 3244698"/>
                <a:gd name="connsiteY2" fmla="*/ 257442 h 257442"/>
                <a:gd name="connsiteX3" fmla="*/ 0 w 3244698"/>
                <a:gd name="connsiteY3" fmla="*/ 0 h 257442"/>
                <a:gd name="connsiteX0" fmla="*/ 3244698 w 3244698"/>
                <a:gd name="connsiteY0" fmla="*/ 0 h 257442"/>
                <a:gd name="connsiteX1" fmla="*/ 3189976 w 3244698"/>
                <a:gd name="connsiteY1" fmla="*/ 257442 h 257442"/>
                <a:gd name="connsiteX2" fmla="*/ 0 w 3244698"/>
                <a:gd name="connsiteY2" fmla="*/ 257442 h 257442"/>
                <a:gd name="connsiteX3" fmla="*/ 0 w 3244698"/>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244699 w 3244699"/>
                <a:gd name="connsiteY0" fmla="*/ 0 h 257442"/>
                <a:gd name="connsiteX1" fmla="*/ 3189977 w 3244699"/>
                <a:gd name="connsiteY1" fmla="*/ 257442 h 257442"/>
                <a:gd name="connsiteX2" fmla="*/ 0 w 3244699"/>
                <a:gd name="connsiteY2" fmla="*/ 257442 h 257442"/>
                <a:gd name="connsiteX3" fmla="*/ 1 w 3244699"/>
                <a:gd name="connsiteY3" fmla="*/ 0 h 257442"/>
                <a:gd name="connsiteX0" fmla="*/ 3413015 w 3413015"/>
                <a:gd name="connsiteY0" fmla="*/ 0 h 257442"/>
                <a:gd name="connsiteX1" fmla="*/ 3189977 w 3413015"/>
                <a:gd name="connsiteY1" fmla="*/ 257442 h 257442"/>
                <a:gd name="connsiteX2" fmla="*/ 0 w 3413015"/>
                <a:gd name="connsiteY2" fmla="*/ 257442 h 257442"/>
                <a:gd name="connsiteX3" fmla="*/ 1 w 3413015"/>
                <a:gd name="connsiteY3" fmla="*/ 0 h 257442"/>
                <a:gd name="connsiteX0" fmla="*/ 3413015 w 3413015"/>
                <a:gd name="connsiteY0" fmla="*/ 0 h 257442"/>
                <a:gd name="connsiteX1" fmla="*/ 3358294 w 3413015"/>
                <a:gd name="connsiteY1" fmla="*/ 257442 h 257442"/>
                <a:gd name="connsiteX2" fmla="*/ 0 w 3413015"/>
                <a:gd name="connsiteY2" fmla="*/ 257442 h 257442"/>
                <a:gd name="connsiteX3" fmla="*/ 1 w 3413015"/>
                <a:gd name="connsiteY3" fmla="*/ 0 h 257442"/>
                <a:gd name="connsiteX0" fmla="*/ 3413014 w 3413014"/>
                <a:gd name="connsiteY0" fmla="*/ 0 h 257442"/>
                <a:gd name="connsiteX1" fmla="*/ 3358293 w 3413014"/>
                <a:gd name="connsiteY1" fmla="*/ 257442 h 257442"/>
                <a:gd name="connsiteX2" fmla="*/ 0 w 3413014"/>
                <a:gd name="connsiteY2" fmla="*/ 257442 h 257442"/>
                <a:gd name="connsiteX3" fmla="*/ 0 w 3413014"/>
                <a:gd name="connsiteY3" fmla="*/ 0 h 257442"/>
                <a:gd name="connsiteX0" fmla="*/ 3413015 w 3413015"/>
                <a:gd name="connsiteY0" fmla="*/ 0 h 257442"/>
                <a:gd name="connsiteX1" fmla="*/ 3358294 w 3413015"/>
                <a:gd name="connsiteY1" fmla="*/ 257442 h 257442"/>
                <a:gd name="connsiteX2" fmla="*/ 1 w 3413015"/>
                <a:gd name="connsiteY2" fmla="*/ 257442 h 257442"/>
                <a:gd name="connsiteX3" fmla="*/ 0 w 3413015"/>
                <a:gd name="connsiteY3" fmla="*/ 0 h 257442"/>
                <a:gd name="connsiteX0" fmla="*/ 942787 w 3358294"/>
                <a:gd name="connsiteY0" fmla="*/ 0 h 257442"/>
                <a:gd name="connsiteX1" fmla="*/ 3358294 w 3358294"/>
                <a:gd name="connsiteY1" fmla="*/ 257442 h 257442"/>
                <a:gd name="connsiteX2" fmla="*/ 1 w 3358294"/>
                <a:gd name="connsiteY2" fmla="*/ 257442 h 257442"/>
                <a:gd name="connsiteX3" fmla="*/ 0 w 3358294"/>
                <a:gd name="connsiteY3" fmla="*/ 0 h 257442"/>
                <a:gd name="connsiteX0" fmla="*/ 942787 w 942787"/>
                <a:gd name="connsiteY0" fmla="*/ 0 h 257442"/>
                <a:gd name="connsiteX1" fmla="*/ 888066 w 942787"/>
                <a:gd name="connsiteY1" fmla="*/ 257442 h 257442"/>
                <a:gd name="connsiteX2" fmla="*/ 1 w 942787"/>
                <a:gd name="connsiteY2" fmla="*/ 257442 h 257442"/>
                <a:gd name="connsiteX3" fmla="*/ 0 w 942787"/>
                <a:gd name="connsiteY3" fmla="*/ 0 h 257442"/>
                <a:gd name="connsiteX0" fmla="*/ 942787 w 942787"/>
                <a:gd name="connsiteY0" fmla="*/ 0 h 257442"/>
                <a:gd name="connsiteX1" fmla="*/ 888066 w 942787"/>
                <a:gd name="connsiteY1" fmla="*/ 257442 h 257442"/>
                <a:gd name="connsiteX2" fmla="*/ 2 w 942787"/>
                <a:gd name="connsiteY2" fmla="*/ 257442 h 257442"/>
                <a:gd name="connsiteX3" fmla="*/ 0 w 942787"/>
                <a:gd name="connsiteY3" fmla="*/ 0 h 257442"/>
                <a:gd name="connsiteX0" fmla="*/ 942785 w 942785"/>
                <a:gd name="connsiteY0" fmla="*/ 0 h 257442"/>
                <a:gd name="connsiteX1" fmla="*/ 888064 w 942785"/>
                <a:gd name="connsiteY1" fmla="*/ 257442 h 257442"/>
                <a:gd name="connsiteX2" fmla="*/ 0 w 942785"/>
                <a:gd name="connsiteY2" fmla="*/ 257442 h 257442"/>
                <a:gd name="connsiteX3" fmla="*/ 0 w 942785"/>
                <a:gd name="connsiteY3" fmla="*/ 0 h 257442"/>
                <a:gd name="connsiteX0" fmla="*/ 1111101 w 1111101"/>
                <a:gd name="connsiteY0" fmla="*/ 0 h 257442"/>
                <a:gd name="connsiteX1" fmla="*/ 888064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279416 w 1279416"/>
                <a:gd name="connsiteY0" fmla="*/ 0 h 257442"/>
                <a:gd name="connsiteX1" fmla="*/ 1056380 w 1279416"/>
                <a:gd name="connsiteY1" fmla="*/ 257442 h 257442"/>
                <a:gd name="connsiteX2" fmla="*/ 0 w 1279416"/>
                <a:gd name="connsiteY2" fmla="*/ 257442 h 257442"/>
                <a:gd name="connsiteX3" fmla="*/ 0 w 1279416"/>
                <a:gd name="connsiteY3" fmla="*/ 0 h 257442"/>
                <a:gd name="connsiteX0" fmla="*/ 1279416 w 1279416"/>
                <a:gd name="connsiteY0" fmla="*/ 0 h 257442"/>
                <a:gd name="connsiteX1" fmla="*/ 1224694 w 1279416"/>
                <a:gd name="connsiteY1" fmla="*/ 257442 h 257442"/>
                <a:gd name="connsiteX2" fmla="*/ 0 w 1279416"/>
                <a:gd name="connsiteY2" fmla="*/ 257442 h 257442"/>
                <a:gd name="connsiteX3" fmla="*/ 0 w 1279416"/>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1 w 1279417"/>
                <a:gd name="connsiteY3" fmla="*/ 0 h 257442"/>
                <a:gd name="connsiteX0" fmla="*/ 1439718 w 1439718"/>
                <a:gd name="connsiteY0" fmla="*/ 0 h 257442"/>
                <a:gd name="connsiteX1" fmla="*/ 1224695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0 w 1439718"/>
                <a:gd name="connsiteY3" fmla="*/ 0 h 257442"/>
                <a:gd name="connsiteX0" fmla="*/ 1600017 w 1600017"/>
                <a:gd name="connsiteY0" fmla="*/ 0 h 257442"/>
                <a:gd name="connsiteX1" fmla="*/ 13849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0 w 1600017"/>
                <a:gd name="connsiteY3" fmla="*/ 0 h 257442"/>
                <a:gd name="connsiteX0" fmla="*/ 1843673 w 1843673"/>
                <a:gd name="connsiteY0" fmla="*/ 0 h 257442"/>
                <a:gd name="connsiteX1" fmla="*/ 1545296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843673 w 1843673"/>
                <a:gd name="connsiteY0" fmla="*/ 0 h 257442"/>
                <a:gd name="connsiteX1" fmla="*/ 1788952 w 1843673"/>
                <a:gd name="connsiteY1" fmla="*/ 257442 h 257442"/>
                <a:gd name="connsiteX2" fmla="*/ 0 w 1843673"/>
                <a:gd name="connsiteY2" fmla="*/ 257442 h 257442"/>
                <a:gd name="connsiteX3" fmla="*/ 0 w 1843673"/>
                <a:gd name="connsiteY3" fmla="*/ 0 h 257442"/>
                <a:gd name="connsiteX0" fmla="*/ 1701007 w 1788952"/>
                <a:gd name="connsiteY0" fmla="*/ 0 h 257442"/>
                <a:gd name="connsiteX1" fmla="*/ 1788952 w 1788952"/>
                <a:gd name="connsiteY1" fmla="*/ 257442 h 257442"/>
                <a:gd name="connsiteX2" fmla="*/ 0 w 1788952"/>
                <a:gd name="connsiteY2" fmla="*/ 257442 h 257442"/>
                <a:gd name="connsiteX3" fmla="*/ 0 w 1788952"/>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02984 w 1902984"/>
                <a:gd name="connsiteY0" fmla="*/ 0 h 257442"/>
                <a:gd name="connsiteX1" fmla="*/ 1646285 w 1902984"/>
                <a:gd name="connsiteY1" fmla="*/ 257442 h 257442"/>
                <a:gd name="connsiteX2" fmla="*/ 0 w 1902984"/>
                <a:gd name="connsiteY2" fmla="*/ 257442 h 257442"/>
                <a:gd name="connsiteX3" fmla="*/ 0 w 1902984"/>
                <a:gd name="connsiteY3" fmla="*/ 0 h 257442"/>
                <a:gd name="connsiteX0" fmla="*/ 1902984 w 1902984"/>
                <a:gd name="connsiteY0" fmla="*/ 0 h 257442"/>
                <a:gd name="connsiteX1" fmla="*/ 1848263 w 1902984"/>
                <a:gd name="connsiteY1" fmla="*/ 257442 h 257442"/>
                <a:gd name="connsiteX2" fmla="*/ 0 w 1902984"/>
                <a:gd name="connsiteY2" fmla="*/ 257442 h 257442"/>
                <a:gd name="connsiteX3" fmla="*/ 0 w 1902984"/>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902985 w 1902985"/>
                <a:gd name="connsiteY0" fmla="*/ 0 h 257442"/>
                <a:gd name="connsiteX1" fmla="*/ 1848264 w 1902985"/>
                <a:gd name="connsiteY1" fmla="*/ 257442 h 257442"/>
                <a:gd name="connsiteX2" fmla="*/ 0 w 1902985"/>
                <a:gd name="connsiteY2" fmla="*/ 257442 h 257442"/>
                <a:gd name="connsiteX3" fmla="*/ 1 w 1902985"/>
                <a:gd name="connsiteY3" fmla="*/ 0 h 257442"/>
                <a:gd name="connsiteX0" fmla="*/ 1801996 w 1848264"/>
                <a:gd name="connsiteY0" fmla="*/ 0 h 257442"/>
                <a:gd name="connsiteX1" fmla="*/ 1848264 w 1848264"/>
                <a:gd name="connsiteY1" fmla="*/ 257442 h 257442"/>
                <a:gd name="connsiteX2" fmla="*/ 0 w 1848264"/>
                <a:gd name="connsiteY2" fmla="*/ 257442 h 257442"/>
                <a:gd name="connsiteX3" fmla="*/ 1 w 1848264"/>
                <a:gd name="connsiteY3" fmla="*/ 0 h 257442"/>
                <a:gd name="connsiteX0" fmla="*/ 1801996 w 1801996"/>
                <a:gd name="connsiteY0" fmla="*/ 0 h 257442"/>
                <a:gd name="connsiteX1" fmla="*/ 1747275 w 1801996"/>
                <a:gd name="connsiteY1" fmla="*/ 257442 h 257442"/>
                <a:gd name="connsiteX2" fmla="*/ 0 w 1801996"/>
                <a:gd name="connsiteY2" fmla="*/ 257442 h 257442"/>
                <a:gd name="connsiteX3" fmla="*/ 1 w 1801996"/>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0 w 1801995"/>
                <a:gd name="connsiteY3" fmla="*/ 0 h 257442"/>
                <a:gd name="connsiteX0" fmla="*/ 1701007 w 1747274"/>
                <a:gd name="connsiteY0" fmla="*/ 0 h 257442"/>
                <a:gd name="connsiteX1" fmla="*/ 1747274 w 1747274"/>
                <a:gd name="connsiteY1" fmla="*/ 257442 h 257442"/>
                <a:gd name="connsiteX2" fmla="*/ 0 w 1747274"/>
                <a:gd name="connsiteY2" fmla="*/ 257442 h 257442"/>
                <a:gd name="connsiteX3" fmla="*/ 0 w 1747274"/>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1 w 1701007"/>
                <a:gd name="connsiteY2" fmla="*/ 257442 h 257442"/>
                <a:gd name="connsiteX3" fmla="*/ 0 w 1701007"/>
                <a:gd name="connsiteY3" fmla="*/ 0 h 257442"/>
                <a:gd name="connsiteX0" fmla="*/ 1701006 w 1701006"/>
                <a:gd name="connsiteY0" fmla="*/ 0 h 257442"/>
                <a:gd name="connsiteX1" fmla="*/ 1646285 w 1701006"/>
                <a:gd name="connsiteY1" fmla="*/ 257442 h 257442"/>
                <a:gd name="connsiteX2" fmla="*/ 0 w 1701006"/>
                <a:gd name="connsiteY2" fmla="*/ 257442 h 257442"/>
                <a:gd name="connsiteX3" fmla="*/ 0 w 1701006"/>
                <a:gd name="connsiteY3" fmla="*/ 0 h 257442"/>
                <a:gd name="connsiteX0" fmla="*/ 1944662 w 1944662"/>
                <a:gd name="connsiteY0" fmla="*/ 0 h 257442"/>
                <a:gd name="connsiteX1" fmla="*/ 1646285 w 1944662"/>
                <a:gd name="connsiteY1" fmla="*/ 257442 h 257442"/>
                <a:gd name="connsiteX2" fmla="*/ 0 w 1944662"/>
                <a:gd name="connsiteY2" fmla="*/ 257442 h 257442"/>
                <a:gd name="connsiteX3" fmla="*/ 0 w 1944662"/>
                <a:gd name="connsiteY3" fmla="*/ 0 h 257442"/>
                <a:gd name="connsiteX0" fmla="*/ 1944662 w 1944662"/>
                <a:gd name="connsiteY0" fmla="*/ 0 h 257442"/>
                <a:gd name="connsiteX1" fmla="*/ 1889941 w 1944662"/>
                <a:gd name="connsiteY1" fmla="*/ 257442 h 257442"/>
                <a:gd name="connsiteX2" fmla="*/ 0 w 1944662"/>
                <a:gd name="connsiteY2" fmla="*/ 257442 h 257442"/>
                <a:gd name="connsiteX3" fmla="*/ 0 w 1944662"/>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1944663 w 1944663"/>
                <a:gd name="connsiteY0" fmla="*/ 0 h 257442"/>
                <a:gd name="connsiteX1" fmla="*/ 1889942 w 1944663"/>
                <a:gd name="connsiteY1" fmla="*/ 257442 h 257442"/>
                <a:gd name="connsiteX2" fmla="*/ 0 w 1944663"/>
                <a:gd name="connsiteY2" fmla="*/ 257442 h 257442"/>
                <a:gd name="connsiteX3" fmla="*/ 1 w 1944663"/>
                <a:gd name="connsiteY3" fmla="*/ 0 h 257442"/>
                <a:gd name="connsiteX0" fmla="*/ 2107273 w 2107273"/>
                <a:gd name="connsiteY0" fmla="*/ 0 h 257442"/>
                <a:gd name="connsiteX1" fmla="*/ 1889942 w 2107273"/>
                <a:gd name="connsiteY1" fmla="*/ 257442 h 257442"/>
                <a:gd name="connsiteX2" fmla="*/ 0 w 2107273"/>
                <a:gd name="connsiteY2" fmla="*/ 257442 h 257442"/>
                <a:gd name="connsiteX3" fmla="*/ 1 w 2107273"/>
                <a:gd name="connsiteY3" fmla="*/ 0 h 257442"/>
                <a:gd name="connsiteX0" fmla="*/ 2107273 w 2107273"/>
                <a:gd name="connsiteY0" fmla="*/ 0 h 257442"/>
                <a:gd name="connsiteX1" fmla="*/ 2052552 w 2107273"/>
                <a:gd name="connsiteY1" fmla="*/ 257442 h 257442"/>
                <a:gd name="connsiteX2" fmla="*/ 0 w 2107273"/>
                <a:gd name="connsiteY2" fmla="*/ 257442 h 257442"/>
                <a:gd name="connsiteX3" fmla="*/ 1 w 2107273"/>
                <a:gd name="connsiteY3" fmla="*/ 0 h 257442"/>
                <a:gd name="connsiteX0" fmla="*/ 2107272 w 2107272"/>
                <a:gd name="connsiteY0" fmla="*/ 0 h 257442"/>
                <a:gd name="connsiteX1" fmla="*/ 2052551 w 2107272"/>
                <a:gd name="connsiteY1" fmla="*/ 257442 h 257442"/>
                <a:gd name="connsiteX2" fmla="*/ 0 w 2107272"/>
                <a:gd name="connsiteY2" fmla="*/ 257442 h 257442"/>
                <a:gd name="connsiteX3" fmla="*/ 0 w 2107272"/>
                <a:gd name="connsiteY3" fmla="*/ 0 h 257442"/>
                <a:gd name="connsiteX0" fmla="*/ 2107273 w 2107273"/>
                <a:gd name="connsiteY0" fmla="*/ 0 h 257442"/>
                <a:gd name="connsiteX1" fmla="*/ 2052552 w 2107273"/>
                <a:gd name="connsiteY1" fmla="*/ 257442 h 257442"/>
                <a:gd name="connsiteX2" fmla="*/ 1 w 2107273"/>
                <a:gd name="connsiteY2" fmla="*/ 257442 h 257442"/>
                <a:gd name="connsiteX3" fmla="*/ 0 w 2107273"/>
                <a:gd name="connsiteY3" fmla="*/ 0 h 257442"/>
                <a:gd name="connsiteX0" fmla="*/ 2267573 w 2267573"/>
                <a:gd name="connsiteY0" fmla="*/ 0 h 257442"/>
                <a:gd name="connsiteX1" fmla="*/ 20525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3 w 2267573"/>
                <a:gd name="connsiteY0" fmla="*/ 0 h 257442"/>
                <a:gd name="connsiteX1" fmla="*/ 2212852 w 2267573"/>
                <a:gd name="connsiteY1" fmla="*/ 257442 h 257442"/>
                <a:gd name="connsiteX2" fmla="*/ 1 w 2267573"/>
                <a:gd name="connsiteY2" fmla="*/ 257442 h 257442"/>
                <a:gd name="connsiteX3" fmla="*/ 0 w 2267573"/>
                <a:gd name="connsiteY3" fmla="*/ 0 h 257442"/>
                <a:gd name="connsiteX0" fmla="*/ 2267572 w 2267572"/>
                <a:gd name="connsiteY0" fmla="*/ 0 h 257442"/>
                <a:gd name="connsiteX1" fmla="*/ 2212851 w 2267572"/>
                <a:gd name="connsiteY1" fmla="*/ 257442 h 257442"/>
                <a:gd name="connsiteX2" fmla="*/ 0 w 2267572"/>
                <a:gd name="connsiteY2" fmla="*/ 257442 h 257442"/>
                <a:gd name="connsiteX3" fmla="*/ 0 w 2267572"/>
                <a:gd name="connsiteY3" fmla="*/ 0 h 257442"/>
                <a:gd name="connsiteX0" fmla="*/ 2427871 w 2427871"/>
                <a:gd name="connsiteY0" fmla="*/ 0 h 257442"/>
                <a:gd name="connsiteX1" fmla="*/ 2212851 w 2427871"/>
                <a:gd name="connsiteY1" fmla="*/ 257442 h 257442"/>
                <a:gd name="connsiteX2" fmla="*/ 0 w 2427871"/>
                <a:gd name="connsiteY2" fmla="*/ 257442 h 257442"/>
                <a:gd name="connsiteX3" fmla="*/ 0 w 2427871"/>
                <a:gd name="connsiteY3" fmla="*/ 0 h 257442"/>
                <a:gd name="connsiteX0" fmla="*/ 2427871 w 2427871"/>
                <a:gd name="connsiteY0" fmla="*/ 0 h 257442"/>
                <a:gd name="connsiteX1" fmla="*/ 2373150 w 2427871"/>
                <a:gd name="connsiteY1" fmla="*/ 257442 h 257442"/>
                <a:gd name="connsiteX2" fmla="*/ 0 w 2427871"/>
                <a:gd name="connsiteY2" fmla="*/ 257442 h 257442"/>
                <a:gd name="connsiteX3" fmla="*/ 0 w 2427871"/>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1 w 2427872"/>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0 w 2427872"/>
                <a:gd name="connsiteY3" fmla="*/ 0 h 257442"/>
                <a:gd name="connsiteX0" fmla="*/ 2706795 w 2706795"/>
                <a:gd name="connsiteY0" fmla="*/ 0 h 257442"/>
                <a:gd name="connsiteX1" fmla="*/ 2373151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0 w 2706795"/>
                <a:gd name="connsiteY3" fmla="*/ 0 h 257442"/>
                <a:gd name="connsiteX0" fmla="*/ 2875109 w 2875109"/>
                <a:gd name="connsiteY0" fmla="*/ 0 h 257442"/>
                <a:gd name="connsiteX1" fmla="*/ 2652074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0 w 2875109"/>
                <a:gd name="connsiteY3" fmla="*/ 0 h 257442"/>
                <a:gd name="connsiteX0" fmla="*/ 3061058 w 3061058"/>
                <a:gd name="connsiteY0" fmla="*/ 0 h 257442"/>
                <a:gd name="connsiteX1" fmla="*/ 2820388 w 3061058"/>
                <a:gd name="connsiteY1" fmla="*/ 257442 h 257442"/>
                <a:gd name="connsiteX2" fmla="*/ 0 w 3061058"/>
                <a:gd name="connsiteY2" fmla="*/ 257442 h 257442"/>
                <a:gd name="connsiteX3" fmla="*/ 0 w 3061058"/>
                <a:gd name="connsiteY3" fmla="*/ 0 h 257442"/>
                <a:gd name="connsiteX0" fmla="*/ 3061058 w 3061058"/>
                <a:gd name="connsiteY0" fmla="*/ 0 h 257442"/>
                <a:gd name="connsiteX1" fmla="*/ 3006336 w 3061058"/>
                <a:gd name="connsiteY1" fmla="*/ 257442 h 257442"/>
                <a:gd name="connsiteX2" fmla="*/ 0 w 3061058"/>
                <a:gd name="connsiteY2" fmla="*/ 257442 h 257442"/>
                <a:gd name="connsiteX3" fmla="*/ 0 w 3061058"/>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061059 w 3061059"/>
                <a:gd name="connsiteY0" fmla="*/ 0 h 257442"/>
                <a:gd name="connsiteX1" fmla="*/ 3006337 w 3061059"/>
                <a:gd name="connsiteY1" fmla="*/ 257442 h 257442"/>
                <a:gd name="connsiteX2" fmla="*/ 0 w 3061059"/>
                <a:gd name="connsiteY2" fmla="*/ 257442 h 257442"/>
                <a:gd name="connsiteX3" fmla="*/ 1 w 3061059"/>
                <a:gd name="connsiteY3" fmla="*/ 0 h 257442"/>
                <a:gd name="connsiteX0" fmla="*/ 3221359 w 3221359"/>
                <a:gd name="connsiteY0" fmla="*/ 0 h 257442"/>
                <a:gd name="connsiteX1" fmla="*/ 3006337 w 3221359"/>
                <a:gd name="connsiteY1" fmla="*/ 257442 h 257442"/>
                <a:gd name="connsiteX2" fmla="*/ 0 w 3221359"/>
                <a:gd name="connsiteY2" fmla="*/ 257442 h 257442"/>
                <a:gd name="connsiteX3" fmla="*/ 1 w 3221359"/>
                <a:gd name="connsiteY3" fmla="*/ 0 h 257442"/>
                <a:gd name="connsiteX0" fmla="*/ 3221359 w 3221359"/>
                <a:gd name="connsiteY0" fmla="*/ 0 h 257442"/>
                <a:gd name="connsiteX1" fmla="*/ 3166638 w 3221359"/>
                <a:gd name="connsiteY1" fmla="*/ 257442 h 257442"/>
                <a:gd name="connsiteX2" fmla="*/ 0 w 3221359"/>
                <a:gd name="connsiteY2" fmla="*/ 257442 h 257442"/>
                <a:gd name="connsiteX3" fmla="*/ 1 w 3221359"/>
                <a:gd name="connsiteY3" fmla="*/ 0 h 257442"/>
                <a:gd name="connsiteX0" fmla="*/ 3221358 w 3221358"/>
                <a:gd name="connsiteY0" fmla="*/ 0 h 257442"/>
                <a:gd name="connsiteX1" fmla="*/ 3166637 w 3221358"/>
                <a:gd name="connsiteY1" fmla="*/ 257442 h 257442"/>
                <a:gd name="connsiteX2" fmla="*/ 0 w 3221358"/>
                <a:gd name="connsiteY2" fmla="*/ 257442 h 257442"/>
                <a:gd name="connsiteX3" fmla="*/ 0 w 3221358"/>
                <a:gd name="connsiteY3" fmla="*/ 0 h 257442"/>
                <a:gd name="connsiteX0" fmla="*/ 3221359 w 3221359"/>
                <a:gd name="connsiteY0" fmla="*/ 0 h 257442"/>
                <a:gd name="connsiteX1" fmla="*/ 3166638 w 3221359"/>
                <a:gd name="connsiteY1" fmla="*/ 257442 h 257442"/>
                <a:gd name="connsiteX2" fmla="*/ 1 w 3221359"/>
                <a:gd name="connsiteY2" fmla="*/ 257442 h 257442"/>
                <a:gd name="connsiteX3" fmla="*/ 0 w 3221359"/>
                <a:gd name="connsiteY3" fmla="*/ 0 h 257442"/>
                <a:gd name="connsiteX0" fmla="*/ 3389675 w 3389675"/>
                <a:gd name="connsiteY0" fmla="*/ 0 h 257442"/>
                <a:gd name="connsiteX1" fmla="*/ 3166638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5 w 3389675"/>
                <a:gd name="connsiteY0" fmla="*/ 0 h 257442"/>
                <a:gd name="connsiteX1" fmla="*/ 3334954 w 3389675"/>
                <a:gd name="connsiteY1" fmla="*/ 257442 h 257442"/>
                <a:gd name="connsiteX2" fmla="*/ 1 w 3389675"/>
                <a:gd name="connsiteY2" fmla="*/ 257442 h 257442"/>
                <a:gd name="connsiteX3" fmla="*/ 0 w 3389675"/>
                <a:gd name="connsiteY3" fmla="*/ 0 h 257442"/>
                <a:gd name="connsiteX0" fmla="*/ 3389674 w 3389674"/>
                <a:gd name="connsiteY0" fmla="*/ 0 h 257442"/>
                <a:gd name="connsiteX1" fmla="*/ 3334953 w 3389674"/>
                <a:gd name="connsiteY1" fmla="*/ 257442 h 257442"/>
                <a:gd name="connsiteX2" fmla="*/ 0 w 3389674"/>
                <a:gd name="connsiteY2" fmla="*/ 257442 h 257442"/>
                <a:gd name="connsiteX3" fmla="*/ 0 w 3389674"/>
                <a:gd name="connsiteY3" fmla="*/ 0 h 257442"/>
              </a:gdLst>
              <a:ahLst/>
              <a:cxnLst>
                <a:cxn ang="0">
                  <a:pos x="connsiteX0" y="connsiteY0"/>
                </a:cxn>
                <a:cxn ang="0">
                  <a:pos x="connsiteX1" y="connsiteY1"/>
                </a:cxn>
                <a:cxn ang="0">
                  <a:pos x="connsiteX2" y="connsiteY2"/>
                </a:cxn>
                <a:cxn ang="0">
                  <a:pos x="connsiteX3" y="connsiteY3"/>
                </a:cxn>
              </a:cxnLst>
              <a:rect l="l" t="t" r="r" b="b"/>
              <a:pathLst>
                <a:path w="3389674" h="257442">
                  <a:moveTo>
                    <a:pt x="3389674" y="0"/>
                  </a:moveTo>
                  <a:lnTo>
                    <a:pt x="3334953"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18" name="btfpRunningAgenda1LevelTextLeft884994">
              <a:extLst>
                <a:ext uri="{FF2B5EF4-FFF2-40B4-BE49-F238E27FC236}">
                  <a16:creationId xmlns:a16="http://schemas.microsoft.com/office/drawing/2014/main" id="{6BD44192-D49B-49D9-A8E6-C155E2817550}"/>
                </a:ext>
              </a:extLst>
            </p:cNvPr>
            <p:cNvSpPr txBox="1"/>
            <p:nvPr/>
          </p:nvSpPr>
          <p:spPr bwMode="gray">
            <a:xfrm>
              <a:off x="0" y="876300"/>
              <a:ext cx="3487238"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Phase 2 assignment</a:t>
              </a:r>
            </a:p>
          </p:txBody>
        </p:sp>
      </p:grpSp>
    </p:spTree>
    <p:custDataLst>
      <p:tags r:id="rId1"/>
    </p:custDataLst>
    <p:extLst>
      <p:ext uri="{BB962C8B-B14F-4D97-AF65-F5344CB8AC3E}">
        <p14:creationId xmlns:p14="http://schemas.microsoft.com/office/powerpoint/2010/main" val="3925634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btfpColumnIndicatorGroup2">
            <a:extLst>
              <a:ext uri="{FF2B5EF4-FFF2-40B4-BE49-F238E27FC236}">
                <a16:creationId xmlns:a16="http://schemas.microsoft.com/office/drawing/2014/main" id="{3E007633-7ED1-4196-9587-CCD77BC0FC47}"/>
              </a:ext>
            </a:extLst>
          </p:cNvPr>
          <p:cNvGrpSpPr/>
          <p:nvPr/>
        </p:nvGrpSpPr>
        <p:grpSpPr>
          <a:xfrm>
            <a:off x="0" y="6926580"/>
            <a:ext cx="12192000" cy="137160"/>
            <a:chOff x="0" y="6926580"/>
            <a:chExt cx="12192000" cy="137160"/>
          </a:xfrm>
        </p:grpSpPr>
        <p:sp>
          <p:nvSpPr>
            <p:cNvPr id="10" name="btfpColumnGapBlocker620402">
              <a:extLst>
                <a:ext uri="{FF2B5EF4-FFF2-40B4-BE49-F238E27FC236}">
                  <a16:creationId xmlns:a16="http://schemas.microsoft.com/office/drawing/2014/main" id="{8045AAF9-067E-4311-92D4-FD6E4AF14A94}"/>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8" name="btfpColumnGapBlocker999784">
              <a:extLst>
                <a:ext uri="{FF2B5EF4-FFF2-40B4-BE49-F238E27FC236}">
                  <a16:creationId xmlns:a16="http://schemas.microsoft.com/office/drawing/2014/main" id="{7BF24B0D-4478-47DD-8424-C10AB53B412F}"/>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6" name="btfpColumnIndicator793940">
              <a:extLst>
                <a:ext uri="{FF2B5EF4-FFF2-40B4-BE49-F238E27FC236}">
                  <a16:creationId xmlns:a16="http://schemas.microsoft.com/office/drawing/2014/main" id="{F291FF0B-8BF9-42F9-A2B6-017A0A41494A}"/>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116788">
              <a:extLst>
                <a:ext uri="{FF2B5EF4-FFF2-40B4-BE49-F238E27FC236}">
                  <a16:creationId xmlns:a16="http://schemas.microsoft.com/office/drawing/2014/main" id="{41417D0C-DB18-4FEC-90BF-548C36F15C34}"/>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 name="btfpColumnIndicatorGroup1">
            <a:extLst>
              <a:ext uri="{FF2B5EF4-FFF2-40B4-BE49-F238E27FC236}">
                <a16:creationId xmlns:a16="http://schemas.microsoft.com/office/drawing/2014/main" id="{F97CFE33-6BED-471A-8566-218FD41D4238}"/>
              </a:ext>
            </a:extLst>
          </p:cNvPr>
          <p:cNvGrpSpPr/>
          <p:nvPr/>
        </p:nvGrpSpPr>
        <p:grpSpPr>
          <a:xfrm>
            <a:off x="0" y="-205740"/>
            <a:ext cx="12192000" cy="137160"/>
            <a:chOff x="0" y="-205740"/>
            <a:chExt cx="12192000" cy="137160"/>
          </a:xfrm>
        </p:grpSpPr>
        <p:sp>
          <p:nvSpPr>
            <p:cNvPr id="9" name="btfpColumnGapBlocker784120">
              <a:extLst>
                <a:ext uri="{FF2B5EF4-FFF2-40B4-BE49-F238E27FC236}">
                  <a16:creationId xmlns:a16="http://schemas.microsoft.com/office/drawing/2014/main" id="{847059DF-B2DE-4090-A954-5EEEB4F06345}"/>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7" name="btfpColumnGapBlocker933467">
              <a:extLst>
                <a:ext uri="{FF2B5EF4-FFF2-40B4-BE49-F238E27FC236}">
                  <a16:creationId xmlns:a16="http://schemas.microsoft.com/office/drawing/2014/main" id="{FAE0DD7C-DDCC-4E03-8E0A-6CC2FAD22594}"/>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5" name="btfpColumnIndicator884442">
              <a:extLst>
                <a:ext uri="{FF2B5EF4-FFF2-40B4-BE49-F238E27FC236}">
                  <a16:creationId xmlns:a16="http://schemas.microsoft.com/office/drawing/2014/main" id="{78DB0A14-8AA6-4335-90FD-57856D1FABA3}"/>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130836">
              <a:extLst>
                <a:ext uri="{FF2B5EF4-FFF2-40B4-BE49-F238E27FC236}">
                  <a16:creationId xmlns:a16="http://schemas.microsoft.com/office/drawing/2014/main" id="{D1280790-9011-4770-BC27-F46272CFD2C5}"/>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1609490-EAFC-4A31-A141-2A3B3E338ABE}"/>
              </a:ext>
            </a:extLst>
          </p:cNvPr>
          <p:cNvSpPr>
            <a:spLocks noGrp="1"/>
          </p:cNvSpPr>
          <p:nvPr>
            <p:ph type="title"/>
          </p:nvPr>
        </p:nvSpPr>
        <p:spPr/>
        <p:txBody>
          <a:bodyPr/>
          <a:lstStyle/>
          <a:p>
            <a:r>
              <a:rPr lang="en-US" dirty="0"/>
              <a:t>The goal of Phase 2 is to complete the “Strategy on a page” slide</a:t>
            </a:r>
          </a:p>
        </p:txBody>
      </p:sp>
      <p:sp>
        <p:nvSpPr>
          <p:cNvPr id="13" name="Rectangle 12">
            <a:extLst>
              <a:ext uri="{FF2B5EF4-FFF2-40B4-BE49-F238E27FC236}">
                <a16:creationId xmlns:a16="http://schemas.microsoft.com/office/drawing/2014/main" id="{C1B64A17-35E3-495B-9F1C-760549B45253}"/>
              </a:ext>
            </a:extLst>
          </p:cNvPr>
          <p:cNvSpPr/>
          <p:nvPr/>
        </p:nvSpPr>
        <p:spPr bwMode="gray">
          <a:xfrm>
            <a:off x="6136098" y="3001959"/>
            <a:ext cx="5718175" cy="1496913"/>
          </a:xfrm>
          <a:prstGeom prst="rect">
            <a:avLst/>
          </a:prstGeom>
          <a:solidFill>
            <a:schemeClr val="bg1"/>
          </a:solidFill>
          <a:ln w="19050" cap="flat" cmpd="sng" algn="ctr">
            <a:solidFill>
              <a:srgbClr val="F0743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200">
              <a:solidFill>
                <a:srgbClr val="F07432"/>
              </a:solidFill>
            </a:endParaRPr>
          </a:p>
        </p:txBody>
      </p:sp>
      <p:sp>
        <p:nvSpPr>
          <p:cNvPr id="14" name="Rectangle 13">
            <a:extLst>
              <a:ext uri="{FF2B5EF4-FFF2-40B4-BE49-F238E27FC236}">
                <a16:creationId xmlns:a16="http://schemas.microsoft.com/office/drawing/2014/main" id="{7065CABB-E432-4274-8EB3-4297B5283D4B}"/>
              </a:ext>
            </a:extLst>
          </p:cNvPr>
          <p:cNvSpPr/>
          <p:nvPr/>
        </p:nvSpPr>
        <p:spPr bwMode="gray">
          <a:xfrm>
            <a:off x="330199" y="3001959"/>
            <a:ext cx="5718175" cy="1496913"/>
          </a:xfrm>
          <a:prstGeom prst="rect">
            <a:avLst/>
          </a:prstGeom>
          <a:solidFill>
            <a:schemeClr val="bg1"/>
          </a:solidFill>
          <a:ln w="19050" cap="flat" cmpd="sng" algn="ctr">
            <a:solidFill>
              <a:srgbClr val="973B74"/>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200">
              <a:solidFill>
                <a:schemeClr val="tx1"/>
              </a:solidFill>
            </a:endParaRPr>
          </a:p>
        </p:txBody>
      </p:sp>
      <p:sp>
        <p:nvSpPr>
          <p:cNvPr id="15" name="TextBox 14">
            <a:extLst>
              <a:ext uri="{FF2B5EF4-FFF2-40B4-BE49-F238E27FC236}">
                <a16:creationId xmlns:a16="http://schemas.microsoft.com/office/drawing/2014/main" id="{305C7E8F-2E7B-4ECA-B3B8-B7629ACB272C}"/>
              </a:ext>
            </a:extLst>
          </p:cNvPr>
          <p:cNvSpPr txBox="1"/>
          <p:nvPr/>
        </p:nvSpPr>
        <p:spPr bwMode="gray">
          <a:xfrm>
            <a:off x="578926" y="2883804"/>
            <a:ext cx="1111700" cy="257369"/>
          </a:xfrm>
          <a:prstGeom prst="rect">
            <a:avLst/>
          </a:prstGeom>
          <a:solidFill>
            <a:srgbClr val="FFFFFF"/>
          </a:solidFill>
        </p:spPr>
        <p:txBody>
          <a:bodyPr wrap="square" lIns="36000" tIns="36000" rIns="36000" bIns="36000" rtlCol="0">
            <a:spAutoFit/>
          </a:bodyPr>
          <a:lstStyle/>
          <a:p>
            <a:pPr marL="0" indent="0">
              <a:buNone/>
            </a:pPr>
            <a:r>
              <a:rPr lang="en-US" sz="1200" b="1" i="1">
                <a:solidFill>
                  <a:srgbClr val="973B74"/>
                </a:solidFill>
              </a:rPr>
              <a:t>Where to play</a:t>
            </a:r>
          </a:p>
        </p:txBody>
      </p:sp>
      <p:sp>
        <p:nvSpPr>
          <p:cNvPr id="16" name="TextBox 15">
            <a:extLst>
              <a:ext uri="{FF2B5EF4-FFF2-40B4-BE49-F238E27FC236}">
                <a16:creationId xmlns:a16="http://schemas.microsoft.com/office/drawing/2014/main" id="{0C68A5B1-76D5-49FF-AE50-9598A0F0F1A8}"/>
              </a:ext>
            </a:extLst>
          </p:cNvPr>
          <p:cNvSpPr txBox="1"/>
          <p:nvPr/>
        </p:nvSpPr>
        <p:spPr bwMode="gray">
          <a:xfrm>
            <a:off x="6480760" y="2861471"/>
            <a:ext cx="928040" cy="257369"/>
          </a:xfrm>
          <a:prstGeom prst="rect">
            <a:avLst/>
          </a:prstGeom>
          <a:solidFill>
            <a:srgbClr val="FFFFFF"/>
          </a:solidFill>
        </p:spPr>
        <p:txBody>
          <a:bodyPr wrap="square" lIns="36000" tIns="36000" rIns="36000" bIns="36000" rtlCol="0">
            <a:spAutoFit/>
          </a:bodyPr>
          <a:lstStyle/>
          <a:p>
            <a:pPr marL="0" indent="0">
              <a:buNone/>
            </a:pPr>
            <a:r>
              <a:rPr lang="en-US" sz="1200" b="1" i="1" dirty="0">
                <a:solidFill>
                  <a:srgbClr val="F07432"/>
                </a:solidFill>
              </a:rPr>
              <a:t>How to win</a:t>
            </a:r>
          </a:p>
        </p:txBody>
      </p:sp>
      <p:sp>
        <p:nvSpPr>
          <p:cNvPr id="17" name="Rectangle 16">
            <a:extLst>
              <a:ext uri="{FF2B5EF4-FFF2-40B4-BE49-F238E27FC236}">
                <a16:creationId xmlns:a16="http://schemas.microsoft.com/office/drawing/2014/main" id="{AAC98517-797E-4786-9D95-12187A0D88EA}"/>
              </a:ext>
            </a:extLst>
          </p:cNvPr>
          <p:cNvSpPr/>
          <p:nvPr/>
        </p:nvSpPr>
        <p:spPr bwMode="gray">
          <a:xfrm>
            <a:off x="330200" y="1933088"/>
            <a:ext cx="11531600" cy="915034"/>
          </a:xfrm>
          <a:prstGeom prst="rect">
            <a:avLst/>
          </a:prstGeom>
          <a:solidFill>
            <a:schemeClr val="bg1"/>
          </a:solidFill>
          <a:ln w="19050" cap="flat" cmpd="sng" algn="ctr">
            <a:solidFill>
              <a:srgbClr val="507867"/>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200">
              <a:solidFill>
                <a:schemeClr val="tx1"/>
              </a:solidFill>
            </a:endParaRPr>
          </a:p>
        </p:txBody>
      </p:sp>
      <p:sp>
        <p:nvSpPr>
          <p:cNvPr id="18" name="TextBox 17">
            <a:extLst>
              <a:ext uri="{FF2B5EF4-FFF2-40B4-BE49-F238E27FC236}">
                <a16:creationId xmlns:a16="http://schemas.microsoft.com/office/drawing/2014/main" id="{E4D7DF26-022F-4535-9C2F-3BA3C4BA7785}"/>
              </a:ext>
            </a:extLst>
          </p:cNvPr>
          <p:cNvSpPr txBox="1"/>
          <p:nvPr/>
        </p:nvSpPr>
        <p:spPr bwMode="gray">
          <a:xfrm>
            <a:off x="578927" y="1836710"/>
            <a:ext cx="767474" cy="257369"/>
          </a:xfrm>
          <a:prstGeom prst="rect">
            <a:avLst/>
          </a:prstGeom>
          <a:solidFill>
            <a:srgbClr val="FFFFFF"/>
          </a:solidFill>
        </p:spPr>
        <p:txBody>
          <a:bodyPr wrap="square" lIns="36000" tIns="36000" rIns="36000" bIns="36000" rtlCol="0">
            <a:spAutoFit/>
          </a:bodyPr>
          <a:lstStyle/>
          <a:p>
            <a:pPr marL="0" indent="0">
              <a:buNone/>
            </a:pPr>
            <a:r>
              <a:rPr lang="en-US" sz="1200" b="1" i="1">
                <a:solidFill>
                  <a:srgbClr val="507867"/>
                </a:solidFill>
              </a:rPr>
              <a:t>Ambition</a:t>
            </a:r>
          </a:p>
        </p:txBody>
      </p:sp>
      <p:sp>
        <p:nvSpPr>
          <p:cNvPr id="19" name="Rectangle 18">
            <a:extLst>
              <a:ext uri="{FF2B5EF4-FFF2-40B4-BE49-F238E27FC236}">
                <a16:creationId xmlns:a16="http://schemas.microsoft.com/office/drawing/2014/main" id="{83C8E4E8-0A7A-4599-90BF-7393A21E35C3}"/>
              </a:ext>
            </a:extLst>
          </p:cNvPr>
          <p:cNvSpPr/>
          <p:nvPr/>
        </p:nvSpPr>
        <p:spPr bwMode="gray">
          <a:xfrm>
            <a:off x="330200" y="1134560"/>
            <a:ext cx="11531600" cy="664856"/>
          </a:xfrm>
          <a:prstGeom prst="rect">
            <a:avLst/>
          </a:prstGeom>
          <a:solidFill>
            <a:schemeClr val="bg1"/>
          </a:solidFill>
          <a:ln w="19050" cap="flat" cmpd="sng" algn="ctr">
            <a:solidFill>
              <a:srgbClr val="CC000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1" name="Rectangle 20">
            <a:extLst>
              <a:ext uri="{FF2B5EF4-FFF2-40B4-BE49-F238E27FC236}">
                <a16:creationId xmlns:a16="http://schemas.microsoft.com/office/drawing/2014/main" id="{E7E6268C-1264-4E24-A587-B5D18527DBFC}"/>
              </a:ext>
            </a:extLst>
          </p:cNvPr>
          <p:cNvSpPr/>
          <p:nvPr/>
        </p:nvSpPr>
        <p:spPr bwMode="gray">
          <a:xfrm>
            <a:off x="313190" y="4649402"/>
            <a:ext cx="11531600" cy="1269259"/>
          </a:xfrm>
          <a:prstGeom prst="rect">
            <a:avLst/>
          </a:prstGeom>
          <a:solidFill>
            <a:schemeClr val="bg1"/>
          </a:solidFill>
          <a:ln w="19050" cap="flat" cmpd="sng" algn="ctr">
            <a:solidFill>
              <a:srgbClr val="C6AA3D"/>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2" name="TextBox 21">
            <a:extLst>
              <a:ext uri="{FF2B5EF4-FFF2-40B4-BE49-F238E27FC236}">
                <a16:creationId xmlns:a16="http://schemas.microsoft.com/office/drawing/2014/main" id="{D00756FB-910E-4612-8320-387E7AA7C7DA}"/>
              </a:ext>
            </a:extLst>
          </p:cNvPr>
          <p:cNvSpPr txBox="1"/>
          <p:nvPr/>
        </p:nvSpPr>
        <p:spPr bwMode="gray">
          <a:xfrm>
            <a:off x="569401" y="4520651"/>
            <a:ext cx="1950599" cy="257369"/>
          </a:xfrm>
          <a:prstGeom prst="rect">
            <a:avLst/>
          </a:prstGeom>
          <a:solidFill>
            <a:srgbClr val="FFFFFF"/>
          </a:solidFill>
        </p:spPr>
        <p:txBody>
          <a:bodyPr wrap="square" lIns="36000" tIns="36000" rIns="36000" bIns="36000" rtlCol="0">
            <a:spAutoFit/>
          </a:bodyPr>
          <a:lstStyle/>
          <a:p>
            <a:pPr marL="0" indent="0">
              <a:buNone/>
            </a:pPr>
            <a:r>
              <a:rPr lang="en-US" sz="1200" b="1" i="1" dirty="0">
                <a:solidFill>
                  <a:srgbClr val="C6AA3D"/>
                </a:solidFill>
              </a:rPr>
              <a:t>Implementation roadmap</a:t>
            </a:r>
          </a:p>
        </p:txBody>
      </p:sp>
      <p:sp>
        <p:nvSpPr>
          <p:cNvPr id="53" name="Rectangle 52">
            <a:extLst>
              <a:ext uri="{FF2B5EF4-FFF2-40B4-BE49-F238E27FC236}">
                <a16:creationId xmlns:a16="http://schemas.microsoft.com/office/drawing/2014/main" id="{0B01EE5B-C921-4C7D-A228-23CE5B3D7A7F}"/>
              </a:ext>
            </a:extLst>
          </p:cNvPr>
          <p:cNvSpPr/>
          <p:nvPr/>
        </p:nvSpPr>
        <p:spPr bwMode="gray">
          <a:xfrm>
            <a:off x="330199" y="6069191"/>
            <a:ext cx="11514591" cy="525258"/>
          </a:xfrm>
          <a:prstGeom prst="rect">
            <a:avLst/>
          </a:prstGeom>
          <a:solidFill>
            <a:schemeClr val="bg1"/>
          </a:solidFill>
          <a:ln w="19050" cap="flat" cmpd="sng" algn="ctr">
            <a:solidFill>
              <a:srgbClr val="858585"/>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200">
              <a:solidFill>
                <a:schemeClr val="tx1"/>
              </a:solidFill>
            </a:endParaRPr>
          </a:p>
        </p:txBody>
      </p:sp>
      <p:sp>
        <p:nvSpPr>
          <p:cNvPr id="54" name="TextBox 53">
            <a:extLst>
              <a:ext uri="{FF2B5EF4-FFF2-40B4-BE49-F238E27FC236}">
                <a16:creationId xmlns:a16="http://schemas.microsoft.com/office/drawing/2014/main" id="{1CF34FC0-7217-41C5-9360-97CAFE0918E7}"/>
              </a:ext>
            </a:extLst>
          </p:cNvPr>
          <p:cNvSpPr txBox="1"/>
          <p:nvPr/>
        </p:nvSpPr>
        <p:spPr bwMode="gray">
          <a:xfrm>
            <a:off x="578926" y="5961503"/>
            <a:ext cx="767474" cy="257369"/>
          </a:xfrm>
          <a:prstGeom prst="rect">
            <a:avLst/>
          </a:prstGeom>
          <a:solidFill>
            <a:srgbClr val="FFFFFF"/>
          </a:solidFill>
        </p:spPr>
        <p:txBody>
          <a:bodyPr wrap="square" lIns="36000" tIns="36000" rIns="36000" bIns="36000" rtlCol="0">
            <a:spAutoFit/>
          </a:bodyPr>
          <a:lstStyle/>
          <a:p>
            <a:pPr marL="0" indent="0">
              <a:buNone/>
            </a:pPr>
            <a:r>
              <a:rPr lang="en-US" sz="1200" b="1" i="1">
                <a:solidFill>
                  <a:srgbClr val="858585"/>
                </a:solidFill>
              </a:rPr>
              <a:t>Enablers</a:t>
            </a:r>
          </a:p>
        </p:txBody>
      </p:sp>
      <p:sp>
        <p:nvSpPr>
          <p:cNvPr id="33" name="TextBox 32">
            <a:extLst>
              <a:ext uri="{FF2B5EF4-FFF2-40B4-BE49-F238E27FC236}">
                <a16:creationId xmlns:a16="http://schemas.microsoft.com/office/drawing/2014/main" id="{46CB9274-5F65-4DAA-87BA-40D7BAEB4865}"/>
              </a:ext>
            </a:extLst>
          </p:cNvPr>
          <p:cNvSpPr txBox="1"/>
          <p:nvPr/>
        </p:nvSpPr>
        <p:spPr bwMode="gray">
          <a:xfrm>
            <a:off x="2516283" y="1240056"/>
            <a:ext cx="3880052" cy="557451"/>
          </a:xfrm>
          <a:prstGeom prst="rect">
            <a:avLst/>
          </a:prstGeom>
          <a:noFill/>
        </p:spPr>
        <p:txBody>
          <a:bodyPr wrap="square" lIns="36000" tIns="36000" rIns="36000" bIns="36000" rtlCol="0">
            <a:spAutoFit/>
          </a:bodyPr>
          <a:lstStyle/>
          <a:p>
            <a:pPr>
              <a:buFont typeface="Arial" panose="020B0604020202020204" pitchFamily="34" charset="0"/>
              <a:buChar char="•"/>
            </a:pPr>
            <a:r>
              <a:rPr lang="en-US" sz="1050" dirty="0"/>
              <a:t>The </a:t>
            </a:r>
            <a:r>
              <a:rPr lang="en-US" sz="1050" b="1" dirty="0"/>
              <a:t>Brazilian Amazon is at risk</a:t>
            </a:r>
            <a:r>
              <a:rPr lang="en-US" sz="1050" dirty="0"/>
              <a:t>: about 20% of the forest has already disappeared, largely because of the expansion of agribusiness, logging and infrastructure</a:t>
            </a:r>
          </a:p>
        </p:txBody>
      </p:sp>
      <p:sp>
        <p:nvSpPr>
          <p:cNvPr id="35" name="TextBox 34">
            <a:extLst>
              <a:ext uri="{FF2B5EF4-FFF2-40B4-BE49-F238E27FC236}">
                <a16:creationId xmlns:a16="http://schemas.microsoft.com/office/drawing/2014/main" id="{35A74A42-B8B3-47E1-91E6-D9B99F7BFFFD}"/>
              </a:ext>
            </a:extLst>
          </p:cNvPr>
          <p:cNvSpPr txBox="1"/>
          <p:nvPr/>
        </p:nvSpPr>
        <p:spPr bwMode="gray">
          <a:xfrm>
            <a:off x="6392618" y="1240056"/>
            <a:ext cx="1991953" cy="557451"/>
          </a:xfrm>
          <a:prstGeom prst="rect">
            <a:avLst/>
          </a:prstGeom>
          <a:noFill/>
        </p:spPr>
        <p:txBody>
          <a:bodyPr wrap="square" lIns="36000" tIns="36000" rIns="36000" bIns="36000" rtlCol="0">
            <a:spAutoFit/>
          </a:bodyPr>
          <a:lstStyle/>
          <a:p>
            <a:pPr>
              <a:buFont typeface="Arial" panose="020B0604020202020204" pitchFamily="34" charset="0"/>
              <a:buChar char="•"/>
            </a:pPr>
            <a:r>
              <a:rPr lang="en-US" sz="1050" b="1" dirty="0"/>
              <a:t>Livestock </a:t>
            </a:r>
            <a:r>
              <a:rPr lang="en-US" sz="1050" dirty="0"/>
              <a:t>is related to more than 90% of deforestation in the Amazon</a:t>
            </a:r>
            <a:endParaRPr lang="pt-BR" sz="1050" dirty="0"/>
          </a:p>
        </p:txBody>
      </p:sp>
      <p:sp>
        <p:nvSpPr>
          <p:cNvPr id="37" name="TextBox 36">
            <a:extLst>
              <a:ext uri="{FF2B5EF4-FFF2-40B4-BE49-F238E27FC236}">
                <a16:creationId xmlns:a16="http://schemas.microsoft.com/office/drawing/2014/main" id="{D72B51CE-DBCD-40D0-903A-95D62E2F992A}"/>
              </a:ext>
            </a:extLst>
          </p:cNvPr>
          <p:cNvSpPr txBox="1"/>
          <p:nvPr/>
        </p:nvSpPr>
        <p:spPr bwMode="gray">
          <a:xfrm>
            <a:off x="8380854" y="1240056"/>
            <a:ext cx="3441623" cy="557451"/>
          </a:xfrm>
          <a:prstGeom prst="rect">
            <a:avLst/>
          </a:prstGeom>
          <a:noFill/>
        </p:spPr>
        <p:txBody>
          <a:bodyPr wrap="square" lIns="36000" tIns="36000" rIns="36000" bIns="36000" rtlCol="0">
            <a:spAutoFit/>
          </a:bodyPr>
          <a:lstStyle/>
          <a:p>
            <a:pPr>
              <a:buFont typeface="Arial" panose="020B0604020202020204" pitchFamily="34" charset="0"/>
              <a:buChar char="•"/>
            </a:pPr>
            <a:r>
              <a:rPr lang="en-US" sz="1050" dirty="0"/>
              <a:t>Challenge to combine </a:t>
            </a:r>
            <a:r>
              <a:rPr lang="en-US" sz="1050" b="1" dirty="0"/>
              <a:t>economic production</a:t>
            </a:r>
            <a:r>
              <a:rPr lang="en-US" sz="1050" dirty="0"/>
              <a:t>, </a:t>
            </a:r>
            <a:r>
              <a:rPr lang="en-US" sz="1050" b="1" dirty="0"/>
              <a:t>environmental protection </a:t>
            </a:r>
            <a:r>
              <a:rPr lang="en-US" sz="1050" dirty="0"/>
              <a:t>and the promotion of </a:t>
            </a:r>
            <a:r>
              <a:rPr lang="en-US" sz="1050" b="1" dirty="0"/>
              <a:t>local development </a:t>
            </a:r>
            <a:r>
              <a:rPr lang="en-US" sz="1050" dirty="0"/>
              <a:t>while combating </a:t>
            </a:r>
            <a:r>
              <a:rPr lang="en-US" sz="1050" b="1" dirty="0"/>
              <a:t>climate change</a:t>
            </a:r>
            <a:endParaRPr lang="pt-BR" sz="1050" b="1" dirty="0"/>
          </a:p>
        </p:txBody>
      </p:sp>
      <p:sp>
        <p:nvSpPr>
          <p:cNvPr id="38" name="TextBox 37">
            <a:extLst>
              <a:ext uri="{FF2B5EF4-FFF2-40B4-BE49-F238E27FC236}">
                <a16:creationId xmlns:a16="http://schemas.microsoft.com/office/drawing/2014/main" id="{C74A0B6E-D248-4867-80D0-F48FB0778A3D}"/>
              </a:ext>
            </a:extLst>
          </p:cNvPr>
          <p:cNvSpPr txBox="1"/>
          <p:nvPr/>
        </p:nvSpPr>
        <p:spPr bwMode="gray">
          <a:xfrm>
            <a:off x="578926" y="998310"/>
            <a:ext cx="8773874" cy="257369"/>
          </a:xfrm>
          <a:prstGeom prst="rect">
            <a:avLst/>
          </a:prstGeom>
          <a:solidFill>
            <a:srgbClr val="FFFFFF"/>
          </a:solidFill>
        </p:spPr>
        <p:txBody>
          <a:bodyPr wrap="square" lIns="36000" tIns="36000" rIns="36000" bIns="36000" rtlCol="0">
            <a:spAutoFit/>
          </a:bodyPr>
          <a:lstStyle/>
          <a:p>
            <a:pPr marL="0" indent="0">
              <a:buNone/>
            </a:pPr>
            <a:r>
              <a:rPr lang="en-US" sz="1200" b="1" i="1" dirty="0">
                <a:solidFill>
                  <a:srgbClr val="CC0000"/>
                </a:solidFill>
              </a:rPr>
              <a:t>Case for change: Why do we need to mitigate the environmental impact of agribusiness in the Amazon region of Brazil?</a:t>
            </a:r>
          </a:p>
        </p:txBody>
      </p:sp>
      <p:sp>
        <p:nvSpPr>
          <p:cNvPr id="24" name="TextBox 23">
            <a:extLst>
              <a:ext uri="{FF2B5EF4-FFF2-40B4-BE49-F238E27FC236}">
                <a16:creationId xmlns:a16="http://schemas.microsoft.com/office/drawing/2014/main" id="{F88797BF-D8EC-43CA-A6BE-604FB529E4BE}"/>
              </a:ext>
            </a:extLst>
          </p:cNvPr>
          <p:cNvSpPr txBox="1"/>
          <p:nvPr/>
        </p:nvSpPr>
        <p:spPr bwMode="gray">
          <a:xfrm>
            <a:off x="4705446" y="4241503"/>
            <a:ext cx="1386790" cy="257369"/>
          </a:xfrm>
          <a:prstGeom prst="rect">
            <a:avLst/>
          </a:prstGeom>
          <a:noFill/>
        </p:spPr>
        <p:txBody>
          <a:bodyPr wrap="square" lIns="36000" tIns="36000" rIns="36000" bIns="36000" rtlCol="0">
            <a:spAutoFit/>
          </a:bodyPr>
          <a:lstStyle/>
          <a:p>
            <a:pPr marL="0" indent="0">
              <a:buNone/>
            </a:pPr>
            <a:r>
              <a:rPr lang="en-US" sz="1200" b="1" i="1" dirty="0">
                <a:solidFill>
                  <a:srgbClr val="CC0000"/>
                </a:solidFill>
              </a:rPr>
              <a:t>To be completed</a:t>
            </a:r>
            <a:endParaRPr lang="pt-BR" sz="1200" b="1" i="1" dirty="0" err="1">
              <a:solidFill>
                <a:srgbClr val="CC0000"/>
              </a:solidFill>
            </a:endParaRPr>
          </a:p>
        </p:txBody>
      </p:sp>
      <p:sp>
        <p:nvSpPr>
          <p:cNvPr id="42" name="TextBox 41">
            <a:extLst>
              <a:ext uri="{FF2B5EF4-FFF2-40B4-BE49-F238E27FC236}">
                <a16:creationId xmlns:a16="http://schemas.microsoft.com/office/drawing/2014/main" id="{23B65D36-A17C-4DC2-B7FD-ABD73A7386F2}"/>
              </a:ext>
            </a:extLst>
          </p:cNvPr>
          <p:cNvSpPr txBox="1"/>
          <p:nvPr/>
        </p:nvSpPr>
        <p:spPr bwMode="gray">
          <a:xfrm>
            <a:off x="10495036" y="4241503"/>
            <a:ext cx="1386790" cy="257369"/>
          </a:xfrm>
          <a:prstGeom prst="rect">
            <a:avLst/>
          </a:prstGeom>
          <a:noFill/>
        </p:spPr>
        <p:txBody>
          <a:bodyPr wrap="square" lIns="36000" tIns="36000" rIns="36000" bIns="36000" rtlCol="0">
            <a:spAutoFit/>
          </a:bodyPr>
          <a:lstStyle/>
          <a:p>
            <a:pPr marL="0" indent="0">
              <a:buNone/>
            </a:pPr>
            <a:r>
              <a:rPr lang="en-US" sz="1200" b="1" i="1" dirty="0">
                <a:solidFill>
                  <a:srgbClr val="CC0000"/>
                </a:solidFill>
              </a:rPr>
              <a:t>To be completed</a:t>
            </a:r>
            <a:endParaRPr lang="pt-BR" sz="1200" b="1" i="1" dirty="0" err="1">
              <a:solidFill>
                <a:srgbClr val="CC0000"/>
              </a:solidFill>
            </a:endParaRPr>
          </a:p>
        </p:txBody>
      </p:sp>
      <p:sp>
        <p:nvSpPr>
          <p:cNvPr id="43" name="TextBox 42">
            <a:extLst>
              <a:ext uri="{FF2B5EF4-FFF2-40B4-BE49-F238E27FC236}">
                <a16:creationId xmlns:a16="http://schemas.microsoft.com/office/drawing/2014/main" id="{CE937EBC-514C-4A03-BE30-45BB35E5FC19}"/>
              </a:ext>
            </a:extLst>
          </p:cNvPr>
          <p:cNvSpPr txBox="1"/>
          <p:nvPr/>
        </p:nvSpPr>
        <p:spPr bwMode="gray">
          <a:xfrm>
            <a:off x="10495036" y="5661292"/>
            <a:ext cx="1386790" cy="257369"/>
          </a:xfrm>
          <a:prstGeom prst="rect">
            <a:avLst/>
          </a:prstGeom>
          <a:noFill/>
        </p:spPr>
        <p:txBody>
          <a:bodyPr wrap="square" lIns="36000" tIns="36000" rIns="36000" bIns="36000" rtlCol="0">
            <a:spAutoFit/>
          </a:bodyPr>
          <a:lstStyle/>
          <a:p>
            <a:pPr marL="0" indent="0">
              <a:buNone/>
            </a:pPr>
            <a:r>
              <a:rPr lang="en-US" sz="1200" b="1" i="1" dirty="0">
                <a:solidFill>
                  <a:srgbClr val="CC0000"/>
                </a:solidFill>
              </a:rPr>
              <a:t>To be completed</a:t>
            </a:r>
            <a:endParaRPr lang="pt-BR" sz="1200" b="1" i="1" dirty="0" err="1">
              <a:solidFill>
                <a:srgbClr val="CC0000"/>
              </a:solidFill>
            </a:endParaRPr>
          </a:p>
        </p:txBody>
      </p:sp>
      <p:sp>
        <p:nvSpPr>
          <p:cNvPr id="44" name="TextBox 43">
            <a:extLst>
              <a:ext uri="{FF2B5EF4-FFF2-40B4-BE49-F238E27FC236}">
                <a16:creationId xmlns:a16="http://schemas.microsoft.com/office/drawing/2014/main" id="{37953B5F-AEC0-4758-8E35-3D8E6F8E1728}"/>
              </a:ext>
            </a:extLst>
          </p:cNvPr>
          <p:cNvSpPr txBox="1"/>
          <p:nvPr/>
        </p:nvSpPr>
        <p:spPr bwMode="gray">
          <a:xfrm>
            <a:off x="10495036" y="6353341"/>
            <a:ext cx="1386790" cy="257369"/>
          </a:xfrm>
          <a:prstGeom prst="rect">
            <a:avLst/>
          </a:prstGeom>
          <a:noFill/>
        </p:spPr>
        <p:txBody>
          <a:bodyPr wrap="square" lIns="36000" tIns="36000" rIns="36000" bIns="36000" rtlCol="0">
            <a:spAutoFit/>
          </a:bodyPr>
          <a:lstStyle/>
          <a:p>
            <a:pPr marL="0" indent="0">
              <a:buNone/>
            </a:pPr>
            <a:r>
              <a:rPr lang="en-US" sz="1200" b="1" i="1" dirty="0">
                <a:solidFill>
                  <a:srgbClr val="CC0000"/>
                </a:solidFill>
              </a:rPr>
              <a:t>To be completed</a:t>
            </a:r>
            <a:endParaRPr lang="pt-BR" sz="1200" b="1" i="1" dirty="0" err="1">
              <a:solidFill>
                <a:srgbClr val="CC0000"/>
              </a:solidFill>
            </a:endParaRPr>
          </a:p>
        </p:txBody>
      </p:sp>
      <p:sp>
        <p:nvSpPr>
          <p:cNvPr id="39" name="TextBox 38">
            <a:extLst>
              <a:ext uri="{FF2B5EF4-FFF2-40B4-BE49-F238E27FC236}">
                <a16:creationId xmlns:a16="http://schemas.microsoft.com/office/drawing/2014/main" id="{F5E5333A-604B-4FED-95FE-7DA8800AD4FF}"/>
              </a:ext>
            </a:extLst>
          </p:cNvPr>
          <p:cNvSpPr txBox="1"/>
          <p:nvPr/>
        </p:nvSpPr>
        <p:spPr bwMode="gray">
          <a:xfrm>
            <a:off x="425547" y="2079231"/>
            <a:ext cx="11309415" cy="234286"/>
          </a:xfrm>
          <a:prstGeom prst="rect">
            <a:avLst/>
          </a:prstGeom>
          <a:noFill/>
        </p:spPr>
        <p:txBody>
          <a:bodyPr wrap="square" lIns="36000" tIns="36000" rIns="36000" bIns="36000" rtlCol="0">
            <a:spAutoFit/>
          </a:bodyPr>
          <a:lstStyle/>
          <a:p>
            <a:pPr>
              <a:buFont typeface="Arial" panose="020B0604020202020204" pitchFamily="34" charset="0"/>
              <a:buChar char="•"/>
            </a:pPr>
            <a:r>
              <a:rPr lang="en-US" sz="1050" dirty="0"/>
              <a:t>Reduce </a:t>
            </a:r>
            <a:r>
              <a:rPr lang="en-US" sz="1050" b="1" dirty="0"/>
              <a:t>60% of the equivalent carbon emissions </a:t>
            </a:r>
            <a:r>
              <a:rPr lang="en-US" sz="1050" dirty="0"/>
              <a:t>(CO2e) of the state of </a:t>
            </a:r>
            <a:r>
              <a:rPr lang="en-US" sz="1050" b="1" dirty="0"/>
              <a:t>Pará by 2030</a:t>
            </a:r>
            <a:r>
              <a:rPr lang="en-US" sz="1050" dirty="0"/>
              <a:t>, both in terms of </a:t>
            </a:r>
            <a:r>
              <a:rPr lang="en-US" sz="1050" b="1" dirty="0"/>
              <a:t>agribusiness and deforestation emissions</a:t>
            </a:r>
          </a:p>
        </p:txBody>
      </p:sp>
      <p:sp>
        <p:nvSpPr>
          <p:cNvPr id="40" name="TextBox 39">
            <a:extLst>
              <a:ext uri="{FF2B5EF4-FFF2-40B4-BE49-F238E27FC236}">
                <a16:creationId xmlns:a16="http://schemas.microsoft.com/office/drawing/2014/main" id="{58D0AE1B-5130-4A86-A16B-EA59554F1779}"/>
              </a:ext>
            </a:extLst>
          </p:cNvPr>
          <p:cNvSpPr txBox="1"/>
          <p:nvPr/>
        </p:nvSpPr>
        <p:spPr bwMode="gray">
          <a:xfrm>
            <a:off x="523124" y="2334973"/>
            <a:ext cx="3337753" cy="380480"/>
          </a:xfrm>
          <a:prstGeom prst="rect">
            <a:avLst/>
          </a:prstGeom>
          <a:noFill/>
        </p:spPr>
        <p:txBody>
          <a:bodyPr wrap="square" lIns="36000" tIns="36000" rIns="36000" bIns="36000" rtlCol="0">
            <a:spAutoFit/>
          </a:bodyPr>
          <a:lstStyle/>
          <a:p>
            <a:pPr marL="0" indent="0">
              <a:buNone/>
            </a:pPr>
            <a:r>
              <a:rPr lang="en-US" sz="1000" b="1" dirty="0"/>
              <a:t>Short term ambition (2019-22): </a:t>
            </a:r>
            <a:r>
              <a:rPr lang="en-US" sz="1000" dirty="0"/>
              <a:t>Reduce </a:t>
            </a:r>
            <a:r>
              <a:rPr lang="en-US" sz="1000" b="1" dirty="0"/>
              <a:t>10% </a:t>
            </a:r>
            <a:r>
              <a:rPr lang="en-US" sz="1000" dirty="0"/>
              <a:t>(12M Ton)</a:t>
            </a:r>
            <a:r>
              <a:rPr lang="en-US" sz="1000" b="1" dirty="0"/>
              <a:t> </a:t>
            </a:r>
            <a:r>
              <a:rPr lang="en-US" sz="1000" dirty="0"/>
              <a:t>of CO2e emissions vs 2019 baseline</a:t>
            </a:r>
          </a:p>
        </p:txBody>
      </p:sp>
      <p:sp>
        <p:nvSpPr>
          <p:cNvPr id="41" name="TextBox 40">
            <a:extLst>
              <a:ext uri="{FF2B5EF4-FFF2-40B4-BE49-F238E27FC236}">
                <a16:creationId xmlns:a16="http://schemas.microsoft.com/office/drawing/2014/main" id="{B84CFC21-BEB2-4C78-A319-E39150285BFF}"/>
              </a:ext>
            </a:extLst>
          </p:cNvPr>
          <p:cNvSpPr txBox="1"/>
          <p:nvPr/>
        </p:nvSpPr>
        <p:spPr bwMode="gray">
          <a:xfrm>
            <a:off x="8420406" y="2334973"/>
            <a:ext cx="3337753" cy="380480"/>
          </a:xfrm>
          <a:prstGeom prst="rect">
            <a:avLst/>
          </a:prstGeom>
          <a:noFill/>
        </p:spPr>
        <p:txBody>
          <a:bodyPr wrap="square" lIns="36000" tIns="36000" rIns="36000" bIns="36000" rtlCol="0">
            <a:spAutoFit/>
          </a:bodyPr>
          <a:lstStyle/>
          <a:p>
            <a:pPr marL="0" indent="0">
              <a:buNone/>
            </a:pPr>
            <a:r>
              <a:rPr lang="en-US" sz="1000" b="1" dirty="0"/>
              <a:t>Long term ambition (2027-30): </a:t>
            </a:r>
            <a:r>
              <a:rPr lang="en-US" sz="1000" dirty="0"/>
              <a:t>Reduce </a:t>
            </a:r>
            <a:r>
              <a:rPr lang="en-US" sz="1000" b="1" dirty="0"/>
              <a:t>60% </a:t>
            </a:r>
            <a:r>
              <a:rPr lang="en-US" sz="1000" dirty="0"/>
              <a:t>(73M Ton) of CO2e emissions vs 2019 baseline</a:t>
            </a:r>
          </a:p>
        </p:txBody>
      </p:sp>
      <p:sp>
        <p:nvSpPr>
          <p:cNvPr id="45" name="TextBox 44">
            <a:extLst>
              <a:ext uri="{FF2B5EF4-FFF2-40B4-BE49-F238E27FC236}">
                <a16:creationId xmlns:a16="http://schemas.microsoft.com/office/drawing/2014/main" id="{841901A6-77A9-48E6-A97F-6C778547B36F}"/>
              </a:ext>
            </a:extLst>
          </p:cNvPr>
          <p:cNvSpPr txBox="1"/>
          <p:nvPr/>
        </p:nvSpPr>
        <p:spPr bwMode="gray">
          <a:xfrm>
            <a:off x="4471765" y="2334973"/>
            <a:ext cx="3337753" cy="380480"/>
          </a:xfrm>
          <a:prstGeom prst="rect">
            <a:avLst/>
          </a:prstGeom>
          <a:noFill/>
        </p:spPr>
        <p:txBody>
          <a:bodyPr wrap="square" lIns="36000" tIns="36000" rIns="36000" bIns="36000" rtlCol="0">
            <a:spAutoFit/>
          </a:bodyPr>
          <a:lstStyle/>
          <a:p>
            <a:pPr marL="0" indent="0">
              <a:buNone/>
            </a:pPr>
            <a:r>
              <a:rPr lang="en-US" sz="1000" b="1" dirty="0"/>
              <a:t>Mid term ambition (2023-26): </a:t>
            </a:r>
            <a:r>
              <a:rPr lang="en-US" sz="1000" dirty="0"/>
              <a:t>Reduce </a:t>
            </a:r>
            <a:r>
              <a:rPr lang="en-US" sz="1000" b="1" dirty="0"/>
              <a:t>30% </a:t>
            </a:r>
            <a:r>
              <a:rPr lang="en-US" sz="1000" dirty="0"/>
              <a:t>(36M Ton)</a:t>
            </a:r>
            <a:r>
              <a:rPr lang="en-US" sz="1000" b="1" dirty="0"/>
              <a:t> </a:t>
            </a:r>
            <a:r>
              <a:rPr lang="en-US" sz="1000" dirty="0"/>
              <a:t>of CO2e emissions vs 2019 baseline </a:t>
            </a:r>
          </a:p>
        </p:txBody>
      </p:sp>
      <p:cxnSp>
        <p:nvCxnSpPr>
          <p:cNvPr id="46" name="Straight Connector 45">
            <a:extLst>
              <a:ext uri="{FF2B5EF4-FFF2-40B4-BE49-F238E27FC236}">
                <a16:creationId xmlns:a16="http://schemas.microsoft.com/office/drawing/2014/main" id="{54610DBD-3685-4516-8248-91E3554F1574}"/>
              </a:ext>
            </a:extLst>
          </p:cNvPr>
          <p:cNvCxnSpPr/>
          <p:nvPr/>
        </p:nvCxnSpPr>
        <p:spPr bwMode="gray">
          <a:xfrm>
            <a:off x="4099057" y="2334973"/>
            <a:ext cx="0" cy="380480"/>
          </a:xfrm>
          <a:prstGeom prst="line">
            <a:avLst/>
          </a:prstGeom>
          <a:ln w="9525" cap="flat">
            <a:solidFill>
              <a:schemeClr val="tx1"/>
            </a:solidFill>
            <a:prstDash val="dash"/>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094B85C-84B9-451E-AED7-92825D24F9A4}"/>
              </a:ext>
            </a:extLst>
          </p:cNvPr>
          <p:cNvCxnSpPr/>
          <p:nvPr/>
        </p:nvCxnSpPr>
        <p:spPr bwMode="gray">
          <a:xfrm>
            <a:off x="8047699" y="2334973"/>
            <a:ext cx="0" cy="380480"/>
          </a:xfrm>
          <a:prstGeom prst="line">
            <a:avLst/>
          </a:prstGeom>
          <a:ln w="9525" cap="flat">
            <a:solidFill>
              <a:schemeClr val="tx1"/>
            </a:solidFill>
            <a:prstDash val="dash"/>
            <a:miter lim="800000"/>
            <a:tailEnd type="none" w="med" len="lg"/>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8973D4D8-F7EE-4B22-A90B-1EE832C52D25}"/>
              </a:ext>
            </a:extLst>
          </p:cNvPr>
          <p:cNvSpPr txBox="1"/>
          <p:nvPr/>
        </p:nvSpPr>
        <p:spPr bwMode="gray">
          <a:xfrm>
            <a:off x="425547" y="1240056"/>
            <a:ext cx="2094453" cy="557451"/>
          </a:xfrm>
          <a:prstGeom prst="rect">
            <a:avLst/>
          </a:prstGeom>
          <a:noFill/>
        </p:spPr>
        <p:txBody>
          <a:bodyPr wrap="square" lIns="36000" tIns="36000" rIns="36000" bIns="36000" rtlCol="0">
            <a:spAutoFit/>
          </a:bodyPr>
          <a:lstStyle/>
          <a:p>
            <a:pPr>
              <a:buFont typeface="Arial" panose="020B0604020202020204" pitchFamily="34" charset="0"/>
              <a:buChar char="•"/>
            </a:pPr>
            <a:r>
              <a:rPr lang="en-US" sz="1050" dirty="0"/>
              <a:t>Brazil is among the </a:t>
            </a:r>
            <a:r>
              <a:rPr lang="en-US" sz="1050" b="1" dirty="0"/>
              <a:t>largest greenhouse gases emitters</a:t>
            </a:r>
            <a:r>
              <a:rPr lang="en-US" sz="1050" dirty="0"/>
              <a:t>, largely due to </a:t>
            </a:r>
            <a:r>
              <a:rPr lang="en-US" sz="1050" b="1" dirty="0"/>
              <a:t>deforestation</a:t>
            </a:r>
            <a:endParaRPr lang="pt-BR" sz="1050" b="1" dirty="0"/>
          </a:p>
        </p:txBody>
      </p:sp>
    </p:spTree>
    <p:custDataLst>
      <p:tags r:id="rId1"/>
    </p:custDataLst>
    <p:extLst>
      <p:ext uri="{BB962C8B-B14F-4D97-AF65-F5344CB8AC3E}">
        <p14:creationId xmlns:p14="http://schemas.microsoft.com/office/powerpoint/2010/main" val="436674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btfpColumnIndicatorGroup2">
            <a:extLst>
              <a:ext uri="{FF2B5EF4-FFF2-40B4-BE49-F238E27FC236}">
                <a16:creationId xmlns:a16="http://schemas.microsoft.com/office/drawing/2014/main" id="{3E007633-7ED1-4196-9587-CCD77BC0FC47}"/>
              </a:ext>
            </a:extLst>
          </p:cNvPr>
          <p:cNvGrpSpPr/>
          <p:nvPr/>
        </p:nvGrpSpPr>
        <p:grpSpPr>
          <a:xfrm>
            <a:off x="0" y="6926580"/>
            <a:ext cx="12192000" cy="137160"/>
            <a:chOff x="0" y="6926580"/>
            <a:chExt cx="12192000" cy="137160"/>
          </a:xfrm>
        </p:grpSpPr>
        <p:sp>
          <p:nvSpPr>
            <p:cNvPr id="10" name="btfpColumnGapBlocker620402">
              <a:extLst>
                <a:ext uri="{FF2B5EF4-FFF2-40B4-BE49-F238E27FC236}">
                  <a16:creationId xmlns:a16="http://schemas.microsoft.com/office/drawing/2014/main" id="{8045AAF9-067E-4311-92D4-FD6E4AF14A94}"/>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8" name="btfpColumnGapBlocker999784">
              <a:extLst>
                <a:ext uri="{FF2B5EF4-FFF2-40B4-BE49-F238E27FC236}">
                  <a16:creationId xmlns:a16="http://schemas.microsoft.com/office/drawing/2014/main" id="{7BF24B0D-4478-47DD-8424-C10AB53B412F}"/>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6" name="btfpColumnIndicator793940">
              <a:extLst>
                <a:ext uri="{FF2B5EF4-FFF2-40B4-BE49-F238E27FC236}">
                  <a16:creationId xmlns:a16="http://schemas.microsoft.com/office/drawing/2014/main" id="{F291FF0B-8BF9-42F9-A2B6-017A0A41494A}"/>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116788">
              <a:extLst>
                <a:ext uri="{FF2B5EF4-FFF2-40B4-BE49-F238E27FC236}">
                  <a16:creationId xmlns:a16="http://schemas.microsoft.com/office/drawing/2014/main" id="{41417D0C-DB18-4FEC-90BF-548C36F15C34}"/>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 name="btfpColumnIndicatorGroup1">
            <a:extLst>
              <a:ext uri="{FF2B5EF4-FFF2-40B4-BE49-F238E27FC236}">
                <a16:creationId xmlns:a16="http://schemas.microsoft.com/office/drawing/2014/main" id="{F97CFE33-6BED-471A-8566-218FD41D4238}"/>
              </a:ext>
            </a:extLst>
          </p:cNvPr>
          <p:cNvGrpSpPr/>
          <p:nvPr/>
        </p:nvGrpSpPr>
        <p:grpSpPr>
          <a:xfrm>
            <a:off x="0" y="-205740"/>
            <a:ext cx="12192000" cy="137160"/>
            <a:chOff x="0" y="-205740"/>
            <a:chExt cx="12192000" cy="137160"/>
          </a:xfrm>
        </p:grpSpPr>
        <p:sp>
          <p:nvSpPr>
            <p:cNvPr id="9" name="btfpColumnGapBlocker784120">
              <a:extLst>
                <a:ext uri="{FF2B5EF4-FFF2-40B4-BE49-F238E27FC236}">
                  <a16:creationId xmlns:a16="http://schemas.microsoft.com/office/drawing/2014/main" id="{847059DF-B2DE-4090-A954-5EEEB4F06345}"/>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7" name="btfpColumnGapBlocker933467">
              <a:extLst>
                <a:ext uri="{FF2B5EF4-FFF2-40B4-BE49-F238E27FC236}">
                  <a16:creationId xmlns:a16="http://schemas.microsoft.com/office/drawing/2014/main" id="{FAE0DD7C-DDCC-4E03-8E0A-6CC2FAD22594}"/>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5" name="btfpColumnIndicator884442">
              <a:extLst>
                <a:ext uri="{FF2B5EF4-FFF2-40B4-BE49-F238E27FC236}">
                  <a16:creationId xmlns:a16="http://schemas.microsoft.com/office/drawing/2014/main" id="{78DB0A14-8AA6-4335-90FD-57856D1FABA3}"/>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130836">
              <a:extLst>
                <a:ext uri="{FF2B5EF4-FFF2-40B4-BE49-F238E27FC236}">
                  <a16:creationId xmlns:a16="http://schemas.microsoft.com/office/drawing/2014/main" id="{D1280790-9011-4770-BC27-F46272CFD2C5}"/>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1609490-EAFC-4A31-A141-2A3B3E338ABE}"/>
              </a:ext>
            </a:extLst>
          </p:cNvPr>
          <p:cNvSpPr>
            <a:spLocks noGrp="1"/>
          </p:cNvSpPr>
          <p:nvPr>
            <p:ph type="title"/>
          </p:nvPr>
        </p:nvSpPr>
        <p:spPr/>
        <p:txBody>
          <a:bodyPr/>
          <a:lstStyle/>
          <a:p>
            <a:r>
              <a:rPr lang="en-US" dirty="0"/>
              <a:t>Strategic Plan Framework &amp; Key questions</a:t>
            </a:r>
          </a:p>
        </p:txBody>
      </p:sp>
      <p:sp>
        <p:nvSpPr>
          <p:cNvPr id="13" name="Rectangle 12">
            <a:extLst>
              <a:ext uri="{FF2B5EF4-FFF2-40B4-BE49-F238E27FC236}">
                <a16:creationId xmlns:a16="http://schemas.microsoft.com/office/drawing/2014/main" id="{C1B64A17-35E3-495B-9F1C-760549B45253}"/>
              </a:ext>
            </a:extLst>
          </p:cNvPr>
          <p:cNvSpPr/>
          <p:nvPr/>
        </p:nvSpPr>
        <p:spPr bwMode="gray">
          <a:xfrm>
            <a:off x="6136098" y="3001959"/>
            <a:ext cx="5718175" cy="1496913"/>
          </a:xfrm>
          <a:prstGeom prst="rect">
            <a:avLst/>
          </a:prstGeom>
          <a:solidFill>
            <a:schemeClr val="bg1"/>
          </a:solidFill>
          <a:ln w="19050" cap="flat" cmpd="sng" algn="ctr">
            <a:solidFill>
              <a:srgbClr val="F0743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200">
              <a:solidFill>
                <a:srgbClr val="F07432"/>
              </a:solidFill>
            </a:endParaRPr>
          </a:p>
        </p:txBody>
      </p:sp>
      <p:sp>
        <p:nvSpPr>
          <p:cNvPr id="14" name="Rectangle 13">
            <a:extLst>
              <a:ext uri="{FF2B5EF4-FFF2-40B4-BE49-F238E27FC236}">
                <a16:creationId xmlns:a16="http://schemas.microsoft.com/office/drawing/2014/main" id="{7065CABB-E432-4274-8EB3-4297B5283D4B}"/>
              </a:ext>
            </a:extLst>
          </p:cNvPr>
          <p:cNvSpPr/>
          <p:nvPr/>
        </p:nvSpPr>
        <p:spPr bwMode="gray">
          <a:xfrm>
            <a:off x="330199" y="3001959"/>
            <a:ext cx="5718175" cy="1496913"/>
          </a:xfrm>
          <a:prstGeom prst="rect">
            <a:avLst/>
          </a:prstGeom>
          <a:solidFill>
            <a:schemeClr val="bg1"/>
          </a:solidFill>
          <a:ln w="19050" cap="flat" cmpd="sng" algn="ctr">
            <a:solidFill>
              <a:srgbClr val="973B74"/>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200">
              <a:solidFill>
                <a:schemeClr val="tx1"/>
              </a:solidFill>
            </a:endParaRPr>
          </a:p>
        </p:txBody>
      </p:sp>
      <p:sp>
        <p:nvSpPr>
          <p:cNvPr id="15" name="TextBox 14">
            <a:extLst>
              <a:ext uri="{FF2B5EF4-FFF2-40B4-BE49-F238E27FC236}">
                <a16:creationId xmlns:a16="http://schemas.microsoft.com/office/drawing/2014/main" id="{305C7E8F-2E7B-4ECA-B3B8-B7629ACB272C}"/>
              </a:ext>
            </a:extLst>
          </p:cNvPr>
          <p:cNvSpPr txBox="1"/>
          <p:nvPr/>
        </p:nvSpPr>
        <p:spPr bwMode="gray">
          <a:xfrm>
            <a:off x="578926" y="2883804"/>
            <a:ext cx="1111700" cy="257369"/>
          </a:xfrm>
          <a:prstGeom prst="rect">
            <a:avLst/>
          </a:prstGeom>
          <a:solidFill>
            <a:srgbClr val="FFFFFF"/>
          </a:solidFill>
        </p:spPr>
        <p:txBody>
          <a:bodyPr wrap="square" lIns="36000" tIns="36000" rIns="36000" bIns="36000" rtlCol="0">
            <a:spAutoFit/>
          </a:bodyPr>
          <a:lstStyle/>
          <a:p>
            <a:pPr marL="0" indent="0">
              <a:buNone/>
            </a:pPr>
            <a:r>
              <a:rPr lang="en-US" sz="1200" b="1" i="1">
                <a:solidFill>
                  <a:srgbClr val="973B74"/>
                </a:solidFill>
              </a:rPr>
              <a:t>Where to play</a:t>
            </a:r>
          </a:p>
        </p:txBody>
      </p:sp>
      <p:sp>
        <p:nvSpPr>
          <p:cNvPr id="16" name="TextBox 15">
            <a:extLst>
              <a:ext uri="{FF2B5EF4-FFF2-40B4-BE49-F238E27FC236}">
                <a16:creationId xmlns:a16="http://schemas.microsoft.com/office/drawing/2014/main" id="{0C68A5B1-76D5-49FF-AE50-9598A0F0F1A8}"/>
              </a:ext>
            </a:extLst>
          </p:cNvPr>
          <p:cNvSpPr txBox="1"/>
          <p:nvPr/>
        </p:nvSpPr>
        <p:spPr bwMode="gray">
          <a:xfrm>
            <a:off x="6480760" y="2861471"/>
            <a:ext cx="928040" cy="257369"/>
          </a:xfrm>
          <a:prstGeom prst="rect">
            <a:avLst/>
          </a:prstGeom>
          <a:solidFill>
            <a:srgbClr val="FFFFFF"/>
          </a:solidFill>
        </p:spPr>
        <p:txBody>
          <a:bodyPr wrap="square" lIns="36000" tIns="36000" rIns="36000" bIns="36000" rtlCol="0">
            <a:spAutoFit/>
          </a:bodyPr>
          <a:lstStyle/>
          <a:p>
            <a:pPr marL="0" indent="0">
              <a:buNone/>
            </a:pPr>
            <a:r>
              <a:rPr lang="en-US" sz="1200" b="1" i="1" dirty="0">
                <a:solidFill>
                  <a:srgbClr val="F07432"/>
                </a:solidFill>
              </a:rPr>
              <a:t>How to win</a:t>
            </a:r>
          </a:p>
        </p:txBody>
      </p:sp>
      <p:sp>
        <p:nvSpPr>
          <p:cNvPr id="17" name="Rectangle 16">
            <a:extLst>
              <a:ext uri="{FF2B5EF4-FFF2-40B4-BE49-F238E27FC236}">
                <a16:creationId xmlns:a16="http://schemas.microsoft.com/office/drawing/2014/main" id="{AAC98517-797E-4786-9D95-12187A0D88EA}"/>
              </a:ext>
            </a:extLst>
          </p:cNvPr>
          <p:cNvSpPr/>
          <p:nvPr/>
        </p:nvSpPr>
        <p:spPr bwMode="gray">
          <a:xfrm>
            <a:off x="330200" y="1933088"/>
            <a:ext cx="11531600" cy="915034"/>
          </a:xfrm>
          <a:prstGeom prst="rect">
            <a:avLst/>
          </a:prstGeom>
          <a:solidFill>
            <a:schemeClr val="bg1"/>
          </a:solidFill>
          <a:ln w="19050" cap="flat" cmpd="sng" algn="ctr">
            <a:solidFill>
              <a:srgbClr val="507867"/>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200">
              <a:solidFill>
                <a:schemeClr val="tx1"/>
              </a:solidFill>
            </a:endParaRPr>
          </a:p>
        </p:txBody>
      </p:sp>
      <p:sp>
        <p:nvSpPr>
          <p:cNvPr id="18" name="TextBox 17">
            <a:extLst>
              <a:ext uri="{FF2B5EF4-FFF2-40B4-BE49-F238E27FC236}">
                <a16:creationId xmlns:a16="http://schemas.microsoft.com/office/drawing/2014/main" id="{E4D7DF26-022F-4535-9C2F-3BA3C4BA7785}"/>
              </a:ext>
            </a:extLst>
          </p:cNvPr>
          <p:cNvSpPr txBox="1"/>
          <p:nvPr/>
        </p:nvSpPr>
        <p:spPr bwMode="gray">
          <a:xfrm>
            <a:off x="578927" y="1836710"/>
            <a:ext cx="767474" cy="257369"/>
          </a:xfrm>
          <a:prstGeom prst="rect">
            <a:avLst/>
          </a:prstGeom>
          <a:solidFill>
            <a:srgbClr val="FFFFFF"/>
          </a:solidFill>
        </p:spPr>
        <p:txBody>
          <a:bodyPr wrap="square" lIns="36000" tIns="36000" rIns="36000" bIns="36000" rtlCol="0">
            <a:spAutoFit/>
          </a:bodyPr>
          <a:lstStyle/>
          <a:p>
            <a:pPr marL="0" indent="0">
              <a:buNone/>
            </a:pPr>
            <a:r>
              <a:rPr lang="en-US" sz="1200" b="1" i="1">
                <a:solidFill>
                  <a:srgbClr val="507867"/>
                </a:solidFill>
              </a:rPr>
              <a:t>Ambition</a:t>
            </a:r>
          </a:p>
        </p:txBody>
      </p:sp>
      <p:sp>
        <p:nvSpPr>
          <p:cNvPr id="19" name="Rectangle 18">
            <a:extLst>
              <a:ext uri="{FF2B5EF4-FFF2-40B4-BE49-F238E27FC236}">
                <a16:creationId xmlns:a16="http://schemas.microsoft.com/office/drawing/2014/main" id="{83C8E4E8-0A7A-4599-90BF-7393A21E35C3}"/>
              </a:ext>
            </a:extLst>
          </p:cNvPr>
          <p:cNvSpPr/>
          <p:nvPr/>
        </p:nvSpPr>
        <p:spPr bwMode="gray">
          <a:xfrm>
            <a:off x="330200" y="1134560"/>
            <a:ext cx="11531600" cy="664856"/>
          </a:xfrm>
          <a:prstGeom prst="rect">
            <a:avLst/>
          </a:prstGeom>
          <a:solidFill>
            <a:schemeClr val="bg1"/>
          </a:solidFill>
          <a:ln w="19050" cap="flat" cmpd="sng" algn="ctr">
            <a:solidFill>
              <a:srgbClr val="CC000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0" name="TextBox 19">
            <a:extLst>
              <a:ext uri="{FF2B5EF4-FFF2-40B4-BE49-F238E27FC236}">
                <a16:creationId xmlns:a16="http://schemas.microsoft.com/office/drawing/2014/main" id="{9741CB74-4935-47B6-B09D-CB21525AEAF8}"/>
              </a:ext>
            </a:extLst>
          </p:cNvPr>
          <p:cNvSpPr txBox="1"/>
          <p:nvPr/>
        </p:nvSpPr>
        <p:spPr bwMode="gray">
          <a:xfrm>
            <a:off x="578926" y="998310"/>
            <a:ext cx="1271474" cy="257369"/>
          </a:xfrm>
          <a:prstGeom prst="rect">
            <a:avLst/>
          </a:prstGeom>
          <a:solidFill>
            <a:srgbClr val="FFFFFF"/>
          </a:solidFill>
        </p:spPr>
        <p:txBody>
          <a:bodyPr wrap="square" lIns="36000" tIns="36000" rIns="36000" bIns="36000" rtlCol="0">
            <a:spAutoFit/>
          </a:bodyPr>
          <a:lstStyle/>
          <a:p>
            <a:pPr marL="0" indent="0">
              <a:buNone/>
            </a:pPr>
            <a:r>
              <a:rPr lang="en-US" sz="1200" b="1" i="1" dirty="0">
                <a:solidFill>
                  <a:srgbClr val="CC0000"/>
                </a:solidFill>
              </a:rPr>
              <a:t>Case for change</a:t>
            </a:r>
          </a:p>
        </p:txBody>
      </p:sp>
      <p:sp>
        <p:nvSpPr>
          <p:cNvPr id="21" name="Rectangle 20">
            <a:extLst>
              <a:ext uri="{FF2B5EF4-FFF2-40B4-BE49-F238E27FC236}">
                <a16:creationId xmlns:a16="http://schemas.microsoft.com/office/drawing/2014/main" id="{E7E6268C-1264-4E24-A587-B5D18527DBFC}"/>
              </a:ext>
            </a:extLst>
          </p:cNvPr>
          <p:cNvSpPr/>
          <p:nvPr/>
        </p:nvSpPr>
        <p:spPr bwMode="gray">
          <a:xfrm>
            <a:off x="313190" y="4649402"/>
            <a:ext cx="11531600" cy="1269259"/>
          </a:xfrm>
          <a:prstGeom prst="rect">
            <a:avLst/>
          </a:prstGeom>
          <a:solidFill>
            <a:schemeClr val="bg1"/>
          </a:solidFill>
          <a:ln w="19050" cap="flat" cmpd="sng" algn="ctr">
            <a:solidFill>
              <a:srgbClr val="C6AA3D"/>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2" name="TextBox 21">
            <a:extLst>
              <a:ext uri="{FF2B5EF4-FFF2-40B4-BE49-F238E27FC236}">
                <a16:creationId xmlns:a16="http://schemas.microsoft.com/office/drawing/2014/main" id="{D00756FB-910E-4612-8320-387E7AA7C7DA}"/>
              </a:ext>
            </a:extLst>
          </p:cNvPr>
          <p:cNvSpPr txBox="1"/>
          <p:nvPr/>
        </p:nvSpPr>
        <p:spPr bwMode="gray">
          <a:xfrm>
            <a:off x="569401" y="4520651"/>
            <a:ext cx="1950599" cy="257369"/>
          </a:xfrm>
          <a:prstGeom prst="rect">
            <a:avLst/>
          </a:prstGeom>
          <a:solidFill>
            <a:srgbClr val="FFFFFF"/>
          </a:solidFill>
        </p:spPr>
        <p:txBody>
          <a:bodyPr wrap="square" lIns="36000" tIns="36000" rIns="36000" bIns="36000" rtlCol="0">
            <a:spAutoFit/>
          </a:bodyPr>
          <a:lstStyle/>
          <a:p>
            <a:pPr marL="0" indent="0">
              <a:buNone/>
            </a:pPr>
            <a:r>
              <a:rPr lang="en-US" sz="1200" b="1" i="1" dirty="0">
                <a:solidFill>
                  <a:srgbClr val="C6AA3D"/>
                </a:solidFill>
              </a:rPr>
              <a:t>Implementation roadmap</a:t>
            </a:r>
          </a:p>
        </p:txBody>
      </p:sp>
      <p:sp>
        <p:nvSpPr>
          <p:cNvPr id="25" name="btfpBulletedList821737">
            <a:extLst>
              <a:ext uri="{FF2B5EF4-FFF2-40B4-BE49-F238E27FC236}">
                <a16:creationId xmlns:a16="http://schemas.microsoft.com/office/drawing/2014/main" id="{727D0CC8-4FB0-4B2F-8F7F-73EAB7AF439A}"/>
              </a:ext>
            </a:extLst>
          </p:cNvPr>
          <p:cNvSpPr txBox="1"/>
          <p:nvPr/>
        </p:nvSpPr>
        <p:spPr bwMode="gray">
          <a:xfrm>
            <a:off x="425547" y="1240056"/>
            <a:ext cx="11187525" cy="518979"/>
          </a:xfrm>
          <a:prstGeom prst="rect">
            <a:avLst/>
          </a:prstGeom>
          <a:noFill/>
        </p:spPr>
        <p:txBody>
          <a:bodyPr wrap="square" lIns="36000" tIns="36000" rIns="36000" bIns="36000" rtlCol="0">
            <a:spAutoFit/>
          </a:bodyPr>
          <a:lstStyle/>
          <a:p>
            <a:pPr>
              <a:spcBef>
                <a:spcPts val="600"/>
              </a:spcBef>
            </a:pPr>
            <a:r>
              <a:rPr lang="en-US" sz="1200" dirty="0"/>
              <a:t>Why do we need to </a:t>
            </a:r>
            <a:r>
              <a:rPr lang="en-US" sz="1200" b="1" dirty="0"/>
              <a:t>mitigate the environmental impact </a:t>
            </a:r>
            <a:r>
              <a:rPr lang="en-US" sz="1200" dirty="0"/>
              <a:t>of agriculture and livestock in the Amazon region of Brazil?</a:t>
            </a:r>
          </a:p>
          <a:p>
            <a:pPr>
              <a:spcBef>
                <a:spcPts val="600"/>
              </a:spcBef>
            </a:pPr>
            <a:r>
              <a:rPr lang="en-US" sz="1200" dirty="0"/>
              <a:t>Which </a:t>
            </a:r>
            <a:r>
              <a:rPr lang="en-US" sz="1200" b="1" dirty="0"/>
              <a:t>problem statement </a:t>
            </a:r>
            <a:r>
              <a:rPr lang="en-US" sz="1200" dirty="0"/>
              <a:t>are we trying to </a:t>
            </a:r>
            <a:r>
              <a:rPr lang="en-US" sz="1200" b="1" dirty="0"/>
              <a:t>solve</a:t>
            </a:r>
            <a:r>
              <a:rPr lang="en-US" sz="1200" dirty="0"/>
              <a:t>?</a:t>
            </a:r>
          </a:p>
        </p:txBody>
      </p:sp>
      <p:sp>
        <p:nvSpPr>
          <p:cNvPr id="31" name="btfpBulletedList500787">
            <a:extLst>
              <a:ext uri="{FF2B5EF4-FFF2-40B4-BE49-F238E27FC236}">
                <a16:creationId xmlns:a16="http://schemas.microsoft.com/office/drawing/2014/main" id="{A8164B08-8F52-4BC8-8A36-403801E35BC6}"/>
              </a:ext>
            </a:extLst>
          </p:cNvPr>
          <p:cNvSpPr txBox="1"/>
          <p:nvPr/>
        </p:nvSpPr>
        <p:spPr bwMode="gray">
          <a:xfrm>
            <a:off x="425548" y="2108361"/>
            <a:ext cx="7415252" cy="672867"/>
          </a:xfrm>
          <a:prstGeom prst="rect">
            <a:avLst/>
          </a:prstGeom>
          <a:noFill/>
        </p:spPr>
        <p:txBody>
          <a:bodyPr wrap="square" lIns="36000" tIns="36000" rIns="36000" bIns="36000" rtlCol="0">
            <a:spAutoFit/>
          </a:bodyPr>
          <a:lstStyle/>
          <a:p>
            <a:pPr>
              <a:spcBef>
                <a:spcPts val="600"/>
              </a:spcBef>
            </a:pPr>
            <a:r>
              <a:rPr lang="en-US" sz="1200" dirty="0"/>
              <a:t>What is the </a:t>
            </a:r>
            <a:r>
              <a:rPr lang="en-US" sz="1200" b="1" dirty="0"/>
              <a:t>ambition of the plan in Pará</a:t>
            </a:r>
            <a:r>
              <a:rPr lang="en-US" sz="1200" dirty="0"/>
              <a:t>, in terms of </a:t>
            </a:r>
            <a:r>
              <a:rPr lang="en-US" sz="1200" b="1" dirty="0"/>
              <a:t>equivalent carbon emissions reduction</a:t>
            </a:r>
            <a:r>
              <a:rPr lang="en-US" sz="1200" dirty="0"/>
              <a:t>? </a:t>
            </a:r>
          </a:p>
          <a:p>
            <a:pPr lvl="1">
              <a:spcBef>
                <a:spcPts val="0"/>
              </a:spcBef>
            </a:pPr>
            <a:r>
              <a:rPr lang="en-US" sz="1000" dirty="0"/>
              <a:t>How to deliver the forecasted demand for agriculture and livestock while minimizing equivalent carbon emissions?</a:t>
            </a:r>
          </a:p>
          <a:p>
            <a:pPr>
              <a:spcBef>
                <a:spcPts val="600"/>
              </a:spcBef>
            </a:pPr>
            <a:r>
              <a:rPr lang="en-US" sz="1200" dirty="0"/>
              <a:t>In what </a:t>
            </a:r>
            <a:r>
              <a:rPr lang="en-US" sz="1200" b="1" dirty="0"/>
              <a:t>time frame </a:t>
            </a:r>
            <a:r>
              <a:rPr lang="en-US" sz="1200" dirty="0"/>
              <a:t>should the project capture this ambition?</a:t>
            </a:r>
          </a:p>
        </p:txBody>
      </p:sp>
      <p:sp>
        <p:nvSpPr>
          <p:cNvPr id="32" name="btfpBulletedList500787">
            <a:extLst>
              <a:ext uri="{FF2B5EF4-FFF2-40B4-BE49-F238E27FC236}">
                <a16:creationId xmlns:a16="http://schemas.microsoft.com/office/drawing/2014/main" id="{93FAB1FD-6368-4B3E-87BD-81AD9F045877}"/>
              </a:ext>
            </a:extLst>
          </p:cNvPr>
          <p:cNvSpPr txBox="1"/>
          <p:nvPr/>
        </p:nvSpPr>
        <p:spPr bwMode="gray">
          <a:xfrm>
            <a:off x="425548" y="3116489"/>
            <a:ext cx="5564852" cy="1211476"/>
          </a:xfrm>
          <a:prstGeom prst="rect">
            <a:avLst/>
          </a:prstGeom>
          <a:noFill/>
        </p:spPr>
        <p:txBody>
          <a:bodyPr wrap="square" lIns="36000" tIns="36000" rIns="36000" bIns="36000" rtlCol="0">
            <a:spAutoFit/>
          </a:bodyPr>
          <a:lstStyle/>
          <a:p>
            <a:pPr>
              <a:spcBef>
                <a:spcPts val="900"/>
              </a:spcBef>
            </a:pPr>
            <a:r>
              <a:rPr lang="en-US" sz="1200" dirty="0"/>
              <a:t>Which combinations of </a:t>
            </a:r>
            <a:r>
              <a:rPr lang="en-US" sz="1200" b="1" dirty="0"/>
              <a:t>region + agribusiness product </a:t>
            </a:r>
            <a:r>
              <a:rPr lang="en-US" sz="1200" dirty="0"/>
              <a:t>should be prioritized? These are priority areas to invest</a:t>
            </a:r>
          </a:p>
          <a:p>
            <a:pPr lvl="1">
              <a:spcBef>
                <a:spcPts val="300"/>
              </a:spcBef>
            </a:pPr>
            <a:r>
              <a:rPr lang="en-US" sz="1000" dirty="0"/>
              <a:t>Which regions are most likely to </a:t>
            </a:r>
            <a:r>
              <a:rPr lang="en-US" sz="1000" b="1" dirty="0"/>
              <a:t>increase the area devoted to agriculture and livestock</a:t>
            </a:r>
            <a:r>
              <a:rPr lang="en-US" sz="1000" dirty="0"/>
              <a:t>?</a:t>
            </a:r>
          </a:p>
          <a:p>
            <a:pPr lvl="1">
              <a:spcBef>
                <a:spcPts val="300"/>
              </a:spcBef>
            </a:pPr>
            <a:r>
              <a:rPr lang="en-US" sz="1000" dirty="0"/>
              <a:t>Which regions have the </a:t>
            </a:r>
            <a:r>
              <a:rPr lang="en-US" sz="1000" b="1" dirty="0"/>
              <a:t>highest deforestation rate</a:t>
            </a:r>
            <a:r>
              <a:rPr lang="en-US" sz="1000" dirty="0"/>
              <a:t>?</a:t>
            </a:r>
          </a:p>
          <a:p>
            <a:pPr lvl="1">
              <a:spcBef>
                <a:spcPts val="300"/>
              </a:spcBef>
            </a:pPr>
            <a:r>
              <a:rPr lang="en-US" sz="1000" dirty="0"/>
              <a:t>Which regions have the </a:t>
            </a:r>
            <a:r>
              <a:rPr lang="en-US" sz="1000" b="1" dirty="0"/>
              <a:t>lowest productivity</a:t>
            </a:r>
            <a:r>
              <a:rPr lang="en-US" sz="1000" dirty="0"/>
              <a:t>?</a:t>
            </a:r>
          </a:p>
          <a:p>
            <a:pPr lvl="1">
              <a:spcBef>
                <a:spcPts val="300"/>
              </a:spcBef>
            </a:pPr>
            <a:r>
              <a:rPr lang="en-US" sz="1000" dirty="0"/>
              <a:t>Which products (types of crops and livestock) have the </a:t>
            </a:r>
            <a:r>
              <a:rPr lang="en-US" sz="1000" b="1" dirty="0"/>
              <a:t>highest environmental footprint</a:t>
            </a:r>
            <a:r>
              <a:rPr lang="en-US" sz="1000" dirty="0"/>
              <a:t>? </a:t>
            </a:r>
          </a:p>
        </p:txBody>
      </p:sp>
      <p:sp>
        <p:nvSpPr>
          <p:cNvPr id="34" name="btfpBulletedList900222">
            <a:extLst>
              <a:ext uri="{FF2B5EF4-FFF2-40B4-BE49-F238E27FC236}">
                <a16:creationId xmlns:a16="http://schemas.microsoft.com/office/drawing/2014/main" id="{9E5970DD-D64E-4C76-9C52-A2E53A3561F8}"/>
              </a:ext>
            </a:extLst>
          </p:cNvPr>
          <p:cNvSpPr txBox="1"/>
          <p:nvPr/>
        </p:nvSpPr>
        <p:spPr bwMode="gray">
          <a:xfrm>
            <a:off x="6174200" y="3135211"/>
            <a:ext cx="5438874" cy="442035"/>
          </a:xfrm>
          <a:prstGeom prst="rect">
            <a:avLst/>
          </a:prstGeom>
          <a:noFill/>
        </p:spPr>
        <p:txBody>
          <a:bodyPr wrap="square" lIns="36000" tIns="36000" rIns="36000" bIns="36000" rtlCol="0">
            <a:spAutoFit/>
          </a:bodyPr>
          <a:lstStyle/>
          <a:p>
            <a:pPr>
              <a:spcBef>
                <a:spcPts val="600"/>
              </a:spcBef>
            </a:pPr>
            <a:r>
              <a:rPr lang="en-US" sz="1200" dirty="0"/>
              <a:t>What are the </a:t>
            </a:r>
            <a:r>
              <a:rPr lang="en-US" sz="1200" b="1" dirty="0"/>
              <a:t>ways to mitigate the environmental impact </a:t>
            </a:r>
            <a:r>
              <a:rPr lang="en-US" sz="1200" dirty="0"/>
              <a:t>of agriculture and livestock in Brazil?</a:t>
            </a:r>
          </a:p>
        </p:txBody>
      </p:sp>
      <p:sp>
        <p:nvSpPr>
          <p:cNvPr id="48" name="btfpBulletedList930790">
            <a:extLst>
              <a:ext uri="{FF2B5EF4-FFF2-40B4-BE49-F238E27FC236}">
                <a16:creationId xmlns:a16="http://schemas.microsoft.com/office/drawing/2014/main" id="{967F80CF-7F9D-4A46-AA63-C585E542993E}"/>
              </a:ext>
            </a:extLst>
          </p:cNvPr>
          <p:cNvSpPr txBox="1"/>
          <p:nvPr/>
        </p:nvSpPr>
        <p:spPr bwMode="gray">
          <a:xfrm>
            <a:off x="425548" y="4842178"/>
            <a:ext cx="11187524" cy="1042199"/>
          </a:xfrm>
          <a:prstGeom prst="rect">
            <a:avLst/>
          </a:prstGeom>
          <a:noFill/>
        </p:spPr>
        <p:txBody>
          <a:bodyPr wrap="square" lIns="36000" tIns="36000" rIns="36000" bIns="36000" rtlCol="0">
            <a:spAutoFit/>
          </a:bodyPr>
          <a:lstStyle/>
          <a:p>
            <a:pPr>
              <a:spcBef>
                <a:spcPts val="600"/>
              </a:spcBef>
            </a:pPr>
            <a:r>
              <a:rPr lang="en-US" sz="1200" dirty="0"/>
              <a:t>What is the </a:t>
            </a:r>
            <a:r>
              <a:rPr lang="en-US" sz="1200" b="1" dirty="0"/>
              <a:t>implementation roadmap </a:t>
            </a:r>
            <a:r>
              <a:rPr lang="en-US" sz="1200" dirty="0"/>
              <a:t>of the strategic plan? </a:t>
            </a:r>
          </a:p>
          <a:p>
            <a:pPr>
              <a:spcBef>
                <a:spcPts val="600"/>
              </a:spcBef>
            </a:pPr>
            <a:r>
              <a:rPr lang="en-US" sz="1200" dirty="0"/>
              <a:t>Which set of initiatives are </a:t>
            </a:r>
            <a:r>
              <a:rPr lang="en-US" sz="1200" b="1" dirty="0"/>
              <a:t>global </a:t>
            </a:r>
            <a:r>
              <a:rPr lang="en-US" sz="1200" dirty="0"/>
              <a:t>(applied to all regions &amp; products) vs </a:t>
            </a:r>
            <a:r>
              <a:rPr lang="en-US" sz="1200" b="1" dirty="0"/>
              <a:t>specific </a:t>
            </a:r>
            <a:r>
              <a:rPr lang="en-US" sz="1200" dirty="0"/>
              <a:t>(applied to a specific region, product and/or rural property size)?</a:t>
            </a:r>
          </a:p>
          <a:p>
            <a:pPr>
              <a:spcBef>
                <a:spcPts val="600"/>
              </a:spcBef>
            </a:pPr>
            <a:r>
              <a:rPr lang="en-US" sz="1200" dirty="0"/>
              <a:t>How does each initiative contribute to </a:t>
            </a:r>
            <a:r>
              <a:rPr lang="en-US" sz="1200" b="1" dirty="0"/>
              <a:t>reach the project’s ambition</a:t>
            </a:r>
            <a:r>
              <a:rPr lang="en-US" sz="1200" dirty="0"/>
              <a:t>?</a:t>
            </a:r>
          </a:p>
          <a:p>
            <a:pPr>
              <a:spcBef>
                <a:spcPts val="600"/>
              </a:spcBef>
            </a:pPr>
            <a:r>
              <a:rPr lang="en-US" sz="1200" dirty="0"/>
              <a:t>How to </a:t>
            </a:r>
            <a:r>
              <a:rPr lang="en-US" sz="1200" b="1" dirty="0"/>
              <a:t>monitor the effectiveness </a:t>
            </a:r>
            <a:r>
              <a:rPr lang="en-US" sz="1200" dirty="0"/>
              <a:t>of the proposed plan? What are the project’s success indicators (KPIs)?</a:t>
            </a:r>
          </a:p>
        </p:txBody>
      </p:sp>
      <p:sp>
        <p:nvSpPr>
          <p:cNvPr id="53" name="Rectangle 52">
            <a:extLst>
              <a:ext uri="{FF2B5EF4-FFF2-40B4-BE49-F238E27FC236}">
                <a16:creationId xmlns:a16="http://schemas.microsoft.com/office/drawing/2014/main" id="{0B01EE5B-C921-4C7D-A228-23CE5B3D7A7F}"/>
              </a:ext>
            </a:extLst>
          </p:cNvPr>
          <p:cNvSpPr/>
          <p:nvPr/>
        </p:nvSpPr>
        <p:spPr bwMode="gray">
          <a:xfrm>
            <a:off x="330199" y="6069191"/>
            <a:ext cx="11514591" cy="525258"/>
          </a:xfrm>
          <a:prstGeom prst="rect">
            <a:avLst/>
          </a:prstGeom>
          <a:solidFill>
            <a:schemeClr val="bg1"/>
          </a:solidFill>
          <a:ln w="19050" cap="flat" cmpd="sng" algn="ctr">
            <a:solidFill>
              <a:srgbClr val="858585"/>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200">
              <a:solidFill>
                <a:schemeClr val="tx1"/>
              </a:solidFill>
            </a:endParaRPr>
          </a:p>
        </p:txBody>
      </p:sp>
      <p:sp>
        <p:nvSpPr>
          <p:cNvPr id="54" name="TextBox 53">
            <a:extLst>
              <a:ext uri="{FF2B5EF4-FFF2-40B4-BE49-F238E27FC236}">
                <a16:creationId xmlns:a16="http://schemas.microsoft.com/office/drawing/2014/main" id="{1CF34FC0-7217-41C5-9360-97CAFE0918E7}"/>
              </a:ext>
            </a:extLst>
          </p:cNvPr>
          <p:cNvSpPr txBox="1"/>
          <p:nvPr/>
        </p:nvSpPr>
        <p:spPr bwMode="gray">
          <a:xfrm>
            <a:off x="578926" y="5961503"/>
            <a:ext cx="767474" cy="257369"/>
          </a:xfrm>
          <a:prstGeom prst="rect">
            <a:avLst/>
          </a:prstGeom>
          <a:solidFill>
            <a:srgbClr val="FFFFFF"/>
          </a:solidFill>
        </p:spPr>
        <p:txBody>
          <a:bodyPr wrap="square" lIns="36000" tIns="36000" rIns="36000" bIns="36000" rtlCol="0">
            <a:spAutoFit/>
          </a:bodyPr>
          <a:lstStyle/>
          <a:p>
            <a:pPr marL="0" indent="0">
              <a:buNone/>
            </a:pPr>
            <a:r>
              <a:rPr lang="en-US" sz="1200" b="1" i="1">
                <a:solidFill>
                  <a:srgbClr val="858585"/>
                </a:solidFill>
              </a:rPr>
              <a:t>Enablers</a:t>
            </a:r>
          </a:p>
        </p:txBody>
      </p:sp>
      <p:sp>
        <p:nvSpPr>
          <p:cNvPr id="55" name="btfpBulletedList401631">
            <a:extLst>
              <a:ext uri="{FF2B5EF4-FFF2-40B4-BE49-F238E27FC236}">
                <a16:creationId xmlns:a16="http://schemas.microsoft.com/office/drawing/2014/main" id="{09250EF5-C378-44A9-A806-1D9354EB7691}"/>
              </a:ext>
            </a:extLst>
          </p:cNvPr>
          <p:cNvSpPr txBox="1"/>
          <p:nvPr/>
        </p:nvSpPr>
        <p:spPr bwMode="gray">
          <a:xfrm>
            <a:off x="425548" y="6224828"/>
            <a:ext cx="11187526" cy="257369"/>
          </a:xfrm>
          <a:prstGeom prst="rect">
            <a:avLst/>
          </a:prstGeom>
          <a:noFill/>
        </p:spPr>
        <p:txBody>
          <a:bodyPr wrap="square" lIns="36000" tIns="36000" rIns="36000" bIns="36000" rtlCol="0">
            <a:spAutoFit/>
          </a:bodyPr>
          <a:lstStyle/>
          <a:p>
            <a:pPr>
              <a:spcBef>
                <a:spcPts val="600"/>
              </a:spcBef>
            </a:pPr>
            <a:r>
              <a:rPr lang="en-US" sz="1200" dirty="0"/>
              <a:t>What are the </a:t>
            </a:r>
            <a:r>
              <a:rPr lang="en-US" sz="1200" b="1" dirty="0"/>
              <a:t>most relevant enablers </a:t>
            </a:r>
            <a:r>
              <a:rPr lang="en-US" sz="1200" dirty="0"/>
              <a:t>to ensure a </a:t>
            </a:r>
            <a:r>
              <a:rPr lang="en-US" sz="1200" b="1" dirty="0"/>
              <a:t>successful implementation </a:t>
            </a:r>
            <a:r>
              <a:rPr lang="en-US" sz="1200" dirty="0"/>
              <a:t>of the strategic initiatives?</a:t>
            </a:r>
            <a:endParaRPr lang="en-US" sz="1200" b="1" dirty="0"/>
          </a:p>
        </p:txBody>
      </p:sp>
    </p:spTree>
    <p:custDataLst>
      <p:tags r:id="rId1"/>
    </p:custDataLst>
    <p:extLst>
      <p:ext uri="{BB962C8B-B14F-4D97-AF65-F5344CB8AC3E}">
        <p14:creationId xmlns:p14="http://schemas.microsoft.com/office/powerpoint/2010/main" val="977734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btfpColumnIndicatorGroup2">
            <a:extLst>
              <a:ext uri="{FF2B5EF4-FFF2-40B4-BE49-F238E27FC236}">
                <a16:creationId xmlns:a16="http://schemas.microsoft.com/office/drawing/2014/main" id="{320F8E4B-DEC8-401D-9D8A-590C951007D8}"/>
              </a:ext>
            </a:extLst>
          </p:cNvPr>
          <p:cNvGrpSpPr/>
          <p:nvPr/>
        </p:nvGrpSpPr>
        <p:grpSpPr>
          <a:xfrm>
            <a:off x="0" y="6926580"/>
            <a:ext cx="12192000" cy="137160"/>
            <a:chOff x="0" y="6926580"/>
            <a:chExt cx="12192000" cy="137160"/>
          </a:xfrm>
        </p:grpSpPr>
        <p:sp>
          <p:nvSpPr>
            <p:cNvPr id="10" name="btfpColumnGapBlocker167104">
              <a:extLst>
                <a:ext uri="{FF2B5EF4-FFF2-40B4-BE49-F238E27FC236}">
                  <a16:creationId xmlns:a16="http://schemas.microsoft.com/office/drawing/2014/main" id="{E4250EC3-CAE0-465B-B87B-57E60AEBF6D2}"/>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8" name="btfpColumnGapBlocker257059">
              <a:extLst>
                <a:ext uri="{FF2B5EF4-FFF2-40B4-BE49-F238E27FC236}">
                  <a16:creationId xmlns:a16="http://schemas.microsoft.com/office/drawing/2014/main" id="{69DC66C1-8FC0-436E-A448-D4FEB2E11D30}"/>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6" name="btfpColumnIndicator846949">
              <a:extLst>
                <a:ext uri="{FF2B5EF4-FFF2-40B4-BE49-F238E27FC236}">
                  <a16:creationId xmlns:a16="http://schemas.microsoft.com/office/drawing/2014/main" id="{5E999AE1-8270-46D4-BB8C-B310394BA3B8}"/>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980815">
              <a:extLst>
                <a:ext uri="{FF2B5EF4-FFF2-40B4-BE49-F238E27FC236}">
                  <a16:creationId xmlns:a16="http://schemas.microsoft.com/office/drawing/2014/main" id="{68FDA68A-9EF3-4B7C-B8D2-9839D5EE22F3}"/>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 name="btfpColumnIndicatorGroup1">
            <a:extLst>
              <a:ext uri="{FF2B5EF4-FFF2-40B4-BE49-F238E27FC236}">
                <a16:creationId xmlns:a16="http://schemas.microsoft.com/office/drawing/2014/main" id="{A1276443-F6C0-451E-B370-6AFA521662A3}"/>
              </a:ext>
            </a:extLst>
          </p:cNvPr>
          <p:cNvGrpSpPr/>
          <p:nvPr/>
        </p:nvGrpSpPr>
        <p:grpSpPr>
          <a:xfrm>
            <a:off x="0" y="-205740"/>
            <a:ext cx="12192000" cy="137160"/>
            <a:chOff x="0" y="-205740"/>
            <a:chExt cx="12192000" cy="137160"/>
          </a:xfrm>
        </p:grpSpPr>
        <p:sp>
          <p:nvSpPr>
            <p:cNvPr id="9" name="btfpColumnGapBlocker929544">
              <a:extLst>
                <a:ext uri="{FF2B5EF4-FFF2-40B4-BE49-F238E27FC236}">
                  <a16:creationId xmlns:a16="http://schemas.microsoft.com/office/drawing/2014/main" id="{DCBDA2A9-97E3-4448-8160-835B6907A042}"/>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7" name="btfpColumnGapBlocker940357">
              <a:extLst>
                <a:ext uri="{FF2B5EF4-FFF2-40B4-BE49-F238E27FC236}">
                  <a16:creationId xmlns:a16="http://schemas.microsoft.com/office/drawing/2014/main" id="{17312A96-F390-4304-9FF9-26C2F735DCAE}"/>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5" name="btfpColumnIndicator576416">
              <a:extLst>
                <a:ext uri="{FF2B5EF4-FFF2-40B4-BE49-F238E27FC236}">
                  <a16:creationId xmlns:a16="http://schemas.microsoft.com/office/drawing/2014/main" id="{B4479918-56EE-49D1-B0C5-C82995BFA539}"/>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607778">
              <a:extLst>
                <a:ext uri="{FF2B5EF4-FFF2-40B4-BE49-F238E27FC236}">
                  <a16:creationId xmlns:a16="http://schemas.microsoft.com/office/drawing/2014/main" id="{50AA481E-1E80-4AD2-A0BA-43BF451D9C00}"/>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8298BBF-1676-46EE-B0C2-D5221B5D19AB}"/>
              </a:ext>
            </a:extLst>
          </p:cNvPr>
          <p:cNvSpPr>
            <a:spLocks noGrp="1"/>
          </p:cNvSpPr>
          <p:nvPr>
            <p:ph type="title"/>
          </p:nvPr>
        </p:nvSpPr>
        <p:spPr/>
        <p:txBody>
          <a:bodyPr/>
          <a:lstStyle/>
          <a:p>
            <a:r>
              <a:rPr lang="en-US" dirty="0"/>
              <a:t>Where to Play back-up</a:t>
            </a:r>
            <a:endParaRPr lang="pt-BR" dirty="0"/>
          </a:p>
        </p:txBody>
      </p:sp>
      <p:sp>
        <p:nvSpPr>
          <p:cNvPr id="14" name="Rectangle 13">
            <a:extLst>
              <a:ext uri="{FF2B5EF4-FFF2-40B4-BE49-F238E27FC236}">
                <a16:creationId xmlns:a16="http://schemas.microsoft.com/office/drawing/2014/main" id="{2DEED734-F9F0-47C7-8A16-71A7BFB5C423}"/>
              </a:ext>
            </a:extLst>
          </p:cNvPr>
          <p:cNvSpPr/>
          <p:nvPr/>
        </p:nvSpPr>
        <p:spPr bwMode="gray">
          <a:xfrm>
            <a:off x="813600" y="1987200"/>
            <a:ext cx="10454400" cy="3765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600" dirty="0">
                <a:solidFill>
                  <a:schemeClr val="tx1"/>
                </a:solidFill>
              </a:rPr>
              <a:t>Placeholder for back-ups</a:t>
            </a:r>
            <a:endParaRPr lang="pt-BR" sz="1600" dirty="0" err="1">
              <a:solidFill>
                <a:schemeClr val="tx1"/>
              </a:solidFill>
            </a:endParaRPr>
          </a:p>
        </p:txBody>
      </p:sp>
    </p:spTree>
    <p:custDataLst>
      <p:tags r:id="rId1"/>
    </p:custDataLst>
    <p:extLst>
      <p:ext uri="{BB962C8B-B14F-4D97-AF65-F5344CB8AC3E}">
        <p14:creationId xmlns:p14="http://schemas.microsoft.com/office/powerpoint/2010/main" val="129346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btfpColumnIndicatorGroup2">
            <a:extLst>
              <a:ext uri="{FF2B5EF4-FFF2-40B4-BE49-F238E27FC236}">
                <a16:creationId xmlns:a16="http://schemas.microsoft.com/office/drawing/2014/main" id="{320F8E4B-DEC8-401D-9D8A-590C951007D8}"/>
              </a:ext>
            </a:extLst>
          </p:cNvPr>
          <p:cNvGrpSpPr/>
          <p:nvPr/>
        </p:nvGrpSpPr>
        <p:grpSpPr>
          <a:xfrm>
            <a:off x="0" y="6926580"/>
            <a:ext cx="12192000" cy="137160"/>
            <a:chOff x="0" y="6926580"/>
            <a:chExt cx="12192000" cy="137160"/>
          </a:xfrm>
        </p:grpSpPr>
        <p:sp>
          <p:nvSpPr>
            <p:cNvPr id="10" name="btfpColumnGapBlocker167104">
              <a:extLst>
                <a:ext uri="{FF2B5EF4-FFF2-40B4-BE49-F238E27FC236}">
                  <a16:creationId xmlns:a16="http://schemas.microsoft.com/office/drawing/2014/main" id="{E4250EC3-CAE0-465B-B87B-57E60AEBF6D2}"/>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8" name="btfpColumnGapBlocker257059">
              <a:extLst>
                <a:ext uri="{FF2B5EF4-FFF2-40B4-BE49-F238E27FC236}">
                  <a16:creationId xmlns:a16="http://schemas.microsoft.com/office/drawing/2014/main" id="{69DC66C1-8FC0-436E-A448-D4FEB2E11D30}"/>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6" name="btfpColumnIndicator846949">
              <a:extLst>
                <a:ext uri="{FF2B5EF4-FFF2-40B4-BE49-F238E27FC236}">
                  <a16:creationId xmlns:a16="http://schemas.microsoft.com/office/drawing/2014/main" id="{5E999AE1-8270-46D4-BB8C-B310394BA3B8}"/>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980815">
              <a:extLst>
                <a:ext uri="{FF2B5EF4-FFF2-40B4-BE49-F238E27FC236}">
                  <a16:creationId xmlns:a16="http://schemas.microsoft.com/office/drawing/2014/main" id="{68FDA68A-9EF3-4B7C-B8D2-9839D5EE22F3}"/>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 name="btfpColumnIndicatorGroup1">
            <a:extLst>
              <a:ext uri="{FF2B5EF4-FFF2-40B4-BE49-F238E27FC236}">
                <a16:creationId xmlns:a16="http://schemas.microsoft.com/office/drawing/2014/main" id="{A1276443-F6C0-451E-B370-6AFA521662A3}"/>
              </a:ext>
            </a:extLst>
          </p:cNvPr>
          <p:cNvGrpSpPr/>
          <p:nvPr/>
        </p:nvGrpSpPr>
        <p:grpSpPr>
          <a:xfrm>
            <a:off x="0" y="-205740"/>
            <a:ext cx="12192000" cy="137160"/>
            <a:chOff x="0" y="-205740"/>
            <a:chExt cx="12192000" cy="137160"/>
          </a:xfrm>
        </p:grpSpPr>
        <p:sp>
          <p:nvSpPr>
            <p:cNvPr id="9" name="btfpColumnGapBlocker929544">
              <a:extLst>
                <a:ext uri="{FF2B5EF4-FFF2-40B4-BE49-F238E27FC236}">
                  <a16:creationId xmlns:a16="http://schemas.microsoft.com/office/drawing/2014/main" id="{DCBDA2A9-97E3-4448-8160-835B6907A042}"/>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7" name="btfpColumnGapBlocker940357">
              <a:extLst>
                <a:ext uri="{FF2B5EF4-FFF2-40B4-BE49-F238E27FC236}">
                  <a16:creationId xmlns:a16="http://schemas.microsoft.com/office/drawing/2014/main" id="{17312A96-F390-4304-9FF9-26C2F735DCAE}"/>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5" name="btfpColumnIndicator576416">
              <a:extLst>
                <a:ext uri="{FF2B5EF4-FFF2-40B4-BE49-F238E27FC236}">
                  <a16:creationId xmlns:a16="http://schemas.microsoft.com/office/drawing/2014/main" id="{B4479918-56EE-49D1-B0C5-C82995BFA539}"/>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607778">
              <a:extLst>
                <a:ext uri="{FF2B5EF4-FFF2-40B4-BE49-F238E27FC236}">
                  <a16:creationId xmlns:a16="http://schemas.microsoft.com/office/drawing/2014/main" id="{50AA481E-1E80-4AD2-A0BA-43BF451D9C00}"/>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8298BBF-1676-46EE-B0C2-D5221B5D19AB}"/>
              </a:ext>
            </a:extLst>
          </p:cNvPr>
          <p:cNvSpPr>
            <a:spLocks noGrp="1"/>
          </p:cNvSpPr>
          <p:nvPr>
            <p:ph type="title"/>
          </p:nvPr>
        </p:nvSpPr>
        <p:spPr/>
        <p:txBody>
          <a:bodyPr/>
          <a:lstStyle/>
          <a:p>
            <a:r>
              <a:rPr lang="en-US" dirty="0"/>
              <a:t>How to Win back-up</a:t>
            </a:r>
            <a:endParaRPr lang="pt-BR" dirty="0"/>
          </a:p>
        </p:txBody>
      </p:sp>
      <p:sp>
        <p:nvSpPr>
          <p:cNvPr id="14" name="Rectangle 13">
            <a:extLst>
              <a:ext uri="{FF2B5EF4-FFF2-40B4-BE49-F238E27FC236}">
                <a16:creationId xmlns:a16="http://schemas.microsoft.com/office/drawing/2014/main" id="{2DEED734-F9F0-47C7-8A16-71A7BFB5C423}"/>
              </a:ext>
            </a:extLst>
          </p:cNvPr>
          <p:cNvSpPr/>
          <p:nvPr/>
        </p:nvSpPr>
        <p:spPr bwMode="gray">
          <a:xfrm>
            <a:off x="813600" y="1987200"/>
            <a:ext cx="10454400" cy="3765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600" dirty="0">
                <a:solidFill>
                  <a:schemeClr val="tx1"/>
                </a:solidFill>
              </a:rPr>
              <a:t>Placeholder for back-ups</a:t>
            </a:r>
            <a:endParaRPr lang="pt-BR" sz="1600" dirty="0" err="1">
              <a:solidFill>
                <a:schemeClr val="tx1"/>
              </a:solidFill>
            </a:endParaRPr>
          </a:p>
        </p:txBody>
      </p:sp>
    </p:spTree>
    <p:custDataLst>
      <p:tags r:id="rId1"/>
    </p:custDataLst>
    <p:extLst>
      <p:ext uri="{BB962C8B-B14F-4D97-AF65-F5344CB8AC3E}">
        <p14:creationId xmlns:p14="http://schemas.microsoft.com/office/powerpoint/2010/main" val="821456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btfpColumnIndicatorGroup2">
            <a:extLst>
              <a:ext uri="{FF2B5EF4-FFF2-40B4-BE49-F238E27FC236}">
                <a16:creationId xmlns:a16="http://schemas.microsoft.com/office/drawing/2014/main" id="{320F8E4B-DEC8-401D-9D8A-590C951007D8}"/>
              </a:ext>
            </a:extLst>
          </p:cNvPr>
          <p:cNvGrpSpPr/>
          <p:nvPr/>
        </p:nvGrpSpPr>
        <p:grpSpPr>
          <a:xfrm>
            <a:off x="0" y="6926580"/>
            <a:ext cx="12192000" cy="137160"/>
            <a:chOff x="0" y="6926580"/>
            <a:chExt cx="12192000" cy="137160"/>
          </a:xfrm>
        </p:grpSpPr>
        <p:sp>
          <p:nvSpPr>
            <p:cNvPr id="10" name="btfpColumnGapBlocker167104">
              <a:extLst>
                <a:ext uri="{FF2B5EF4-FFF2-40B4-BE49-F238E27FC236}">
                  <a16:creationId xmlns:a16="http://schemas.microsoft.com/office/drawing/2014/main" id="{E4250EC3-CAE0-465B-B87B-57E60AEBF6D2}"/>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8" name="btfpColumnGapBlocker257059">
              <a:extLst>
                <a:ext uri="{FF2B5EF4-FFF2-40B4-BE49-F238E27FC236}">
                  <a16:creationId xmlns:a16="http://schemas.microsoft.com/office/drawing/2014/main" id="{69DC66C1-8FC0-436E-A448-D4FEB2E11D30}"/>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6" name="btfpColumnIndicator846949">
              <a:extLst>
                <a:ext uri="{FF2B5EF4-FFF2-40B4-BE49-F238E27FC236}">
                  <a16:creationId xmlns:a16="http://schemas.microsoft.com/office/drawing/2014/main" id="{5E999AE1-8270-46D4-BB8C-B310394BA3B8}"/>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980815">
              <a:extLst>
                <a:ext uri="{FF2B5EF4-FFF2-40B4-BE49-F238E27FC236}">
                  <a16:creationId xmlns:a16="http://schemas.microsoft.com/office/drawing/2014/main" id="{68FDA68A-9EF3-4B7C-B8D2-9839D5EE22F3}"/>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 name="btfpColumnIndicatorGroup1">
            <a:extLst>
              <a:ext uri="{FF2B5EF4-FFF2-40B4-BE49-F238E27FC236}">
                <a16:creationId xmlns:a16="http://schemas.microsoft.com/office/drawing/2014/main" id="{A1276443-F6C0-451E-B370-6AFA521662A3}"/>
              </a:ext>
            </a:extLst>
          </p:cNvPr>
          <p:cNvGrpSpPr/>
          <p:nvPr/>
        </p:nvGrpSpPr>
        <p:grpSpPr>
          <a:xfrm>
            <a:off x="0" y="-205740"/>
            <a:ext cx="12192000" cy="137160"/>
            <a:chOff x="0" y="-205740"/>
            <a:chExt cx="12192000" cy="137160"/>
          </a:xfrm>
        </p:grpSpPr>
        <p:sp>
          <p:nvSpPr>
            <p:cNvPr id="9" name="btfpColumnGapBlocker929544">
              <a:extLst>
                <a:ext uri="{FF2B5EF4-FFF2-40B4-BE49-F238E27FC236}">
                  <a16:creationId xmlns:a16="http://schemas.microsoft.com/office/drawing/2014/main" id="{DCBDA2A9-97E3-4448-8160-835B6907A042}"/>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7" name="btfpColumnGapBlocker940357">
              <a:extLst>
                <a:ext uri="{FF2B5EF4-FFF2-40B4-BE49-F238E27FC236}">
                  <a16:creationId xmlns:a16="http://schemas.microsoft.com/office/drawing/2014/main" id="{17312A96-F390-4304-9FF9-26C2F735DCAE}"/>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5" name="btfpColumnIndicator576416">
              <a:extLst>
                <a:ext uri="{FF2B5EF4-FFF2-40B4-BE49-F238E27FC236}">
                  <a16:creationId xmlns:a16="http://schemas.microsoft.com/office/drawing/2014/main" id="{B4479918-56EE-49D1-B0C5-C82995BFA539}"/>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607778">
              <a:extLst>
                <a:ext uri="{FF2B5EF4-FFF2-40B4-BE49-F238E27FC236}">
                  <a16:creationId xmlns:a16="http://schemas.microsoft.com/office/drawing/2014/main" id="{50AA481E-1E80-4AD2-A0BA-43BF451D9C00}"/>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8298BBF-1676-46EE-B0C2-D5221B5D19AB}"/>
              </a:ext>
            </a:extLst>
          </p:cNvPr>
          <p:cNvSpPr>
            <a:spLocks noGrp="1"/>
          </p:cNvSpPr>
          <p:nvPr>
            <p:ph type="title"/>
          </p:nvPr>
        </p:nvSpPr>
        <p:spPr/>
        <p:txBody>
          <a:bodyPr/>
          <a:lstStyle/>
          <a:p>
            <a:r>
              <a:rPr lang="en-US" dirty="0"/>
              <a:t>Roadmap &amp; Enablers back-up (1/2)</a:t>
            </a:r>
            <a:endParaRPr lang="pt-BR" dirty="0"/>
          </a:p>
        </p:txBody>
      </p:sp>
      <p:sp>
        <p:nvSpPr>
          <p:cNvPr id="14" name="Rectangle 13">
            <a:extLst>
              <a:ext uri="{FF2B5EF4-FFF2-40B4-BE49-F238E27FC236}">
                <a16:creationId xmlns:a16="http://schemas.microsoft.com/office/drawing/2014/main" id="{2DEED734-F9F0-47C7-8A16-71A7BFB5C423}"/>
              </a:ext>
            </a:extLst>
          </p:cNvPr>
          <p:cNvSpPr/>
          <p:nvPr/>
        </p:nvSpPr>
        <p:spPr bwMode="gray">
          <a:xfrm>
            <a:off x="813600" y="1987200"/>
            <a:ext cx="10454400" cy="3765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600" dirty="0">
                <a:solidFill>
                  <a:schemeClr val="tx1"/>
                </a:solidFill>
              </a:rPr>
              <a:t>Placeholder for back-ups</a:t>
            </a:r>
            <a:endParaRPr lang="pt-BR" sz="1600" dirty="0" err="1">
              <a:solidFill>
                <a:schemeClr val="tx1"/>
              </a:solidFill>
            </a:endParaRPr>
          </a:p>
        </p:txBody>
      </p:sp>
    </p:spTree>
    <p:custDataLst>
      <p:tags r:id="rId1"/>
    </p:custDataLst>
    <p:extLst>
      <p:ext uri="{BB962C8B-B14F-4D97-AF65-F5344CB8AC3E}">
        <p14:creationId xmlns:p14="http://schemas.microsoft.com/office/powerpoint/2010/main" val="4203739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btfpColumnIndicatorGroup2">
            <a:extLst>
              <a:ext uri="{FF2B5EF4-FFF2-40B4-BE49-F238E27FC236}">
                <a16:creationId xmlns:a16="http://schemas.microsoft.com/office/drawing/2014/main" id="{320F8E4B-DEC8-401D-9D8A-590C951007D8}"/>
              </a:ext>
            </a:extLst>
          </p:cNvPr>
          <p:cNvGrpSpPr/>
          <p:nvPr/>
        </p:nvGrpSpPr>
        <p:grpSpPr>
          <a:xfrm>
            <a:off x="0" y="6926580"/>
            <a:ext cx="12192000" cy="137160"/>
            <a:chOff x="0" y="6926580"/>
            <a:chExt cx="12192000" cy="137160"/>
          </a:xfrm>
        </p:grpSpPr>
        <p:sp>
          <p:nvSpPr>
            <p:cNvPr id="10" name="btfpColumnGapBlocker167104">
              <a:extLst>
                <a:ext uri="{FF2B5EF4-FFF2-40B4-BE49-F238E27FC236}">
                  <a16:creationId xmlns:a16="http://schemas.microsoft.com/office/drawing/2014/main" id="{E4250EC3-CAE0-465B-B87B-57E60AEBF6D2}"/>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8" name="btfpColumnGapBlocker257059">
              <a:extLst>
                <a:ext uri="{FF2B5EF4-FFF2-40B4-BE49-F238E27FC236}">
                  <a16:creationId xmlns:a16="http://schemas.microsoft.com/office/drawing/2014/main" id="{69DC66C1-8FC0-436E-A448-D4FEB2E11D30}"/>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6" name="btfpColumnIndicator846949">
              <a:extLst>
                <a:ext uri="{FF2B5EF4-FFF2-40B4-BE49-F238E27FC236}">
                  <a16:creationId xmlns:a16="http://schemas.microsoft.com/office/drawing/2014/main" id="{5E999AE1-8270-46D4-BB8C-B310394BA3B8}"/>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980815">
              <a:extLst>
                <a:ext uri="{FF2B5EF4-FFF2-40B4-BE49-F238E27FC236}">
                  <a16:creationId xmlns:a16="http://schemas.microsoft.com/office/drawing/2014/main" id="{68FDA68A-9EF3-4B7C-B8D2-9839D5EE22F3}"/>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 name="btfpColumnIndicatorGroup1">
            <a:extLst>
              <a:ext uri="{FF2B5EF4-FFF2-40B4-BE49-F238E27FC236}">
                <a16:creationId xmlns:a16="http://schemas.microsoft.com/office/drawing/2014/main" id="{A1276443-F6C0-451E-B370-6AFA521662A3}"/>
              </a:ext>
            </a:extLst>
          </p:cNvPr>
          <p:cNvGrpSpPr/>
          <p:nvPr/>
        </p:nvGrpSpPr>
        <p:grpSpPr>
          <a:xfrm>
            <a:off x="0" y="-205740"/>
            <a:ext cx="12192000" cy="137160"/>
            <a:chOff x="0" y="-205740"/>
            <a:chExt cx="12192000" cy="137160"/>
          </a:xfrm>
        </p:grpSpPr>
        <p:sp>
          <p:nvSpPr>
            <p:cNvPr id="9" name="btfpColumnGapBlocker929544">
              <a:extLst>
                <a:ext uri="{FF2B5EF4-FFF2-40B4-BE49-F238E27FC236}">
                  <a16:creationId xmlns:a16="http://schemas.microsoft.com/office/drawing/2014/main" id="{DCBDA2A9-97E3-4448-8160-835B6907A042}"/>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sp>
          <p:nvSpPr>
            <p:cNvPr id="7" name="btfpColumnGapBlocker940357">
              <a:extLst>
                <a:ext uri="{FF2B5EF4-FFF2-40B4-BE49-F238E27FC236}">
                  <a16:creationId xmlns:a16="http://schemas.microsoft.com/office/drawing/2014/main" id="{17312A96-F390-4304-9FF9-26C2F735DCAE}"/>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pt-BR" sz="1600" dirty="0" err="1">
                <a:solidFill>
                  <a:schemeClr val="tx1"/>
                </a:solidFill>
              </a:endParaRPr>
            </a:p>
          </p:txBody>
        </p:sp>
        <p:cxnSp>
          <p:nvCxnSpPr>
            <p:cNvPr id="5" name="btfpColumnIndicator576416">
              <a:extLst>
                <a:ext uri="{FF2B5EF4-FFF2-40B4-BE49-F238E27FC236}">
                  <a16:creationId xmlns:a16="http://schemas.microsoft.com/office/drawing/2014/main" id="{B4479918-56EE-49D1-B0C5-C82995BFA539}"/>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607778">
              <a:extLst>
                <a:ext uri="{FF2B5EF4-FFF2-40B4-BE49-F238E27FC236}">
                  <a16:creationId xmlns:a16="http://schemas.microsoft.com/office/drawing/2014/main" id="{50AA481E-1E80-4AD2-A0BA-43BF451D9C00}"/>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8298BBF-1676-46EE-B0C2-D5221B5D19AB}"/>
              </a:ext>
            </a:extLst>
          </p:cNvPr>
          <p:cNvSpPr>
            <a:spLocks noGrp="1"/>
          </p:cNvSpPr>
          <p:nvPr>
            <p:ph type="title"/>
          </p:nvPr>
        </p:nvSpPr>
        <p:spPr/>
        <p:txBody>
          <a:bodyPr/>
          <a:lstStyle/>
          <a:p>
            <a:r>
              <a:rPr lang="en-US" dirty="0"/>
              <a:t>Roadmap &amp; Enablers back-up (2/2)</a:t>
            </a:r>
            <a:endParaRPr lang="pt-BR" dirty="0"/>
          </a:p>
        </p:txBody>
      </p:sp>
      <p:sp>
        <p:nvSpPr>
          <p:cNvPr id="14" name="Rectangle 13">
            <a:extLst>
              <a:ext uri="{FF2B5EF4-FFF2-40B4-BE49-F238E27FC236}">
                <a16:creationId xmlns:a16="http://schemas.microsoft.com/office/drawing/2014/main" id="{2DEED734-F9F0-47C7-8A16-71A7BFB5C423}"/>
              </a:ext>
            </a:extLst>
          </p:cNvPr>
          <p:cNvSpPr/>
          <p:nvPr/>
        </p:nvSpPr>
        <p:spPr bwMode="gray">
          <a:xfrm>
            <a:off x="813600" y="1987200"/>
            <a:ext cx="10454400" cy="37656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600" dirty="0">
                <a:solidFill>
                  <a:schemeClr val="tx1"/>
                </a:solidFill>
              </a:rPr>
              <a:t>Placeholder for back-ups</a:t>
            </a:r>
            <a:endParaRPr lang="pt-BR" sz="1600" dirty="0" err="1">
              <a:solidFill>
                <a:schemeClr val="tx1"/>
              </a:solidFill>
            </a:endParaRPr>
          </a:p>
        </p:txBody>
      </p:sp>
    </p:spTree>
    <p:custDataLst>
      <p:tags r:id="rId1"/>
    </p:custDataLst>
    <p:extLst>
      <p:ext uri="{BB962C8B-B14F-4D97-AF65-F5344CB8AC3E}">
        <p14:creationId xmlns:p14="http://schemas.microsoft.com/office/powerpoint/2010/main" val="39293104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KKOFORMATS" val="&lt;MekkoFormats&gt;&lt;NumberFormat DecimalSeparator=&quot;.&quot; ThousandSeparator=&quot;,&quot; NegativeNumberFormat=&quot;1&quot; /&gt;&lt;Font&gt;&lt;Output_Font_Name Default=&quot;Arial&quot; UsePPTTheme=&quot;True&quot; /&gt;&lt;/Font&gt;&lt;DateFormat CultureID=&quot;1033&quot; FormatString=&quot;M/d/yyyy&quot; /&gt;&lt;/MekkoFormats&gt;"/>
  <p:tag name="OFFICE" val="Sao Paulo"/>
  <p:tag name="BTFPCOLUMNGUIDE" val="Bain"/>
</p:tagLst>
</file>

<file path=ppt/tags/tag10.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11.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12.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13.xml><?xml version="1.0" encoding="utf-8"?>
<p:tagLst xmlns:a="http://schemas.openxmlformats.org/drawingml/2006/main" xmlns:r="http://schemas.openxmlformats.org/officeDocument/2006/relationships" xmlns:p="http://schemas.openxmlformats.org/presentationml/2006/main">
  <p:tag name="BTFPLAYOUTCOLUMNS" val="4"/>
  <p:tag name="BTFPLAYOUTENABLED" val="0"/>
</p:tagLst>
</file>

<file path=ppt/tags/tag14.xml><?xml version="1.0" encoding="utf-8"?>
<p:tagLst xmlns:a="http://schemas.openxmlformats.org/drawingml/2006/main" xmlns:r="http://schemas.openxmlformats.org/officeDocument/2006/relationships" xmlns:p="http://schemas.openxmlformats.org/presentationml/2006/main">
  <p:tag name="BTFPLAYOUTENABLED" val="1"/>
</p:tagLst>
</file>

<file path=ppt/tags/tag15.xml><?xml version="1.0" encoding="utf-8"?>
<p:tagLst xmlns:a="http://schemas.openxmlformats.org/drawingml/2006/main" xmlns:r="http://schemas.openxmlformats.org/officeDocument/2006/relationships" xmlns:p="http://schemas.openxmlformats.org/presentationml/2006/main">
  <p:tag name="BTFPLAYOUTANCHORELEFT" val="True"/>
  <p:tag name="BTFPLAYOUTANCHORERIGHT" val="True"/>
  <p:tag name="BTFPLAYOUTANCHORETOP" val="True"/>
  <p:tag name="BTFPLAYOUTANCHOREBOTTOM" val="False"/>
  <p:tag name="BTFPCENTERX" val="28"/>
  <p:tag name="BTFPCENTERY" val="37,33333"/>
  <p:tag name="BTFPHEIGHT" val="416,75"/>
  <p:tag name="BTFPWIDTH" val="625,3089"/>
</p:tagLst>
</file>

<file path=ppt/tags/tag16.xml><?xml version="1.0" encoding="utf-8"?>
<p:tagLst xmlns:a="http://schemas.openxmlformats.org/drawingml/2006/main" xmlns:r="http://schemas.openxmlformats.org/officeDocument/2006/relationships" xmlns:p="http://schemas.openxmlformats.org/presentationml/2006/main">
  <p:tag name="BTFPLAYOUTENABLED" val="1"/>
</p:tagLst>
</file>

<file path=ppt/tags/tag17.xml><?xml version="1.0" encoding="utf-8"?>
<p:tagLst xmlns:a="http://schemas.openxmlformats.org/drawingml/2006/main" xmlns:r="http://schemas.openxmlformats.org/officeDocument/2006/relationships" xmlns:p="http://schemas.openxmlformats.org/presentationml/2006/main">
  <p:tag name="BTFPROTATION" val="0"/>
  <p:tag name="BTFPLAYOUTENABLED" val="1"/>
</p:tagLst>
</file>

<file path=ppt/tags/tag18.xml><?xml version="1.0" encoding="utf-8"?>
<p:tagLst xmlns:a="http://schemas.openxmlformats.org/drawingml/2006/main" xmlns:r="http://schemas.openxmlformats.org/officeDocument/2006/relationships" xmlns:p="http://schemas.openxmlformats.org/presentationml/2006/main">
  <p:tag name="BTFPLAYOUTENABLED" val="1"/>
</p:tagLst>
</file>

<file path=ppt/tags/tag19.xml><?xml version="1.0" encoding="utf-8"?>
<p:tagLst xmlns:a="http://schemas.openxmlformats.org/drawingml/2006/main" xmlns:r="http://schemas.openxmlformats.org/officeDocument/2006/relationships" xmlns:p="http://schemas.openxmlformats.org/presentationml/2006/main">
  <p:tag name="BTFPLAYOUTENABLED" val="1"/>
</p:tagLst>
</file>

<file path=ppt/tags/tag2.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20.xml><?xml version="1.0" encoding="utf-8"?>
<p:tagLst xmlns:a="http://schemas.openxmlformats.org/drawingml/2006/main" xmlns:r="http://schemas.openxmlformats.org/officeDocument/2006/relationships" xmlns:p="http://schemas.openxmlformats.org/presentationml/2006/main">
  <p:tag name="BTFPLAYOUTENABLED" val="1"/>
</p:tagLst>
</file>

<file path=ppt/tags/tag21.xml><?xml version="1.0" encoding="utf-8"?>
<p:tagLst xmlns:a="http://schemas.openxmlformats.org/drawingml/2006/main" xmlns:r="http://schemas.openxmlformats.org/officeDocument/2006/relationships" xmlns:p="http://schemas.openxmlformats.org/presentationml/2006/main">
  <p:tag name="BTFPLAYOUTENABLED" val="1"/>
</p:tagLst>
</file>

<file path=ppt/tags/tag22.xml><?xml version="1.0" encoding="utf-8"?>
<p:tagLst xmlns:a="http://schemas.openxmlformats.org/drawingml/2006/main" xmlns:r="http://schemas.openxmlformats.org/officeDocument/2006/relationships" xmlns:p="http://schemas.openxmlformats.org/presentationml/2006/main">
  <p:tag name="BTFPLAYOUTCOLUMNS" val="2"/>
  <p:tag name="BTFPLAYOUTENABLED" val="0"/>
</p:tagLst>
</file>

<file path=ppt/tags/tag23.xml><?xml version="1.0" encoding="utf-8"?>
<p:tagLst xmlns:a="http://schemas.openxmlformats.org/drawingml/2006/main" xmlns:r="http://schemas.openxmlformats.org/officeDocument/2006/relationships" xmlns:p="http://schemas.openxmlformats.org/presentationml/2006/main">
  <p:tag name="BTFPLAYOUTENABLED" val="1"/>
  <p:tag name="MEKKOCHARTIMAGE" val="FILL"/>
  <p:tag name="MEKKO" val="MekkoChart"/>
  <p:tag name="MEKKOSAVED" val="1"/>
  <p:tag name="MEKKOEXCEL6" val="False"/>
  <p:tag name="MEKKOEXCEL7" val="False"/>
  <p:tag name="MEKKOEXCEL8" val="False"/>
  <p:tag name="MEKKOXML1" val="4HooU0THZk28POP9trq+pbTvvzd/gcV8t56cq85kb3NDTsUhojRA0EsgEHHMH7oYP1SYpn09ysXVivguJdhTvfyVMsBLTGvcX7WPTor/CmWiWcfk2RmY+GE6Q6T90sFUUcjL8kfAV6PVoSdURXX960ZMmHu3QTpEU2hrD+ylEWkT5tHWtuyifORIUDrDg5v0fVeX/xkuLP3ETFgBF9Ds1Gc95u9/AFxzntpPFW639eSa1vVFWg7+owdPJ/38AMgcnUHOaK5BLxqrlzUM/uOtJ35Xt+f6YsCm5wILd7b/NHq4bwqQhUgZ1bjqXrTTkb8x0fVxGzAuHmx9BrD+dpDlb/eYfh2HNCdnNNlki7UMu1lIQ8atK8e0Ii+XrsW42RnibRvgJShGm3mb0sSzR73Bm+5c9Evt+1MM1d+1E86eHwICPPm9VdWW7y6WqdIBATUYANh8zXaiaLbe52SNgXviWfxlzO0ppBbB0g8bEnJN3MsjHmH8aBRyWZVovja1pl6LvdrhY6hDVZGgFO0VdfnYpT0TS7zA0aIa79K8hoFhNJw53QOfYs8BJE/Z+GHd2mMWnTPerKhCwGggpOgprTx8774y5jAZiDxcL861NdNd9wfpqsnppfyaCyHOqWuxT1jadIWVMrOqf4frF6GFEN8HHttZ6tEF4sxX52bbuiANLe5CI9s+zzV284OZzUqi6Og92WvABHDaFuSxbB0nQWMyG4nPKXEzjLBZKBC2YWsXl6y6KdBWWQI49tJUVP+562qJpePsRcz3/LBTxUNpA5tQn6Na4c0Bm7xUaFkHJauVtOJIWhlwUeSxklYqrXhDjf17X67O9KAPlFe4YJB25k2EU8und/4l57cVW28IZGAhQcY/m4DQ37knoS+5VYi+DPwHoIHp1wxwbTONpLRZ0DEwm60lMV4o0RQjqKxsgLLGrEc+xk7sfjUwQXqCjesnZeAWbhYdzzv2dJM6Mmiin27Arhwe3hEr9dfUT6Rkj5ya/N6rfn+y06JeH/KKl6M3Z9/CqfX9s8P8LmfSfjlTXAaMsPHb/E47hiGxMiDtEIQ3d7Av/0n+owd94pfC0xdFp94qFLe0kC/Q5pj/5P8uOP6KkMOFIyyFcAAEmc3nNPFdXNF7vUugU2TVziKLwbxI+eX8VUUT1/+1VHKDr1BO1HdC+chH0phf//1S6ALGi+A/yp+RvWQY1BprcjfK2Zks6cyfOREUGnFU3s+dZ6I5e8cjebCyqYvgj9561AdT4eQ6Svjy6l/Ofxg5mCxEFQkklktT4CqawuxATM0bKdBanidoRrDuIhovfgRKrDmc6t1TRrBxuVhSd2eFQiTVOoaPc4uwjCXBh987SkLrwWYjvIYseAtxaMwg+OzgOmhSqtYXfkIF5l3/6aakd3smVxDT9hmT95cMV8kZoYZzSVcn0YlqihIJK689r2Khq2UQFifsHAt1zFm40fDeL62/6gr4z9b1oNXNhSfeci7tEBUv331+tQHHLi9ykEjdcLx3OLT0+jUdKMz69hVpw6eWi3RXIJmTeQCMXWalC2VAaebdI3b10hWjPIfNA+T9bdCVCfwq5FNiOAkIdZIIts2hNKEZ0l+uKU2LMp0phJsLA2qrjMAs8J4leutVmiuhEDWw+2gCT0l3tLcCTKIbmGhQwmWGsyXlSz/Ih43iuLCvZcmQE9AUzai+Dkp0ysvS28POqx/1gfByHLnBHZssm/+wS2p+tIGjk2u84V6vwYFnScycBI5Fxabazpm5Yjtl681w50ugDxLluQghN7p4b7YQr+PElgovU0bo0CvU5kexVRrCDGFZ8T72ZDhyRWHtFe05sT7SZFI953R69LCJ51mucJUoJOkKAQ5+aTDBaONx4IeWvx7/FoV6kqK871tLrfdnh9acbtpcSyUN3/+DZvK/YIE9J1cb0nggdyrqW1gaMQLMAqBb6yEBc01G3xXsDJcUiCB0M+vVjXPCwiEcUDe4CySMrp2Ok1lDND+5DHERDoUDT+DiIwCDvdvTDx1fOeeBn1Qi2fqrV1NSiTLU0jSmDmjki4XNDF4EgM25agcQy+jo7SaL3NUBxUvk0rRUF75OmYrmI95WUVYwiReJVpJ3zdrLReCQbAKveAXOZYdwtvJe1ILSB/xCibKw+3Ne5xMtUfY0EJc5M4ZZ7UhbOYaTu19Hq1A2gu3SqrJzZ7cJ4oapg7Bx3A2v11l4yNmo+SkUNJ1qVqecfVm3scLtIbpwYYsaMQhL+6oeH77Y+L86h4AWIUTNxD+3dhgUSJKWy0/u2QkEaCroTT2qEO0oYTe/G79uPkfbFSlr5O6giND0xNlX9gVTq3lkr5gGNZ1WhhthqL0VSgm48HWaFNv8+VYkeisiufByUYUosLJjiH7Rfvv6PNMQTCOIcM6IOhTo/9IYm+Z1TvqrbdwjVczIX+iHCKNd7eqqu+2ABvw6ieaw3ONetJXuDUu8rziEnSNKP4IBKa/7OS4J/xi2sqDuHfbRz2TQBsDk3Jrwr9Q5wmNsuTVugdOlr8SDIkcwF1/N+h5pL7DMkQPYn4rlrGNHhnHFVE2587hrUBi2XXmInDf3C81bhHF1LFTVuvGKFc+xwnU+U1UguofAdv/mBBoeSFbC6cbmpy7DFhwLkDerJmJv/svruEGoch+2FbtqVA52J8D9muprJUdGZmwaNMFXHwYEJNIoEkqMP/nEkRXyplx3RTSU0ARyI1Wo/uKN9XSZPFUmb47SU/dM3ry1N6MNPybM0ehBfXFT7WKt1EI8TpydHbjihovsW35CBtE+DJSkOPZeiBz1dgQI6RmhvTER8m4Z8rz7Y8+kU8FIlwwepqvjHnhWPRN35oIf5jyMsvCil6WLq0kkR7GxejJjdeO5gklAfJgT208g7HS8/fK/a6Zr9HONAXp9DWAvP+yz0TL2ffW5GZuWhXERWOxnhL0G3cJLgvR65et2oS+OZlMR53bYChSsAqw9zr640pONGZ9Z2spLa8R/sQpv2KIyWSWtRwdk/B+bTgvYtCFNaD1H2cTzJ6Vhyfm8bX+ulGH+zRet7U3CytluKP33/LeHTWt5k1dwKI9WJWm/7Tu5A6p/3X/aSBXfwzu0pSlK1y0PPx5b1pbz/UmZ4ot1ZpwO3XtYyG0dbN6pLHRanfHwzsy7WIR9pMq4j0E0Tx0K3xROIDD414BEfIz8UROj74QBOic51yPbIWpBlrAfHil/Q5pjPfd3SaNoPPAlcNt3OZsPKSrTy265MQn0qwjhEzAGHuNyC+VRGqYmqo1dQnQzjHWN7jIFutsnXUgk/oQ/0W5padDJsZZkKc/dj50RR9pxtJqHpfgL8slskruCku0OFIlo72XekUmSR3RgPs+1fBf/+AEzjO4yIxgchKzYxpfNh2r4PjoVQSYYGXXYC8SS/M3e449N1snGwKL4shgLrjIF6XHEBbHufh8ecso285LiCx7CLTXx4WmPt2mFsJ5horZK2wvVollDgY27FMADwis68b6lQaf0k6Dno7VpwZHJGFMZVKjliQANo+QXy4krJHUh/qzxn3MAiuEbfYtXYC/4j3F1GZrDxORFjSd0+WfCQfPpEGGQpZcDM4eftIkwzv8oOTYQfHdUWxTRH+bZMBQin6Avsm/kd69gpaG5pkq/5pK2BrruOlrF+vmf8WxBR8s8ox2Pkqtbof/uW0UEJJCzWA1aMh25Zj9AAed5VY+g1//f8vN1USsFh7r5dfuCY9u/rgGLVnZCpxW/PzyP2A2L9fdnWqUVn2oFVHe0jgtetlndNv2aBeXvdL4ErDqDUGkEy4UP7g17uplXbJ6Vx9/XWrA281N4kQlbZpKEmrSq/2b4RF1P+SFcrd/tGJFxy+6ZIR2IPSQfHOehWj+7GRYsgMS/IljM9PPd9jOB9lOhatLlpdBHSUgwUUTFurasTVliHEd6GpB616/qyxgRqB/JEb1YFmG3ku9Ye5D3k8hHNdYgnrbasgAlwF85gN13+A/0w0xdxonA2cNyt2u80N5FhN07makNi+IAALxnMMzMt3F2iybPj7/NCi5CNt4MmkUwXb8iSIxM5xw7Yuw84p49g2J7gH7SovjjVMuLDrANN8gj+soSdV0fBZF6Oc1GQRWx9QkGddDeBy0sQdM0r+Azzkjo1fZvcgyqqkqBEezeigPLwhpnROvIJzA0BljgcY2u+uXrsm3R1v0JbpMfCgPi+5l33v029m2IMq1jZmPFLZwQiMQHCD1Mx86aC+uqsASXrpEJTqsptqNEQw/Z/+/GCUbx4D5cuw0W857vkptoJSLEeQ0BfZf1vmAG1SVgoCr4dxSrylwkOEbk4agIigziMWGRIddFOGJX1Pt5xvxvaGCqvJNrymXZSbwCX1C5iR78kZIEnvUpyhwOCUjo3ANQTazsgrvpLTdbkcXyQ7z6XISfwr1voao2bpDjjgunyOFM1iYTWsEXZx7GX26rXjO7xb4gdNYyYUySW3MBcMWJ0eIzbSJQOPEb/4DLtGO2YeQiQwfRBkBYFjp15HYAIJ0PheM7MBmLiVA8G3io8uRugi5shEqg5gvLaGjEkXVq19iGlXQcAmymsW/WqnCjl4t2SPR1RDILnKYchGMvW4QVYQq8jY4Bs3Vrpwuc6MCuP8EUUtBdxn2vBL3g6dVdvsa/HuRjiX8LLpVCu3ebwO0h8rSYLT0y/2mdlqY4DJrkAfaZ37Y4ZckysfAsOxhg7VYauIIznYVc/BUFRMb6uXVnwfOSw7W1f/ZliJqM5hDsPkaFE/QFYopKcUvwRACnmn5yikkZiYnt8/IwNbZrgf1S+uDLkJVdVJ1zjIyC0szW8C7Ia4rgolZzXEfKhvdBF7RA1sp4F+qhI+lerF4Q9gBcPCqFi7rocRCeWIKzui+vMsczxllrSNvkr4DatSGsW/D7SnyLUWSRlOhfZhalK1pV84RAlDxDuWfthzy1vUTMOLza4VeDNPyzjpZMbjg78gnIN46SCS/7AzYYdreHi4ev2RmA8SewGClxzquC+dzIC6lukH1plgTvfECV3m6VnMpe7Q5hlk1dUcUm/VvOn9uqfmDpf2Zzz16y8T9ob9n5K9jWwnnJiEoqLlUOvOfON3AuxqL3RI7lqjf0DCaMckabzYToikC6aURDjPWr9KDLbmGrynlidlgfhKoaO+okyuyw8DjYT5mIlwQH5uGLQODXTa7Fw580x+GZgqp0LaXJD1Jui1GdTF/upXOUKYKVRh849TpU+h3pTB2m5sqsf6/lBH4SylchyYHaw527dUM75tbNmWQbV05xBAeg6gVCa+k7oCviCJhEvEDgjuhJebnTKK+u5BVytWMCyCNK252UzTwqelVcnMLV6DJFryOIKhGQmUkMRpYeam/Cai2J9EodZxSDzzD01SSQygXjRGWl00W9G+yGovGRgyGG/xum9CZTKLBJj+IyuN2dJIQSk3FXEZhwnpeX44RLibcQpRtoaE/W/Pk95kZ/sN3e+j3P0yAzBeDR7aw4eK1KVhcp9jTPaUhr/Q05TMv11vojjv4TcuVQbNsaaB+63ygm3sFws9LqtfrwSBmjVRSPYdvn0qB82moKhbUsjvuWJtyjiw+N0GFfVvggFs9QP1zjFQaoPcN45HREDmSGGzL7Rz8wrLhvaOBZlE32w+gon2nQ+syUSNxj2WB3Ql1XrbPzRi11Npr8YgMy+hJU4rO0Y0mB8UnxGlKFTM70xxg6BhVjJIGb/9CJIqi0CLF0AAqsLH5Yivdq9ndY//43DFKYXst10zLt3UjqtEn6xdkJ8DAX6SzpbatrqmNnU/C8v9++RsntExdNi67qtgusrGrnqCBmMOrfy6irWMgZI9M+ybRGNXXxEGuHsB4FIu6WTigRG/9Aa3RKz197QR04ACLinJR57CJjlgdn1wouZtNcDheOiZtjk+s6R0BdoYmy4Wx65ekALFYMpZ3ykqgvlguVeQ2J03VA3lvpzfrioLYa8p7GFZs39hBUA5i6XkUTEeo/A71/rStBIh9id7REFL/bNGoFdIaqFyQxdMyxn1UGXzhCs18QxP1CmzPVZd8jaZr5SLCoJ6ixCG6Z63liIdtrfRrqkmd82s26p5VODaxC4YZzqtSFkE3Dv+76Mr5xK41qnNvlNWGkMyWMeseiUnj2iApuTbNUYKEh0KcrUSv6RguBMSMTwPDIYHjCT+W9joc3rGs3CDuLRMxu8MfvNHcmIZVV772b59ZK/74owq9zYRX8lOLGg7WSN7oFTsItjS4IaHRNke/MN5TqaUT2n3NbGP4mtIqvMwPDcDilhZ1IQlLHQ9l/1AETtinhjBp1iVSYw3cfx2MEPKaolJdzzn4LZIgdxGnzwX+gL40jOTCsJU/FyukNSNbNQUGY70QIS5qX8PN9lwYnz9VIdX8yBivkr2jVgkRKK/1B4ehzI1N1pP8Bkh8DzH9N15P9dtCJh+2NDL6CARWNtGYn+BAnSxbXqrdR2+7d9KiGq+uPxTXABxnylfcaK4W/bdOCa9D49MubJBufjc8I5+CjrqZgcr3l0NRdkxxk9ZyZ2pA6QmqZ4T8KmjIIRjfDW3y/bYwTnN0KvT23OmwI9sKixxwbknlFzuYsbs5EiLSD49BsBnd/ePhoAo+lCMp/dAJ4dyQqlgmYLTWP5XhUj1123HGDCJqZj66O+duAxgsGxX7jmE19PwhZvtrqOezWZq4BFNFA29GKtupgC99EeZWxVOMABgVKj98YgUEdKsGpwtWZ8l0hJ4Lgt8WDfh4YxHJVss/H1bsAQ7wavE+dgNJIuKGzZvMG9f/8ekAxROeO0gsSLiAm7KZQzVfcz7+OBP0LZ5tV9MF0oxEzbMuTIxj3iZzN2vYjI2x+O1TpkiBehbtL6LTDtlaUkjarzUpOI1vQ9hE76zHNpnwri9uOHJd03R2hMqp4f4UmlU51RMMMbkQ8YiyTAgI1LYNK5SRBJNF50Pw1cGTGd43W/h1d9SImhZ0NkUeC+kVKLIMU7AVJ9KKBULPjZ2xJekY4tZn3WiW5WLme8VsDIwW2t0TiDnDNVjQwg9bAiGXxDSKJfvJKD2NTiTEPdOLWaOsuT61PS0MudWHC7BsTumBjikGK4JnZ2pcAR9d+b5O2FX478aiguUJhDN1aH2cA7BWLsQ6Jh46SdRNu7JpgzCKHATgpnjIT1JFxdLLAx0Tde799z60suP+vjVV1NKnBlhwysILyBzEIsqRYiQ9ARUQPH1LrQ/dDxWCSWTcLTTbO9WPhLQRr7dJy1ynPNqrwPr8/vr3iMVNEpeBle2FoAYO/WUrF1+MqwYtvXM3pF9NvKGoqbxpk8G3NTQlXlknqVY1Xw0ByQwdAmhl7YgrUOFvzNg9szOPHdVwwHUds6tjk6X7fqBbMjo21OFIYm+BTEqWc3cfekf6KBLCKkaOJLiEUzqRxDjCTP81NIy5U/qyAx/7paK5I09EUYeZp4R6bNEWWWABFx2vKgpcP9KaFkTA8e0VOg8oXkH9+SCnPLJMnkXtx5AENIsMNUZOQGHjhjJSUl6XiAR2vpsUMtMNd1Mz9hvxjPmYTCa+ctFj2aP/zMVoKl41MUuwRG4E598v2yb9cDuCdKu7w4jIxAyYyYYlsWcX5LS+VBdsolhCUW14ocmF7sPjKfOIjZJ1oHgQrlAfw+LcIxrG+GsVUnWkFl12+ppiJBz91dCe0itglXI2ME/+rtPrEEDevd+T7UDdHBpPb8zRl8KKpP90YOluBSvRPm9KCO3q6jY5gUfmgV66PT7NwS8lclj7eUtV14yGeT6MRTWOBiPZyYwp2dFWXCJSTGgYrF6x9iSnKms5iQimxBmcnGWo3KTVQLiNnhDURUIhHfbhdNK5FtCcEwO1nG0nRSy6CJ5o1GoSDHFDp2irGdSKl3IEME4cMIr3QaZLA3HSsSDveubNE3rV6VGQLwBIYlZz/QVCZDdih3S6mSlVr8iV1Rshbj7XduZtBl0o4bYOuDGrsAWhRMXAwR4QXCLkzSlt6berdYVFKyYhlR3DwwWYgnPCAC6TFBZ4Hg8GCz0ojwemeaPICc3BKcSfjddwO54RcNgD9yLo842N77Gt1gVMlG4G+zJej+mbdoPEiPSlMtNHW8FXwG97QeuYeku+BuGZxmeaWLUHYa6m9ZpRkV7+czIyDdJFr0szekhXq4weICfnYogqhQ4aVogiLKOGM5DB1JYXpuBkLJZbWNJLj/1SZPFizFG29WksX50ecj4/EK1HarPBWdvalfRMbREpuXKH+5UspMabmCQqIGec5mJaehkZAiCTzODgu6NhjHtvMnfX9oI6JG2teDq50XtU8/6GAlPTOK0TiHrmuHSJsc3/2B4XaiOblNFLPLKTTY7kGdp1kcxaVquoPUNnqGsLKQCysUaEOtZFK2TuvYdrK+MzVcPLCWc+h2orBA71ET/sEVnhimzftj+kQXEBuKTwWMDiUaquMTqTpBA+wOn19PAX7FwQo2oUwnOiRSghvSwb9PSxqmk8FqTsj+wS8KN5gp5MkrZGjUratpep7+zF8uKMq8jj4Pzxv1IZ1v5Z50+ypKxVn6TUSyuXXC4/p2bTLHkAYn0Je+vVlXwV/jKLD3M3Ld0SWh2VSbbXsJ2gTAAv0B2Of54bztD4SaoUUOjqGSwOzYQFkNF9zirpCB0d+eaZ5rLVCpkTI6+E6FWzK3pNm+0A5GabWidQMjianphCbxWNcKfCuciA7RBsl6tRq5a+NgxTQ6AbQ1n3wlq7Lti0VtFe9cRQ5o3h7SzNpvluodtiGH/NmPF9qdMn6P0wHlg9gEYjW2YM9qR0I81IB//9UGxIUL89tCdV01FknAVGt7fmGyykBYXeVNzoZ85j9Obuao4jY87L+pB8of2DZO/CoxIQHwVFpzDlhFXIGN6LUovVQaO0nmRJuaBxnmVXJhwgu0XF70sst+AM5Az+cifZoWRkUELvWNUbKm3xY2wP4IhtsDIJCW5Lh7aRNW6dnsUaWYW+H4s8J62ILHN7euoTon2QHgE+Xi7vGKD5Z6BJypPoj34yFQPwpHvDKa6nHH5MoOlFdhxtMzq5gN/PLtGxCugUw1P9VkrCUrTAcl7k1/N0bGpt/7FC4dgDSOuG1mtaSTFUX+pjFjN6LlurbMmU/k5hKQxy7tsrijHOzg3kKef3IBtSEGMLoMcPvSd92gDtwLxKzOlkD5MX8NJAes+aLmWf8Ws00HXU0pTx5hNzmNZLqO2KDEk+k75iP6CQQhaqiKwU4vUmaIuda43K6nPQT9Q8nqrPJeVzWXs/1gnSUx19F3PxFQmMNT1wS0GFs7T2aoGk3XxaAZpuhRNnex63u9+rbD1j8SuZ0eSixuOGDYjdQRJzhrBI6uOIWihRHmhXCJ3ZntllCXi2qZuIu+JdUf8UiZGGHdT6CxtZgIVEkTubjWDOJrNdVW62QOCS52U3vtHewNIxJfxOQzW6zfHPq9hjgMAMnbd6v1VmTUUnR5b63il1+V/kU8CTR+cZ7Bbl6QYwgp9L3vDcaYj8f8vyypnnAD6K7vh4cwDFf44jcWAfBPILThcUw/IWnF9bcSCvpGN1aT8tnd7K8SlYM+RGCnF6eSLQQnI9fLvLL2VkMUJ7UyhwyFww60hd0MaxsP5ee6QapMGXOQVBBtTr682YAoWNc1F7/DDz15x0uIPAXkpeRwHk8HgY0AyJb37PP+Edon6RYGpTX3lzGfwszFKKUi0BDwV21D2nSQMFBizKVT/kmtCYjeFKnTFZc9S920ykGKZKLYEuSIWkevHXpPFUDO2EjacyuLUsALf+KSa3KTG2EHLl1+SpgcY8MPYk/AtbknJoYb9mKWS7ETiWqRHM9Gh3VCf0B/5evx69R2O/ywz3fJ2ZJHODrgxyBEEp1Y1DB3R3TIcRJUh3yxRWzShrVVb3F5QAQmk7jDM3TJgN1HSteXQd1eXubszW2vyC7R+J7EKXHPr8Xnm+W1epPf1GLCsKXy6cStBUnLR5hOTC5kTAMv/2MY2faoZuBEPhqet8T/fE+4pEPHfMjdes/Ebz8vWisS+K4APabdhiwPMVs2oU/odAteYgHXdiJwb41XzH1laBsWFqnDJe7flXv5d0qhjQEERFr5uVfIx3JyA5MgWWLz8h2/vvlazPr5qB5vCL24hnEjwHr1CtCxGOfk/l0D6fGR/ruw8seLQGJbq0TMe0hfaQdeKMTFMhc9II91xECeIz8MZC1Givt/EZlGp9LOQi84bsCe56TF1Wop7319sXrM5hjtoAGWwXUW24s9/LETo8uzIlCVJnOHR9H6yFFn5GwqgTHut9MosetZjdYpSHwmzFfvZ0MWIQTpuxJo4Y1QbNa3fDp8hCNuP2h1OCHTR5S3XEGMtC69LtGYi26NQLjXunOA5MNJJom3MhY17rkKA/HXYCsmPBe5lVXiTvfhsgQW6JzrQ4Hh1SREk2NqQYaQ05GlMDkRxfPn8IH9vIvbpx7Zx9Qu1dbfAmy63hUw3pu+k29B7kmSeP7ymb1RNt/nMiN64mFjPDkTdC3T04RR3zTPUBsW4YxQ3GxvU/fme5ZzSUuVfTMAbWbpMlKwy/TI6LJuM4pUBVbe4S22aOnXBUuQxtDoHm2FREr4iokqsAOBp+i2zD6PigLO8OAboEz/EUYjhvGURgMYGatXbF9KnXCudL9z+waXbgFI6Pw+ps9Ys4xRdd4/r3ssikULQAMzNtDG5HK7KbHdDgAbBi1kYNk4+25o9KBmU1cAnn+SfF70fcVVyGhg/JthnuXG78CGWqzYtE20LJB+fVX0d1bL4CIccair7qS037kC82dKQxSjM0cpKL4oSnbOKsGVRFRw6x+PZ8jY73vFdqjQJ5xm/PHhK4CK36YzuXt9J+0b8zHW49PzEp6DPxVFAsUGVQsSWNkhIeVGeqhuyG95P718h/8u4UPrMdDmlgGDcgtqlAbPP3qFKf6/99Z8+oWmXHfgYonttOVSPmXyDExnVTGlElPb+7Uzy27CslozVgq382PvUfJJenI1RFm2GApiE01UPkxrgLOQ+mom2bqo/LormZI5kffar9wmvT9y/ueSMK74xGVDOT7ZyDqX6rkmp2g60HHLPDghugPrQ8ZddS/CV1bQ6mFAgrDpzn2vd7IHtojg1NwNCCriYQa4vAooshbf0+nUjnQjfad5VHdI5vTvy1vu3aH/7Am0V5cONFz4x6zCCCdfupIPTNtkL56T11FhuoLGmT/cKgfk3PwGkbqwqrjFC+6rYEYonla6BKkWQRqfETxe624bla8zs58+7Ff4uf+jSm5L+UDn9Gh61tRS3QumhU4d1SXaEantPjLO848Pt9gqhrNRgxP21ohTy1o00HHsGEsk0TXB5mDahqXQtuP0BHSY9PfhpOx5H3S+qM1/i3piWEJic3s9M5WDYtlrQpYQydhC2UR8c01FMu7Suxo/uuuQcdExqnuhFpz5dfcIAo+N6WonZhPf2fB9uBtpKh9FzgFtMR/7KwxDGhSfKwh0EbTIHt6uQQXdaroGNZuwqmS9KfUJWSEzFkSBCfttCr9d4/c8QUWM5s3HWR4Pp3rUFt7OL4pkV11I+G5AHciIwW0EyOepymZjSnrenZDW8J4p3mZltw6tzYQjfaFeUj0hMKDrJBudCrhq0qXa8MKUCFrt7RI4aW8dfzCXIuPseT7hdopmiRsIqdP3ZtNJtcopqHadLF+If0jJ+L4DCkWarDH2JwmgZmzerSiMdenB1k7MNaafPXADc8vLIlEj4YmCkBJQiaQU7C93KdHPU8Y3yQvo0go7gcdPI5w8iem5WRaQHapHKiXYMquJ/qncJOyUHFzTJJYKyygOWtsRx6ILPG/90ZCVyKG0gOfERlc/tv5bM1HaKuBXgfecJ5OuYKU4iNMFWMESce6YcQXjj5ysz//stcEnGTv2XafYK0tc97zBY98shgs/5mIZHCH5DnrV3KNI3yzg6mcJI+km0LTFZ5C9UtlTO6m3kbfSGLS9p1gCbr2wA2rI1zB2WTTjBZjio2BPSz5xdy39sndBhDjpIO2xxH2JjJCRb4EttQU12MerI3p3YaZbR+a+CG33lyPv8/36oWjPduv2ccs9I9m+lsCxoY0kXEZ9LmbQ2d90g6FSOQqQM9vBZGVwufD/i7VaDEPlfwBJJSbITZgk1z16GaC58W9o1MigUqC7d+/ANzsIkhrw9P+uZPEPnDfpKH8mdDkoHu73TZnJ30YIaDRRs6pUDhD9NbPgr6jPOPMZZ2SWkFW+IB+ta0oJV2/k4c6AGPgD+IdrXOwvqmtPoOhnOedd9HKcks4LNCrp6QQfC/uGIV9DQrghpgvy3P2QLzZiw3R3g7/WF94NLC6OtymMzyqeWwBPbffDcoqSJ8pVeZolgCwwtb6KSNcyLkhrrsxNQ4WVFjIjsz/MetGJ1kdZi4yHMLDsCmXLBG59X59PY6A8cqe1X3hjtKiCoCWz+Va04VKM2V43Gr+puqo+VkTvY9EldZB2151mLJWRztKQTbrW5o5Ma8ckFXiy718cyWdUzngvOd8gApjvsHsZqpaMZ1kjHWBF23lQ5ozEpAd0IcOw92Z5WJQXHOkLEDPngb0i3sRcbGA4S/bpwPzucMWjeJcse8Kw3Aix9K+aCkGpSEmUA4LQVMyoIjNZ2ZCteuTL/jK0jaIi6xE6KtP1Y+c6G2nN9dse7eP846s4WxAQ4kpU828BNSeqDWlje7J1IR7hgWeXMfs9iEYUpsvkC21MFw/L5DXkMkBXmsG4F07KA5kWr1EAC+EMmQIfqzSOQHjE4uV3tianGBi5bE10X8Dm637Y6TTcOoY6LJQQ5+NVCY8uMdnJoacJ8mxOi+uqO9HejupFmBkzhvuFKw7eWjAPAbgs+spW9OgvSw0/rF30XFmsgv5H9gr+mH4uViVAmhD9JF/ibGzax+pSqnP4bWXM24exzqFf9WMr8PnA0EzRH5qay675Dqi6MP7M8G7yNNO+NE6lF9Se+rEElqlUNiaEZsMQ5Gr4/4PgR29xPI0mFeOVsCmDIq7QFrU407hQps4HQcNDx/dID/2Qw7z7rr6X5m2Sk8SkyPPDQEjz5+qMsiknRf6I7ikVmn3M5mMzCs3Da5as3xg7c+fA6mVm3w9JLczqhbn1WiY3eUZ4T8zNv5PkAtLapQ13AK544FuYyUajs1g7DSOKeLBHd3ZtI4D2xm95RF8VqHUZ7axWQmIldray4VCzDqiJrMtPS7UoBCz/vLU+KqaU1o8CFXvE+oFWP6Oy26NcJspudDtCeQX3x2qAfL4UcdyU16RoEonkFwHgV2eQq819kBcEcTJSYeLvZyhkMN4fkyXJM+xI2qqSmxhwmwKMouY+t3NzJJWST835JPxGom48uqP3TwLtwlBVd4qIFYWOeU/WVDFM2seib8+c8gn4/jfTstS/U2YcT0D1vnpl+jzjRI+McwmSAxGYfDtkw7KeCHrHrDVgxcfP9gMbvy/5kHseQgJi7sh/F0R2TGR8w2OOhs1DGrqdV6YgWXw+1o5kiWSjTFnBAobVeB5hYuNMXPAoEJ7yeYD4MXcBoccssm812ezwNPNxfObUMbEL563MngPW6jdDigP6m5iwCRIx/uCE1Ua9t2hrEOobq0RChwLk9Hgs+lf5iSJ9KIrEfL/dc01fTZfTvzYfKDBgFcIbtrYfaalv5zsLW4ILrNvwkUcqBsi63lmeJCY0QzjxHibl9hG+7HYzofp6x8oJFi2EFRoogM00+NCmHl/0a3PTELJKdYtxbteuP1z4Sb82/IGh2kuUOVeZw9wSqh6DJC/2WUQzfSQpMkuGn+Ay8/5TGJXykCu1Kq0KBqS6vEoUtfvR2FH6IqgAjlt0z0hDi3ltTCnvodrc1gmj6MTIgsZ4rxs00E/V9jY91S3XcuLM0jpQrdB+kZzu0fQ+nqvDczHspXf+1xKHkW4Li30/nLUbHhfy6XLzAn3WmmcQAyEuPS1XrfbJLA+FwsM6aCjcoFboWN3F4G4re+TI7eb8WGnbkHOnWqmJjpUVQoriTuK6QKTpwAjIgn67b8n3dPVabtHHk9Qbzm/MfJqcRV4fFu+ZT8gAZyj7nT1BLOrVLWI6AMAJAn4/k1Ts4uKyMGjDbp52vJuVf+CFGfP2DEA4UfZth7SQod3mxA8vRdfduAMWV2FhPVvZGznsdH4PNuzXtTZACzGUtGmqhTHF11JqcomTEqNDzVwxMG+lDcq9NQVB+Jl92+Ru90eKszMMY79GZbG6I8DtYMWYOfQPrsONS6OpVVyQ6qlSmrMs5KpOWyQoWbGU2uPfVXLd2hSKpm6rPjd6ArNEo4VQPLndXQZTU1xObPHpzOPSocEDQmM5PK9TPzdB+r812za9ErW1degJYvNVd8rlU6h5YBqPz7Tae23H6kh4poDFoVJgnWRRM7aKcy6wwCD+WBbIDBab4/SZCp734/lr/sX3VaQ3SN+VYbzWvltZEFVc0FvUQQz/598pT6q63NUQ+b5U9bIcAv6DunqSLZ3DQuCXEbveFOlUQ7LBPL/n1QIxpdNwXM75yHC21v8BCFPo6sU+cJwBB5pCg8nLTthvGc/T11qkFITcF6d1t69n5HLTCxkRhRUFRPB/qtoX7ZC342y/kYWAB/0BQzqtey4wp4OQE6h17sXkAE6E0wVG9D10OVdNIPTFGAMgHG/7E0/KhhIYGJL3kDFMLND4G3XXZeLOwA+F/FbJihuyrHCYLm2d81jR5f84teC9Hcv9fcZsairhAwIrOk5DiX0COt5V9SikSwLSFaFMU0PUIYPh0br9ANwAKLaK3Lv7EutangjgJDaui9C7PzD+05Ve6TOdvG9IqS6XaW5Ps99jYkBmlNw/P0F9KuJdiYHfoUYX2eXbkhtk24msI0ZKio9SOWnsilyo63chxo/LHRR+Y2LWLWd9xS2LEXLSErTTACgnKRWl0nvM4ZcM4S4AGEPUWnafFbKGhimnopuKSSQOiWlaEH2GoaPSI4Try7pOPASUO7hBVlxRa+KDyQCF9GJz5NfMVEGTQbv1SHleH2Gvkbn5DyKy+7Tw5sc10olMPhFHGPcWVd5pmiecx1kXsKNtjdMPsZDeYj168yvmSoRrhFDA2tX9vZzz9ffU+IjMeUH/rx6KrTYQx0WGYG1vuTTR2xbsONjJpBgU0+NMKydl2h/xb5AOtbWBYNuM/FbR4iom2/+VfO0DP+IM/jka+DzwEJMKTIrJI8lRHSPCWkWdEye7vwawt0EI4zhI/6Lzj27FpKN3XIdU7Yp+3P+M0vZdT825eV6e/XhT5zH8VYwm1hrFvEeTr+KeR/vO1igmXEC5iSnPFi8+OYoJgnEeu8vJpw9M/DQEsZm0yX39/YdfzrGIOuIQFESyenSRHFeTzCSc3BfTPb2Vld7aYDuI7WyxsgIf87wpXTMokYKatqr7gr8K6/MLd0d4bAClvRfe2bE/Y8dAZLy5Ypyq8iywEQxqIPFJ2cvo/oxa1Pr3MZm7j9zIdJy5FHc46i2BLazTexHbEgk48MICKu95CDNpdbZUapsKlgHbFMZrrak2IaElHTW/vJ72rUbUE7A/7lat7Ih0DcdhFJ1inQ2G8OxEfEtafVafkrkDFtanOoXDVbkDOVUEHOUgB1MrPPZUbK/Ge2+csBDUSIKvprFcWEez/zSaUAQAblt+r75EjBicBb9ZRiSXaPBXdLi1DZEdMwJZ3K3/rFQ1c744F2UKbbMoeznm7tqw8pQ2LoucLO0vdsTaBPz0EHwc/Jsg7XMmNDGRs2ggl15lC+zKygSYMpgEBqRVtisfBWTDRK1jteteD7kkqm8y/9xSzOCpMCj6sYVxAOQJ902Gfph76WztPNyDObQuv+WymDsXTsJrZhXlhWf8lBjCXeUGjCs2VdEOzozi2gc28BwJ9sQ2xLlxyNUjmW7dGE1QlUuUBZhkV3xHHuV2ZhPFQgdy/VPPWPxLjsGlf91TJwQfRBAJqJ9sd9/CdvgZ48eBUXHEyHVWHPYrzqJatfJcbfLr6NuOvB0D2BSZrnLD67sh0ZphATl1LMkZ8udZebw2LwGjWBozJWyInjkcv0FpXLMzWIfBz8oR8dCqe6voAdIAUa4J5IPYjk5fcTJLblphmwBOIUv9l2OnzKKOfj1KQI98FN6X6Sm1v3wsFnyuYwWzC3xD4/Xs5Pttag+PydTotAF/yEymv3MKo65QZRZXBbQ7/WLfAFMKhi6MnyWgJuNDiugAQxSurdFndyoUwBvqORULoch2WWUrporrRTKeq0Nu4pPd0l5teIUaDytxtQaQwCHCczqh43yuS+D1ESWOwLUo11oV0CuVDqDHvJM1KGR9gawxtzGDFiuVXmhNEV99o88592FBLCzMk045sjRyEbELjBmGeUyiLXiRYDqZiB7QMwrxoILG46UzQZSqd2QPiQFD87tpusMSF1wIRr2EeqyakUhhfIujZJgjQlQZqMHPy+XxmP6N/osX4mbLt1zlvlwLCNH9ZNAk+zZtNHTqKsSSNZK/ww4tQsm3ctQN1cJND9XefLET1oodWJRR8jm6H4Hu1h5S23LEN5XxqP2gnBaiba0+5jbFPSBuiNqA3Owi9o1aXRADpnYU//rPCFbz442E5NiXmDFWALS4cmswo7BxMnjm06T3Ki9gNGPTmZkEJCw+WLB3HTwTqPdEKXxcY8KeatKz7sm0aJ5fOMbTrDXuMoQDQcbekl6OD7x5qLek261RM1qaPnkMkXG6uzI4Jxej1svR/U3i7F7eMObouN/WDWEs35KkjwUS7TEm5fEri79Y3vOvkCa0Aj8G2dYMQP9P2aXPq4m77rmHw8hqSFcP7dLhsr19GXbR3PQZUNQ/ZVKtXhi01XRxAz77iGfkohFy9zd9CBUeo+nf51oJKP91+zpKS2ec21JZBRJgQYx9tiCMKkt2+G6Hjz6N7sK0SjgaibyQzfStVE3vYe+6J4MCSPodYnTpqsfB696E3K14ZIQKbguQgFb7+LPOLVSvqx5nsThmA0v+tcSPY18uv1wlcn/E9yl5JX96lQbwYUxfWh8GI9g9n5qwFE46bG0Ro0BArJomZ/MJhdaGMxdW0GlH0EgWvLT760JCnHhIn84/FFZdvPp1yCg1i5llOjoDN8TNOOyfPbAQQkIkmf/T2vBwQuTRVoD3Ld8x/nLC6LEjhFAeGpi41hFWYBbteC/y7bp1WnhfUz2j+j7fA42nt8nwmbGDsFcM0p2/vgxgVVk+uZaWids7cOYhHLG8zCt2PJGfntw3NbXrysmCXFHCr+FqpO4Ise1nIBSBZqz9GEeY1C+AA7YHaajv1Cda+SJjsgC4RjKQo5FfgeVUFgBN91AOlBcbqsXMOSCsAzYI3AAUxBwkgju2Sw5boeye+GBytIkk33IOhw/P25NI0p1JKFKzOJN5aP9hQ52kZxKMX10TnLMNOE05ZUEW2e+eWWzmU1BuXCItEni0KwxIGERNZ7dwr622vVp1RHyL+6L4+0AvkteT/g8/cErvgghCmeJcOSWj1s84JZRxTEtRU5z+LYfyw2iz8OELFkhcF+8ycmH3yyVw/COg5rN3OwjvYW25swDDEE3TUzD+b7+UKn17GV2dvxQoK208rQhpKtxCht4Q6eeEfTJBdK03JXKyY8uYmbY5USGZGebfGx+k8Q44aErPET0doDpKc3x+lnrY+iOW9PPiDfBlmwLzgXHqjQzxgJfyb60SsxAauJwLJPXnZYsAUZ6gbR9kYabSjRZ+6T5H2PKqzUJtJk9SNi/rf2aUpSUBeHaIKK8df5iQM82i5V27mQNJ7NxZa480as7m319ibLXhs2lek/klZU7S/h+K5KPgC9igb0JQYdnmUq5DxrGSiT9iQW1NZYl82TOQgfLOGWRSpdtzOwG5KuN0WkUU8VVoL0/o1ZWctzN0XdDWstDmWawDmyMdhNq+hhCPhXzm3u/cWjjPmnYlgtsGFiQD7LjeG2cCrI+OVm045AefV9T8JuFaRWNFk107oNJxDUFQQj0+SdvJ/JWf3PpN6+e3NTpfc1dDfoBVusU2TslInvK2l4TMApQ5tBXGReepcKRTXmNVlOre5s7luBmZZcDx5lKo1ANgaZAziyEfpMRup7mNVAiU5x+kqcTXkkHSGNUxKb8ou4T3nlS5YLIjBF1OHFuAKDmzrkX3gs4F4NfgFZLp5+x7tC0B+EqEUYxsfxuLRVd6Pgw8Yh3LhC4rEJqTTSZK+mSzO0MvDktycyHJn5mu1jTYkVayNNLbZgO79qGQsrsNP8m0UGcSczMGbd74hq6gkodTFL0nQUwFn2WWSol/q45rzp6dPZIdPgBMGh0fexNTlyxNcK6w8LrZbOmJMW7YXDiyqhRAMIes60gnZg/Z/ysQW2ZgGwIG9uE3JkJbSKrluFCG6VYahqsXFZpSgUJkgRTki4V0df6JwMDfYaygU1U90SsjzIzfxy3UwXGMk0GzqDyRKSR1D9ouWUHjuGeH6tkBnyOatAvRHyZ+5vtQW6kEcakimARq9NTCyFY8Ihk5mx/D1IBq8wlgEWhB0yeYEoi+kgQrcVMBsAnNDXlydiMLkM1N8C7cYLkdWP4yH/4sC7rq61FNqorRzvmlFre52lz7x079P/nVZYa3wtd+wotXug4GvnOTTj8N0D4pviyCmgScdt1EVYn3nMyFTcYtnWIVTSLB6fxjUOhkqJbqcYxgy4M9Fmj6WM5F0qtBV7QoGlV0ku7/bL7As1S6D4qEhcA/62q37p7PnNO5f6plHDioT8WPzZRNpC3HCwzrnGZpaUvFi+oudWniE4KkcW2shF2OLNrmM//DOsIFOz76Y5dOf9Ed3pDUdp+yld0eR0SwRt5k9bKbpzDtlIoxbL79aFNF8p3UKuulKU7AnYOai+nuymEsdXsCt3ty07T1jxZViLnBr3VhkVnYV1kVHEwcq+EI8Y+37EQWiaRG5KYhpYMz0ciQwafd0KCf+Kn5sZfhk2CbPsB/y9rAOdyo+i9vzCtQzX/YLdZfATe5Ns6FPBgLbOVlrPGWejs/NhFhW+EA4qbKKgfxAZ7G80/Mp1VoKje1AhevCVmcQ/3Io6z2i/pX9zOOfp8KpiM2W4hH4c6DJRvg3jDXNuQLTQCu+0I/jNjgXZXANMToU+eU+FARJ2X78nuExJquG3K/ovWZeTB+U1KHhXZZAcdbuzS2Gsw9nstqS33eFevD90uPgpberJVqjiMlM9ggLGdtmKubnuurwxvViGdLQbDsP14mFCwzC59vBKOH1gK1oIIU7cCTcH82b9NVmTM9XaftPxgsEIIYOLjeISatbbVXbcIRF3kEpSuewWThR1p0QNpcTm2GUFX1Swhbs2Dn4LtoIM2nGY1gF6CZA2TasC6Zrp9S5b9gC8fYD+o2CbgxQ+W1rAPLBtkyWwUDj4+9u+yk/wolfOP7AFT0fJU90zo+uv3w7+r5YU390MxQxeIqmC95B6ciumMjVcdqvja0qcOkbJTmMC52/Ag3TKkdecSSJi9asbk3KGu5erB392jXNXJdISzWQyA7ghiW+7Jf4AvgPHgDEzSt9GkzkAAecQfvjkI+bTULli0T/N+6Ob5yXYgE6X3jXWXzdqhCf2vX+h2CxbicvcXRpZKzAWG9BI/qruk/Lz5okfYNmc3zf0BpjJY3uF7466xBLYl2t22ZzZoHgt2mKLHBfheKxMIutpXuSZMIPT6o1TKOkTtwCS9nyzX9aKu0vjdwygxKdoqsXK8nSfEQUN82Hq3ev2TMwepebZFTVtWyY2m2EyAv/Iq5E0RxeM+0CVy1RpwGF5e5WcdeOnkzCxsieiVi2EjftuY/Up8LsBTmm2hIVLOBjxNDPPSPVrXBrwjY8tR33aQApmTgitv0zKe51OFnqInfSLabNo8/i4v4TWctfIHYLAOvbGtNovsALF/gCcp+6Sk05Zgk0yca5fYZo5RKbCIRaOYu8KywZg2BMUZG9/DJjgInJMNq9KAbrolXffTMJSjcFk1Ocj8AofxPLLupXemzMXLkl94laDE2KHJZn4y0e3zj6bOasCotdgrWXCRGo54DbJcK0f1spgwoFqjJoAF2i3OW/w2xWjVECxOEcWm2yUafM3ksH9oT19p7HI99ANEmG0X2k227NPceatrALI+rc7TGjBeW1CeQYu/Z8EPPOZvqUrj5rhDACEOFqKzj6A7hrz5u+p7dUke0uWuRinNbptDmcW3uatXVtMjfXKvyVs9tRvrzxZLIBZFLniDGK3/uwLSkIF8wvomdRVeseaDsHEccxQpvwFF4kcr6b0rb0KURkEQGe9CMXdNwI3bIJ0redCwnSdg/XyR6F3DL8lL6wZbLwEApHKmuAzFNF6k9v7hmprebPwZTmY0dc3tmmoi6Hj+EoHfW4fwRxzjm6ybNIsZzIoOHvfz3dY8ES1JV4O2n6y8/+IwJ23FvQOv+F4tqgs+Psjgdy1/wzeHEoeIseshij2GeeP9mBq98ZOpMIlEeXDwCzzwUCASxw2iAR8M0a6VoOrB4UB0hSvBNGA5OPkF8BWPRTsnjcuIHjB+w9YHEIhDJef0JJ+5teQOgsLG77dZd/KmVdXCMKHlbItkGgYTZKktwO9ndD+CZ5+bjLZyGKd5E5Kzk9crEhtn+3GeDygBjbNftBUYT1VSBsURadr/fqKgv0UeFdNLshfzd/uZT9iDGEcggqN0oJRan5jGiQEvLFwRwGJu3wiwepLTfwTq/4FGq4KoOw9SLjWaCpgdJEZXG4oW1XLoa/n5PrBoHjxm4ywGAOTpvkhB/nDdJR4ERHGl/5tpL4l+f7rMKOsDC4UMjkW2fPtrQCb671HUZmTT6VQEz+fiNBrPbll1aCOAtb9LCIkkJfKQ0YXINB73O6cAWi9s2bp62O9j0mNZ58FY6RKyRmTg2VLJFPloYegzOeDXortcPU6DLhiBJ3NObdArueEB7SrabV8G34DonPqFsIgx0Mir+7Hrzg4eygWUYngS/s24Nq5ZZCntuYSBOxUhqax2BQ4cPOxic52EiFmd1PX9Q/DyZCqxGI1u6kiVJej9zxt6b2Kt70W1KlNouhX7Zw2Twao1p2OKGRx4XNYFmY/BMbFIbRuMqJWv7SD2TM3hcS0gx4Z676+dzuMXJ+zcqXar0YBJ05iwFkTKaYmrUvN3tHpombahmvDCh/OqObb4fLI0VjLN4yNcxSdGbLEz1YGoJ65WRBQPdAHksP1DI/MCNH9h+HeXTCTswGarbEEGIg//89/96qz9mMMvADj2CL5h2wBN5Jx1xvXnWXhImrws0sakf/EAhPaWV85QdovEbKfg1ZxLb4VVh+GyDPgpl+OcsHKwLZUo1W3Ep3IU+4EF3mFbB1vxDXXBGlZ5vNOaf2jRE8OuP+Xu8+h1wa15xxnJRTnmKH5bUmtgb5qITQZi4HzaQh6ibtC9nUviSBG02JdQ6VwrG2dW1i4mAfUdd5boy/PBFCJy3NO7lgZoUYZ0jySlQBFCGRvYBb00UXv0CAIUgGTrScIJfMdzMyrf1OE3cgLgzsCGOZpwu79OqOmkjKhh009GKxRAPTXXhR6onGgJd3AM63npiVL/IYOZiKcrNBM684wFMKccifHL0W5/GznuzGkj2F1yw7FIGpFnvHpaD9hCHDUpOnjzc7qNaGdheAOk3M9CBwC7Rm3rWnMbrRgQ4DluabsWETzHDkzXISuksq34D2z8LXrjwOjbDn1jG1vdaqTBfpf7dUabzYWmKx3OFANW7NcUW9RAVK1VyeuVvP8+KyTBv4/g+h/tZ5QKHS8/Vjo9tkYsRXWchMOFvDwbHT+pSy4erfuLVLMOiF1EuIUDID3e+8rDcA8sTS6eokBhwiSRhsH5XRopoA83RtrA2fTXeP90R4Trm3cuCl7KsWHConsYKdK4CPMzGLW46HF0NV1wHdtRNCRuZvdwn2t3FYyVVlKHGGrj5mdATc5NPfWJeQuVhNgU9AyFKeldmtgtZnbN+88NzD/9OWPISS/wmS4Z4Xq61kQxqxZbiU5SWhVFkH2cMCbxMc4kkfJn+cxK7objmZIASIioGR6tZyzUuPctXk/mnExWn0d9/HkWXc8Sqjju1ui4UR21VRmoZW+za92iNOsnkSE2fwo0jVtMuDWzJa80ag7mx5AWVgrNxPBY5tPRUfWRqXN2a+9Ny4TrwYbShysl/UmX70CoCuLKVaNKkyNRGifySAMSo6YmhtbFg+BZGe1bGrTh9xP9gxH+M6oBvVXlLXYj62Bm52wT0NYq0COe+K9WPF3eEoXJxw+RBJiXGKq8hMHe7VXjQJfIAY5Rh/yISwvLiPSLmSthX0ETLQQ9AJ6CIkfCb0GZwwLlnQAj00jNf26TL96IVp3/vKPOl98WxkBR6UYCv8H8m+hmQmYcZuSG3I1fyjL7N8+poBXkNYbF5IerJMcnz5tBoRjE65aaQqeQ12/tNzG7UUDCsWsr92gjlRtzTQE1sYXlGc0SVnX2jh+HaZNj+E3q7IHeACyGjP0mbeKdtWdhuknmv4+Y37rI0eNEaQakz5m8eh0xn7tz8euXUmn3qDR8S1FdRo1Q0HJJaiUXWlX1QCqLBRTh+OyzG4fXC226mx27Y90Sh7zDIMiEbGf4j8GkwRquDZam+E+png7HFolZXnwAut5EOxXCJgsJIosZXkp3IyMbj/PdhY1LIIrWSxnDB1/28jU+1xmCXBo8E6bpORDyuFvZ8mOtkTCI5m22iTtNT/KIRVulB9pec1W4cjI0LT9ZSWG7HukG7BI18VZxLeuzQpqOxe2k8L41+4J2FFC+J63iDDfOkVANXV+46eCg3/t85gvFyQHMo5qjxxKCP+9pSuTAWDmxbTaw0e+STKg2f4cMzJNKYdNMbQRrrUVi/9YgcCEOK6gM8AF+tB16mtOB8tzgW694admjJU+oU8DzDPooLAdoINiDZhvv+p3PJSJus2NZmH62zOqQuAixebav0yFwoj4h3YVyJ4ijnTNqOJHUbFt+vJwBQTYTEeqPAJZg1hTc6mfSMlqjt4+yBf5zsK9uFvCZqlm03uiKS0mGEekGMHo7ey/wZTMeMSVXlOrcbCjuixOy0Up1socL7I4fHbOGzSBdp2HAxZLIExTnbUu2eEE2L9tsmxQFmYgDRViPCiGuXDRQXNv3MZRuwYlmuOxPK4MqWl3LZVyaX9/i3CVT6YZ69ck9cKJuTMfY5Jf9mkfWkT4b0Is6y39BqrtzW1Q0X5GUyPNOFx3cFPqEXbRcHQ3fLcL9FQH3S6rzNSCgmrR3UoZBYdiq3yBfCTujBvNuoGPkKKqOtR8SjF0kSzDRX15b/PALDl0RpberNCdyDGneOE4jhud49KN+0dalKQLSY1dDhEhsgUrjRMIQqwfsIUa/5DdMm4Z9de91twZTF00h8AI95REViihFtkbmeOH1MVDPzBr7OKnV4HQPMdXny/RXzRRgj5jZuFs0LWlTyg+X7b4uBZFVFstz9dotwrq3s5aJMKwUnbwS9R4BqhcQzd58oZ50MQffGzVyAXgxrInbL7Bid6Qeo7OxBcCu3KZQPrp8n2spFF9Kwx3n9jlY/euOgU+Jk+GIdde8YpNMMPnU8tv9DYz3kJWDW7ceUeMjPDbdLzo/st+bM3PJkvn1vMlhWcAjPfkh13YpWuaqH5IPcQAtzLBApNCsGMlPqXxfJmV5Cuu1sSi8ZAPtxaBaOKN/cjWWE5jKh4Y9LXlA3okKWc9MPyK15lOegfJYbqcQ50qji8gxyag/DH0BF27e1Qr2RmC0R5jF3jlArTHFmvTPQDe2pd03XrtjBjjKShUvQZ8xndi/JtwILl9R7+BI959fmKqagK9tTXnKiWYM4PGBz3bTvWkRhSluWwJOaj5oOcg16WUGI0iZ3PxEGB3qiwydZTHlLmCzMnqMzPKt6uozpPGYziReOgYJ9gBPqM9oppGAz6LWGmxAg42LuRzoU8z8iod/qYyhshwivwg4J1b8oXXcfq3cXNLBg1k/9wODeph0+QqnPaoezgeFZFCQ95BB/ASOCCfSTh41cfupiXtZmOEQkWbQfp1xwA6rlQxEztJgqGmAiEAo2bVCw1o7kvZQjd1mZ5sNproKoZoGvU3ixEBI73cgHlAcWWC2e3cQFwr0CLg98C/ZKnYOJIpLvSemzv6DA/YKPoEsh8PGcosn5QFCPf5wHtrd8Ub3BPGey5ygv0Jh7UvQueR0aEWWiSs+k3OV6T3tAVVuWjJLhqHXche/H+HGoAx5UKyRQh+YZWRl4f3BXV5PCDW7hnkNSmWT31UIdcual4gzIukYn7Z292hOx87fDEvuoY6I1LaaGOkRS5Gl7JRCPp5KES/42N3qFEH35R811DVHdykLpV1pXMqkEDIYnaJZ1TfgrZSypeU1QpmpcxyXPPdqFERhnNnucwEdmK261ZWgJhPU7AtFrA4KtbECx6rm/6SfNlGwzXDDlT4/Unii4+lrprkqTMxYIa1ayeg/V+vlWhz4jqfffkdnKsrebyJzePQmjgSzTASvJ9knfuRnI1KZmfQfCiULsytRSfBjF0+TOxXuwjN6ebP1y+s1r/VjT5TwdXVhVQibyhsaS2mmPluTaHxtBtBCetHwHl66TitdgrhkbqwdTjVk7G9bumfiK+80ZYEGvYQABtgZ5PZBmaZiL0/DRxq4Bm7c/PmJNeAkKtX6UpPo/RvwF3iAKkcPlLC/Wd/2jEdWGccjjLDC3ciGJ/+Ohfq2U5XCCbQRyYQqDmZFiVzMksLEFrFGpGFrZGADoVprBtEwIwkS3yBcGldEsrGXv5Dz8kcE0rhbPEndo+t6OojKk9SiKrZLCPy1EeSqX5+kyhXoXdX4KcgT6K1LvYVO0jG4RDVLnY8LZP3kRJFTohlNLxaqc7viTHP4IlmjdqO9EdJDOYplLXJaa/divrmdoO6NmO1bdM4BS2w2EOsOFsm0nrsRm9zvDfrT8kpqB/I6oT2rLiDEzbTrkkHo6UtEjhl6S1hJXtq01BgZXIsfKzZQxJ2wqZUuI/ieInCo/RKeA9XI2bBXYfxbtzEbIOhX6n30GzRpjXwD74MpKy8MCPfDLkFV2XKN6dEqISd5+0VNeqNzX/PKYPoBOKiK56GZ2FNyuE5EGirGlsh0qJID3VhwOS+am7unFcwMzz/PWXWA0WpXQt6eQDblmF/Kom5blnSh6FtZKodnDb2qYwZXtNck20J/vabt2ZSoDQidlFbjxcTvfIA8yemhkUZ137eXm8S5Th2UMJm9Pg9pisZdg0egZOwBVBg7QueM8sH+G5uTAnRAu9AtBFfkrlAUWI2sSi6yjvC62ISdzVr3i5tmH4v0IaG7uuJ3E9oFCQdnp+yn7eAQeqpQ9qKwNfHwUB9C230GnihK4+yTfVU+5TxD6c3yzvUwH8qNkW2fGgxCz7VLlteU1M8VqDAQnBlmBUJgqdnztPhFLhIaBatjHHZkEjBI10jHnRqe2b5vrNOXySVyN0jvLMxUy0WkTpo1gvYb7BP9w0+eCGV7hyiX3gW4DDAg/Yqwm28eAkamMJNZTbxrMlXV+SoxGtfDNCx6nxCnoeD7DtINKRcit+71N2GZe+vBnL/C+Ld/uCRbeto9ETeiI5G8AxgMkeKct9C+T90Y0WvFPdQjH//BbiraETQanOnhZP8sgXrAy7K2YPe9oo6lQg8C0of3vxRYOVeDWXlUOPlwWqfmM3CJ6U+evR7aY/DltZimm0WOxwyEx65U2inZBMGgStXCCpMpxbWDQjKYxFnFzMzjfmYWQjvsPuGPXMjAKm6UWtJOg7uwnwDBrfaxvZT4gcusULONSYTYZ0v2lh3M93UvGYjqTmMvdJhZBoL1wvexBFCLUum7wiVwGYE6UpxrRwK1S7JkxKJegCVvWmiDR4CgHKolV1niqlL7Oy5Fb3U9IPMtFSa/QPL5U/aBySzRKoOTZ7GMbxZuCBvvetgsad52UxlFwOZrvNqu06mAIh+OYoHev/3EgfhhX7CkUfRz21BOB4khqkKvS5sp9234ICTwO53oCfOr8U0TfLquAXTknXXuqNu7KZXsKqbWXfb44zfkgrYR5DR+F3CMKPP6rhrLUuycGBnOnAJG8oCSjt3zeJaqlqlYL+5joEdJKdRf7Ec/5LkwiMhXp2eW5qsQHpOL6nVfscawYJcbsx9wuH59SICOH1R7E1hL/+wxHa4VVCmtoY76CwXA/5fkdlf2q5aJZV/6y2fqO9Dm09nHiPFAmznbnP2Cn/jeSHNn9HU1RxHukKTsIr+YoH5Zwa59wdJIqIj1k0BU1+vsMgeZMyIHAet/6YlAqp3SS9O2UdUlEEeaP7hryK8gsS3pWJzJEeLxYg/w9vGgJH7jDMP96YjLGr7k5OajzBpxN39F1IrIk7Jpgy9GXzUOHLB1H7snZ40Y5CczOv62e0RITgrSo0hWG4g/Ou9y8G/aaD1epXh4u6BtB/lan1/ORklt5DjoeZ8/fc718JbC07DBxePaCjDp7eeJ8CTWk23+/hC9yFlGxo5F5rmdJb6/wm5Dj5nZDChSMHim0UHFf2lNpEgx+GReefrcg7FZYX0HFBVv/NbHTmQB4JbpVUfwGK+aXXe2c/RTsC1os9SQwtcr9D4SWlBGGgqeZ8eOsTiUxWZ1fCFq66LF2p2cJ8vcXwZYJrkFzcRxgmCA08ZHmnjO8aDi7X43yKZHPnZHADFDVVl/UFmjINRnu2HME7+GiU5QJz1pbzdSLxYl9F0oROA4iQsPpCi02iKgD7z+vdKorwy3wcOn/SW+73T9BEOwm7Fc8dGFXT0S3aAGvAlF9O/uqZXFR7NmzB1eyQnNYasiY56P+iXZe1UxaSwj6R6R78KzTMZq/4EmlaDuW1aI3gk/JvxPd0RT0bCLSgpzNblDPcAbMhm9aW09TzqYOO2G+LYPW2usuvhf0pHHWt0YFrtNDctDYloDlWcVwhfrY9F4kQJQkcENJ+U9qhFHKDYn+WiEJQ08tX2UymKf26FxEk6XK1cIrcjx2iPK77mHEtHPD/nH/jzREwdpIwzPfPnCCIMlGhSa0MkpOQLrhyem1LXbeBi587X324cVoqKVyb/h+kcxwSW9PMj9ADxXTGqE5t5BofNFxn4KuF3FpLKGpWULNUhD4M8DY1QRoWEy8jFewbmFNDI8xm4mtKCuEbZoW/8snP4SXBcnoD7FjXj0gejiQDiksFcVV0e86qWW/KU0OdqrWkdZF8Lk98LMJUhsh4sWCPl7YrclXv5He9imFRWMkImAOdUZpd2T32qb50dNv3J1wHNRbEa+Jomx1NXrp0s28stYJ9rIgNCK5PWD5iSgycDg0SgNbKZYDdPax3j0Ra1xVltSpIY433nCBLf1AkcOyK5rlNxYcYkY+KKQ8xGXV9fj1AvOw+NnzuPZ4ebDXFfli7Gp/1PcP6mQzmI5iD3MFXC9mODbRWZfWhaAQ/0mBMD4qgL+z0ILN6jo5QBPUn0cTukD7y+lfWoiZVMoEyKdXtRjjxZ0++qcXPg2fnoIEF2ALxB/E+NefjQ/QcUDxbtsNUdvhRD1BMtTuz7EEz4LIFGL0VqsQeo1L7XYKBe1iM9mBM3CB6DTjtineuVydJZYHF6vGlt506prGZ6y+fkwQWzhmFPBHY3+ERIkGFwsOqX4XMJcD456POovEbA8YmV3JIMYwsj0aTzg+s55RWE2z3Vwq/fSA7C47LSyn/Ab3v0K4qMPgRxJLFLemEpNdsF1MlqtVAIks80Cl3aB4nXGdsPFOninXzRhXyw9Xc2jXGYyDZQixc94tKO4rEAJ7V/Xyi1K0nZMjw7RbJR37dZB+8ehW5Klxpo5qqxRCjktGBpaHvlSybzz9GZvh/UkamVWkkABYAnWKcThTRC7NMHoyfscyepQJuFR3imX/8iIePWyMrOht5rkR4U0a6yTUYw7DP3dscjC3w2izg7iQBElOn+azhW0P8jtE1+svlnWaQdTnq9ReZ6tTw8cqlMZeAGV3GEeXdpbzBGuGaep3YXLIXMqF45r0nu88UlQzWq4kSux3O7A2wJSl6QI2ea3h0ltXdrZ3ernl+KyxiwMPB+g5CzhJrFGUM/k9G7Y53BbeXXwh5uROU8KyDuKOIUk4TZ6n+OV/Q7xbfvpVTkLpegscMomkO9nSU3isE3sqJTdwEyFpL85vqVXBE3T7edo8OaF9tIQ+JpDhAe+jC09UfdFvDqxp1hZrFI8xkOtjEBEAhw6fOS1OO8VBY+hjXijy0FXBCO83TpgQjAbb3cBQnMRQta05gnEdEg07Y+csVvYxH/n99cUZHCpwADCt3zaEOSbOyR61yXUH4+ahFpma65hJNXHCspol3BQ982bKLscln+C+/CjzCaJL/32ihnV4lE99sa/eNAshk8ShOk7d5BtEWFlajq/4eZWAfSqmAKY9ImJdr4EuQto5M8UmqEfMHDS6iiI1ETw+bkWxWnMJI+pYOJL2NKs3tRqXJkjzEAt6Hqjnf4KXC17siD4V6k9iaA4EAdJq+k/qRctlMTq6PTR+6EkBZiQarzo2U2X8JJ8t9iY7sZLzZLsLWOf2bwGdagDGH1lADXB7Z2hEhnTvVdyM8LzlM8XWyHjHSINMrNZYZElwV1TLMx6Z4Vw5rZLsReRo/AnKF4gEfsXxefgMN3wvOJ2FAJmQbQmM9k0NUWJQikvQzmY0C6BUBFg82QnjqEqQpwFeMAPXbTX/03aOi34ODhsFetZSBY5KYR+NbAon/8aKV2297baoQCZY+P6C6ldp2HFv1UuEd37VufmlZvX/Dg5Rme2+sdkUi4kHQ/tCUtEfbYkqnejoRdBhHt2OwO8CTeewdQPpr3RuNE3gSRRz6hHUEfltKuYfukfTXfyGZClu82B5MLtiqcWh9l+QNsMU2eFHUAjZhVdQJeklljmZloJBlC7SAXWof7Q2aNqS80QPe1hAn24ykC+q4y5yjy5lylGFzLE6+i99E3JAbdkgG/HtiFhJEAosu1GknAa3ntLipF+GswK0gikX0ilPbcKHP3eSr5JJvjcRsbrGWS+dspFQXMF6/hx6xHPUfz7GL7UMdyWAfM63+rmbU67qklmSY3uk9WvqrRz3JCofNUmlK6xVuQyKH5kJxnlGw2o6zdkJN32x+SCmVQiQXvbwZUd/9KbaRibAAi8fwRTjCLiF4W1EzHCMu+lCgZjT9jt3IUuHCByztRUFzcB0wkksCVeUA3IBOuUufimqYiuXLdtnU2ZqPnDg1inH3BWY2QauDr5+YiJsgLZyEURDLuDbvlGd8j1R03bucyjrWMNAlwCFDpUErjUE8R/lmcPrrLYOlJBsf5TWZKfTEGWb8BpSBXVQDaZ/95ajIgmkShInXLpk6Fq9xtzyr+cONnaQw1/LkG47j9GnLpN1L8LtJlnEC1dsLGLgpoqD5DuxZnZ+VhW7W8tgT0qBrdpnC5IMBMedmr38rPBBSkiyLTdfu6t7FmjoQQHf0GetnSP5WbYZZ7u5IJcKnTykafegI8yC6PMojjVb//LQDL09JPViFsuupau4r9mvRLW2Mbju+OtP9Yw/Zotiw0ZBlJyh1OTjFWBG9+RVE9deoZw3krGq5r9kd98qdw2A4EkkcswEpXRWI+c0NEVBpgM1AI/g+VXpleeK/Obhkqz1e4YdThOVH8htyHrTU9H5PByuwGUQ4bDUFyV738E4tfnXgD9tdt+ClDEwykvurbCTxPhs/omjpEzsLuzYlOCi83L38JWqzSrVLgWVuOOvq5Gx+e/bfSQgSloT+WjktwoMUdyJ+AwN7aCwUt1ZjCO6Ma2MI8k3Wbh7OqhOdenkNEsJA1eLDsZZqswkiCa1RvaIRI1uVF6L5Dpw9Iqjg8xNOcmfhNC/f867avs0Eiy9rlFvUDCFc44L0lppgfXTylw5D4D+pQx/ncps/5S2KeuXSQY0aH3w7hs/6oyOm7XSITh57mtipi6nG6tEeAkf9LnAdO15TrC7BxMJoVRe562uuyPSuw7Q5ph7taGX10jgtUeDBJq+sx7WA3FnWQvKpGbYRwXWjhV6xQdOaeom6TdR+6rRSggxr/uex4NDVbVLSPqFRWk4cLUDwqdU1i4W3eQj+5yJBiQZonnYLjfU9I8fmW8OsqgVlFKO36Vvg9SQdHBuJSMGEou/PDKAjOM6IooGH1DQ+4QQQ74CNbTbp0Nany14kMmYytLGWXMEEi9NVIyVO6ov8nHVR+EckcqsFkWn/sXIRK/CuMCsVhp7rSvqZqmYD9RJS5pZFP0bQ0EbBol7+a+tA7zRBRtYzLW8q1vhjZS5pCdKRQNRGJkDZq4nRxbiM6Oo0CK+kylVKMOXBDTJBbPrRa62diG0dKhrHgEZ1E4SGDRU6yxiEh6HLWjbBIeSJSNw3twoDg2PpS/l6m6GOW7OdKlwiVPJvu8+lcVFY1g0kZNuJflDRlWKMzBMkKLXWFo18FQmTMjdggbSL0areh2tKYtNSpl4Q+vs8aD81JQO/tjSQj+xxyTgMudP6HFzSSh5px0JGAKW+QPUlwlKlNH/7y1vEfrQ0XoNqxQBUEplEQ7Ow0SkrN4qTaFafnpVcowi7EI1Nt4e4J+OEB5L2xjIpVJXlk7qOmYYRwshhYSZ0gRjrHUYtCN54PnOcM3SL/y+FVLjX5r0bdmTO9jYSrg2/F7GQzfdaRqqasZxeqGMLG7nez1a2cCN1/JBhVakcEE+M0AO3Moa0Hc3vex/I4Mn8yG5cN/3zmz7q+1PCfD0LQEHCd5tBoi3VN7N6oMraY4QG/g9HqSZa45TR4yqoy2B1Aw4yDMicxcQ3SafAWrDUJTm9IqPhCsMTaOfjVfzpMWZJJTnktXPLXj7yP/tDZUI1/dslhnFYYQ63oyAmQ4j9Hm4uS/Aiub/cHHBBDtg9cpcxqKKbMLbSVnNNcwKy+MgbUH0pFPDKKnpmkxPpFEOBwPtwDjw5stgFXzNBLIW1/yO6UmE+3GFfENiUhDZ6PSb8hnPQNsjBKPd3a8A6+vBbmfyocTT1UQIqJgfMotp8cugF5mOaIP4NRSRjZld/T3s79tMlwFb612zOWu8K3K02F2CohYZO0qJITIwZZjXyJiCYiv6Hr66tyTc8QOgKA6sY56O1Gkj5VxqVLj9Vw045eWi7W6XSldf8bk0umRuMaWQzIfIuDNKPz6i0TaKDGaHzTAw7txrLvjtS+4mh+AiuYpWArK9qSoBahVrsYH4Z/am52d5JvyTkOACNjlCRCaAusisy7phrpXAy/Yck/3iPDSq0UDqi0mnLRKeq0QkRlAtLLIjYCxLIF0qRMIK6z6lZAQ6dYraOw0NuBQxnNXta223YzO7dByP8e0J3LyQdk8QdF7m1zMVusDGXHop7y+3/3uJmxg5i2TQD/uU/njnDyWyksNt6WIVJM6aYZzF78W+4B1YVN5+uGugUevf7aVb1bA2C19yz+o9lSmeYh7GbysYLPEVmCenmwNfYGNlZJm3QWjHL2hZ59SPb7e3J7T3f3ywEoXvtNRE5ZA0kdPYauVHRI1+f/aNw4U+oX6++kjoEhfx9mxNmjC8l1id9XrXtWYxVbhYQr7EEY9SL8nB7T9OupmeJYL/C1V5k/dpfXy82r/kvWBeFPIOrA7eNSZNwpv2ItBe8Bo2A/fJ5mScBFGdrVQC9qdq+Ad58BA5C3n94WcS2GavuABZsZ5JAf6Qcduj117fkYEU3Ry2SzwLfoXtsXUhQ/H7wdOAV48siM2QkA4C5JNcqjsDwta+6rZEhEibBfX2xC5vgpHAC/al/rMpTz+JncfDKSgbre9FXKuMNpQsojo+xi67BErU0wUUBVZGz8Tf+vO3zmvCIn90U5ECAQnH46eNWQfRvl0Cq9Dh+ZimlW/Jcs/Pux333m2tG14NuRc9iXhL3hoExvoHU46EKXyqQ6P0Dzbk/Eazi8ixA7pjVvHxmq6lm678/wGpw02Bcz4zvCL7nSijjPGkJayJi5ZFYURC4S8W7xdh+rs3DhSnRdC3bkeBZOITY0109VYXW4hkfceKoTdFGGJp3f+ZwpAG6VIVrHwlvsnvtnwtE3pLt0il8SFHj5+uUaj4wJebwyfrVJHD0JyEIjEN0ihMggSjsPO6Ps9ZtkGZZ0+0+MGDvF4VHbIjkJFxHRqJgjbEGoUcPRZxmO6Z+E4cXbMaxYooR6vhoR8LCfD0vVUvFs/HC/onsjt5ASWoSjc0hZzVqc8DBpItsLXCuoKlfNx1nMxd5l1zdQb2hiWPy17lSUi6yxas1K6fEXoeZ89+6Pr8AVHWbBxMp9/uk9DSNIwlCvkbz2/xC02kei9X+NujpBr7TdhB6x0yz3SN37OpZ0bdzsqrKg6DCg9vEVlzSmtEwc78Cfvlyie5Ve9g1ytJDN1vC8y/x12NQ24vb2+Y9nIipuogysfnvwt5fvBQRqbMmLP49uzYZT9BzaGDe0nErdk0angEOMeaB+hfrKBeZqgyAnXPmhGknsVD9jn6pvJFnvt4e8mNFUZkPlSrYt3ckpQO9WZ26hvj0evF14i9GRBzLT/1oDPi/49H5D+qHrb2xZMqIcZGFEMwmr9HYh+70mEZOW7SRO/L5RIh3lxOHeHtSOeS71VmRA8VWUJbwhwyD5sOsBMsgTGBSoSqAyFOtjAaUotDJ37tjj40AJGF7/pX5jcnjXSzhvId3kxuLUw2KZhGmAyeZxfYKVhQFKRXkrNdtWfH6g0pDjva7YB9izGaGrNg9yv146zmqJcofaEBd/c8qBgkwsoB1Ewb8Ldoe7ZFFA7s/rqy84HE+8lTezNPaKb2Od5fGwO+bDGz3jfeRQCvN2IX5l9b9ppMZet7YFjVAvYOdxqxKR1g9uVIJBTrRQwrt58BZcnJIw6Eyd7MDq/KbkTqHutnyMZJwRLg90xparZSbEOxzbwoaNwRePE0tGxyL6I0QCaKyVmr9LhIgr8pEXHTakHLXLXuAosBYLy24Xl7Wf8wj2BoUbBFxuve78QznL3cZYRcQa7l6XMQv6w99VEWN11hzCJmk4559lcMGsTzotkxgdzb9j5A6d0T2kZoT3ZYOrwCHxTJBU/q7MSTWvr78RdBohG+9arUpnZO7algJiY6SOFzByHerSxbeFdxTBokQp7KN9y0G7ej3TGaOV261VsuTHQadmOpVwzUtfkek21/W4bJmvAJQxmmaceDTTw/tiFFnH+K7bclfHLHukNQSo9VulpBPKUt0SVmRjJLIGOKqhN/nPIlC/xvUZWKOQNbBkF8eNk2uYKU6VWg3ZDxngEzTvaQIm8YPVi8iz35EMAYq6E9XXjI9JFzaHdRYLjV8rh37p3SSOcsfXLaN2xNawNyo3QpvR9QSrw5qcc4AqFRsQHlorAJDdcDAHKUHrFe7q6Uj/p4otSBjENTqnSMcMbpr9OeLpZwJgt3Z9Gg+YQF4l0xsodFEo9h9xqE9nGrmhwrsDdc+LhsizxzrPv0gICBUMCDHbPw8oBHZ5LnvlQp2kD73XsZ35GU8zrHTCQ2yPiE9X7aMePci5JZpXLNrjIQcPlHr2m5WYHVqtPPra6zD3076T7Rc+A6H0BVvrh3Ky+n3SAVH6JmaHmYUzWsLG52NJoHbAIA6qnKyZLt/0jE/FXvSArfoFm5OUgoOldor6k0FgpEPx4CzU37yR+ApejJNqQ9p3wHLJZK4tSq+ckKyh2Tg4AUvltsbwpOg3W0LZE9vn4hWtbxnXXhN6el48rR8zoJ95pyxMb3Mzw5SUlCpehcxwwgDb1UvJukjPiJkvnQGjfEl60BJC0/D9BqYwvWBJ5LL7QUQJgmLPdbaFQVotoniyIO/PBDFkhI645FbkKTPdg8ZFA4ZUQnSLimv1bhjaeVXl0RDantWnUirBX/Ft4DW39PZ41fuhHdcRqslIhyOiyGvWHf6JXKLaoNZ4a1v7aqz1Yd52mOLMk6IY6zwFTntRdN4rA6V17L+fPzhAqGr9S10Vjhx7gN63aBXGIEG5GQp5/Uh1iP1ApiNvSQixIikadfzLBM9Gdo+74O5V2Tm2nxJ8nmXA6A6aZT4EFewleAkuidsFX5uSZ0RxcBxO8Xib1aZH/Lwdmh9w7fEMVGh+QHYTMXmXnSUEGex9nTO+VsEXqJ1YAkcUuTzgoSez5b3UXD0+h5OQ2zFfUnT3uvuKYl/t3x+Hh0A7WEQXcx4T4NNDxGqExhy6syGHSAVVHa9/hUccOfoGb+hcF3xCQIbW09L3o+L50+l8l2BE2WYsLuKm1y4iBz9WwHvu0WlhyNIOoD5GLnfNknLdM7B5W3cBdJDvF7H/UAo7TPNTPb1hcqROtS9ewuU8RX/GPyKAzSkr6PjG4g+G46tGaQbR/QteF7EIeKOMhR6f3rNsSBKBna8lwS6fjcHcImy567BWnWlVr6eVOvdl8cBycC106GGXbRViRs+u6RaArVRhMcrd4ezIav32pTCQn6L7TLcY2yeFmzduKK+huS8GMce8KqGc/KKS17q2CclGfvu9QzCLqvWu83Tzwvvy4HRkhj5BL82VItJasRC2D0RrbIFDNetZ1qU+9Y0hBWCTsAuExSntS2AIxWm4z7hitj06UdNiwCC+exBzh+MbqVLpN/8VK2XMYEUWHxpyEfhRwyBz2rau+c+37bqSwkrGBe9ibeibhvHuBznbpQ2E23eolgcYBDO0VhwPlpnXt9xBVNefZn+K71lg4H1aij7JF6mOJPo2XE2RtfScFTvHyJRQ2ebK2NP58oRifIxqbGyhPV3kZhaGU7zKpkOiKQqycS1r+0RiW2B7iJP4ujldxry/NWYDSP7sxk5CA/iRf62tFHWc7QdqWYi1fh4im37/7wNn57CS/tmfVd5hykXFGYKplPQoDVWvxbno5hYK1am1YbS7FtK4twwGiCaGu2cR+/rCUQMjiypFqNZYhl6b7M+XtQR3aqOy2A7ypH0UsqE+v8MSarjhgmauDar4nLSdt12jX3WUzLMbYO85OQphsVKoC4y5wdzNOX/HyO4oh6/pXrNmRd98Ymxlqit1DpCKXclOeiyf0qtsoyhiGZmdtRLxBZf13bwdokrXII79Z2tUfCD4Lc6QWD1MmsffOdbc5p0w/Cm42asvJ09FTL+HYuaxafZwoagEWTMdId0xwKP4HRFa88K06IDTL5ACPyizumZxyt6VlocsHla6lxWf71gaoVHHvrzgeJv2aW3G8wRSaDTIAEAnZqXhZwUw3PB0sRa+BYSDFMdb08yWTBFizWo705GVKq0fstie1iIb9iV4AwlOiRpSExXUjUnHwzUuLVkbLqayrhLKDvxQoMdyWH0Aa3JypzpIti6EVh4pTMHog9lY6wkTYWsvIGeG14fL7ccShGjfgHhrv6sIpThQMnzOyIW/EOsXSEejnDsJdqgraExiOTujmQboLiAeIl+v2A7nCQQnrp2Nomsne5DQcqAl9CXCv6tQznJZf28bcYcX/bY9BKToQuiIsl1dHAA6lf9mljt3ViQT2x9yWI8liuajpZJo/u0v0j7g+lEGdqOH4UCy04MV+yXg1osYblilJTSSp/pyOzlqpsL4H/n+k0UEjWfseH9gs0srQ8UJ9FL/M14DrEb0hqfPam+9mjRq7l3I6jt1zwwYikaDGcdzHnPqG8APONqjgtl3BtJf/A0aDHyhC3tX6S7TMR4OIYkq+a1Nwtd03aG6Vc3nrdc2+9cYA00TkYNblz88xs+A3P/xR9OKJtLzLO3O4wBYbFbEyDKWx/P8lw/TXOWOOXQvfl1nf4DYZ/LvabmWQxj5GDKKyk/Qfe8H+sqGbqtMj+Fw5By1MGFMnS4icSpcswUp9GfLJ7KLE5bzWv/FVD8d8AfC1gh3yV72qAnlOPsUe11SEvc67pO8GQE7VgOE99/I47nbXo4eulSYxKSOBDDo5vtu+KYeA3Njxub2n8Zrf7r1QMA7XuluYm6H2Vqm3OZJukglautelEhykPcuxWColIJk4XbkLAXPJ4Nqr6p3VlIdeV7WEBGfFyVzy8CNPT8OeSp2dse6qnSazXy+1FHcbbgwV+ugQCeAgdE6lOvOqmlxTMev1dUUOhqQ2gLoZsOSQyEXQ1fJ0ncIaJVbkm4d69jqURT76EwzG56PVGvJR3rs39cfdJ9XyqTvJEQzykNLc/CaCtUke9KwvyYHo+KFajbtBP1sQRfFPuDoCMaaNd2/tvuWxI44NIPNeFdNRW8lnrH3HF4PzpFyn23c42pAp0rDPcHB2IHTPm0RhGqFezH8bQaZCXeoXkNZ+ERmTnpC+Z5u2/9kyk8EWZDN4lxSpk+cVjYT3z4gWMb/+GqEMwJQLJ9j4RFdOkmdw/XK5wwTwqcbaVJHhpUBCJ25G47AIS0sSh8cc47mpQHBU7Er0WjwM6vA806tSU65uFaHjhKKRrMleleir3MxcnBoGzxGEas6UKSHmjbTrmlcCEsTJclU5fV5hpcZagaR1CeQw5L5GItGn0aHqmTKvPAobSItuIOFCAlLg7BmMt6BLcLnTouVae6edCFEuC20kleT9K8PGQI/KXQ3o94NVrJ5GMNnGiFgs/7EOMHBLd2HbQqfqhtwHX5hPIRrKvkm5YceSVB+XvC112D4Jvnk9YG9LxUS7JQJCp4Qy8XPa+2dZbVnozdOcoR9vyt6FfiUnCTdoyMSttUoZAXmKAZ9lMd8eJjf3V9ylhgmhGojS4TKXuHdr6NuFf4G+ij2nbmdpMKdbxxUJ8VCYkU2IHMZiVwbw8zVvagViVG/oMbYBpcphWQvd4HdYUWrsb3/ki2hMf6ztV6WnEKUTXp9e5COkx+tHSDG2GiGflSiPVNYOUfpLpKxIFDAq4eefRfyOkq+R/RnWE/ELIrzoAPirB+7Z2rCDnqxj7vSZNKttyK5zbKVYU7EnQpev1stwzfm24OEOyZmAqwnialwFMUSvuB62PoDaR3R/3c1sxu6MAHrtGhQ5ByK15uamvruyFMG8jSJ1nScyKLXdpY0uea2t5spABUASy8zngpNOViuRgs9DLyhd/4TBYD6VIboSnoA/FPTIvsYxdta8L3hyOfZCjDi/QR6g5i3cpVz6V8+YE/gNUaRlWYDhIFGB4vUIux6st+UTSO4UD+DCCeTrsSDEmWl+vq1wQP8lANZf/ItPO9K2lc+aOSCA/O8TEiRvLUtdzfCzhro2rtvv9d9eZZV2hdR9ojuziQ27yguIm2jg0Yv6Nl89Ci1JmAtJ52lbHh4eOOGWgsud90eq5U2lgADeZ61QMH1ZSFmEu/M6cs5BecQtJEFWu3Oca4MMmNkRqhMgVf8LhqtRp+LS6wkgdDqYjTSlPWWMbmTOAPd9l+juyrR4wFKlENjYp64WC7ZYnRs9K3i0emZXOFuLR8QPj9D03KVq9dSgJ6OCBPvE4aQY6FGjw8Ul5CEoxuZ7S5bo9SHipTvoAkgHRjxaUkkFTXqcdy7+Hor0+6hARLbIAQrH3wcFi5pSGafdjWmEwrE9oI3ISlJfRKxjR/jTAED0lS4L6anBylDRlLqoSZk+NTqPNSoVN7tOaZ0CwXMEt11npo4b4p8WvTlE1+CHCI13J+xHVZFAkSeE03tJdsl2Ss5+88+QnmHM1JIkDlnuzdyHIQFYeRQDgVOTpsv7vvuUhjEUcWhQWChyZt4gPPFmXnFsdcHbVV5SJabXcLgDnPQDCF8du5D5yVh16TF7bV7H028RyBO1RvyxluSZaHl5E4gSXznBWApryKsd08jRZvPQlEcRLcyT+hKr+molILsFXL34l3EApJkPzDbQJLdReQ8ZD5w4pK2OAZDOhzVN2wEkPREujLTPZhsa8LwAPP7E9p0d6aILDdfadcIeUgqkO5bdd+P5eGzcdvTKTVEZCGpFnQfgYov4ntAquI5ZB0YgvlN8K32yTFI8p7DAKIYInzrU7MXGV3l1e3lQrrLR8ILmwQon57xvAv6j7OtTLb5LCV7023xNYWAzzFDsiYuiqnuGBVoYebJstTO7/0D3IH6pzp8zPNDI19nyvq0+hbeTaN1GXltKsAwgj9AOMo8Bu0ioUcYaTPjaOourW8CeIH4vYgzsZgghUNoIYJ2qm4y3GKeRfLSAHRQLrog0yFt+kaG+wjfBEWe8LV8lCxCCunXuEmZTt/D/bKNBs/2JIZZOh0q0rw0pNONMknvHWVNBFx4gukghWTxtqNZ4uv/yYcFsOgYs/vJ/xrKDKiMeNwq5v2TO4y7e+pvRQW185dfY79jXTZ49K4ibZVV2XjdJ7cQzNDmswndbzy/eqJVVNWeVCeGCmToY8YFqS9odzzL5U6fqa9Y6JM6vNKN3C+UEX2RdyvzH51NFIu2L4N+KHWSXaJCPLVBCx3r59HR3IqBwVTFqqLSCBQSUC58jsQGcM7TfEGBfDE6DUAOel5Wo6pTFSoh13/Yq4xlcrETAfAHG3DfEKIf5FEpTaAFFZ2GDYGnchn7bQwt98/2sv3DyaVT8toTVXC+VBXTsFqZ6KB5xF60MJ9Y51QSLOhynbo2Cr+9AAMlDPmQmg4JYh/bsVVzGr5XgwSZ/SbUfbnsChaG+i+WyM2xpmsD/gc5hlpC/V0ONmKOqdz2SSUxvX4BasaRX/WNl07tqZ42jD9hgrL5TGSfTrhqUbHrS0+tFxFiLr9qd0JgnUBN7FXIclJ1D124LR0OIkJwmhNhTMtjA4FkpX0JvJkS2hXucY26C6WG2M3KxMX1NSRNunP5Gv3rWiUUP9pqEU84r0C3nwTTh8E7ta8TZ0I3jZbpw+UH3v3nkMPbIffVVWGAjYQvgZgswHTcB8E1ko1Z7XVotVLZBF+MFIeNTZLmmjLTcaKO0fYAH0H8C8bf3EB35BU9zrnjGiUfqtEyWYYr8MHTEHaKuSpo4Gqd06z6sDWnnjQw7EE/djLKqRQdqPS1D5Orh2oKq8/fDEOK1WIwdp5QwX4nAPVX5VJmRCZbbUhWn9aXc7KTiiVnLuKvkERX7tKqEF/nCuYuWimjhgatIfumVZ8RKK88TEOmBlddwLtQshGTjy4I5oRrA1t7yvQvJSlc3oJuVLSwUVOaJVfTGE3n453skLpMnUEVKWHApyh9S2zx37iVpdqaCIFxUCy4W/NNwSxg7qRum24CsEWodgKEeayhOsq+PqHuuQtKytOWrG/t6ZcGsOtOiMKX6sKLerOsQBY0m3oWXIKo0jZd644xLiKMU4Zv5SuqLrO4Jkw=="/>
  <p:tag name="MEKKOXMLTAGS" val="1"/>
</p:tagLst>
</file>

<file path=ppt/tags/tag24.xml><?xml version="1.0" encoding="utf-8"?>
<p:tagLst xmlns:a="http://schemas.openxmlformats.org/drawingml/2006/main" xmlns:r="http://schemas.openxmlformats.org/officeDocument/2006/relationships" xmlns:p="http://schemas.openxmlformats.org/presentationml/2006/main">
  <p:tag name="BTFPLAYOUTENABLED" val="1"/>
</p:tagLst>
</file>

<file path=ppt/tags/tag25.xml><?xml version="1.0" encoding="utf-8"?>
<p:tagLst xmlns:a="http://schemas.openxmlformats.org/drawingml/2006/main" xmlns:r="http://schemas.openxmlformats.org/officeDocument/2006/relationships" xmlns:p="http://schemas.openxmlformats.org/presentationml/2006/main">
  <p:tag name="BTFPLAYOUTENABLED" val="1"/>
</p:tagLst>
</file>

<file path=ppt/tags/tag26.xml><?xml version="1.0" encoding="utf-8"?>
<p:tagLst xmlns:a="http://schemas.openxmlformats.org/drawingml/2006/main" xmlns:r="http://schemas.openxmlformats.org/officeDocument/2006/relationships" xmlns:p="http://schemas.openxmlformats.org/presentationml/2006/main">
  <p:tag name="BTFPLAYOUTCOLUMNS" val="7"/>
  <p:tag name="BTFPLAYOUTENABLED" val="0"/>
</p:tagLst>
</file>

<file path=ppt/tags/tag27.xml><?xml version="1.0" encoding="utf-8"?>
<p:tagLst xmlns:a="http://schemas.openxmlformats.org/drawingml/2006/main" xmlns:r="http://schemas.openxmlformats.org/officeDocument/2006/relationships" xmlns:p="http://schemas.openxmlformats.org/presentationml/2006/main">
  <p:tag name="BTFPLAYOUTENABLED" val="1"/>
</p:tagLst>
</file>

<file path=ppt/tags/tag28.xml><?xml version="1.0" encoding="utf-8"?>
<p:tagLst xmlns:a="http://schemas.openxmlformats.org/drawingml/2006/main" xmlns:r="http://schemas.openxmlformats.org/officeDocument/2006/relationships" xmlns:p="http://schemas.openxmlformats.org/presentationml/2006/main">
  <p:tag name="BTFPLAYOUTENABLED" val="1"/>
</p:tagLst>
</file>

<file path=ppt/tags/tag29.xml><?xml version="1.0" encoding="utf-8"?>
<p:tagLst xmlns:a="http://schemas.openxmlformats.org/drawingml/2006/main" xmlns:r="http://schemas.openxmlformats.org/officeDocument/2006/relationships" xmlns:p="http://schemas.openxmlformats.org/presentationml/2006/main">
  <p:tag name="BTFPLAYOUTENABLED" val="1"/>
</p:tagLst>
</file>

<file path=ppt/tags/tag3.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30.xml><?xml version="1.0" encoding="utf-8"?>
<p:tagLst xmlns:a="http://schemas.openxmlformats.org/drawingml/2006/main" xmlns:r="http://schemas.openxmlformats.org/officeDocument/2006/relationships" xmlns:p="http://schemas.openxmlformats.org/presentationml/2006/main">
  <p:tag name="BTFPLAYOUTENABLED" val="1"/>
</p:tagLst>
</file>

<file path=ppt/tags/tag31.xml><?xml version="1.0" encoding="utf-8"?>
<p:tagLst xmlns:a="http://schemas.openxmlformats.org/drawingml/2006/main" xmlns:r="http://schemas.openxmlformats.org/officeDocument/2006/relationships" xmlns:p="http://schemas.openxmlformats.org/presentationml/2006/main">
  <p:tag name="BTFPLAYOUTENABLED" val="1"/>
</p:tagLst>
</file>

<file path=ppt/tags/tag32.xml><?xml version="1.0" encoding="utf-8"?>
<p:tagLst xmlns:a="http://schemas.openxmlformats.org/drawingml/2006/main" xmlns:r="http://schemas.openxmlformats.org/officeDocument/2006/relationships" xmlns:p="http://schemas.openxmlformats.org/presentationml/2006/main">
  <p:tag name="BTFPLAYOUTENABLED" val="1"/>
</p:tagLst>
</file>

<file path=ppt/tags/tag33.xml><?xml version="1.0" encoding="utf-8"?>
<p:tagLst xmlns:a="http://schemas.openxmlformats.org/drawingml/2006/main" xmlns:r="http://schemas.openxmlformats.org/officeDocument/2006/relationships" xmlns:p="http://schemas.openxmlformats.org/presentationml/2006/main">
  <p:tag name="BTFPLAYOUTENABLED" val="1"/>
</p:tagLst>
</file>

<file path=ppt/tags/tag34.xml><?xml version="1.0" encoding="utf-8"?>
<p:tagLst xmlns:a="http://schemas.openxmlformats.org/drawingml/2006/main" xmlns:r="http://schemas.openxmlformats.org/officeDocument/2006/relationships" xmlns:p="http://schemas.openxmlformats.org/presentationml/2006/main">
  <p:tag name="BTFPLAYOUTENABLED" val="1"/>
</p:tagLst>
</file>

<file path=ppt/tags/tag35.xml><?xml version="1.0" encoding="utf-8"?>
<p:tagLst xmlns:a="http://schemas.openxmlformats.org/drawingml/2006/main" xmlns:r="http://schemas.openxmlformats.org/officeDocument/2006/relationships" xmlns:p="http://schemas.openxmlformats.org/presentationml/2006/main">
  <p:tag name="BTFPLAYOUTENABLED" val="1"/>
</p:tagLst>
</file>

<file path=ppt/tags/tag36.xml><?xml version="1.0" encoding="utf-8"?>
<p:tagLst xmlns:a="http://schemas.openxmlformats.org/drawingml/2006/main" xmlns:r="http://schemas.openxmlformats.org/officeDocument/2006/relationships" xmlns:p="http://schemas.openxmlformats.org/presentationml/2006/main">
  <p:tag name="BTFPLAYOUTENABLED" val="1"/>
</p:tagLst>
</file>

<file path=ppt/tags/tag37.xml><?xml version="1.0" encoding="utf-8"?>
<p:tagLst xmlns:a="http://schemas.openxmlformats.org/drawingml/2006/main" xmlns:r="http://schemas.openxmlformats.org/officeDocument/2006/relationships" xmlns:p="http://schemas.openxmlformats.org/presentationml/2006/main">
  <p:tag name="BTFPLAYOUTENABLED" val="1"/>
</p:tagLst>
</file>

<file path=ppt/tags/tag38.xml><?xml version="1.0" encoding="utf-8"?>
<p:tagLst xmlns:a="http://schemas.openxmlformats.org/drawingml/2006/main" xmlns:r="http://schemas.openxmlformats.org/officeDocument/2006/relationships" xmlns:p="http://schemas.openxmlformats.org/presentationml/2006/main">
  <p:tag name="BTFPLAYOUTENABLED" val="1"/>
</p:tagLst>
</file>

<file path=ppt/tags/tag39.xml><?xml version="1.0" encoding="utf-8"?>
<p:tagLst xmlns:a="http://schemas.openxmlformats.org/drawingml/2006/main" xmlns:r="http://schemas.openxmlformats.org/officeDocument/2006/relationships" xmlns:p="http://schemas.openxmlformats.org/presentationml/2006/main">
  <p:tag name="BTFPLAYOUTENABLED" val="1"/>
</p:tagLst>
</file>

<file path=ppt/tags/tag4.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40.xml><?xml version="1.0" encoding="utf-8"?>
<p:tagLst xmlns:a="http://schemas.openxmlformats.org/drawingml/2006/main" xmlns:r="http://schemas.openxmlformats.org/officeDocument/2006/relationships" xmlns:p="http://schemas.openxmlformats.org/presentationml/2006/main">
  <p:tag name="BTFPLAYOUTENABLED" val="1"/>
</p:tagLst>
</file>

<file path=ppt/tags/tag41.xml><?xml version="1.0" encoding="utf-8"?>
<p:tagLst xmlns:a="http://schemas.openxmlformats.org/drawingml/2006/main" xmlns:r="http://schemas.openxmlformats.org/officeDocument/2006/relationships" xmlns:p="http://schemas.openxmlformats.org/presentationml/2006/main">
  <p:tag name="BTFPLAYOUTENABLED" val="1"/>
</p:tagLst>
</file>

<file path=ppt/tags/tag42.xml><?xml version="1.0" encoding="utf-8"?>
<p:tagLst xmlns:a="http://schemas.openxmlformats.org/drawingml/2006/main" xmlns:r="http://schemas.openxmlformats.org/officeDocument/2006/relationships" xmlns:p="http://schemas.openxmlformats.org/presentationml/2006/main">
  <p:tag name="BTFPLAYOUTENABLED" val="1"/>
</p:tagLst>
</file>

<file path=ppt/tags/tag43.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44.xml><?xml version="1.0" encoding="utf-8"?>
<p:tagLst xmlns:a="http://schemas.openxmlformats.org/drawingml/2006/main" xmlns:r="http://schemas.openxmlformats.org/officeDocument/2006/relationships" xmlns:p="http://schemas.openxmlformats.org/presentationml/2006/main">
  <p:tag name="BTFPLAYOUTENABLED" val="1"/>
</p:tagLst>
</file>

<file path=ppt/tags/tag45.xml><?xml version="1.0" encoding="utf-8"?>
<p:tagLst xmlns:a="http://schemas.openxmlformats.org/drawingml/2006/main" xmlns:r="http://schemas.openxmlformats.org/officeDocument/2006/relationships" xmlns:p="http://schemas.openxmlformats.org/presentationml/2006/main">
  <p:tag name="BTFPLAYOUTENABLED" val="1"/>
</p:tagLst>
</file>

<file path=ppt/tags/tag46.xml><?xml version="1.0" encoding="utf-8"?>
<p:tagLst xmlns:a="http://schemas.openxmlformats.org/drawingml/2006/main" xmlns:r="http://schemas.openxmlformats.org/officeDocument/2006/relationships" xmlns:p="http://schemas.openxmlformats.org/presentationml/2006/main">
  <p:tag name="BTFPLAYOUTENABLED" val="1"/>
  <p:tag name="MEKKOXMLTAGS" val="1"/>
  <p:tag name="MEKKOXML1" val="4HooU0THZk28POP9trq+pbTvvzd/gcV8t56cq85kb3NDTsUhojRA0EsgEHHMH7oYP1SYpn09ysXVivguJdhTvfyVMsBLTGvcX7WPTor/CmWiWcfk2RmY+GE6Q6T90sFUUcjL8kfAV6PVoSdURXX960ZMmHu3QTpEU2hrD+ylEWkT5tHWtuyifORIUDrDg5v0fVeX/xkuLP3ETFgBF9Ds1Gc95u9/AFxzntpPFW639eSa1vVFWg7+owdPJ/38AMgcnUHOaK5BLxqrlzUM/uOtJ35Xt+f6YsCm5wILd7b/NHq4bwqQhUgZ1bjqXrTTkb8x0fVxGzAuHmx9BrD+dpDlb/eYfh2HNCdnNNlki7UMu1lIQ8atK8e0Ii+XrsW42RnibRvgJShGm3mb0sSzR73Bm+5c9Evt+1MM1d+1E86eHwICPPm9VdWW7y6WqdIBATUYANh8zXaiaLbe52SNgXviWfxlzO0ppBbB0g8bEnJN3MsjHmH8aBRyWZVovja1pl6LI2AFpKSAf3RMzJhEHLOGuQwdnXtZax2jh0rHhxopw4fl6EbMQzvyutHcDfFa4ma+MepuP9A/1ET7B2hJ/Sz+B1Lko6ORFcxidZ6HINi1P555dmGDYKI+dVzGOOhAlu1Bs1jJgCzm+s83TFo4kI5Buu4o47pnUQu/0LrMlyJJK4/UBJ2VLUdeYWkkPOn1VXnc9Q0uXjgeOWVtq+Zlk/mKrwDfuz+UBMNiEaAG6TeUEg2IdDG8h1FuQrIdzG9vGIGuQB9yRmLCEd8eb7qTl8A5zcxF3D/EU8ctzGXIzWdbW5Pl2DyG+wg1vdbQX0RpkljGEFmvVjWRhWPzsw/zO7o5smeXdRNzggVs6HeOimoD9g676Rz4gSw4W2rOsBg91fnmhotdPlSOodY0agqdOn5yZeHXtVaG7+m8OSEgNkazIEY/bLt3gVYRBxa9DSZX4xTFxcpdNXKJ3L2VbOKWONuWlKJEcEwbCS8oXC02rOlM5dWpSZXekiyhQ7TTuSR/bacaLgOPK9Cdr7ShfYxAPwGr3QpoPCWb/up57FeJjREezW5Y3pVZLJzXQj7Ad288EnlX7BPLOgkQ9voTmt6L1nt4oas1/F9DnPPy416rbXc8Dk9e9NDIQdGcyNBm7yBFQvcZ7EAVSMEUnd6R/YU3147w3aFA8tS+BalYMG6TguS85dbdxncsi5eCOxHhPmRwg66a0dI8u77T931KM3dC9qsrRdR3WHke5ATChgnMwQDxY5J3D631GsUQqbosL7L+yPNPVxQh+vwCkg3eOPPjBksev+qWJtNjuepg0SRp3VrJ2JADQhhI7s7/UYC4lDZ8w2xhKMMoxJjVbZWt9qX14Vn7k7HuRhrSTP2kGpAQYK4D3CyETELeSJkM64JtAtkM/SRpCqb1ZW0yRUwZ0KH3SMyfhFy5uQPSdPyaw2omhOhbAqJiK1M+CU2RUhWq8qduIHYO0uzae1mP8annvgy3gY2DWsPTmtn3+bX7ntzwXVZC1odFQ7JTZoCl+aN2/qkME1omo0jVhZdhor0e3kolmgpoh3nepFsyY1JkEfTkH9+ocAmj+4LtP1FL06X78M2wWea9X/iKRNqOqBLWglROQ4rCBGXClCuiWvmWsRNA2V19xwDYdRCdWROwIrCT0FUtFTgDwvTFT2/ht87eYqhlerLHaFtWG/BJmgpo7sKJG7J5hd15JtJJFVw0jce1mr2Cg4lMPVZes7EKXo5tMSarKCoNmB/7dWUMh1o+KZctXVHFb+lwBTf/0XGxxMNpGABSiUKbARpkeznElXm3AWF3DUuA8znGuKMlv4glN6LUy4+cr873P6mGj0Y2esI/+mXr8y47BCyv8dMet7kJs2MKB3BwrusBeSJ5XyJrQq4VEPOsMZErPKnNDdIQBJdm4TxkjxqeAlU2yTDUkA1hHDi4LZCIkPJf5yVQar25lZGSurD/uJb5X4+pQD9IZ8a4csHd5ZJCN5aSd9esZHPB4d1t8suWRFRfMxmmx3/Wn6dGKLlGUSW+B3cA3S+z1NPIWuLD75/mtggVPbhUkSzZMJeckUWKL8zBDK1HcIOg86uNBmmx7FHyACIW/HNklgsRtk/SsvJ1iwLN6jbJDBTzDkOZfsT7iK7NHJur13EF/CTG69Hspd/qUteQ2yCaqYF+N3CvBHkJREU3VfZFmoAQ3Shprd3xgm4jYv/0BNK0lhmU/3b6A/By7eS1MjlRvnNr5N9yybp4P+Jc/x79HtG/kb1wiFh55EnQ/oaJ06ja99YFCpCBVu4xvZfWFxD1RNzHC53zbw5UBoO+Fmi1KDHfbuk9mHAG9FGNfXR1QNxURO5Hnyxak5hOWzacU9zOFOuecRNoKL6F9cenSkV4duoqN9fA9v8DcjMfnoigJryRPYYL8/ulB6pfD1eNtGHt5x351JIoX5vl6gX62dlrbimq07F2rA1VFCpjJvI7HcEHczS7L9zgKme6/ynEqc2hs+CB/E+cquKuscDiXIo0JmLBTiTjg4E7TMnCUpvAWsE1qPz2TMpfARg1yEy+fzxO9Mj70XX2oT22pSXTKH1RAATPlyGqh3RcGU9FnkVw0ESjOitDNUY978ShnpmVIvNlU/h8yhFuVcwUMyR6xJjJlTSmwbEwRRs2S+IYD9Tw1qFmxfueBtkOGfPm2+TSlyCUOPDh+y3ALP1eF8bhobWmhRKQkv74YYk/kHDUFUMpnnRpdxlsfaIjEO1JcqSTGLiimiUhiuT0z9AWVj8cvV45rW6+tWpiwSHAsEyV0hxAjHtYXCb463L9l9uRS9+LUVp4jA4AkUrnan/26z0A0scsllE8OlWINv5IrleKQcvX8L8AySp0QngWQKTz0KVKTddUGZvxTDzzEeLHlddIUDafA9pjZetBAkQmtSeHTA+dCxkhH7xYsI1r6JgRqWlwBZnklPCi17iLl8DMMjyE6Ise3QXBobNw3fEesAYvIGoLqizdR0wNfD0L7mnbTQw1bfasCp/AKYfAQOC5BQgss1zLJfDoTNyAOOv+s7+O3Vxdj126vFq3lRBBxKcjrv897t5QM3ZYaGW2jzFtwqdBSJgVVckUKpnptlzw7cdWznvWC4HN7qOsrcOgQWzmsJ2zVYYEtEzTt6M0kc4oFe2BfO8dl7bOoxLSIp8rFyLJ2nsNpsHQ/WdNO+CNNT0XxkyS4TmehiFheAmbUu8abdJmCF0/kIDfZ6t6aMR05+h2zzGD+uAvs+AAWjvEQMMyaPUGlLZzIR1JPZRSAOm3l2Bu9+B48S661h7rB3tAX+a1zdKXHdrg8bzVR9aVnEs8C5MWEeX0Yel7XsRT+7Ih2+1bkm+GSIRZe29miynnT6kyGW0D4CjZsh67oW3iGZTIPsF/MUln1VGGccXlZmAwcHZ/qZswgMWBPKQEZTQ3LVLmN0svt1rFidO3CXX1faDP2xxgRwuDer+z2gyac0YjZiCyt2l6MGaPuKcM+zu4w9zgVCskttY25nXIsZ8QMAY0ILvPWXzLVpYz2y7WmrYGghhj/BYjC2wOU1fjJB9nop8ojzcU0QG/nmBHDXbPKltBs21xs6nHPDROKC7/pAGGdaX5hO0HfqknhUtKgU7HzDonb9E7SHMXC4SJ64CI46eMH/U0+IvpIsEuXaXCYiNzqRIgdN+tfIiK2B995WFHrsIaDXFO4nfIrXEJhTN37LSYRO4jTSoBfVCfLDr37mznIee5vn+qG6FCeImPM6QSB3LNuGErQ45lvRI2f7Fb0YZMXeP5kMbaPMmJtX8sNEYEJfsPkgDtxuyA3m7dydf7cibpIB3yOPZnYT7CA5IODMlkZRDv58h0rIKPWPfcJWifIfemYeQR3r1Kfz/9q0aUIK/luZrVf7J6VzUX5tzsBtC8lG3kte7Nx2xqkZxTd6UKSwKsy900KpqIUilVBNZm5nH/ZvH0B7KxryBNC2HxKjt50uKe26Z0vldLeHzYM1cdIZw6FCo336qPxnMNa4xfmg7mMRVdRr87BXDW4xyDfF67Kuz19+rGug/yc/k+JyC8pUgEDXiaJLgPsYsfn2Vse9myX1AKgU+lM0pKTLg3G6xK1U6IwzRi5A9bzFf15dyz1o2aAUf3Puctq9wdOuEFTZxybL1LNV+vHcMPS9VDq7Fln476an24XB56dQSuKWIoir5zXMDSFlt0eJsHwvwfwok0lWoI4mNoTSG2rPknWre2vScc8weUfbM6jDT0obISFVCpwOwNdNADQHY+GW27TRkU+WrxXXGxreORZHaSoD/bK3G58H3r6Hspdkn3sKEIFOfE/oJ54yvhYn6HMarS+1bPGt2bEjmHcIwzAJVjLhTx+Ypxo+sqiol712YH6gMQ5gSp78QP5+bkv3CdWyLpbh8cJOcvzTvSkALmhcHpPVvESuu+33XlNJmpL70VxXH3FMa2Ck5kdbxStja9z2/4nPhzjO8NNxo/OjtDiZlvetTHymVoMHQqO3XHMai8QD4Irr/8h+NjEp3ioRyhxNsOewytHARTKMu90rTcjKzmxBUymp++ISyZ1V4F86sj+4Xkz5dZm4iHqDnGwF+jSp9Dx9kXYWUz0Xy06J6Sz6gQSd/CNmsyFZcHImLnkqDzNSvcM3FxmnjzTJfFe/KW/ZQ914ItpC/GWsglBM+oyHLwlif1ksGQ3CxJNjUnJ5iPg2UhPII+dXk3W19YXDGpSigHhGm/odznk+OblnJVwPZrO1vRHS8JcDQCzF4coz0xVJlbjj9moVI+do4rAF0AiqQ43mCYbU7120h1wq+WFoeJb5cpHUTo7ec8HbM3cfH+wf5PDzTaim9IehNu72Yi2tDSx20/GC8HXLCzZmUwXSNVG9pCZQYSmplDhuzDKV40PF4Q63gx5YqOVkQ1cJhaOegFN9Be560lMTOURhS9jdqCdcer8ed7qCyZLRCb08b4VhIWvbtdc50IiuzmNI2FvBDuIma7Bp8RiRlKeIPe4nVIb4yzrUqWjz6lfAJsNGduzH4H0VDJDCE4HDGfqyIj/w7ahCJPZFUnO5itibRuHxCmZXdB5DRgQ8i0RrpQdsuBZc3mFNGVzpWpEENKrH8xUoe3N2+zUu2H3yV2lxktiumsCkHsI3qLoLA3bslw4+nEMuDOWQYLVQh4g7S6bqTqgTvM+nxziQ9JoaAFG/RvkH9qt6r67xpQPY5xTnxT6zu0aVvQ5dzaaf0Gg86GJcEJO/6DzREx3ieQxuGUOvWkDUza0JXMx/73qMfffB/gtrqjdfAkvVVunQeVUsmm3mFyu4f5tiP8xrt+GtQ5R92qlLYoRjleC/Tz9TFj5v+50QniZlF9w1xITqiu+/uKYEabryXxS5/gPzM2U8AFxk9/V298vETEnztFIor1SeKXTEvfievSnbEtvXsIGXpEyzFk6Su41nMJ5vrmeArNBEeKoC6xqZJcufe6SeGnbSQHABJvwwWVW0Xczghrx4B62mWcM38uiy9j18rDTCctpmLczIvBcIBNgkiUd+JdmIpnqPSij0iZcS8lqoU5/pYq9Lx9VAPCBjp2UXd5tyFbSSHi9zWw7jD2tLpDWPo6t378tbeUFJxhKw5dyi6es9V+E06hTd4JcQYhO2DeH/3R/ouRQk1FSOiKYzcXxhQnp6u6j9DHrQ9AWjj1aCImzSKS7mFdiU+UldKbbAKrAH5btkrPXi7O0H686B0EWWctyUQNYm8WkxtlhJ8JxpqBoY/MSoC4/Ac5tlQpwsot3WtAlC9ciiiqaiDrOUiJyyVe9U2s4PzehJyni1vu6NHyXSuQdS3SCtMoTrKFalTHvRgUA5pTsdJn2ymQh/icP8OUb/0oA8EwjGIKB6b5PVqFM2Rv7oXHDFvSYVKwc9UCaAYE8U5nzuPx/IRH4u4V8iyj3sDOOMCpLtBQR8PuBDwODItRf40ZGFxs3ruVGwBzd55oE1FC8WiBJ+EksW/QH/0wKQMRc7by+U62TXQIad0bc3RfyeXjijoAdj2BANVUQx6CacqeQquBYRP0bJYXNMV84R6lsoWacob6yjiw3rTgBRhgk1Kbv4rtuA8kd8tV8A6q97wCXi3nRZoZEAjkab5O9ohQQBrC9R00KBUeowL4SyXAtFDUakdYQaLVFtCaDwdUgnfkqPbKgRP610c66lMkqhF0io6/dT8PiRgZgkA8C+tqOP6nLl957ESKGcP9j/4AH749x7hRFGNZkAWJ5Oj+BLNa3Lm6BqWikm8izMtKu9y1Xy7lwdMyUSBsF2FOINzX7z0VjPwplFivBLNIzycNfsaNTPBNNhhDxM8Nj2+tCcgMHwTkTb4+iaEkKZHyqQ+f3nXdfn6lN4wg9AxMdydWZwIdtRbZSD3EBHpinMs+aDPU3nUoAMGCemCgoiLYClfc3rb/RgV35A4x0ZdgZ0vnFN/fSiyV3OpPgOL32NNEVw84K7V6Zmohev+hjpXQhLfchRF8QJCfUEoH5UQQWKTxtK25WDrfrtlqwyVqdabywWFJUHza0ihlyUm6JXCzZa4GwqhtxKpRlJJSwIrkgetHIbrLXQF0WboODqrRpgRaMYxxGOkD2RfFk4hxKeVQ3xsPzWUFUt+MWeCP5KHFDvNmIti4wbDMdN+pGmDMZv69K3WjmKz966Fuxk9/BFTXWV0PwyxxDUEFsermF7wGECKywewAHNJxpvdUf1cyvqLlujZQpYzmDlK/Mj2uGXPfjKNXTiIk0ZPFt9UqOXP7A1dqUcgQJ1JD28NIJmGhLKWFdCEMqtEuirUos8dJuRffNtONlkm5uHltiDqSOnRMK/qI4xNJrp+8cQ/CYZJZSs04jtPs+WvEbAe3e7TeFQ77ae45lCRgrtkirSG0gSwwiozjm7KRh1lugyYl36fo3wz6KXVyf5TCPNDcSjobB/mkn/HywlsfsP4VeDpZcaiKG/WD2z451PKOVxflauh8SV+yKdLtX5rP9azsqkOVpeZRiQSISuq8kT2ZBx9WNWthONDieQfPabwJUcSE/CmLGujPLMggg+H3HHZQMZRrtuvjFeo7JICnRsXXL6P/bS7cV44RaZjM6r8Xk5/F4jvMJpPZZikaxDPl1Xajf928F/KKWoXjoHiUJ1KCUx2tOPKZboS4Ec+4MICmhnpYhAX9W4ve/V+8EAZB4dx9Yx5rfw6KL3gYSv7Olwfk5768ZLtcraGZw2loahmXRkm3U+AblU6qNYNRBHFiEh3Og5OixFCsqbotXiNgo1coorHRgNXQLx8tQPwqFwG8VM95eKciEGDwMU2+HKBPcOpKga4GkBryCly5qFK6YAA69FUsDzbJMUzpk4nRFmQYEbAW1A7TX+XC/mHMEwb9Otoe3y7FyOcNDSi+5kXkhvU3RmggbTeCDJCoBz4U5Oofm5EOUs7OCzoEnZ/iqgbA/ePd8B/ZMqU+7w6M8LIWKirScdugbfuPvajLVPlAnoowsdR4w42tJrm4BZiGAJi5EN3S5wfv+ot4F+KvSsKLU5y5FoPIcY/fU7pmB5cQxElcisIMmUknS0PKPJLWpb+rXNypbr14pRZOZSflfzp6DfkUH/6G8YuVBukpWYcHMto+VY/mk2dO1TwDhHNMO2mjkfU2wRtpIJXRIz81TgdmJ5VZXXcSa+7e5qURHp3MUOv2LP+CAxPwOzHgRyLR00oaD2FLZRAzgph8PjssLhdhNSjQS/4OMv+KS4liieLQpVWb34MjjdLoRGW7MQiwE7FCQB9zD/3+25QxzybnIck/Je8Zxcb0pZmi59Wfg6KKgxk6VOD4UMKYt+v2SPEwR8pE8Yr3iTQmkeN9gPRfwcGnsdwqcV6DufBi7FuFnCt1LP3/ina9MX7MrQg+KcB6NBp+/RZ7ogRpk2uYU64cxSuZeTRfgIRL2VpnKG0J0DawXQO9h2vbEFfrOynQFZ6A684d7dtUrz3MYwNLbdgBw/EcYksU9+QZWg1/RCi/7gU9UuSHfq9zFduzkP8FipOJfSCC7LCz7emmCyZS7ipz889OLtKrm+208Q1K4DU/FAC7YmX3r5fI421QiZQ7na02IKsQz6g5sZ2f50S6gaazYC/wxkbbiL8xX9km26ILqY3AiU+3Y1ChF6n9OS6+gMqWMKqL7AIrodpK+iXJQ504WPeIr/d3w1vpXag0sANJTkmNXIB838SenC6lJhJAi5jL10vCaEz/sH3NYYKvfypKaG7eLnRUSnhdKHqu3D/ztSbC3oF4dXry+EYlCHaksm9smYIwlpq0tBZRIdzLrKbzHqcgERiiRLMQKrhi78URdiwZAr7ClGM5S3QRoeXLYa5EPTliwTHPbDllhVslyIk63nRQZdw/FQY77Y5OnUgkv9LQH5nepuc+a6oAQjpkN5LLK5mpv4rw9tRfOBxWMRfS4A86lCerhMGUiTuwsAYGEwr43TRzC3d1iQdKZxBjoINz/dShIgkYYLxBwKZRqlpdgWNyo3aWpdidZqNaUI08HaZlAygaHDW9PmqKK2pWveYSMiBEjDC3S8DmUzRAojsY5XO9RSm3c3viCdTxWGBGvKGapuxGTpIEqVYFCo7BvLDIFNVZPRm8zHxlW1iZf85GPD9ftucz2/XrIZiM0a4FlFFBTrjeaTyznVfEseyYbc+ohXz5fa7OGkT5Djw2WaCnbL7R+4J9ITAgQ6boRiRuiHLd6luWuDIfZo3CEhTjYqDGxs+qiZyKsB37nYGkmb3OWoFhh5g0Z7NpOJHOfs1gjoKaQ5TOG9wMczJeWqmJxyWYG5qdXeSWAv9De2U5pwb9/04IStjuIrIWkgdSWgpZrX5k9O0clarGYPism4cjuseUFUTemjFO1QcoAHmNNnIsVH7JCqemyOqzY/TT3mNDbljDQx0JrahJvAyXzFKIcw0EfLBmKWjs87FukaLvPYl4v2ijRGPQn7I4sJUI9LHr8ZdcHBQFghRcZ0vzZL288/r4KMovcBfu9+OwfkPWivxlQ/MIZ2aH+lQUvysZ+uGgAYEqSAwOdUzKSc/UWeAPbfme7hvgt8eqhyBUO26VECOhclLBwS5k8BSHivlcxm+UBA1+8eaSw72g+/4veL/F/0H4MxcpXxgpBgjY89c9Xt57JvggxWszrt+jItw5wnCjCUa1eAoC2WMrtV5hIUNXWGNYxtnNvaohf5oC4ft38b+aHJOg42zJSR5+JhWrSR/d5GkUPoBR+WGqdTOB9ACWnqvGbC/IF70DeUmHwW5kdd/halUyE5dTR4u+6UZqIeUva81Ve2XbX7zNJTihORyilUSkXM1jC1oEvaCm6QBiu5v1lmE5waDKeuWKLwEO43uE8LieZWyqjcdEj5L2lX3FL5dSQSeH5emMdgiIBJuTJYqdQHbnhaq3/2t3JG323RcOwWcUY8EWNJ92fK3OpNTe5jntlU1l8f8lQNNdQZyMrfyd5qeOiMhfodC8q80jY/zHfrxshPsqlndvWVPNRVf2J0MRxRbYpOrjUInHCEGoIHW18DPuahJLW4de+LdtdUoq2i/x0IuwC1NThPlbwZXEpfEP5wCIr1yqisZXKzBJZxMy8xRDwsHPyF4ZzlrEmq5UCcY4d39I1CxKe33KXctvVaul9jyvFxFvZzmz5HyrjLEemfW5zNZNGS4VOD30Y7YvKNY4ya2S+aupAQlnRQ5UuzyJespuvtHFlzew8UV63qEiBVUHasiNpG7IHEo4V2qhIPGOFZVRbNI3jHn/TfDu2oTqoOKKai5bynR8xTqyQhqvArcbb00vk7knYemhf++lSNjAwcfCqL3NWQPU3EgjzFRWC7iMKcTIV1329ua7YQxFqDSpVml0ahSyKFsAxKEzsq7dnosrFnjWkNqRQ9gdXlbQ9LHWiXLOeDu74sSyIDwU6a4dn0ekclR4h49czZ5Vu6ZwofFFCh6MQpuS2AIUcKgFUIl6hFqa9opOorwlhNR7KISUHSKnK+0V4jKnq3QyP3dRSlqSsn1ji6zouv0PdKdFmIIeMVke3DPXMDBOLxZOKmfBRoO9aL6zN19STmzo+PVwoj4l8ABahOAbutUXIqksnVBfRAIO640FNvdrsibbSAKz7f5bzrAUXDHTRE2JUK194t6Xwc0+scwS/eysPg4aYqOJYNJcO9g2m5YXvUVes/eyITRTUozVk4CiaaHmQ4bGIFLYl5dH41MivwMJhBcD9P9tCQIfMPWYUGsxljm8CoWlXryF1NsldLBL6QqHw9AE5NW/M6d6objwS12STVwIB6PPdQ9p3TkkWvXTi6tE+RveovHvkZ3xvKsZs5v1QnZYn3ZRyqypT1IP2ZpZCMVQV/zd3MMU2mD2YXmRcC9mM3NAuQ2XfO85SUQF9u5G532m3WV4J58nIgvRw2S6kxXUbCkD0evd/BHJ6e6Mtt+ZfJzRygQ2q9JHJED8k22FeV9jvDcAihF7RNa8jwQ0oJqFKylYQJ9Rx4D2+G9uPLZ14Ihkx8wN7KY2oqSSHbFi118mbTSguEF45SCD+aJ+K6I5ACjAXAh/vypbMZui6WSbzC1jWzbijcDsfPpBLIcTsF/aHxppJH9KvgpJ7bJeVcCwabU4J/Xm56HvXZqq1tRbX4g36RmWnxwJ2YyuU8QggdnugvBJRENrkgt/ZHiR0cCkzyw9hBgSmuHiNCQGrJE9d0ojx9EalXpuKMKnih3ipBSjQx5xN/m9FaB1RH4FAfC73IjY+ik2ONXbroQKb0F80Hxa9L3ilkAhXYg6oSSU4D/VAtfVbt2sz0lB32wuBg75MXblOb1ZHXrYStfLw1bthBXKOGoQ19Sa+uAtpHATqwmn/ZXl6jtjKNTriI11UXlKl6mQN/vsoqB2BcL5Hur3AXdGpt88F7QZUAgRcpf+/F8ep/e1RnM1Zmda4nhD4uW9Ae5Khd7C8yLXuw+UZ1NJUVrjkDKYa/6xzCaDXuy+VZb1HJqcNLX7zwxsFRyMqsTOsqy0MgGQws/ml+TE828NNGTrc9cHlKju0SMojU7Z3PBr2hthqI9xf3UB3JEY59flHAKf09wVgp1GE5VbyXmSVKxWOnx5ElO3DQhmli9IVzJ2LrpuyIeELcefv8ltY6kgn67ggnKGo9pWyVTJv91QAjUDJSKXbB9VGfd7iGqMijIsB5BBkWpYuXZOuQhI++fur8P5WpLCf58iKDmc14bF7eq0+8WquTCkveiP+TFL1Fn9cObZSis8jj6ebFzrs/aZIq6bIve8jOHH5/EXlI9pWa/DoVrzJ5cNQmrvC1mj5peqN7NNosQgIW5gwrwvvOV1XBnhEISy6Mc17rZCliDD4iQS/EsgyWNwllEVs3Mv1NrYUmt0xb36trSfx96JoXMPCTAFLxMe4aAFX/V+T6wMH3bgbwkPLrqOstoBpeu+QMLZ5eKCarLmLzHX7fUyBtVKNwrtP/TbhicG8uAnluhXGsBs6/ao4zTmrfqEi+92jh7hMJn8WhyBdRh7joD9l8G+oYBhEhTBuIkHk1EO4mpnyvX4NRiAS9YEnGm+SECbhDQa65QKhxJd2WazJ5eO7IfgkrX7g3dH2L9KveYdPQpaZll6l1dciPCaIN8PDFwnBNg1kuI1lb5OfyUkHfNN3i9IAsIgfLg6K9fTj/dGbfjDS/HLwb4OqpPBTZQB4RiJLsJRYVOt8Z21JbzD3uxxw3B+AbGpAELJwDP6BRKdxxzwHAVnDTlZ3dgfLbt1gx1AR1JCHcYu+05C4y5+3PguwIZINjziJqMTLpSkqRFzOo6v3Rz1w+abeAgFX5Edy+OFvtGg2TC4uldm2efDBr5BH2tBd6bGabIduweLyZOIWqO0jSpjnAwPu4sERTtU1D9knBgOVQ1/c9vNtrtLtq9/lfAcR+lH7sx0alzSClmrKDnz8y9XNIpC4L7AUmdqa1Tisig4E4wP5hBTFVoiKosnDGaKJ/ZT1W0KftSUFfXxuLjUAbExiuwIXJ8Hd0qpESxmGZZS1zDUexI6irlicEbJZlpj9n1C14t+LSgy2ya47beIDzV1dsRXRSkGXdbKVXG7FSQx7lCsRA9SvtY8MVfvKgI+DkKU6iHFWz04PSovrHAbeXvZiUr+L8dQuUgF9FAFKUduxaABfYZDfYrRmRXHpHToFS3sDAHNAuJqUl8Ag6zOgy9sfk0SwdFGSLoU0fw+87qt0zmo0JOef9RS2SLvZF1yRMZ55lZzs+IWTHq4w7GUKgHdu7/VvzMlfk7rAMuHlMinxTqx7huMuUiEqA5ed1sxTpWPcRcHRzfRqOnojmD4mDUpHYeLfrfLOs4HsI51LCnKdzZ76zzDV3A9lSN4EZ/F6luZ1FPNvmYR3Wt5ST0Fo/cW5/JQUPwKFzoYiTRNscMMDaT4Dhjn+sUUCuJjMDxJLikBIXIl+7gfQ+M+9MvP3T9ST398NzjBbsOcRU3u6RG0LJ9R8/WBC0vWyg6AX0hBkLDGjlbTNOM1ivytaz1y3R7nyA2KaA00fbjfsQlLFNVHrOeeOz+q+oiEGnW2aJLeKuGcoHzJJ2tTrD8TRFmT8Qlw5vKMuLX0LsIugLc2D02vRUhOUCopE3NAjp9FIRn7SZwBG4DTRpOb9Rg/qU6LiLs+Blmg8ViteYFln+1FtWYwJPfaehgUzqpf52G3WkEuBkrv396UEjLXO2+BsgjCoBO6fnG+nwMBgZ6iqoixgnaKjF+irDtbA4w4nrCXHs9SE6RdqrBLnjeAE1Fue5qrTHyhzMX3O1S8b3Zq/xM+IM3ARgLHr1SZYCL8GgSnXxlbJ30iUYkwrWBB8iNmVeSaUw8XXbie7Qr9WMqbdLgWoxUW1EHtrMTV5pfnbKcIT48dFp/YBr+zB4z2N/LeLy1yfdRKXXSeDsoVD/lJR2KMhuov0xl+KMjqPw6lb3sjRePprxBOF8eNg1Cb02BafcWEvOclrATIOfOggEayLRUjo2hlieca33UR1XQGVHvqlU+k9fOS4r7hduDlcirA4skD4kKBq6IYXjOE4yZ0lwVSPZNGmZKOqY/RElNyah+2Lc7DA4izgATVkZY/nnSp89LB9QOYhxvy2ZM85XOapopKACzSHN3LcC+izEbKY3KlLseEaA4gkjHpXIG1Rm+xIoATQ8sjIGlt0BcMUuCDq5NYKpfj6twuNi2FwJH66FQCTK3UORTZWCWXaJITnGhPLs69vgCOFFtTitMk+hn98tQDVN+izaCBDTqF0eLXx69gAlLK3bmRjJDqeNRwCEs54lUqQVpGje+HWFVS+z5WZYAdMXCuCUFlPL1fdfSk6Mf9ngvI7/cz7Q/Z51A12qccFaclconKH7Ihj5nBgpsy3ZGPDt1WVOZRzRpPsYdGwbo1E7Ge6+Ew4V6gnDuODtOsljWdVuQssRTHi567GczK9Z6Z2IEeq8iNtJRYS2XHQJRa65TBYbS7WUu5EQWiWFEoUhuXNrDk0d/+fVtIPk1Z+FCnPrizpW3iCdE23VAI1m5R00RyhQzoNdS8Im1UY21qY9Iufv2wuwdj6h9G2X9UjIjWR3ncjlzbBIpunc87OLFgGTzpCzgV5VUN73BKoEccB+kEG+Gafo+gLWKDEhwxgS0FS0uSQ6QdtEltDOR6vpLjoJGS+V2tl9ykvnfx7ZevjQyOXZX+ADQxN26VOOEcMMzN+ePHkES2d6vKTxhjALrVMHN0SAtI7TLBzbYTPJexuXMhZezbmL0uzvM4ZhKDEmrFgew08P3p/m1FkibThAv6oefVk4Dx0SMZynJ/1203pws6eyJAVa1p+CWREd6BkuqauyFWVNS5aoxkh7HPaVd59MBCKD4HYy2OscW1gXjzmgBJGhhueva75yYmaekx30PYnJa04GvtgPpc2guXNmMgq6ix2FTJ6nkng2glsCMubepMzhImUCKINO271cBQbu5rJJ1VQIfZ72QifTiczF2nL/UbW6cyqCAMMJlsQli7i4VZXPnUWHoXIhRfNHiVGEiGoRKlIZBHCGigyHTzhrmLtiQnWp8NtMIRR+WnJKABNOUFai/N2KKoEF0ONXD6WCv+T4zemATqAzBVEKjzCYtgP3ypJGJH+39fQOKbecAa/L2Q+ZigN1mJ7ax7732hzcrkXUN02fNV9EafpTGHjyL0fgEIVECu/IY7W0GWyzZxqJ+ZF8nC9i1pRw7o/uzKoqM2prpWo1GiNDRyE7svXI7C2iu3X9tJk07hWDxuw9FmBTbBV/YGkZjUIXZFjuNVba1+nb52f7mp/r+rdUuGT6t97D+ntqWXza0MIoTWihEzb3P1Z83msUxwUG3cDh4i5CxP7Q7qpdjEMHWuu07JXePZaN/mqJTNl3datR0ZzefY78Y+4e8A2fqw1RyNNiFdpB6X5JliIOqBXdDme5WGtryew1H2IYtma1gKHevvXya9z3+J3SkcSAzZyrp3YpMZJsxUULW3A32XmBsBNQSPL7dCwOyg7qZe8IjMbcaseCIZbDqFJti6p358fWgY4VlpzfTtD3C2AY39PxprYxL1uWCT28Y9Wl9eQtxwBzJ1YiuIKznD7b5VDEOjvyg5VeZZLoggna5obp61xO7FDg889o86PqszREhGg7z/+E6FgKvuGo4+HUbAW9tNcopvt6lJGBrygXVuF9veI01JC5EmWT9c/49PJY5y8uOTr73n3okG4RhEV3pqI9Iz3UWx9Z5thvYPPPbH+5akS5oWzc3NgPveqeFijp6wLryFEULeoT7TSb1EDN5O2+ADPbyDGhBZpNv5kU6E38NupeP6bQfq+u1YwSbqOS/wbtDN561CxoOL2CG0O86ictJwtk6PWiZ+2tMYOIKQz3ukpL4eqyHkKtVjxI4AOTkG41HzTtaKJSy0NllYseGZKsAlYqQA9vvgia7Q2rbho9hQ7tsBPYtophoUzqejGXDDxbYBCDRiTLrUJMoOutJ6Eel2MOcd/edROzPvMEDW8FsRIMR02DgZT78cdSC2t7pwmHg7xLR9oWmOfcaarWlzpEQJ3NpOuqhB2+X0UbdjhhU4b/JS78Qh41wqVGFKzy+YbDxRy8kD8dGJ2w8dkVPfOfagnhOWAY4COf2x33Nk6hWWSfgmnXojCJ8QhTwNeaxp3sc+pbskVLR2C+GrYdBn9MZzBcO5s/gPXNyHPZlkGQ4HEDn4uIFBhCujcDDfXbU8cUaStLtmzAzmgKp+XIbORG5jY1tVMQIwN38vl6WGbTNo1S0CzlGrzT2UH4MT7d+fMZ4ZIj1ZIPY8RD2VqIUkpXgzwFpURrbFb2M0+zkjNmGvFMS9EPjNJYqauEEtDRA6ZhREmBgfodI8mwhqXnkngd0f8ZqhR1pCzpTYG1RywcR2LIWqk08bpoB1cxcBSr0OYjv1W2j6l9uCdF/wAT9uxy9nB1sepKfpt3qgvIJdVkm/Al7u+wN0XY8xxhcUyKTImtBQ9dAdRjzjJQAIn16JBZJBVddLrDlnySziJY14a6NlEeqKNBaf6nRna9PhOosuVXuYDsdZIsd3dhybnG76yTnPq4YnGzf4lvyqE/zA8u7E9nKYlh/3S7VvcsikxA5spjm2qXzACeaF4c7bqvjRd9QL6+Cwg+7t0mlIWpk/sZUkxRWjGzD3FrrbckjEzo2qbMNwVflgoWe3+fa7hxBI7YDfbGXWEsPfqZSF9ADVA6PFyVcaqP/SRhZN25DoxeTz343GdCitmre41JsV1Iy7DzUKusFa3nwPTq6J7uwDVn3k4qqiJDluqBJ3d7Sk8C+VhNyQBIpAyr+geaXCIm+cvRO3SL7dTWbw0QPjmHDM5vZ9uky377gBW1VEX5Zp8vnfQ4NSWKgChAcXLPBdFMfEH7PcShGrYWYjEqgI8oagj6Q5GO47xXnxlhXpGbghDrDTCc0/6TiLEmN90MZThjD3hlw4h1bKHyJjCuKmjHWTcOQt5AQ59dscRk2Dwnf0uCpkmHdXoP+/X+722PQiI/vCOLJHQqWx0AtJL8BID/jFXvk9Wo71SOkaZbQQrzHgX1Ge0rE+Jh4Xf28HcVyTtlbjgcsUjp+B+85irMyAgaz1IgQJZsvQ0cgz+VHct0r5GXmVtuhcJ+9VKz4VCkFu2tjmorWm+BVFqMgWnV43+1TzQt2U93q7hI0Wer2Sx25gaoqOOfEvIWmiPoHaNAGEokCc6+N97ZBXnobv631xowoBcZYftnLa9SDpC+atMCRF0YJ7vUYg59rtOxGTHOBHTkrErd/8DejsgNBjg2FhD/2VAzZvpp9eUv4Xzjfxvj/IsNArPWeAvA97Ju2Q8T97dQ1E37Y+iE6vwEPEkDOXo5tqrac2WB7bt2Qra9bj6XIGHqDsXt0ekQOZoRi9xSiAnVLYwwAKCcevdzMSoxC43mnk63FKQ/wDM7/UmHa1O8cNIPkpw+ht8b9buEyJ/UywlZy2ayDLJbQtVqtk00hIECFifvnqfU0nmeNZ/8vXBOmj9lca3a7wAy+Rjc692EMHD8tGVuv1/+8oDb/hkw8rbHj8cbl8HZ6xlP7QizvJQqDwKp1YtXjTLP2auF1b+dDrQTiLw+m8on6KVdyD/UCUPCOm84NR0LLJ4nDvhptYr/+OFZqeppdLhLbT3X8Dt51cxmFuXAZ8TLU7AiGUiAjZI9PCZ15H8/6m62QYq4R6gRo2XXWRZH3Cq+jtLYb3r5a6/GT9crw0t28IszTUjx3jbJ38OQvq19gcIdb+tqK/5ndjEFGujmBosyB5usyrPi7m3rAcibOUR9ww7cp1rRQngltYyGRN4b7E7ZlRzS7f+kynguLA95VGWgnB5EjQkXhWgbUhALTLk+waNPkqrpE+n+nMhggTTcF/ZH5EpkCw4PgdhHNs8PeNiextHSm4KyH7Pez0k9dOHnN30LXaGMsIhGWN3quKIBUvIWHS+XEY8voxNx4OF35n3P3zx2Rrg1lD+PSQgWBqunaQ+5bsdsb00CBhDcEnWRKApD4+M7T2NWnlPwWK4g7pC5p+iXmVRkdZ5w/TsGCKatWJleyuBjVNQDeQqDOyGBdSli2ONrqsQ7F1aERIM2CRaxFQSbzhOzjd/utfN0Z4OQYizYIsL9cEw8ljvlDE8S3lNgJTYhoLXh29L9GQGfSouBJTyq1lwevgNL7+TsoJQ8N0CO+G0aOp01cIhLNEeocXuzINKrWtRiyCJOcvBVy0W28RVwQY/vgzOURXYJwc/MucPherxB85RzABBKdpswkDsKseL0K3p0L+p+eHquEfB7vNZhK26PrcOOjVtx+r9F7tjjOEyLQwUsRYHu7igLL4We5pelHSrKFxdQmCuWlwyRJvUHYoxy0BdkPJmPkjUV1Up32tC2rzVJ2zX2O1CjWk+q7kDYu03/erf4UIlnZoBo3RAIJAouyaGnFEoThRPnF1FQSc8NRHAx4f/8HzPx5TKcnIHMaVbArkxLT8YtDtPspb9NFuLidYbjx2NSj+rRqKjdkLujjYMiOdldnKziMeYngay0cfOs/5tW+YUrHnaiEES+So2GGjHizKolekorWGo9+KrN8OQnF6a+O5qs+V4WFEOxI5Tfbxjn9aUnLDHEpMnTRWE/+UWtrtbg7bi+qCfVodI5Y0CXwtFR+GkSiqp82r/x6C72yQjh8e6Ic1vtRbGoxFWjx0Twm5MKseJzjlOL6STW+dBj7H/Ql9IOgkUVF/spTT9D18MDe7I4R9i6KexgOaKf/TQk2zx1WfYsxx5x8ohYofJLXjCNGdLe3fdPyOx9Xdh4NtCRa01Km7Mshxw63CSbrQupXR2/tQu/scltwWrcaxpplBnMrvmW/jfeNfI1wJF2J72/jNqOj9cgGnJv71vDpmQo8rq8awpi1qDZrVlAC+3hFp3lExb/+BmebQJFLYqFDJ9C76k01ZFmico2J5RxSXmMah1sldiAPnojmvU2soM4MkgDzoUrNK/pB5Mtd3bGJZZfWLXjsUnhWZ4rWfUfTnbtatPG/3RsJaY4E6CS2cFb/QfaRdB9n6eb7mmIXyIgg8NaGNdRPpM7dX+lSQCc71WrMYcDvPNp1StgXEfJGyT7PNGnHbWwRaKDsZcMs4ZUh41Na5bIdSQMq0l5nD52ghbBWrIqpeMLDoufVWYX0gVi0y2wLn8073SWZGsWeipGCAJ2EHy2ebyrvKEUm6T0J8NJ/DEA3UjgqFvI+ujBQeQ7A4Pk6zC4VVCpike0a0uAE1Cr+LFRuJ8Fjy3zNbRHTPKjj44i9O0iYQm/RJ/xjUf3wWkKxuFA4OzDWfpHjkdmNAii2YIpBgh5Fm0gZ1JdhUuJyDZdr2DIk2pW4daVKLDvAHybqb8SJcaiem4Rx3tcERdlqB+rxZfYRbsZDiCf8FX1LMLH/GgybjbFq70MrQPxtqATUIwpuqRqi2G1aB8YCLbS6maja/WSC/EhsDriWib2IbAjjCTMhX+eDs8MAAqX846gX14rJ1DIZwfb4n4BfLw0kotltzBVIPHhVgXMu+QMh88/vkH6w89zjmhIvhHn91nAJRtwbasH4B16nIyuOzoKnH9/N2qEa6z+o7wbtRriSkt2Ojhe9qCXuaAvamk8jZoob+lIjKNtc6eOeiABDXHlt8thxDRT/g+nN+3xIJkpecfW9zsLQ2+q+qLiEBDmE9TWyOxTMAdP3n4xj55ihPH+OctiiOqWYhwa2nEZnNssKtmJBIyDb0xq51m8itoE/6SynU8VehPnJnacWNjsKGp4s+sMPEpBuKco5k3g10elO9q4Ptlzb9uwTeEUUfjJeJ9ZtV1MGEBXg9Vnf8UI7VAQxRtssl8qVrxBqWx+I+ZcelwXRQpc+c0H7gT4+DfcrvLKBxIF9zRl8u/qPllQQmtg5rr0O59duBEoeEJoSOfOjRHvWgxJJeYMz6kJAxMxNorcA74GKpqGwCGHXg6GRXB+2LjnQ5Pvoc2dfS3szC/xz2w0SxZOVLCH3tOSPFMrQl9vWo0BcyokK/7tAXDCeX8BTm7/GI1AWI5FnX8XI7fVNedVPnTHIKNrhKBdvh7Ue34d3TVIhqQmzFF5UegaOkmP7Mmpm8rwhTtyeZ0kJBijB0108HSgtdel95G1aqehz+sw95dxZWHsB+9Wb6rVvawbptqTp9Yhuly0+Hzyg+GG8OzjwjTASsI2w58v1YT8cxT1iEao+guYMpDk65xfFnw0djzMW7URf7oLqBmD11kQRPKakYgw4oKMKINnhr4ijtIke2FHkFiRKraSXkG5AHZnEXQ4wp+jcKUtscRUNZ+2GmAoVZHTFDJEBryx2vlzyFbjrqjnedz7Y2dD9GvkFWv7w85+uYgh/dRtb8UY+Ye+25GkyZHq1AFfrmev+l1zHtlnFKIBlSMm4lVGdL1LL9dPc6W3LFGs805dKQqm3T1NX3hZhFVvwxtY1nqbNvmxq8Q9bVGYGpXhhABryl+y5idHWGXr8zVdv0aUweD9+p2LTbTwj/SnT8OwmdtSqekLGo7dOhiHn5+unjwaDqh/CTf1IvbRqcH1HU/bXr0ZS0pame1fGmUe+Oc5uDaElfEGXLy6AICZyBnqY4aZOJYiGp1GdDPeWuxBoNxLOVggEtpg9AGmZTkrL5Rg3b/gKYXnFBQpZKOITAwChniacU4GqYoO69NsgNrtsgJRpCKQai5CD/g5XP1mDUL2Dw1x/IsWvwL+4IeWP2CXEXJ9waCOgUt87if5TeM9s03np5ZG/N9tUPZzJxHTpKUE6cgrX/iGmPXitStXPcK+2c3IVCE7zmi0IDlEUpQFjUSiL1xf/x1p1QVnet/CLCQgR4zW9o1A01zXM40Uf1jmJcOdeN4J7toGrojH8Mvg2PP9bIt41/Qs6lMQI2tvqCfAfneURARB9wOasECIWFmrartoCpYkxyS0/sm6ujv4NO29jNaQCQo4Fo/QHRWKj3vUtZaetoGEC2v4rljltMXrddqb630jYBVGtB62yeMaFlxiO8v6vWo5sCFD+Ug2PLkCrZYhu4ljfvTUOXLlFzfZj3w0YWFSlwgj1aejJwBlarZD0ocFA/HQcEZDVXHqZfZNKuEXq6BLrgrFn3Gw7IbzoCpml7RUshdx4d8UuTktrsp5XbA7uIHlhVdjjhtzpl4qm6361ncO+PzVgyQ1AuzKG3CbJnxXA2Hhmk5LPBBi2sUVnbx0KtT/NZO4UaLgkXvc4e1l7y2knpZo37nfhrbNgvUh6KIvhmc1o9TUpSQK9eJ7+3ukMf2q5qDaqPwPji5jtYmHjDf0GhdYV+k8TT7SilX+oEHo24llbyZkdeuGZs1wORErMo3XlJECfC1mrsSA3ToBz5d7OvJB1VVnCMpUmsvTRbzk4gxMl04lW1ZlyTE9DMePN9FgVa5su1iKF2hixEVii5jsPONsi0ncPC5EkE8WJP4r6hjAn8af5ljSKTWWEupib+0mtypQqPYWvfyvH0z1B2HE59ksCXCSXuNHZoT57EL+opSzZBLLtuFDx/PhfXAqS0zgnRgSD+WrcUizACBqE7ZqbfaCAnJIAQA/mxy01+Uk4DYFRXVDQe1Syl1lFnY7STSz3mLvSMQtdql+D8FyREl4QNSq5DiPCgtfeWbgfyyvwJkY+yU9O0GjzRDnzVo4cOMueekjEuKIs/hXgi6HMxyOKzZ+5Wco5mJqrS+kYnUiZxX4ZoDHKgQ/7qkXbFUlILq/Ner5DeaYbSJuUh7s+bsF1+TUahGsfchbeIXhJDzXu9tMV2d6bhrU2FpDUUoc3SYV2VJlaCGpDB3kKThCuDFgC+914D/gVOYC/Bs3km3vTuHNOqHXFlqP682VJw+NaCM9jlXsjjoAyq1gI6oqay0JIxVfTXIXd2AJtkENa9TJ5fIF2cfkAqOx9DufofzDGxKaw/tLH7uLx/T77AXlSSHwqLLcPYpzLme4GCmjrU6M83AfXGB8Tbo6wQkEumGtBC834sRz6urbSS74tCbB0WuXBGEZvt9yyKfTNgbsQb8eSqzSyzFEpxdK9FlESgpFyCwcuwSJdzhGMWVO7qrw7VienX4EA2sKb2aPHz9JWxfHCYkG3XTAeu/KFrxRn6L4xnvRd4txqYX972XRtvk2FDFaH1jgbwrpwd2TkRdGX3jSY4kRzq0hi5H9WCl+XiruiNo6M5vUhncNtwT+nCrMZEi9b614JSCBuNWlvU2kOQ8adB/0CzG6N0Ldjf4FXhB8xFRQ30/X/41yx5QGYVmTSBi/sWjAnYzyR0Zy/ZNAiS94Px1bpjVUGHKV+AJbvcLqK/yQk7qrAR6aUiq4dAnQrESKC9AWBd6HBResBkqQGpvRoftP+v7g/voA1/62i8gKVk+OJI2qK09t4MLxdiZuPNqu6Se343EXCS1k7/w7Cokc55qQeH+7Ay7XSO0ISqpLRsUffZhjrSzvGpBI2u5nNv21b2CU70uyGkLZY5rV/b5jVyjGjBU10NZ/Nj6l24nEcPqaUAy/4ctZnaBRoqDRxxW/GbRg9R9XVbMg7lsi1N9hRkiEieRWfnWPhfdWbRkEGDYYUaFEp7Vr3zz2BvQLbfXco9ZVEMqipjn9m5CviVYkO9CvmEolvQdBX6lKN3vs176aFW4SpwrXpiSU0tjD8Giurnd+H7qSBqM2BHg9DbQqp8fdDOlynUohMpgYZ7XOcS4OQIObu2zopH3cy6Sl9wkRqbd5ZlO6azg8LBhOJ1e1bA1KyS06T7qp8gtJInnoVlwZdX90G09VJxUEznSr/XgpZCG6UEFh6vb9WYAOGi71WcCbIqt4pwVL+o4haXS2qtr1vy/gKqXH/1s/nQrPI+DiS7BTAoYvzV2tSJS5TZWWynip37zqsVHNefcHQNQNS3Z9WablWa9GcrwSSR/TwYVJGOKTN/gCfqLT7FSFyUE8fX+S/oRxQhskyOlaiCPbahPKYmjFaK3tgEylSPkUwKHU0CMjscQ48P3cJAXi1buiA9vRMwqmMvckrRshEtxRpEVUMH+q+DjirvisNYNftRngZXelpePnLTGZ75Xcw+zqjN4VK/QJ30mBLZZ9gW/yHIjfEwkxTFC79SR79T1mu2YsKVeLNbAG8STM8cZ4V+aQAOU+Idrq4wytgb6/clcPXwPHTj/oISClcq1RJvsPrfJFvykjHxpy9cvwXqzvxoQ/VGe5g5ls8JjnsjoBWSDwwFezjRiELuEqXss7a4q7CfvfF4s1nRRdLO85bVWYHKHoFp0yKH4a+Q9q5NtXMV99Br/M2QP+ymgyFmWyQ6jezkQyVmuZ327V/bWvclb9ex2kVeNdgbmDcbcF7zaObNAvDh9OUQp8c2GAAlNRL4rUi2VaHCv+fSezqaZ9PAzJ6BrfCslElLmfJkGmm9CVm7CFL+ewf9tBefI/2SZQKPp0wFO4YVc7GCE65pWRTxrf7+55sqpCqtjIPZKpZ6gVv+gZGYQzgs3MHR0xyoEJdVK4oG1XBiFcLbMK24gOJvHMXEKsdF7ZW4dND8awgE4plChWNFxSYwIsrJL9CajTG5Qmxqs32kx8kYIoPaydyWqjVUS47UniEzZ0o7rN6z43YsOMj3lxywacHU3yqGhUei4oPodizsn4o8Uwf+EGgFF64epuEekkOQcMMsmn2d5Ve6Wnf2NH0VgeB56VJ/DAa+zVjAUr5eJ+5XgbOgfZBAl0MTH694YNnWsD6rMUiu0Jm9JkcLCtM0tWARx4+fXinzPd+qMwA5pcWODg3t3Ac0QEK9bZF2JB/xIatzqg1Zev8NpMyAg/563tcHTbsXOYYph7JkQhU/93QqQPuUq9NQ4lRvDxabTerGOEAkk1QfSWNMb5c9nVfgfA6QhIjMJQZHh37RG2A/zrNCWahs6aBjmkdIMgrinoDz4s/qEVrvKk8ue2O7/hafspYBInV2NJDg1q+zsKgwNuKPJsooEKlWZ+xACoUSeAdTdulSKDgJx3IQJgeb+FXyx0S6MYNtk0as5MM3pQ8rkFRBEXoK952IN6JMOrydzKyinj9nSLVy8hKxgrH8wzSK8TZtT1+HDUFP7bwDLID6G7VZojvU5mSqvpLx3WtXEjJqEWddwrxJvXL9F50+8kibZv1zN5pHCoh52cpCm3Gn8BmSEa85V/R44xMIru0VAneukodGnxEfyXmXWgPHIa23M+E5eS65OMunZoftQ9kqcUL1MwyIIMOZmylXTZ4ZxlHYe8wa0CzizGu37rpLPnh5E8s2/rbWzKme6HTAqEn9/r0bXgMbmqk1orlVXpdYTNAzM8RvFXZgI/Xs3WzvhjslT7sqEYgCmpXwDreP7wfnz4LwKBd6Izct1NA3SLuG+uTl12YzndYbvQSukGzfJ9zvFy+vfBazz7N1/2an8sRwRGNTY8E6jUm3BJ6o1yVEcBjJ5AdhyLuxAFGDEmqBHQMrHeasVdm+QOTsGcz2BT+ah8jsmgRzxK2VWanGwpQf3KJciK9PS59HEnYL5TP/ExNpWn/gNx0AhhieiOXAn1K4UxSsZ7dGCUC6YImwHvTjbnf1u6WBFgvi0tZJt6hMrOIQDIVLU7CYSzzg1XdfKjCXlS+ZEsTBexCWbtQGdH4CP/niMmhbW4NGTZKjTG0VnKdPxfbe2u+jNy9NHHuUP5dL0eLghR37YF2A/xq5Z5DOwcUsphjzoBMJW5+YQB66/Ckyk/5X2kUyys/ANZsqVhKRLfalV+3jYLefD2tzHlMypb3ytuARf/pnawQhvi6fdf4f6A0HRfhG/ygsijD2V8RSBN6z/231ThaMWCdkmDg+6lxu08NiKdJw/Bcp9MBL7x6iMEhk1PuMqqvFGev9hIAY5iFywn5xZ0W3u7xWEMGXkcuVFhCt8UKXKAzvqFVc+uw/9uS4nFLz5Fu5CsADkcqbxu7LM918hLmfwX6P8IDa2oVY5OSvjFopyhNAKaF4ebt83xIhEUQyklvdrKmNwZaI75h5aNyoYDIjtaOzaeDe9MCI/dQ/b4Hoos2VcvVY9Ikf7W6UfKT3d06yNiZUdv/12tt5TMKELqt9x2t3Xyn8DhUOpZSpIaFSYDhknZnyXlcT8/BjRa6Qgc7oMrt5Lqi3Oaor9xln0yVyc55znl4wpduwkK/0p0/uz6Az8k5linszBvTVqS3bAjOhKClX8XCf6X8ZcJ/A04DGLk3XwjfVGp7uc2+I5iHZq5XoTInvuTyJCSklu/2AtMpYNFL3X+S7PhnBCFQ1xLrpgHpKTV2wg7Jx4YUI8bLH7i7/lVFBa9JqXlQ4mPfgYIP4yTLsqb4UYkcNtq5YzI9B2Qe1AVGnNEgOxGnKGZuFoIXoA3ddFaNCv6K16G+FfCWLm35ZBiFg9N0xuWHtbEt76thG0vnq/WGMrVhmAQQA8th4bRYn6Wi72xnamMX0UVITIk8TSLu+pL+4pARujqzohK9xBoGcYF6viw0Yh2scHs5LC1WoT+P8wxZSfVSXHrLzmNs1rkfto96YEFsjWcvBYC0AlS/UAUj7ObLIPUe9LqZFnZeNElvggInVJzzbpTuZ4NObt1nkRtEYWvESSwqxqMs8jcY1TMxU4enOYI8JjWAuNX2vKbnnfcmS9j+0idwkG1SbMPRK0t1qHMzCutyYmHwfE85nDW3oMcIxnqUJZ0sKM1hvUuQyoWrxAli6+6vX0jy5BLvfPoqABo7UQXsH/AlMf3PcB5aMPtvPGMeRqdoGKstzlV2VbKNXfZAE2+Li9Qn0xN7STE8o5WRbmu1Sa7uJHXg+7xleMZH++wOM2e2lBuTmfWlI4DGhC9wJZY0pfuxTMZ6ca7veJc42YfUTKDSDvT16Rc0k6cTTMVWQhqODC01EWSFT8WaZvVRmuZFOt4DrC0fZ4fWbj0C4UlDuXiF9szXmkslDQIADe1eJbbw78RUGbcP/lVOZPDYRiSrlsqQidvlJynCs/0R1gEi7eKBQigDTscysSQkRzX2pk7xlGGntc+JjR4SYQtZrzD7IS+bzVrer8x5H8H3gFZG0QvJPh4TpTWDLxLzNsKMHg80VuBfRlyK1BY6UO872Z4rdpbO0J6XHolwLoMZpVshylw2jVN+p5AvYPaQB8wN5sOUTqWQzNmTeW/ny2Nqfekkpm0NU7jtwgEt/zt/Wazwc8+m5+9+ZphDxINIC3aLd8b1UkBEJS0y3PYs+dkdhHDQRXrtUB++OPHNpGujVckpJhR9MB1yAgOKA9PuPk1kWg6CGSmV2D4T9iH0FBX9lgH/SpqDwCGlvHYiGrTPDAw/bsnmYgCoNlgVJxU28rxacPDzqNcV2uP4+QfBt83+0vxYcGQXFyyjneUpeZBS0Qe4WzYOhPbc10U+bqWR0jRcCjnzPhqWiMjI08InQDW/XFhnA7pOhXj5yj+dBTR05BREoH5uKye+0IBkwZdOGofDHC07A5VKNiu63Zjz2JpGkvf+jIHfzfyeGPHHqUbD0EfoHEnVfIaths1tLBfnnZVA5C17OJWbsV923sp+IhX0ZLr20SQCDo+pkBv6HcygPnGED8oWGn37YqHLL5o8W4b7n/NZ5OchlnUu4tgtp7TlLdbvBiwPj+Sq1ZH8sPV0lFT9kB80Ex27KuwjazLi7T9D4HIw1HwEjQmXC1gPWCVMpBDLUSJSd8mNP+/6oqqqFNadzVP021rw81ErEo0wcUY2+WapShl9ljjPCetY03EMPHFsHhvhcqA5L+Db5BMi2BpKsrFVQ57ouxTZQZSG/7FpQ0tqkV9sVXCqy1Yv6qi71zhcrkuOutlq9CxPW7L0ORU1Rc7IYaEtiQwm6EdCaUUsmd2jmc0NP0J93prMqzN+i3xEWAwta3QOj5V+AD3SEbuXBYJSF8/YsDfJ9OGJhtY1YpiWLUhGOql9CoYKz42Sf2GAm0P3g1eGWm2Q5OY1cWaI0G7L/VxyB/+WL6j2tI/epuLcGHD6IcNB9ytmAj2lt1rnBJj4fp59V9lKKowmpJrFOJgxQRg4Y/PliLleqKsIEJ2AOdB+7KDU3yOmd29wGa/U2tLFputkZo9f8AU/23vlrQPLQ98M7JVSlCPu2ow6bFpKqQyv+2SzaROJ52w90VCLS4MLaOlmJinbicuhZbsZeoIdGi+1hRVTBPN/jiW7/bwGGU9p66X2aAR5+fDfzAzlGHx8DzCzylVDaVrulF0GyoGfYg60n61r7R+Pw1kgZ+Hkp0X45I1cD0SOX039Ip2Ck3pWxcQ3EvuNhWE21i+p2n6O0GcDMroLLSWEh2tAxrpqrQTRY74pTQwNNWFLN75K2jSeZuTfAz5/P3DakN+oXmCWyvhpqrcz6UMiIOsNnQpm629bcOzDi83IUyQD9dGWa7KcC8wasK5NPvZ8RNLsX9V7mTLX7IYveAKUhzHPtFTv3JyTlEU1ZUs0HM4z0rU7gCRa9ql4UCcOTQBXATAJAkLyHZz8AJYtWWjbq7bWDY4KQB7B/h1OkWW1N8sax6qehc704arBLW0BIZkLa0WBob86s4dujL+84uZKKyuGAyk1K6Zj8IKrpnLogkeUdyI1PPBAbcG5jVc4gPpD+CWLoKwCuoAoBrZSmZFQ9c2mzuBGOsMi8vFc0de7B9hEpgundcuwhYwE7aS/tyHlBR4sGBhWiTedaOJ8seo2avUH8JYhZLClyK8kylBK/+B+sL9qLUvOniMqwNR4ZYfIxlhg72M74D6tGixWOwHsfjVXxkE840Ul9bCArxdE9WJBhITNLruyEVh5ihoPGQW/cEz16SeWP3z7Y3aNPvQ35BPDHNRtM/Qf+W4wEKsZalj82DdBqD88x1sVc7NrVRnwM2jmjIRtR0ueEuDqTvY3nCa7uMqGqDja3c1jcEq3LtUWvpcgzuuF7OVx7pTVo+kyQbhDtQzPpBe/NKhGyRK5HfxuEq36Hb8N6dUwkklz8bSIdqxYN4LUK1DPNYWw5HHBVqVe7rTwOoUOVwR7IRX5639kDZgcl/gkK98fmRilqgh4wnW6RXoriWJKP9gCI7cpombNlZg0A+eQEXbzk9oEKsqwOVEBae+KAp2ioGK/6TyQi3Xe3qBlxUDMvBbt9SkRcJKw7KnWVUJomIHhv5uHERiuqnQ+nFl75kNkuLTYQhd3/B7UhmBcSj8HT4VU2IiM/7vlnxB0vgTpNt7rYNJkNOL/LBT31uJe/vyF2zlvsR7plvS8+VetIS5CS3qoY6bxj4OK/N6lOPHIpzs433Wvq2Vg6i1fgeP2zbhOIjmcZGY3HlvlbUGrcjIeZuAKTk4b7lF7Zu9s+WrqrX5s3KmTU435XtzP+bQP108233CQFGbcib8k05amGHkW2YE+8G31tpZw5FYeoU/VatonyJg4ifXjQl7KwI+HxVYZpCs3DXJrWWxAhYAzACrODhOyCNhuNCzaltor8raH7ugPHIRFkZs21cWUKj8/Z9zwfE0I/INVknL4IsQLRPKjV7FQxFRwTKHGNhUS1jd/g1cBhqr8URd7X4MHPUJA/5Z9O65u65Sfj0CiIdew4/XR9DBrbjRpIN9gnA4QBc0tUOLL8F+IoewFem9QnE4UgDyyK2o1ztN9uAfIWdNXz7rtw4df5V1G2VAOP+vyfa6zU39PvUtaSBJCaxmj6d5ICfIc2txYmw7izkFTu9S9udv0CE2qqxfQVl8O1lOkA+vWppJOBgWqIq9dwmqeBvIF+qllnXBN2aa+DmS/6YWOkjWOawdrC4Frbq/2kP2yqDwb43J+uT4SlVFP00tV49MQlbhosc0RFg7+oRiN53I9fhWQS0ahgT/ZEBFyWBk6MxiznSagImBDrbQuTHYWlnrrpFV+NCQjEzSazZ9Z+1nnZitflEiWqtnxjfk4Gril7bIMa+oa06jMyyqCTNxfRAE3GBXRPCxVHooGR6q7tl2YD2PZr48Xl7W6Agi7cH8GLu7zRq049zUuKXLhwfYEpAsJIBy5bOMTf9cLzLXI+z3ojWm+b+VLIMuCurRr0i7794KRQYmtuSXZvI/GzM8QhxQbjPvVYxYqcDZ914GB0Ogen+jCrAibBOpmEpXXNOTX7KgdYY8a6md9KOp8EVikiUNy9i3NlOqNCDFTOR7I+R/QWlpCnzwRPNYa8yxqbW2Rt2cuy0xBPvj8b5V+Tr1TCwFMZqh0vMWKh1EHQNfV93UnK+pI07aTODHqh63iDzIHL1TiBVOyL4GP3bBnK2yqiTiXWBCvIO/a0gOod0J2Oh91G44n44Yr2IjexEhcx9tOjjcLHlODRpN3Du0pSlpAkLNHgLaOIZmZfEQCVwahS0RTejoGI5s59atcLyaoBjH4vzai0rzicnIxitLM0Znng/xSImOSIBAjy4P9sgBxvCYuuREPc5qb/8tLWWemtN7onjAB8sFtpYzb7FZL8yJ2nfy70S0H10SJoaMMJSQCrMT6cElQxCM6M8vuR7hGWpAD8/oIdq4MvvmHdKhawY+CJtC8lIFNBhTuQ52pI+gb69B6nh7Oe+nxD5cEzFU4bCmoFqqR+qVNDBqgcU89sj8oIh+h4f+j0tudLLabO057/UC+xd5BHb2kHnALhvIE3a/e29jCLkDel7Q2c6zXHqRlnjbUDjDqG9jJN7pUlrmP/PI5WBJBduccy3OtjLMa9Q3fWdMUKdxV7XnIKgQ3X9c5nnbxfuNuxgoj/h1qYQa4/W/CBmP6LoX5BvNOqw3f+aVTHwpMqlxsVbI4JPVF6WVCaoahvzQjlaM6StaV+hOyhNgp32yS7zRZGGmESkLciXUBuNN+pToCqPYi5awZNuJHqKNvwBH4GrhLZfJaSC1v6Z7ocLVcVtucrMoQLSDwZwC5zPILPMCPrdo684q+gdnHPWs/KNMG6zMxR/YcVHMUhkFYJJphFzRSAbs3Z1uI10Up/8OFo6j6QnBZjLfz6mILYvrhjR6Nb1yVwFayPWc/Xyt02ikeuUWVYTtPPEEFqEm6mf6PhywZmpM+RvWmyYsqqQiXrhjgtAxTVuGxn5L2mFlRozPwPgH7di+clPAmngRX2S0rYWXgDRrZ6cFLBGl9/86sVa5wy46yu4GRdwfS7jW8795qLYI2gqKynliOjX+0xcKSBTfxgutRsdiQ5L90jxKVEd8OwYG44rn96yOwfN2j28Nb0wmQfp7s7rULQcb02mwZJZT5TWK3+Umg9IHinkw444jfWDXKWCvA+pJdkBgsEXQ2eX6E+tAFNsZuPzw7SrR4pGReixXOm/SiGKeR2FOCz2xqA8E/3qVn23cJi7hFcerhfvso66tR/Tyl/313Ie3yptsYJ2GtWjsYq6M7R7pw+XcM3Mm2KI1jT7X5RtaB94ya4PARR39/GsX6Cjz7+wN/FauA5A2lKhvYQTjCTNu65bjgYa2hvvvOfj4GVKJjEVzB8AZgeFNan+7HYX6ttD43foZcgTT25oMjN7F5XOWOsFc2xoLrdZy6LF7mA6lxqMnwshq2ONkEHPC/xVvU4VrDW2n/8QLH9wnuM8RifEIIJFy2uT9gFjyJOYnADT9s43cZTFPMaPXGQ+S6082ypCazPdsBuf5yGrz2O9JWV9T9YIiTxdBYvqCdWCzDHxYqpjuNOcIpChyW7zp14F6jWNi753YSDqFUI8kOscAvmgGSDQweWNOd/IvJvvr2LhY3VGIDhkbnYRtr2AE55CrKrVfkk8hyiCyUPeVp4Rftg/AXsCX14JXp+KzyWgOcWU/zscNFCuiWnwCukZhs7Fa0sHm7uYmpYyo12bJo5gzmANIvmt7VnNBXjctafWynB15l+24DgdO8n6Dfh0VpGU17PZF8ra+TjCWeW8txDb+xwj7nMZIms00VQrDV2nxH1I+2tBbh4ylIHfDDdu2btOB8HcZtBryMqHU2s9NHF2+572B1MxDSpPuGQcRIGukCxgxhw0oPdXjm7iWNBsPdtkv8X8lJFqk3MoKpWfPWTkAA5O4uGAbFlRhgQ3X8I64xx9U8VlCKjrj9fUsL+bv6Efl3XFa5pZYiCUhdpWPm9vmdvOpXaKYaQtREe5NKLmoNC0dxXu9WUUeuTac0L5KZUjuiz2fJJzM7rbpw9wyJHMGPBcxtxgXF1vDdL3iKpcIZjuxkCQoVm33XbIhxVqBJC0JT7Abyp9AnZw7Vxu4Ge2zBm363AtBd9Hl5UCm8zeTLsoQeRJoEMD+rQ3Pafmb4yvk7kLEp7cYrw7RKSxkgVl49Rd6pY23uKrmNkFhKzAzHKf0Drqc7+YJIxC7lrA4qRylrhojMPq1c2+e+EUDbb/FPvrx9xdBf3To9434Si+3LPYXq/qPKmcEcXKro4mNCjtmf/gVI9SDnwb9HY7STpqaVcd4IWqbr47/zrqgp9AuhaoljuWnmjwir9T9AU2idiUFP5eS0oardy3uojBxOf1MrXGZgZXDhOoHz8wKHckrYlYSxZTjh2QEoES8e2vH3bWhU1+bp1hfmuzq2h62yamw48tsUb+GYN/1czoDLTtxbkuujzTVekmUvsuvV+t1m9DD+ObWKbACOBSQjR388YCoer0gPvv6QU2Bp/xHsbwIbicuTQDOvq0mZYDp5wbBg3dZQ1+eoOObkejWBSAewBEXM+ceQuU5NjWIbvyac+pjRg/yabUc632PzeoKsMBiTlIys1t9bMzl3iuZYo2rUNBH+eGYIdWTKc2MWAuDHbOOGSgp7ZIXFoAmCmO2irZLAZQzrKerwV66t4rIhojZ8NU8sMisfKMVyQ1Vr7obf4+NXR+Ce1NrusmHrKzRD+Nr0kkyxmZWodz9Vy3HvDhbzH11gX2e0l1HtX3O6MqwBjZl+HMZR15wXiJSngiRff7AONWUGm/9EuAmrYPq3paN7+8CBmM+SA1sxUzb9YdQJEYiy+cNGnZUsNQ3nU/rhfeEXctqy15lVny2oMQtt/uRU7R27U8OkcUh5H8Rqp3cXThpid+PDOiTSrhjhoL+eOrUj49fx86/2MussLcrp51DpUVWMM9k7nQZMepofkAhizhws8PPgAnf2kavBydFXSjQyaScBtKb48CeZYtDTi/2HGZZgWIMl77ldUeidwrwGb7Q0MszWd2SoV14/8gKeQqkY8qkhQfWbwjqGdtad8ZBi4te9gwt2C0RJ2PT3GQ6qprlUoo810rFf3vNj9rH1N7cFeYImHAV4a8NFi9r53LzLvSTxj2BsrwPLBX2OuC3wiCgcfcII3ilQqs+5dsRN+ThOjr1EUs2yxn021fMIbH0dxyCqWc0Pz9lBTDD5uMJ9k2Vw+azA8tC0BxVpsQt6bCLGzSeOLTmsVOBvc2G7/RWBWvMsJBdH7HWFls0zVEU6fcNwbVfUAgQy1+HImhb1pgD4MQiWViZEWhm5QqCtTU8eNXy0hRGcb8aHv/oLTdx4e/2UNbmcx9EcJgWxMVbky3UOm1faMcz+39lAaknERBV4AleAwLUrI+7jsEFPOkCwMCC836S5k6MPyq2GFhufYdizwcDqrmkQH1koiKPlQTehk6euJS6VUDDnvv3M+I+vtknXdPw+qmqsvdlei84zB5Xcg6ZG0ATUywMJH5TCMjOM1niaBXeWHjc+Jnvd0vHWyS3g2rm+rdtzaR/AkzEXg+/uGAdkdYiAnIC4XQSzxZYIsVU6lnXU2te+D/fJh6mAAjnsUKkgUXErp2s9bUcwG7mVX661Ex0ueysYiwrwNVG1BjVj2fmLy77COoTlNwbJdoasJRH7YUBz4ILfG7OHQykTeCltrj0m6pcq5lY1IsPCVlPowHcZERNCsrtgOT1h3S1xXB2kFhdFoV/Hvz51Ldbq7NrLVBlhg+UxAc4qIIdOgx7MRc4QUE1IkKtsFQ8bcm2m/VWukqWisSeLHgOb5n3A5Tc8PkwwPQTSxqF0Xq0N7rgnM6spmwBgmuEimxMMUd+8FQH+CXQZD4Ski0EIimFIvatC+t/AOKrpwcECUMSycccAfSbSOUIQpPsbZIQv55lqG+tM1O0Hi9hZgvLbZvMw89k5NwXlgnt9yoArPWB9pruhCQpBqaeatuGTThFfPIkwQicaZaylQgM5SaqT4MBjfcgMLJeDwSO+iZRlmSDGpS7j/0rjzClAj3zpRNyBH8weyIvpG3GodBna2DHBhVGG3wy8R+Fl570xMI30c000mwhSez8pfRmlfuXhhMyLhgEEJsHnsZaQtTyhyMshb/WqkcVyC0aQUX1aZ8Cq1yUDrjiI51vpNHLxxnYX3it8ck8zzrMxaDOmQPCMVLRF4A0xh6wXtxOFD3HyxsEWxqgROC8b0JxHe9zRmY2DG0dsLPmX5Bhx6JOZgzkYGv6G9LMPotaMtdHvlMkqg+VThV5CwaED6VdOP/OUxaiHapbsxCzgUe4wc3tkBXPYuQLDk5s2mNAgGnybkUDxdQd2izPv6YaBTou59186l7SkNPhtUv7TEu6qu7xbs9+mjD2BTyX9SyITx5W9RTnoGiPZgPYXmx3nnOMeLu26P8eWzpvGJkU7hVwo+7dKhwEXjFRnrH5MW+RXeZgqyTVFSpYc/thvwKu7DmFnDWj0B3RySvSEcqPQdheyJbNdRmkoxeB4KllqNSwcse4mri3Ds/PY/rfRjoAhGTv4dxPs09RBfYP9kdhlM6xFCTjdmAC4fp3eucK813mUqHcANct5oX4UREVW1LKA1bkxB3p80SN0mxOm9AfHMdPt/Ti0c0KPp5WmyXtTFNOHEj3BlLllibL9wROfa8YsH7Y8BfkkBfQOmyLT2XrZVjwzi1Zft4Tk0URe+dl2l1kalimD5psvaBfip4EvufKAyQzJaH5moUHpaw3F3Pk1Ip36/Kfv1GRzoDflpYF4tLoafSA58cEFqwHrv2roRL9nqwwgFcnLGbRhIbcRTJVsd+mM3hT2Sc+HiEN0pbIkel5hC1IXWTtKUClZmsaKdQaeMr7RBvru/Eexc5K7x1joCLBQQ+GbCzm7sJEUTD0HlQQ4upToNNCiMR9SpsVOPzYv7WtDZPxaFED3ZIpqdTuJ2tDYSsITUyLi8yaWhjmJacS5ujR7O2iHhtWEe3aLGmfGpOlqHspwqUSkEWWEzzfvv0eTS1knxrYDDiSjR7+TZfu05WA2wwO8z6daM4KcR1Fop//H6fAuKk8n2VJskQmvVuPgaa2GAS1uXaUrvQ2JrEkyeZK+FWvGSqpNjoFPPRfvw5v/cQXJgBdliLRH3n0Ud2R/XUeGwD2bTC7mi5CHfSMmsoS19Q/feCO4VwCREu0Kkuhp2IlhMWfnycK7Z+lrU0ec2lwu/cU+RZJTOhX7WgvS+ast/bwAWIGxjMc085J5iQKtRBpdrstayidGhU1uy+pnV1FYHYgZFviatfE0jZonq9UpFskOL6QUioZ6Gnrmv1xIdJ7NVZsorXCslNv6SvNnK0p6UZ8zrJSyhhL4aI4FDxdVE7PJg4GDyU1Kj09z0jx3lGs6+vQn4QZ8peKkV2uSf9fcYXrrvWfYYmCa9HAn1/rjP8TUlX4Fg+iqhQZ8u8J7SlcpalLsIYvvugVespxygtRZ2o2wtNVWeiGFVkvzSDLa19m2mzMG85q+lIGQFHhLnOumAMxTzg6/dkxnvE80Z7HGDCN9w7Tc7Jfe+ME8BXulSNDG5GXmqMjDY5vhI+ckqK38bsXJr46TNV4qVU2XXT7+Sisx6YvaLzPIwwzGRUtAtusjOEzOTECe31JNybHF8kaU5o1hc+uuYGNafsRORgNbOAnWvhhkMmmaGSU88jOp0BuVoeZ5H+G19OF1j6VAoh/ULHqv7cv11uKcdHkcOMRCZWMbJyRnno+Fgo/u5Yj9vKBwzwWBt5/oGdIbsRM1vwphq3ZIZe8NVLrZerJZeVZcRUhiYzDextDyxaWVvPGxPt2IM3I0I6YsNIiCiW5cuL7Fm/d+fDbL1oDeoKZEXnormLW/tEOMhn4uNJpq82yULXyPema6lafxDERmSQTWJnWCkJox9xTIUwUeNnLdrfQt+jgn5oU0aDWOyCzoAuXoRF+IjPBiq6QzH5c03Iq+uiK4jRvWDwccQu2u8SkYUNi8VA5UyHjQPuaOYU5TMc1rltU+0SGnGA6SWlO2d/dOwJhNYPfQVX1fkPjLGKA6a8Mo9iFTdt5ttraM8TjTGOYSsQF+snDHnhVh6J5iAt62exllRApLVjLtkzP7juTnbq1d19/j2oipXQWRM8ywbpcbvShbD9aVFWBZyzMIYO9LLzoNUi7C3beIJG9ThMUof0v2NKJCIEj+aFY2BX/fRFbVFtP4tfWi8xKnPNuSK7x1oh6Dy1OoNKrLv1V5tkuDJGnvdPIv66maVOKa5cuQFcxKA56bbvRildqiaqrNDjEOuVfd3KEHnWB3TI7e9+vZf3tgSfxQeHMp26pTD6aqOT7ko3inq7bfKYoFtcOFOP74J0Niaac3V38XjB/yuQoPXBXEMKz7UulbZKL9Rxscrj0a1zZbL1lCNvwKJRHciAINdTNJAtYlU5cNvk+ea8yUIrMRxX0NX0l68G5PG/ex3E/+W4xxvBAB7wUlNXl0AS+3IOl4QvprlrEDrySQnTUqCAVA18TQZ4az4iPnsoQ7wnqDTR3v6UcwuZZOOj4VRIpZ01AspA8l/xkzmX4MtkRgea9T/imO//bng/iNkLvoz8TbC+4V/gAv2MaiVMXhGEzxKviIPplAkYIG8qwCDu/b9i4QuDREJe+E633SLnyVFIMZoCgaS6izm3fHtu6B62D+I0JxQhco8KNFEITGo0h7IvSQu/gFWhOTVumHcjeSWXqEirkqHis/VgICmZXEDLftZfOQGMRerjP5/jxydfJd1vaS2f0ydDenoW1AStNtMiaZrDCcUsW6O/YZRw3UE57dBMqPobrYj2YhaodjVZEQ+FkQfRcvRAyM95JRn7GWGlG8Ll/BaOjtGdFOCraDQwu7/7vrSWBAAcjKaL1JoA0DhO8V/EbxYoZyG93JA/krzdiF4C3OYsH7+ts9/o/CKsD18Xrrc+sZIxnI9n2QWX7Qh5Y/jvpn23zI3f3jWRe1KJKUtSpnOKJtIi3TmHSzaOan0AHx4N3hn/3pe3Hhf6q5sTM5ilAujMLknNIeGSsZ9DIr+AQ8/V55o3EcYoTvqdr/UHqmxvpuvch9XCdsa8u9xTAqFigI4ZXOnn8o7lnOfroy1NN43UPgV7Qq9bOE2U/Lr9T0+6dwqE3NJ7gydYLZC9tGXMVcO/zAKjPV0WMPDzqOqOz1uMED1pibzuqULocarfDEXmM9levpG3NXshKNOsg9MsdbJkk628lKXGulEZeuq6+zByPjsOOHYWUI7Gli/p2cdN+joj5ibck1/ksUZT1qrwzsdfS7tsgLGxir6F+gmM9N+A356XqGtAUWhx/LeIVH3FhKFgy7/WSRvzOxNRerTAh7RhJOJiqiYR12kVNSVB1xVFWcmLq975VjHQ7b1+cwxsszVmsrSPKHHU5tgH9PyNYntASMCcY9/R/GEgWNtRQg65vOTdkywKwNNjRWLJrFC6asFOU9rxd+1J7QE24q3fq4vvFGaj+40RtncmtZgiLgRO7HKu/M3o4FNNmELRYHm9eRzLoHt6p/bQXeU8Gs8TmCUSK5C8e0KZp77QwEe0TP6S2c1TVyCL5xKE74Nmidth+HOCTqsAMSStRPGMIzngAHWeDTMcdbRTCGIeCp8Q38DfH2zSHG/l8N2nhMRDq0s5xFz5vFV32XXvJ3V4EoH/WWrXeyD9YDevM1HJtaJutTkgTHil9USjpVdGZwyQdGLkXDLjLgpWkUYb0ac6tWsRlvS9OAIDVpHYOH57rc4em9QkoL0YxYt2lAk75JCrtgjmXQJIM2MccDk8Bv08qY94NZO/9tRnUAZ0IMOB0+xRJO5w1yXsuaRF+E3sQ8BPWqbCY83R1ji/qxNhOpX22ebRt3yFFJHcQxw/Nw+HWfSmSfRKnzIRDZF/Mzp5DayV95XKGKI+cQb29fGt0OBK7LSQTnMYIMK6/nuUBEsyoICDzqAAJ64WbFTYILG5+okeUxaBwqndcSGwxLLqMccqXAa59Lp4+u7Nd2ZwM5Rfzds8UhH1zQnLDEdSZ39TkEa76mz54WAAS9hY4up3dzsLSIoBxzxO97Hku44I5V+dFQa3UupcYa/BYFu7TCx40p6PLiMaxeKVzC08QpzmvbJsEyYs549FtSSppxCpRKY0FOqFHZI+3O9bLfR6UqAtRLQv6lW09UdtjXrekG2UKzTgcjIMfE0zaKmZKPI3QbTYV7RF/wU/9BaifrP9/3l6ZSg9l9VlMYf0TNYS0US61cAigbmlZM9JYgzGG+uvw2vGSOtcdPpdRxpC9II5YDuPXsQ93Yj3jppHpJZDn6tz71WvyD57RJgGV0I/Y4Nx61ap1bg/hcP4KJeD51OAV49qrFvtltukH9LtC1X7fc32OUnWjrsGrHJwVQIgICaCi2e5Vjmw/BJrnhC1MPBbT+/pJ9sPdGrOHlbqAs4lSGGxRGUL07kdZeOrCPICG34sB3WXv30DW+0UVvgpy05S4ZPvQnCbrbJ1DjkcfZtq6d5bNhMFDDn90NV/kiGGhD9pB/dfhDGJWty5GDEPsTyT+apExT7v45PyfwbbffGqPep43Ei9rvC2tOMPn/3Ysi5MMf+cqZifj0FevJRTyMAkbyNl2ExwD10auNxGUQevAXqj4pppo3sjGPuyPQQDbz2FgzumUVPw5SIivcoY29kCMEp42urH0k7bF2alNTJoiCgn9JjdO5kp2pMV4p5BVtnBKub1R4RL2Xm+pXr5gawkl0UNTfffmKAPTQTCggzabo08fG2045Nkat5QV9vZriTw6Zl/3IrVjo3oSaQRctfPmhatiaryGuRw93bGo9KRJTQBrPPFNXqaHxB05fV1qMx8khCpfesLat/Luaw6QQypqLarOOja90IKU+Oh+rY99HN44wIjquJCB+63SvV3gVq7UOOXzbI28tka+NibSNJTUM9ExzCU+OKOWcaG6dtIbiWds+/ENudiwDhE2BVAdttRFzLwBhF1mrlV6+co0LzEJHo+n/P0ys32RxnEdfrudUrlG/MfgUtjWPPf8jFxVqIIl63dDVMuCfYwMJiOQ+6guaVix8juioZkSiQco/24PQRNZi1xaltl5hoA3jusFLuSjcjNjfgZ8VKZVXMgAWP/lOOolnnXl+mSNiKReWQgeFJv/nBo9GZ1NLtSofboAJskuYweG38qIRmYF8ngBvaYwlznpD0CRgyzk8NuMNG9LIF+siDlh8ianpQs5SE2MopF3lAnd4AQqR2rWSTcn4orjxoS8YGBGx88KdW4San24Mv+WkLWOnTq9O1Y4F2zgf/+v5G+w9gzsv+QYqMoQUyelh7fWaq8TejMolsal5cVPbOWUVPabc9f8kDiFayCh7oBHaal+ZbZIUXW9GcbLruZjYZUVa3oAI2gDA533e//ikt41knMmLTjHfRY1aamiJmCBI5yu6gOgMeWHy1YrKEoYoqPivIok33YfKjmF4zHkQWdG7l6Q0vjiaqS/Q//QtfOAD7zt+zUXZhpzT7gELZzx3Dl9TUkzfMp2bn9gO0wf2l5c4Q2P+TMt4yeBqd76CwGeEuZNy0p6Qk2sj6Ea4r6ZbdjlPmavfRXxhzootOupWrZb8ZTCGgqaoWzs8JkkEU00Jbkn95jdF6SyGZj1EJytDVKlyKlKn0SDYFVyYBqXL72YP+yHeAJFBNOwqsDXOBd7CLcz0M2bdVCMJ1VdGgBnsaGRrMyqZ2UeKI3oNDmtLb6BgzMLnyJy85NZUptNbrFAnowzHwQ4odw8q+M/zxesNoLLH8XJ2puoHdDB4HOixwCiuhnsAGUCYoZQQIHSs0Er3Uspea/0mOxmLEGtwomJ2BNGvCTHVu4g0A2tuPn+mCZiacjkQOytgif4OukfY5r3lcZuuRk27evBykmcpJ65TZh1LHA/qxUiMVQ0bD9rAFA2M2axfsAikN7IHJuNRYwH0zE5Otu2pRYC3SKLpAZ9KKkmoKhNCHxqZWoUDzqBfHVvSt3NFKMkYN8ZpF/i/ri7KpGhrmRhPkRYcJ9CDrlO9WlpebP0VDxvWdX4Q/yahiiHh2Lx20wo7UiytsN+U45rz/nRbIAX/1hLfl7NMnmkej6luayH+lY8s+rYhBCzZ9vElzPRkB+J9NxcacZntWNvhtjNjhgnYn45VNIlq/Px/hieqlp18HfI1s6e0RRGu9bdLRCPdiddRDb7ZFIi9cc22S1CQa3+86OkkHU3uAPLmGZ7GbpbsSZNM+f9qq+ZDs0xK4n2BYNYapTn7JwoM64RpfOn+y+en8ocQNGogDOiEyNTCG8jveqF3vD0iRcWaw44VVNh2RmdBuZDYBL9qiyoVgW7dJkOlVyXpe5nmkvLP7UfQuttgoDRUo5yNBPeEKQf+ynr4vrpkqGkuZMNKt+NOT+pFJ7UmjV3QCLD/j3c0R9CoIyykkQjLGZmS6KhrsFkWuFoQLqyILOrdH3hn3bI28jnyYQzMPudJOvtCpsbaRgxziKHxNH/7+Oy/Mjaiuya4vboi/b2f24/98xy7uqPqmnKRo9U22lxJ6mRV5lPKiskSEmgGgdTzEQMDm7i3qz2YeoIpUxmX8/j+CZL2QQpLawWbwlf2BkomrH1O8252pzACWQs8OJJ8XahoDprvo6VxOKFri1SRJgWr8S6r5yUYwPBjCqTTXQ9uqABwhNymWB5Brw6EiSRcmjfAj/tKpwGWNsK8XezDhsnaXczdeGr1Tk9RBQJKaiF5958zuTLnkGPkuOHbMBv5lDoSd8/Ae1BuIr4QKFVLO9ouywa/1lUkSb4wsfoqhz5xWHR0Jz/Sr6FRHnI/Wl29JXWhIDyImgOCNlWOIqH3mdnoe1EqcWp4BVja3Wdlax5dF/lFSFZewlSJbTUqu+4N9tpTKpGzS0xMy9T4MHagoSWDb9GQkz414rilE8SFDOCHZtWIZMZ3qdUk8yq4FBWi98i7VwQymxpefksI4JchRngUFXI0Sq5oTI5dzA/fQdIYJRkGJ6f2rcvG/8XLRe598Qw/J2/UFSzxfvw/BqrIBzD71rlZlroF9OnC1o/DD8pcSyy5sDBt41kbUjWaCQNWsv01idBzmp4sv4XAL2Ax7s1YOzf90vJPWGNXCrFJkMW+s90f52i8oqiBlIkt+tk8wHwUYz3zdwxYKuXQetC70VZta3/ExFvZ4gM7yiMPknHTtIeEWXmkqBG6GblRBFoZVCdGafzXEdguTri2/khEaJKsrmMzIF1xJseyvcMJprtKOQu407EFmz+nNu9w6FqIpoOFsxMXiMyNpge1zQgasWY4b6kx6S5jfI4QqR1UuZkZlK6K4XnoBTb5BY6BBFdn1r46ASJwpc+kXKuofZkyOfAMwsio469EGrNvYyDW0n7jnfACZbwGa3q5a4AakhK03pX99/gXFiSPiPwbjNJHTDKDX7mXb9sY0plw4DhA3qJ0MwiYDjw/QQm6NMhtNHdsEK7F+JN6z95XYGp6voHAbLrAT8Xcd/RO/o6rXjc6ccQjVkpdhuqAEpyKEXA3uIv3oTnYCY7v24+w3KHSGUrdIwNqIbvSNVbL6JGXXcGVZLsBlRXVBqQhmSzrlixzSvr4d7FK/nkGmOJdEYGno9I5aBvKQCwJgYy33LQvYQ8cd/1gybq8TubxsVoZYh6d01GuO142trGl/1DJrikSQcTGReMRPicBEzKapQdFXlEYNJU1qvQI6S/h8VeKhPwa395iQ0r8doWaBvTMIwPhTWEI0N9QKFXl7CFlko9lTne/YLbC57HVCs+NcDS+fmseAx5DP1MXmIJeNDgtNo7AAdqSpkOh0RmNK+SqNPaE5yCLKy5q85TwtvKWkVdOj6+3Xg53HLCLol5FFhr/nfvq0983MRrniWFy60c6UkIoumQUQqwY71bhv0xYWshHYaKL1+2/TCVnu7gbWQOLGDMvSYZ3fuy8zWGXifajyPi3in//7IDWkdWNu7VVM06T3bg2tD487QPY10i/3vaWaBq2yLTNJNUAh"/>
  <p:tag name="MEKKOEXCEL8" val="False"/>
  <p:tag name="MEKKOEXCEL7" val="False"/>
  <p:tag name="MEKKOEXCEL6" val="False"/>
  <p:tag name="MEKKOSAVED" val="1"/>
  <p:tag name="MEKKO" val="MekkoChart"/>
  <p:tag name="MEKKOCHARTIMAGE" val="FILL"/>
</p:tagLst>
</file>

<file path=ppt/tags/tag47.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48.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49.xml><?xml version="1.0" encoding="utf-8"?>
<p:tagLst xmlns:a="http://schemas.openxmlformats.org/drawingml/2006/main" xmlns:r="http://schemas.openxmlformats.org/officeDocument/2006/relationships" xmlns:p="http://schemas.openxmlformats.org/presentationml/2006/main">
  <p:tag name="BTFPLAYOUTENABLED" val="1"/>
</p:tagLst>
</file>

<file path=ppt/tags/tag5.xml><?xml version="1.0" encoding="utf-8"?>
<p:tagLst xmlns:a="http://schemas.openxmlformats.org/drawingml/2006/main" xmlns:r="http://schemas.openxmlformats.org/officeDocument/2006/relationships" xmlns:p="http://schemas.openxmlformats.org/presentationml/2006/main">
  <p:tag name="BTFPLAYOUTENABLED" val="1"/>
</p:tagLst>
</file>

<file path=ppt/tags/tag50.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51.xml><?xml version="1.0" encoding="utf-8"?>
<p:tagLst xmlns:a="http://schemas.openxmlformats.org/drawingml/2006/main" xmlns:r="http://schemas.openxmlformats.org/officeDocument/2006/relationships" xmlns:p="http://schemas.openxmlformats.org/presentationml/2006/main">
  <p:tag name="BTFPLAYOUTENABLED" val="1"/>
</p:tagLst>
</file>

<file path=ppt/tags/tag52.xml><?xml version="1.0" encoding="utf-8"?>
<p:tagLst xmlns:a="http://schemas.openxmlformats.org/drawingml/2006/main" xmlns:r="http://schemas.openxmlformats.org/officeDocument/2006/relationships" xmlns:p="http://schemas.openxmlformats.org/presentationml/2006/main">
  <p:tag name="BTFPLAYOUTCOLUMNS" val="1"/>
  <p:tag name="BTFPLAYOUTENABLED" val="1"/>
</p:tagLst>
</file>

<file path=ppt/tags/tag53.xml><?xml version="1.0" encoding="utf-8"?>
<p:tagLst xmlns:a="http://schemas.openxmlformats.org/drawingml/2006/main" xmlns:r="http://schemas.openxmlformats.org/officeDocument/2006/relationships" xmlns:p="http://schemas.openxmlformats.org/presentationml/2006/main">
  <p:tag name="BTFPLAYOUTENABLED" val="1"/>
</p:tagLst>
</file>

<file path=ppt/tags/tag54.xml><?xml version="1.0" encoding="utf-8"?>
<p:tagLst xmlns:a="http://schemas.openxmlformats.org/drawingml/2006/main" xmlns:r="http://schemas.openxmlformats.org/officeDocument/2006/relationships" xmlns:p="http://schemas.openxmlformats.org/presentationml/2006/main">
  <p:tag name="BTFPLAYOUTENABLED" val="1"/>
</p:tagLst>
</file>

<file path=ppt/tags/tag55.xml><?xml version="1.0" encoding="utf-8"?>
<p:tagLst xmlns:a="http://schemas.openxmlformats.org/drawingml/2006/main" xmlns:r="http://schemas.openxmlformats.org/officeDocument/2006/relationships" xmlns:p="http://schemas.openxmlformats.org/presentationml/2006/main">
  <p:tag name="BTFPLAYOUTENABLED" val="1"/>
</p:tagLst>
</file>

<file path=ppt/tags/tag56.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57.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58.xml><?xml version="1.0" encoding="utf-8"?>
<p:tagLst xmlns:a="http://schemas.openxmlformats.org/drawingml/2006/main" xmlns:r="http://schemas.openxmlformats.org/officeDocument/2006/relationships" xmlns:p="http://schemas.openxmlformats.org/presentationml/2006/main">
  <p:tag name="BTFPLAYOUTENABLED" val="1"/>
</p:tagLst>
</file>

<file path=ppt/tags/tag59.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6.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60.xml><?xml version="1.0" encoding="utf-8"?>
<p:tagLst xmlns:a="http://schemas.openxmlformats.org/drawingml/2006/main" xmlns:r="http://schemas.openxmlformats.org/officeDocument/2006/relationships" xmlns:p="http://schemas.openxmlformats.org/presentationml/2006/main">
  <p:tag name="BTFPCENTERX" val="75"/>
  <p:tag name="BTFPCENTERY" val="50"/>
</p:tagLst>
</file>

<file path=ppt/tags/tag61.xml><?xml version="1.0" encoding="utf-8"?>
<p:tagLst xmlns:a="http://schemas.openxmlformats.org/drawingml/2006/main" xmlns:r="http://schemas.openxmlformats.org/officeDocument/2006/relationships" xmlns:p="http://schemas.openxmlformats.org/presentationml/2006/main">
  <p:tag name="BTFPLAYOUTENABLED" val="1"/>
</p:tagLst>
</file>

<file path=ppt/tags/tag62.xml><?xml version="1.0" encoding="utf-8"?>
<p:tagLst xmlns:a="http://schemas.openxmlformats.org/drawingml/2006/main" xmlns:r="http://schemas.openxmlformats.org/officeDocument/2006/relationships" xmlns:p="http://schemas.openxmlformats.org/presentationml/2006/main">
  <p:tag name="BTFPLAYOUTENABLED" val="1"/>
</p:tagLst>
</file>

<file path=ppt/tags/tag63.xml><?xml version="1.0" encoding="utf-8"?>
<p:tagLst xmlns:a="http://schemas.openxmlformats.org/drawingml/2006/main" xmlns:r="http://schemas.openxmlformats.org/officeDocument/2006/relationships" xmlns:p="http://schemas.openxmlformats.org/presentationml/2006/main">
  <p:tag name="BTFPLAYOUTENABLED" val="0"/>
  <p:tag name="BTFPLAYOUTCOLUMNS" val="2"/>
</p:tagLst>
</file>

<file path=ppt/tags/tag64.xml><?xml version="1.0" encoding="utf-8"?>
<p:tagLst xmlns:a="http://schemas.openxmlformats.org/drawingml/2006/main" xmlns:r="http://schemas.openxmlformats.org/officeDocument/2006/relationships" xmlns:p="http://schemas.openxmlformats.org/presentationml/2006/main">
  <p:tag name="BTFPLAYOUTENABLED" val="1"/>
</p:tagLst>
</file>

<file path=ppt/tags/tag65.xml><?xml version="1.0" encoding="utf-8"?>
<p:tagLst xmlns:a="http://schemas.openxmlformats.org/drawingml/2006/main" xmlns:r="http://schemas.openxmlformats.org/officeDocument/2006/relationships" xmlns:p="http://schemas.openxmlformats.org/presentationml/2006/main">
  <p:tag name="BTFPLAYOUTENABLED" val="1"/>
</p:tagLst>
</file>

<file path=ppt/tags/tag66.xml><?xml version="1.0" encoding="utf-8"?>
<p:tagLst xmlns:a="http://schemas.openxmlformats.org/drawingml/2006/main" xmlns:r="http://schemas.openxmlformats.org/officeDocument/2006/relationships" xmlns:p="http://schemas.openxmlformats.org/presentationml/2006/main">
  <p:tag name="BTFPLAYOUTENABLED" val="1"/>
</p:tagLst>
</file>

<file path=ppt/tags/tag67.xml><?xml version="1.0" encoding="utf-8"?>
<p:tagLst xmlns:a="http://schemas.openxmlformats.org/drawingml/2006/main" xmlns:r="http://schemas.openxmlformats.org/officeDocument/2006/relationships" xmlns:p="http://schemas.openxmlformats.org/presentationml/2006/main">
  <p:tag name="BTFPLAYOUTENABLED" val="1"/>
</p:tagLst>
</file>

<file path=ppt/tags/tag68.xml><?xml version="1.0" encoding="utf-8"?>
<p:tagLst xmlns:a="http://schemas.openxmlformats.org/drawingml/2006/main" xmlns:r="http://schemas.openxmlformats.org/officeDocument/2006/relationships" xmlns:p="http://schemas.openxmlformats.org/presentationml/2006/main">
  <p:tag name="BTFPLAYOUTENABLED" val="1"/>
</p:tagLst>
</file>

<file path=ppt/tags/tag69.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7.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70.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71.xml><?xml version="1.0" encoding="utf-8"?>
<p:tagLst xmlns:a="http://schemas.openxmlformats.org/drawingml/2006/main" xmlns:r="http://schemas.openxmlformats.org/officeDocument/2006/relationships" xmlns:p="http://schemas.openxmlformats.org/presentationml/2006/main">
  <p:tag name="BTFPLAYOUTENABLED" val="1"/>
</p:tagLst>
</file>

<file path=ppt/tags/tag72.xml><?xml version="1.0" encoding="utf-8"?>
<p:tagLst xmlns:a="http://schemas.openxmlformats.org/drawingml/2006/main" xmlns:r="http://schemas.openxmlformats.org/officeDocument/2006/relationships" xmlns:p="http://schemas.openxmlformats.org/presentationml/2006/main">
  <p:tag name="BTFPLAYOUTCOLUMNS" val="2"/>
  <p:tag name="BTFP_TEMPLATE" val="&lt;?xml version=&quot;1.0&quot; encoding=&quot;utf-8&quot;?&gt;&lt;Template&gt;&lt;Id&gt;bc6d74df4698546f3377319208632095&lt;/Id&gt;&lt;Version&gt;4&lt;/Version&gt;&lt;/Template&gt;"/>
  <p:tag name="BTFPLAYOUTENABLED" val="0"/>
</p:tagLst>
</file>

<file path=ppt/tags/tag73.xml><?xml version="1.0" encoding="utf-8"?>
<p:tagLst xmlns:a="http://schemas.openxmlformats.org/drawingml/2006/main" xmlns:r="http://schemas.openxmlformats.org/officeDocument/2006/relationships" xmlns:p="http://schemas.openxmlformats.org/presentationml/2006/main">
  <p:tag name="BTFPLAYOUTENABLED" val="1"/>
</p:tagLst>
</file>

<file path=ppt/tags/tag74.xml><?xml version="1.0" encoding="utf-8"?>
<p:tagLst xmlns:a="http://schemas.openxmlformats.org/drawingml/2006/main" xmlns:r="http://schemas.openxmlformats.org/officeDocument/2006/relationships" xmlns:p="http://schemas.openxmlformats.org/presentationml/2006/main">
  <p:tag name="BTFPLAYOUTENABLED" val="1"/>
</p:tagLst>
</file>

<file path=ppt/tags/tag75.xml><?xml version="1.0" encoding="utf-8"?>
<p:tagLst xmlns:a="http://schemas.openxmlformats.org/drawingml/2006/main" xmlns:r="http://schemas.openxmlformats.org/officeDocument/2006/relationships" xmlns:p="http://schemas.openxmlformats.org/presentationml/2006/main">
  <p:tag name="BTFPLAYOUTENABLED" val="1"/>
</p:tagLst>
</file>

<file path=ppt/tags/tag76.xml><?xml version="1.0" encoding="utf-8"?>
<p:tagLst xmlns:a="http://schemas.openxmlformats.org/drawingml/2006/main" xmlns:r="http://schemas.openxmlformats.org/officeDocument/2006/relationships" xmlns:p="http://schemas.openxmlformats.org/presentationml/2006/main">
  <p:tag name="BTFPLAYOUTENABLED" val="1"/>
</p:tagLst>
</file>

<file path=ppt/tags/tag77.xml><?xml version="1.0" encoding="utf-8"?>
<p:tagLst xmlns:a="http://schemas.openxmlformats.org/drawingml/2006/main" xmlns:r="http://schemas.openxmlformats.org/officeDocument/2006/relationships" xmlns:p="http://schemas.openxmlformats.org/presentationml/2006/main">
  <p:tag name="BTFPLAYOUTENABLED" val="1"/>
</p:tagLst>
</file>

<file path=ppt/tags/tag78.xml><?xml version="1.0" encoding="utf-8"?>
<p:tagLst xmlns:a="http://schemas.openxmlformats.org/drawingml/2006/main" xmlns:r="http://schemas.openxmlformats.org/officeDocument/2006/relationships" xmlns:p="http://schemas.openxmlformats.org/presentationml/2006/main">
  <p:tag name="BTFPLAYOUTENABLED" val="1"/>
</p:tagLst>
</file>

<file path=ppt/tags/tag79.xml><?xml version="1.0" encoding="utf-8"?>
<p:tagLst xmlns:a="http://schemas.openxmlformats.org/drawingml/2006/main" xmlns:r="http://schemas.openxmlformats.org/officeDocument/2006/relationships" xmlns:p="http://schemas.openxmlformats.org/presentationml/2006/main">
  <p:tag name="BTFPLAYOUTENABLED" val="1"/>
</p:tagLst>
</file>

<file path=ppt/tags/tag8.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80.xml><?xml version="1.0" encoding="utf-8"?>
<p:tagLst xmlns:a="http://schemas.openxmlformats.org/drawingml/2006/main" xmlns:r="http://schemas.openxmlformats.org/officeDocument/2006/relationships" xmlns:p="http://schemas.openxmlformats.org/presentationml/2006/main">
  <p:tag name="BTFPLAYOUTENABLED" val="1"/>
</p:tagLst>
</file>

<file path=ppt/tags/tag81.xml><?xml version="1.0" encoding="utf-8"?>
<p:tagLst xmlns:a="http://schemas.openxmlformats.org/drawingml/2006/main" xmlns:r="http://schemas.openxmlformats.org/officeDocument/2006/relationships" xmlns:p="http://schemas.openxmlformats.org/presentationml/2006/main">
  <p:tag name="BTFPLAYOUTENABLED" val="1"/>
</p:tagLst>
</file>

<file path=ppt/tags/tag82.xml><?xml version="1.0" encoding="utf-8"?>
<p:tagLst xmlns:a="http://schemas.openxmlformats.org/drawingml/2006/main" xmlns:r="http://schemas.openxmlformats.org/officeDocument/2006/relationships" xmlns:p="http://schemas.openxmlformats.org/presentationml/2006/main">
  <p:tag name="BTFPLAYOUTCOLUMNS" val="3"/>
  <p:tag name="BTFPLAYOUTENABLED" val="0"/>
</p:tagLst>
</file>

<file path=ppt/tags/tag83.xml><?xml version="1.0" encoding="utf-8"?>
<p:tagLst xmlns:a="http://schemas.openxmlformats.org/drawingml/2006/main" xmlns:r="http://schemas.openxmlformats.org/officeDocument/2006/relationships" xmlns:p="http://schemas.openxmlformats.org/presentationml/2006/main">
  <p:tag name="BTFPLAYOUTENABLED" val="1"/>
</p:tagLst>
</file>

<file path=ppt/tags/tag84.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85.xml><?xml version="1.0" encoding="utf-8"?>
<p:tagLst xmlns:a="http://schemas.openxmlformats.org/drawingml/2006/main" xmlns:r="http://schemas.openxmlformats.org/officeDocument/2006/relationships" xmlns:p="http://schemas.openxmlformats.org/presentationml/2006/main">
  <p:tag name="BTFPLAYOUTENABLED" val="1"/>
</p:tagLst>
</file>

<file path=ppt/tags/tag86.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87.xml><?xml version="1.0" encoding="utf-8"?>
<p:tagLst xmlns:a="http://schemas.openxmlformats.org/drawingml/2006/main" xmlns:r="http://schemas.openxmlformats.org/officeDocument/2006/relationships" xmlns:p="http://schemas.openxmlformats.org/presentationml/2006/main">
  <p:tag name="BTFPLAYOUTENABLED" val="1"/>
</p:tagLst>
</file>

<file path=ppt/tags/tag88.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9.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heme/theme1.xml><?xml version="1.0" encoding="utf-8"?>
<a:theme xmlns:a="http://schemas.openxmlformats.org/drawingml/2006/main" name="Bain Core">
  <a:themeElements>
    <a:clrScheme name="Bain">
      <a:dk1>
        <a:srgbClr val="000000"/>
      </a:dk1>
      <a:lt1>
        <a:srgbClr val="FFFFFF"/>
      </a:lt1>
      <a:dk2>
        <a:srgbClr val="D6D6D6"/>
      </a:dk2>
      <a:lt2>
        <a:srgbClr val="5C5C5C"/>
      </a:lt2>
      <a:accent1>
        <a:srgbClr val="B4B4B4"/>
      </a:accent1>
      <a:accent2>
        <a:srgbClr val="D6D6D6"/>
      </a:accent2>
      <a:accent3>
        <a:srgbClr val="CC0000"/>
      </a:accent3>
      <a:accent4>
        <a:srgbClr val="46647B"/>
      </a:accent4>
      <a:accent5>
        <a:srgbClr val="507867"/>
      </a:accent5>
      <a:accent6>
        <a:srgbClr val="973B74"/>
      </a:accent6>
      <a:hlink>
        <a:srgbClr val="46647B"/>
      </a:hlink>
      <a:folHlink>
        <a:srgbClr val="7891A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indent="0" algn="ctr">
          <a:buNone/>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cap="flat">
          <a:solidFill>
            <a:schemeClr val="tx1"/>
          </a:solidFill>
          <a:miter lim="800000"/>
          <a:tailEnd type="none" w="med" len="lg"/>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36000" tIns="36000" rIns="36000" bIns="36000" rtlCol="0">
        <a:spAutoFit/>
      </a:bodyPr>
      <a:lstStyle>
        <a:defPPr marL="0" indent="0">
          <a:buNone/>
          <a:defRPr sz="1600" dirty="0" err="1" smtClean="0"/>
        </a:defPPr>
      </a:lstStyle>
    </a:txDef>
  </a:objectDefaults>
  <a:extraClrSchemeLst/>
  <a:extLst>
    <a:ext uri="{05A4C25C-085E-4340-85A3-A5531E510DB2}">
      <thm15:themeFamily xmlns:thm15="http://schemas.microsoft.com/office/thememl/2012/main" name="Bain Core On Screen Show (16_9).potx" id="{BF16324A-100D-43A3-989B-06855AF3057C}" vid="{05E5CB01-ABF8-49A0-9EED-8A582D469C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Bain Core On Screen Show (16_9)</Template>
  <TotalTime>7648</TotalTime>
  <Words>5297</Words>
  <Application>Microsoft Office PowerPoint</Application>
  <PresentationFormat>Widescreen</PresentationFormat>
  <Paragraphs>417</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Cambria Math</vt:lpstr>
      <vt:lpstr>Verdana</vt:lpstr>
      <vt:lpstr>Bain Core</vt:lpstr>
      <vt:lpstr>Strategic Challenge 2022</vt:lpstr>
      <vt:lpstr>PowerPoint Presentation</vt:lpstr>
      <vt:lpstr>You received your second project assignment from your manager</vt:lpstr>
      <vt:lpstr>The goal of Phase 2 is to complete the “Strategy on a page” slide</vt:lpstr>
      <vt:lpstr>Strategic Plan Framework &amp; Key questions</vt:lpstr>
      <vt:lpstr>Where to Play back-up</vt:lpstr>
      <vt:lpstr>How to Win back-up</vt:lpstr>
      <vt:lpstr>Roadmap &amp; Enablers back-up (1/2)</vt:lpstr>
      <vt:lpstr>Roadmap &amp; Enablers back-up (2/2)</vt:lpstr>
      <vt:lpstr>PowerPoint Presentation</vt:lpstr>
      <vt:lpstr>Case for change</vt:lpstr>
      <vt:lpstr>Our ambition is to reduce by 60% the liquid emissions of CO2e in Pará by 2030</vt:lpstr>
      <vt:lpstr>Back-up: Our ambition is measured in terms of liquid CO2e emissions </vt:lpstr>
      <vt:lpstr>There is an expected ramp up to capture the full potential of our plan over time</vt:lpstr>
      <vt:lpstr>PowerPoint Presentation</vt:lpstr>
      <vt:lpstr>You received an e-mail from the consultant leading the Where to Play workstream</vt:lpstr>
      <vt:lpstr>The Bain Partner explained to you how to do a prioritization matrix</vt:lpstr>
      <vt:lpstr>It is possible to group products in the agribusiness sector according to their environmental footprints</vt:lpstr>
      <vt:lpstr>PowerPoint Presentation</vt:lpstr>
      <vt:lpstr>You received an e-mail from the consultant leading the How to Win workstream</vt:lpstr>
      <vt:lpstr>Expert interview</vt:lpstr>
      <vt:lpstr>News clipping</vt:lpstr>
      <vt:lpstr>PowerPoint Presentation</vt:lpstr>
      <vt:lpstr>You received an e-mail from the Senior Associate Consultant leading the Roadmap &amp; Enablers workstream</vt:lpstr>
      <vt:lpstr>You can assess the contribution of each initiative to reach the ambition by placing it on a 2x2 matrix</vt:lpstr>
      <vt:lpstr>Timeline template</vt:lpstr>
      <vt:lpstr>Your manager shared some thoughts on how to group the implementation initiatives</vt:lpstr>
      <vt:lpstr>The Bain partner on the case provided some guidelines on how to define enablers for this project</vt:lpstr>
      <vt:lpstr>PowerPoint Presentation</vt:lpstr>
    </vt:vector>
  </TitlesOfParts>
  <Company>Bain &amp;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Herig, Pedro</dc:creator>
  <cp:lastModifiedBy>Cardoso, Lucas</cp:lastModifiedBy>
  <cp:revision>402</cp:revision>
  <cp:lastPrinted>2017-02-15T14:23:56Z</cp:lastPrinted>
  <dcterms:created xsi:type="dcterms:W3CDTF">2022-02-03T17:35:08Z</dcterms:created>
  <dcterms:modified xsi:type="dcterms:W3CDTF">2022-03-21T23:03:21Z</dcterms:modified>
</cp:coreProperties>
</file>