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1"/>
  </p:notesMasterIdLst>
  <p:handoutMasterIdLst>
    <p:handoutMasterId r:id="rId42"/>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291" r:id="rId23"/>
    <p:sldId id="306" r:id="rId24"/>
    <p:sldId id="344" r:id="rId25"/>
    <p:sldId id="297" r:id="rId26"/>
    <p:sldId id="355" r:id="rId27"/>
    <p:sldId id="354" r:id="rId28"/>
    <p:sldId id="260" r:id="rId29"/>
    <p:sldId id="312" r:id="rId30"/>
    <p:sldId id="261" r:id="rId31"/>
    <p:sldId id="262" r:id="rId32"/>
    <p:sldId id="263" r:id="rId33"/>
    <p:sldId id="277" r:id="rId34"/>
    <p:sldId id="319" r:id="rId35"/>
    <p:sldId id="356" r:id="rId36"/>
    <p:sldId id="316" r:id="rId37"/>
    <p:sldId id="304" r:id="rId38"/>
    <p:sldId id="286" r:id="rId39"/>
    <p:sldId id="363" r:id="rId40"/>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3623" autoAdjust="0"/>
  </p:normalViewPr>
  <p:slideViewPr>
    <p:cSldViewPr snapToGrid="0">
      <p:cViewPr varScale="1">
        <p:scale>
          <a:sx n="80" d="100"/>
          <a:sy n="80" d="100"/>
        </p:scale>
        <p:origin x="965" y="67"/>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a:p>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t>Sobsey, M., T. Fuji, et al. (1991). "Inactivation of cell associated and dispersed Hepatitis A virus in water." </a:t>
            </a:r>
            <a:r>
              <a:rPr lang="en-US" u="sng"/>
              <a:t>J Am Water Works Assoc</a:t>
            </a:r>
            <a:r>
              <a:rPr lang="en-US"/>
              <a:t> </a:t>
            </a:r>
            <a:r>
              <a:rPr lang="en-US" b="1"/>
              <a:t>83</a:t>
            </a:r>
            <a:r>
              <a:rPr lang="en-US"/>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22</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dirty="0"/>
              <a:t>https://chlorine.americanchemistry.com/Standalone-Content/PDFs/Typhoid-Fever.pdf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23</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24</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25</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http://www.olinchloralkali.com/calculators/calc_table.asp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28</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29</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30</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31</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32</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33</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34</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36</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37</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38</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Rittmann</a:t>
            </a:r>
            <a:r>
              <a:rPr lang="en-US" dirty="0"/>
              <a:t>, B. E. and P. M. Huck (1989). "Biological Treatment of Public Water Supplies." </a:t>
            </a:r>
            <a:r>
              <a:rPr lang="en-US" u="sng" dirty="0"/>
              <a:t>Critical Reviews in Environmental Control</a:t>
            </a:r>
            <a:r>
              <a:rPr lang="en-US" dirty="0"/>
              <a:t> </a:t>
            </a:r>
            <a:r>
              <a:rPr lang="en-US" b="1" dirty="0"/>
              <a:t>19</a:t>
            </a:r>
            <a:r>
              <a:rPr lang="en-US" dirty="0"/>
              <a:t>(2): 119-184.</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http://www.americanchemistry.com/s_chlorine/sec_content.asp?CID=1133&amp;DID=4491&amp;CTYPEID=109#chl for the cholera</a:t>
            </a:r>
            <a:r>
              <a:rPr lang="en-US" baseline="0" dirty="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http://chlorine.americanchemistry.com/Chlorine-Misinformation</a:t>
            </a:r>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en-US" dirty="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99EC81-2FE8-4025-B954-4EEC5DA9E0FE}"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19400" y="228600"/>
            <a:ext cx="60960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s-HN" sz="1400" b="0" i="0" u="none" strike="noStrike" cap="none" baseline="0">
                <a:solidFill>
                  <a:schemeClr val="dk1"/>
                </a:solidFill>
                <a:latin typeface="Calibri"/>
                <a:ea typeface="Calibri"/>
                <a:cs typeface="Calibri"/>
                <a:sym typeface="Calibri"/>
              </a:rPr>
              <a:t>‹#›</a:t>
            </a:fld>
            <a:endParaRPr lang="es-HN" sz="1400" b="0" i="0" u="none" strike="noStrike" cap="none" baseline="0">
              <a:solidFill>
                <a:schemeClr val="dk1"/>
              </a:solidFill>
              <a:latin typeface="Calibri"/>
              <a:ea typeface="Calibri"/>
              <a:cs typeface="Calibri"/>
              <a:sym typeface="Calibri"/>
            </a:endParaRPr>
          </a:p>
        </p:txBody>
      </p:sp>
      <p:sp>
        <p:nvSpPr>
          <p:cNvPr id="32" name="Shape 32"/>
          <p:cNvSpPr txBox="1">
            <a:spLocks noGrp="1"/>
          </p:cNvSpPr>
          <p:nvPr>
            <p:ph type="body" idx="1"/>
          </p:nvPr>
        </p:nvSpPr>
        <p:spPr>
          <a:xfrm>
            <a:off x="457200" y="1524000"/>
            <a:ext cx="8153399" cy="47244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Noto Symbol"/>
              <a:buChar char="➢"/>
              <a:defRPr/>
            </a:lvl1pPr>
            <a:lvl2pPr marL="742950" indent="-107950" algn="l" rtl="0">
              <a:spcBef>
                <a:spcPts val="560"/>
              </a:spcBef>
              <a:spcAft>
                <a:spcPts val="0"/>
              </a:spcAft>
              <a:buClr>
                <a:schemeClr val="dk1"/>
              </a:buClr>
              <a:buFont typeface="Noto Symbol"/>
              <a:buChar char="➢"/>
              <a:defRPr/>
            </a:lvl2pPr>
            <a:lvl3pPr marL="1143000" indent="-76200" algn="l" rtl="0">
              <a:spcBef>
                <a:spcPts val="480"/>
              </a:spcBef>
              <a:spcAft>
                <a:spcPts val="0"/>
              </a:spcAft>
              <a:buClr>
                <a:schemeClr val="dk1"/>
              </a:buClr>
              <a:buFont typeface="Noto Symbol"/>
              <a:buChar char="➢"/>
              <a:defRPr/>
            </a:lvl3pPr>
            <a:lvl4pPr marL="1600200" indent="-101600" algn="l" rtl="0">
              <a:spcBef>
                <a:spcPts val="400"/>
              </a:spcBef>
              <a:spcAft>
                <a:spcPts val="0"/>
              </a:spcAft>
              <a:buClr>
                <a:schemeClr val="dk1"/>
              </a:buClr>
              <a:buFont typeface="Noto Symbol"/>
              <a:buChar char="➢"/>
              <a:defRPr/>
            </a:lvl4pPr>
            <a:lvl5pPr marL="2057400" indent="-101600" algn="l" rtl="0">
              <a:spcBef>
                <a:spcPts val="400"/>
              </a:spcBef>
              <a:spcAft>
                <a:spcPts val="0"/>
              </a:spcAft>
              <a:buClr>
                <a:schemeClr val="dk1"/>
              </a:buClr>
              <a:buFont typeface="Noto Symbol"/>
              <a:buChar char="➢"/>
              <a:defRPr/>
            </a:lvl5pPr>
            <a:lvl6pPr marL="2514600" indent="-101600" algn="l" rtl="0">
              <a:spcBef>
                <a:spcPts val="400"/>
              </a:spcBef>
              <a:spcAft>
                <a:spcPts val="0"/>
              </a:spcAft>
              <a:buClr>
                <a:schemeClr val="dk1"/>
              </a:buClr>
              <a:buFont typeface="Noto Symbol"/>
              <a:buChar char="➢"/>
              <a:defRPr/>
            </a:lvl6pPr>
            <a:lvl7pPr marL="2971800" indent="-101600" algn="l" rtl="0">
              <a:spcBef>
                <a:spcPts val="400"/>
              </a:spcBef>
              <a:spcAft>
                <a:spcPts val="0"/>
              </a:spcAft>
              <a:buClr>
                <a:schemeClr val="dk1"/>
              </a:buClr>
              <a:buFont typeface="Noto Symbol"/>
              <a:buChar char="➢"/>
              <a:defRPr/>
            </a:lvl7pPr>
            <a:lvl8pPr marL="3429000" indent="-101600" algn="l" rtl="0">
              <a:spcBef>
                <a:spcPts val="400"/>
              </a:spcBef>
              <a:spcAft>
                <a:spcPts val="0"/>
              </a:spcAft>
              <a:buClr>
                <a:schemeClr val="dk1"/>
              </a:buClr>
              <a:buFont typeface="Noto Symbol"/>
              <a:buChar char="➢"/>
              <a:defRPr/>
            </a:lvl8pPr>
            <a:lvl9pPr marL="3886200" indent="-101600" algn="l" rtl="0">
              <a:spcBef>
                <a:spcPts val="400"/>
              </a:spcBef>
              <a:spcAft>
                <a:spcPts val="0"/>
              </a:spcAft>
              <a:buClr>
                <a:schemeClr val="dk1"/>
              </a:buClr>
              <a:buFont typeface="Noto Symbol"/>
              <a:buChar char="➢"/>
              <a:defRPr/>
            </a:lvl9pPr>
          </a:lstStyle>
          <a:p>
            <a:endParaRPr/>
          </a:p>
        </p:txBody>
      </p:sp>
    </p:spTree>
    <p:extLst>
      <p:ext uri="{BB962C8B-B14F-4D97-AF65-F5344CB8AC3E}">
        <p14:creationId xmlns:p14="http://schemas.microsoft.com/office/powerpoint/2010/main" val="29806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7" r:id="rId8"/>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cancer.gov/cancertopics/types/bladder" TargetMode="Externa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9.png"/><Relationship Id="rId4" Type="http://schemas.openxmlformats.org/officeDocument/2006/relationships/hyperlink" Target="http://www.ncbi.nlm.nih.gov/pubmed/8932920"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a:sym typeface="Calibri"/>
              </a:rPr>
              <a:t>Cross Contamination is a </a:t>
            </a:r>
          </a:p>
        </p:txBody>
      </p:sp>
      <p:sp>
        <p:nvSpPr>
          <p:cNvPr id="12" name="Content Placeholder 11"/>
          <p:cNvSpPr>
            <a:spLocks noGrp="1"/>
          </p:cNvSpPr>
          <p:nvPr>
            <p:ph idx="1"/>
          </p:nvPr>
        </p:nvSpPr>
        <p:spPr>
          <a:xfrm>
            <a:off x="457200" y="1600200"/>
            <a:ext cx="4941065" cy="4525963"/>
          </a:xfrm>
        </p:spPr>
        <p:txBody>
          <a:bodyPr/>
          <a:lstStyle/>
          <a:p>
            <a:pPr lvl="0"/>
            <a:r>
              <a:rPr lang="en-US" sz="2800" dirty="0"/>
              <a:t>Caused by: </a:t>
            </a:r>
          </a:p>
          <a:p>
            <a:pPr lvl="1"/>
            <a:r>
              <a:rPr lang="en-US" sz="2400" dirty="0"/>
              <a:t>Household booster pumps </a:t>
            </a:r>
          </a:p>
          <a:p>
            <a:pPr lvl="1"/>
            <a:r>
              <a:rPr lang="en-US" sz="2400" dirty="0"/>
              <a:t>Household taps at lower elevation than saturated ground</a:t>
            </a:r>
          </a:p>
          <a:p>
            <a:pPr lvl="1"/>
            <a:r>
              <a:rPr lang="en-US" sz="2400" dirty="0"/>
              <a:t>Pipeline pressure transients</a:t>
            </a:r>
          </a:p>
          <a:p>
            <a:r>
              <a:rPr lang="en-US" sz="2800" dirty="0"/>
              <a:t>Prevented by: </a:t>
            </a:r>
          </a:p>
          <a:p>
            <a:pPr lvl="1"/>
            <a:r>
              <a:rPr lang="en-US" sz="2400" dirty="0"/>
              <a:t>24/7 water supply</a:t>
            </a:r>
          </a:p>
          <a:p>
            <a:pPr lvl="1"/>
            <a:r>
              <a:rPr lang="en-US" sz="2400" dirty="0"/>
              <a:t>No household booster pumps</a:t>
            </a:r>
          </a:p>
          <a:p>
            <a:pPr lvl="1"/>
            <a:r>
              <a:rPr lang="en-US" sz="2400" dirty="0"/>
              <a:t>Float valves for household storage</a:t>
            </a:r>
          </a:p>
          <a:p>
            <a:pPr lvl="2"/>
            <a:endParaRPr lang="en-US" sz="2000" dirty="0"/>
          </a:p>
          <a:p>
            <a:pPr lvl="2"/>
            <a:endParaRPr lang="en-US" sz="2000" dirty="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83385140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Residual Required? Why is Chlorine the only option?</a:t>
            </a:r>
          </a:p>
        </p:txBody>
      </p:sp>
      <p:sp>
        <p:nvSpPr>
          <p:cNvPr id="3" name="Content Placeholder 2"/>
          <p:cNvSpPr>
            <a:spLocks noGrp="1"/>
          </p:cNvSpPr>
          <p:nvPr>
            <p:ph idx="1"/>
          </p:nvPr>
        </p:nvSpPr>
        <p:spPr/>
        <p:txBody>
          <a:bodyPr/>
          <a:lstStyle/>
          <a:p>
            <a:r>
              <a:rPr lang="en-US" sz="2400" dirty="0"/>
              <a:t>Inactivating microorganisms in the distribution system</a:t>
            </a:r>
          </a:p>
          <a:p>
            <a:pPr lvl="1"/>
            <a:r>
              <a:rPr lang="en-US" sz="2000" dirty="0"/>
              <a:t>Treatment breakthrough</a:t>
            </a:r>
          </a:p>
          <a:p>
            <a:pPr lvl="1"/>
            <a:r>
              <a:rPr lang="en-US" sz="2000" dirty="0"/>
              <a:t>Leaking pipes, valves, and joint seals</a:t>
            </a:r>
          </a:p>
          <a:p>
            <a:pPr lvl="1"/>
            <a:r>
              <a:rPr lang="en-US" sz="2000" dirty="0"/>
              <a:t>Cross-connection and backflow</a:t>
            </a:r>
          </a:p>
          <a:p>
            <a:pPr lvl="1"/>
            <a:r>
              <a:rPr lang="en-US" sz="2000" dirty="0"/>
              <a:t>Finished water storage vessels</a:t>
            </a:r>
          </a:p>
          <a:p>
            <a:pPr lvl="1"/>
            <a:r>
              <a:rPr lang="en-US" sz="2000" dirty="0"/>
              <a:t>Improper treatment of equipment or materials before and during main repair </a:t>
            </a:r>
          </a:p>
          <a:p>
            <a:pPr lvl="1"/>
            <a:r>
              <a:rPr lang="en-US" sz="2000" dirty="0"/>
              <a:t>Intentional introduction of contaminants into distribution system</a:t>
            </a:r>
          </a:p>
          <a:p>
            <a:r>
              <a:rPr lang="en-US" sz="2400" dirty="0"/>
              <a:t>Indicating distribution system contamination (If residual chlorine is monitored continuously it might be possible to detect an increase in contamination from a decrease in chlorine.)</a:t>
            </a:r>
          </a:p>
          <a:p>
            <a:r>
              <a:rPr lang="en-US" sz="2400" dirty="0"/>
              <a:t>Controlling </a:t>
            </a:r>
            <a:r>
              <a:rPr lang="en-US" sz="2400" dirty="0" err="1"/>
              <a:t>biofilm</a:t>
            </a:r>
            <a:r>
              <a:rPr lang="en-US" sz="2400" dirty="0"/>
              <a:t> growth</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is assumed to protect against recontamination</a:t>
            </a:r>
          </a:p>
        </p:txBody>
      </p:sp>
      <p:sp>
        <p:nvSpPr>
          <p:cNvPr id="3" name="Content Placeholder 2"/>
          <p:cNvSpPr>
            <a:spLocks noGrp="1"/>
          </p:cNvSpPr>
          <p:nvPr>
            <p:ph idx="1"/>
          </p:nvPr>
        </p:nvSpPr>
        <p:spPr/>
        <p:txBody>
          <a:bodyPr/>
          <a:lstStyle/>
          <a:p>
            <a:r>
              <a:rPr lang="en-US" sz="2400" dirty="0"/>
              <a:t>Proponents of maintaining a disinfectant residual point to situations where residuals were not maintained and preventable waterborne disease  outbreaks occurred.  </a:t>
            </a:r>
          </a:p>
          <a:p>
            <a:r>
              <a:rPr lang="en-US" sz="2400" dirty="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a:t>Both of these outbreaks were due to bacterial pathogens that are sensitive to chlorine and could have been at least partially inactivated.</a:t>
            </a:r>
            <a:r>
              <a:rPr lang="en-US" sz="2400" baseline="30000" dirty="0"/>
              <a:t>1</a:t>
            </a:r>
            <a:r>
              <a:rPr lang="en-US" sz="2400" dirty="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2"/>
              </a:rPr>
              <a:t> http://www.epa.gov/ogwdw/disinfection/tcr/pdfs/issuepaper_effectiveness.pdf</a:t>
            </a:r>
            <a:endParaRPr lang="en-US" sz="1800"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68"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Protection against Recontamination?</a:t>
            </a:r>
          </a:p>
        </p:txBody>
      </p:sp>
      <p:sp>
        <p:nvSpPr>
          <p:cNvPr id="3" name="Content Placeholder 2"/>
          <p:cNvSpPr>
            <a:spLocks noGrp="1"/>
          </p:cNvSpPr>
          <p:nvPr>
            <p:ph idx="1"/>
          </p:nvPr>
        </p:nvSpPr>
        <p:spPr/>
        <p:txBody>
          <a:bodyPr/>
          <a:lstStyle/>
          <a:p>
            <a:r>
              <a:rPr lang="en-US" dirty="0"/>
              <a:t>How much sewage would residual chlorine at 0.2 to - 0.5 mg/L protect you from?</a:t>
            </a:r>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18"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0.4  to 1.0 mg/L of organic carbon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much organic matter could be treated by residual Cl</a:t>
            </a:r>
            <a:r>
              <a:rPr lang="en-US" baseline="-25000" dirty="0"/>
              <a:t>2</a:t>
            </a:r>
            <a:r>
              <a:rPr lang="en-US" dirty="0"/>
              <a:t>?</a:t>
            </a:r>
          </a:p>
        </p:txBody>
      </p:sp>
      <p:sp>
        <p:nvSpPr>
          <p:cNvPr id="4" name="Content Placeholder 3"/>
          <p:cNvSpPr>
            <a:spLocks noGrp="1"/>
          </p:cNvSpPr>
          <p:nvPr>
            <p:ph idx="1"/>
          </p:nvPr>
        </p:nvSpPr>
        <p:spPr/>
        <p:txBody>
          <a:bodyPr/>
          <a:lstStyle/>
          <a:p>
            <a:r>
              <a:rPr lang="en-US" sz="2800" dirty="0"/>
              <a:t>Take a town of 5000 people</a:t>
            </a:r>
          </a:p>
          <a:p>
            <a:r>
              <a:rPr lang="en-US" sz="2800" dirty="0"/>
              <a:t>Flow rate per person is about 3 mL/s</a:t>
            </a:r>
          </a:p>
          <a:p>
            <a:r>
              <a:rPr lang="en-US" sz="2800" dirty="0"/>
              <a:t>Average flow rate is 15 L/s</a:t>
            </a:r>
          </a:p>
          <a:p>
            <a:r>
              <a:rPr lang="en-US" sz="2800" dirty="0"/>
              <a:t>Assume storage tank is half full when contamination event occurs</a:t>
            </a:r>
          </a:p>
          <a:p>
            <a:r>
              <a:rPr lang="en-US" sz="2800" dirty="0"/>
              <a:t>Small town storage tanks typically provides 1/3 day of storage – 432,000 L</a:t>
            </a:r>
          </a:p>
          <a:p>
            <a:r>
              <a:rPr lang="en-US" sz="2800" dirty="0"/>
              <a:t>Assume 0.2 mg/L Cl</a:t>
            </a:r>
            <a:r>
              <a:rPr lang="en-US" sz="2800" baseline="-25000" dirty="0"/>
              <a:t>2</a:t>
            </a:r>
            <a:r>
              <a:rPr lang="en-US" sz="2800" dirty="0"/>
              <a:t> residual – 0.4 mg/L C</a:t>
            </a:r>
          </a:p>
          <a:p>
            <a:r>
              <a:rPr lang="en-US" sz="2800" dirty="0"/>
              <a:t>173 gm of organic carbon (distributed uniformly throughout the entire storage tank…)</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a:t>Fecal contamination potentially contains pathogens embedded in protective organic matter</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62"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a:t>Embedded virus particles are protected from chlorine</a:t>
            </a:r>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stuff (               )</a:t>
            </a:r>
          </a:p>
          <a:p>
            <a:r>
              <a:rPr lang="en-US" sz="2800" dirty="0"/>
              <a:t>Residual</a:t>
            </a:r>
          </a:p>
          <a:p>
            <a:pPr lvl="1"/>
            <a:r>
              <a:rPr lang="en-US" sz="2400" dirty="0"/>
              <a:t>It’s the law… But is it a good idea?</a:t>
            </a:r>
          </a:p>
          <a:p>
            <a:pPr lvl="1"/>
            <a:r>
              <a:rPr lang="en-US" sz="2400" dirty="0"/>
              <a:t>Chlorine is the only available disinfectant that provides a residual</a:t>
            </a:r>
          </a:p>
          <a:p>
            <a:r>
              <a:rPr lang="en-US" sz="2800" dirty="0"/>
              <a:t>Recontamination</a:t>
            </a:r>
          </a:p>
          <a:p>
            <a:pPr lvl="1"/>
            <a:r>
              <a:rPr lang="en-US" sz="2400" dirty="0"/>
              <a:t>Does a chlorine residual provide protection against recontamination?</a:t>
            </a:r>
          </a:p>
          <a:p>
            <a:pPr lvl="1"/>
            <a:r>
              <a:rPr lang="en-US" sz="2400" dirty="0"/>
              <a:t>How much chlorine would be required?</a:t>
            </a:r>
          </a:p>
          <a:p>
            <a:r>
              <a:rPr lang="en-US" sz="2800" dirty="0" err="1"/>
              <a:t>Regrowth</a:t>
            </a:r>
            <a:endParaRPr lang="en-US" sz="2800" dirty="0"/>
          </a:p>
          <a:p>
            <a:pPr lvl="1"/>
            <a:r>
              <a:rPr lang="en-US" sz="2400" dirty="0"/>
              <a:t>Very few pathogens multiply in drinking water</a:t>
            </a:r>
          </a:p>
        </p:txBody>
      </p:sp>
      <p:sp>
        <p:nvSpPr>
          <p:cNvPr id="188420" name="Text Box 4"/>
          <p:cNvSpPr txBox="1">
            <a:spLocks noChangeArrowheads="1"/>
          </p:cNvSpPr>
          <p:nvPr/>
        </p:nvSpPr>
        <p:spPr bwMode="auto">
          <a:xfrm>
            <a:off x="2650226" y="1577384"/>
            <a:ext cx="1438214"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Revenge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a:t>Larger particle aggregates provide long term protection from chlorine</a:t>
            </a:r>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a:t>Flocculation/Sedimentation, Filtration, and Chlorine saves 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Global South-</a:t>
            </a:r>
          </a:p>
          <a:p>
            <a:pPr>
              <a:lnSpc>
                <a:spcPct val="80000"/>
              </a:lnSpc>
            </a:pPr>
            <a:r>
              <a:rPr lang="en-US" sz="2800" dirty="0"/>
              <a:t>But in small systems (in the Global South)</a:t>
            </a:r>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particles</a:t>
            </a:r>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demand is positively correlated with turbidity</a:t>
            </a:r>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 chlorine dose of 2 mg/L, then no residual chlorine would be maintained above 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64"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85800" y="1981200"/>
            <a:ext cx="6289675" cy="2466975"/>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(1 mg Ca(</a:t>
            </a:r>
            <a:r>
              <a:rPr lang="en-US" sz="2800" dirty="0" err="1"/>
              <a:t>OCl</a:t>
            </a:r>
            <a:r>
              <a:rPr lang="en-US" sz="2800" dirty="0"/>
              <a:t>)</a:t>
            </a:r>
            <a:r>
              <a:rPr lang="en-US" sz="2800" baseline="-25000" dirty="0"/>
              <a:t>2</a:t>
            </a:r>
            <a:r>
              <a:rPr lang="en-US" sz="2800" dirty="0"/>
              <a:t> is equivalent to 0.65 mg of Cl</a:t>
            </a:r>
            <a:r>
              <a:rPr lang="en-US" sz="2800" baseline="-25000" dirty="0"/>
              <a:t>2</a:t>
            </a:r>
            <a:r>
              <a:rPr lang="en-US" sz="2800" dirty="0"/>
              <a:t>)</a:t>
            </a:r>
          </a:p>
        </p:txBody>
      </p:sp>
      <p:pic>
        <p:nvPicPr>
          <p:cNvPr id="116740" name="Picture 4" descr="Chlorine%20Gang-Up%20%232"/>
          <p:cNvPicPr>
            <a:picLocks noChangeAspect="1" noChangeArrowheads="1"/>
          </p:cNvPicPr>
          <p:nvPr/>
        </p:nvPicPr>
        <p:blipFill>
          <a:blip r:embed="rId3"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4"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5" cstate="print"/>
          <a:srcRect/>
          <a:stretch>
            <a:fillRect/>
          </a:stretch>
        </p:blipFill>
        <p:spPr bwMode="auto">
          <a:xfrm>
            <a:off x="6858000" y="1855788"/>
            <a:ext cx="2286000" cy="2286000"/>
          </a:xfrm>
          <a:prstGeom prst="rect">
            <a:avLst/>
          </a:prstGeom>
          <a:noFill/>
        </p:spPr>
      </p:pic>
      <p:graphicFrame>
        <p:nvGraphicFramePr>
          <p:cNvPr id="116911" name="Group 175"/>
          <p:cNvGraphicFramePr>
            <a:graphicFrameLocks noGrp="1"/>
          </p:cNvGraphicFramePr>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sodium hypochlorite (NaOCL)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a:ln>
                            <a:noFill/>
                          </a:ln>
                          <a:solidFill>
                            <a:schemeClr val="tx1"/>
                          </a:solidFill>
                          <a:effectLst/>
                          <a:latin typeface="Arial" charset="0"/>
                          <a:cs typeface="Arial" charset="0"/>
                        </a:rPr>
                        <a:t>2</a:t>
                      </a:r>
                      <a:r>
                        <a:rPr kumimoji="0" lang="en-US" sz="1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Additional Information (estimated)</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Density of the solution</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(lb/U.S. gal)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Specific gravity of the solution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53.9</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115.8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185.7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14.3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1.24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Clorox should you add to a 5 gallon bucket or a 1L bottle?</a:t>
            </a:r>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47"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48"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a:t>Calcium hypochlorite is cheaper to transport</a:t>
            </a:r>
          </a:p>
        </p:txBody>
      </p:sp>
      <p:sp>
        <p:nvSpPr>
          <p:cNvPr id="3" name="Content Placeholder 2"/>
          <p:cNvSpPr>
            <a:spLocks noGrp="1"/>
          </p:cNvSpPr>
          <p:nvPr>
            <p:ph idx="1"/>
          </p:nvPr>
        </p:nvSpPr>
        <p:spPr>
          <a:xfrm>
            <a:off x="457200" y="1600200"/>
            <a:ext cx="7175500" cy="4525963"/>
          </a:xfrm>
        </p:spPr>
        <p:txBody>
          <a:bodyPr/>
          <a:lstStyle/>
          <a:p>
            <a:r>
              <a:rPr lang="en-US" sz="2800" dirty="0"/>
              <a:t>Relatively inexpensive ($3 per kg)</a:t>
            </a:r>
          </a:p>
          <a:p>
            <a:r>
              <a:rPr lang="en-US" sz="2800" dirty="0"/>
              <a:t>Easy to transport (high equivalent moles of Cl</a:t>
            </a:r>
            <a:r>
              <a:rPr lang="en-US" sz="2800" baseline="-25000" dirty="0"/>
              <a:t>2</a:t>
            </a:r>
            <a:r>
              <a:rPr lang="en-US" sz="2800" dirty="0"/>
              <a:t> per unit mass)</a:t>
            </a:r>
          </a:p>
          <a:p>
            <a:r>
              <a:rPr lang="en-US" sz="2800" dirty="0"/>
              <a:t>Less dangerous than chlorine gas</a:t>
            </a:r>
          </a:p>
          <a:p>
            <a:r>
              <a:rPr lang="en-US" sz="2800" dirty="0"/>
              <a:t>High calcium concentration results in insoluble calcium carbonate from exposure to the atmospheric CO</a:t>
            </a:r>
            <a:r>
              <a:rPr lang="en-US" sz="2800" baseline="-25000" dirty="0"/>
              <a:t>2</a:t>
            </a:r>
            <a:r>
              <a:rPr lang="en-US" sz="2800" dirty="0"/>
              <a:t> or dissolved carbonates.</a:t>
            </a:r>
          </a:p>
          <a:p>
            <a:r>
              <a:rPr lang="en-US" sz="2800" dirty="0"/>
              <a:t>Clogs tubing and float valves (submerged orifice works better to avoid contact with atmospheric CO</a:t>
            </a:r>
            <a:r>
              <a:rPr lang="en-US" sz="2800" baseline="-25000" dirty="0"/>
              <a:t>2</a:t>
            </a:r>
            <a:r>
              <a:rPr lang="en-US" sz="2800" dirty="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49" name="Worksheet" r:id="rId5" imgW="7267643" imgH="4352835" progId="Excel.Sheet.8">
                  <p:embed followColorScheme="full"/>
                </p:oleObj>
              </mc:Choice>
              <mc:Fallback>
                <p:oleObj name="Worksheet" r:id="rId5" imgW="7267643" imgH="4352835" progId="Excel.Sheet.8">
                  <p:embed followColorScheme="full"/>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pic>
        <p:nvPicPr>
          <p:cNvPr id="7" name="Picture 6">
            <a:extLst>
              <a:ext uri="{FF2B5EF4-FFF2-40B4-BE49-F238E27FC236}">
                <a16:creationId xmlns:a16="http://schemas.microsoft.com/office/drawing/2014/main" id="{497E78C2-BDB9-4666-95A1-F4ECF477E93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36837" y="5744738"/>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a:t>Chlorine Based Disinfectants</a:t>
            </a:r>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a:t>Treatment type	Credit</a:t>
            </a:r>
          </a:p>
          <a:p>
            <a:pPr>
              <a:buFont typeface="Wingdings" pitchFamily="2" charset="2"/>
              <a:buNone/>
              <a:tabLst>
                <a:tab pos="5372100" algn="ctr"/>
              </a:tabLst>
            </a:pPr>
            <a:r>
              <a:rPr lang="en-US"/>
              <a:t>Conventional Filtration	99.7%</a:t>
            </a:r>
          </a:p>
          <a:p>
            <a:pPr>
              <a:buFont typeface="Wingdings" pitchFamily="2" charset="2"/>
              <a:buNone/>
              <a:tabLst>
                <a:tab pos="5372100" algn="ctr"/>
              </a:tabLst>
            </a:pPr>
            <a:r>
              <a:rPr lang="en-US"/>
              <a:t>Direct Filtration*	99%</a:t>
            </a:r>
          </a:p>
          <a:p>
            <a:pPr>
              <a:buFont typeface="Wingdings" pitchFamily="2" charset="2"/>
              <a:buNone/>
              <a:tabLst>
                <a:tab pos="5372100" algn="ctr"/>
              </a:tabLst>
            </a:pPr>
            <a:r>
              <a:rPr lang="en-US"/>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F9C207DA-5038-4256-959A-AE5562189B4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68800" y="4441559"/>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2857500" y="4402932"/>
            <a:ext cx="1076326" cy="578644"/>
          </a:xfrm>
          <a:prstGeom prst="ellipse">
            <a:avLst/>
          </a:prstGeom>
          <a:noFill/>
          <a:ln w="12700">
            <a:solidFill>
              <a:schemeClr val="folHlink"/>
            </a:solidFill>
            <a:round/>
            <a:headEnd type="none" w="lg" len="med"/>
            <a:tailEnd type="none" w="lg" len="med"/>
          </a:ln>
          <a:effectLst/>
        </p:spPr>
        <p:txBody>
          <a:bodyPr wrap="square"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pic>
        <p:nvPicPr>
          <p:cNvPr id="3" name="Picture 2">
            <a:extLst>
              <a:ext uri="{FF2B5EF4-FFF2-40B4-BE49-F238E27FC236}">
                <a16:creationId xmlns:a16="http://schemas.microsoft.com/office/drawing/2014/main" id="{946BB51D-56F5-446A-B5A2-7D2A60EE526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9274" y="1973263"/>
            <a:ext cx="6206476" cy="455619"/>
          </a:xfrm>
          <a:prstGeom prst="rect">
            <a:avLst/>
          </a:prstGeom>
        </p:spPr>
      </p:pic>
      <p:pic>
        <p:nvPicPr>
          <p:cNvPr id="5" name="Picture 4">
            <a:extLst>
              <a:ext uri="{FF2B5EF4-FFF2-40B4-BE49-F238E27FC236}">
                <a16:creationId xmlns:a16="http://schemas.microsoft.com/office/drawing/2014/main" id="{FCE3E67A-CDF9-43C0-A505-27EB1BE5D00F}"/>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274" y="2970997"/>
            <a:ext cx="5775238" cy="455619"/>
          </a:xfrm>
          <a:prstGeom prst="rect">
            <a:avLst/>
          </a:prstGeom>
        </p:spPr>
      </p:pic>
      <p:pic>
        <p:nvPicPr>
          <p:cNvPr id="14" name="Picture 13">
            <a:extLst>
              <a:ext uri="{FF2B5EF4-FFF2-40B4-BE49-F238E27FC236}">
                <a16:creationId xmlns:a16="http://schemas.microsoft.com/office/drawing/2014/main" id="{E8F726D4-715F-44F7-A86F-0295610345E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7063" y="4536594"/>
            <a:ext cx="4691311" cy="78735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ozone</a:t>
                      </a:r>
                      <a:r>
                        <a:rPr kumimoji="0" lang="en-US" sz="1200" b="0" i="0" u="none" strike="noStrike" cap="none" normalizeH="0" baseline="0">
                          <a:ln>
                            <a:noFill/>
                          </a:ln>
                          <a:solidFill>
                            <a:srgbClr val="000000"/>
                          </a:solidFill>
                          <a:effectLst/>
                          <a:latin typeface="Verdana" pitchFamily="34" charset="0"/>
                          <a:cs typeface="Times New Roman" pitchFamily="18" charset="0"/>
                        </a:rPr>
                        <a:t>)</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a:ln>
                            <a:noFill/>
                          </a:ln>
                          <a:solidFill>
                            <a:srgbClr val="000000"/>
                          </a:solidFill>
                          <a:effectLst/>
                          <a:latin typeface="Verdana" pitchFamily="34" charset="0"/>
                          <a:cs typeface="Times New Roman" pitchFamily="18" charset="0"/>
                        </a:rPr>
                        <a:t>)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7</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a:t>What happens to residual chlorine when you drink it?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Dark side of chlorine</a:t>
            </a:r>
          </a:p>
        </p:txBody>
      </p:sp>
      <p:sp>
        <p:nvSpPr>
          <p:cNvPr id="4" name="Content Placeholder 3"/>
          <p:cNvSpPr>
            <a:spLocks noGrp="1"/>
          </p:cNvSpPr>
          <p:nvPr>
            <p:ph idx="1"/>
          </p:nvPr>
        </p:nvSpPr>
        <p:spPr/>
        <p:txBody>
          <a:bodyPr/>
          <a:lstStyle/>
          <a:p>
            <a:r>
              <a:rPr lang="en-US" dirty="0"/>
              <a:t>Bladder cancer in the US in 2011 - New cases: 69,250 - Deaths: 14,990 (</a:t>
            </a:r>
            <a:r>
              <a:rPr lang="en-US" sz="2400" dirty="0">
                <a:hlinkClick r:id="rId3"/>
              </a:rPr>
              <a:t>http://www.cancer.gov/cancertopics/types/bladder</a:t>
            </a:r>
            <a:r>
              <a:rPr lang="en-US" dirty="0"/>
              <a:t>)</a:t>
            </a:r>
          </a:p>
          <a:p>
            <a:r>
              <a:rPr lang="en-US" dirty="0"/>
              <a:t>15% attributable to exposure to chlorination by-products (</a:t>
            </a:r>
            <a:r>
              <a:rPr lang="en-US" sz="2000" dirty="0">
                <a:hlinkClick r:id="rId4"/>
              </a:rPr>
              <a:t>http://www.ncbi.nlm.nih.gov/pubmed/8932920</a:t>
            </a:r>
            <a:r>
              <a:rPr lang="en-US" dirty="0"/>
              <a:t>)</a:t>
            </a:r>
          </a:p>
          <a:p>
            <a:r>
              <a:rPr lang="en-US" dirty="0"/>
              <a:t>1/139,000 people may die from bladder cancer from exposure to chlorination by-products</a:t>
            </a:r>
          </a:p>
        </p:txBody>
      </p:sp>
      <p:pic>
        <p:nvPicPr>
          <p:cNvPr id="5" name="Picture 4">
            <a:extLst>
              <a:ext uri="{FF2B5EF4-FFF2-40B4-BE49-F238E27FC236}">
                <a16:creationId xmlns:a16="http://schemas.microsoft.com/office/drawing/2014/main" id="{704A735F-88B3-4EA7-B400-CD4F2D4B52AA}"/>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200900" y="6235417"/>
            <a:ext cx="1857375" cy="393261"/>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Tastes and Odors: Taste Thresholds</a:t>
            </a:r>
            <a:endParaRPr lang="en-US" dirty="0"/>
          </a:p>
        </p:txBody>
      </p:sp>
      <p:sp>
        <p:nvSpPr>
          <p:cNvPr id="154627" name="Rectangle 3"/>
          <p:cNvSpPr>
            <a:spLocks noGrp="1" noChangeArrowheads="1"/>
          </p:cNvSpPr>
          <p:nvPr>
            <p:ph idx="1"/>
          </p:nvPr>
        </p:nvSpPr>
        <p:spPr/>
        <p:txBody>
          <a:bodyPr/>
          <a:lstStyle/>
          <a:p>
            <a:r>
              <a:rPr lang="en-US" sz="2400"/>
              <a:t>Complaints of the chlorine taste should not be discounted</a:t>
            </a:r>
          </a:p>
          <a:p>
            <a:r>
              <a:rPr lang="en-US" sz="2400"/>
              <a:t>Chlorine taste may prevent some consumers from using treated water</a:t>
            </a:r>
          </a:p>
          <a:p>
            <a:r>
              <a:rPr lang="en-US" sz="2400"/>
              <a:t>Need to convince consumers that </a:t>
            </a:r>
            <a:br>
              <a:rPr lang="en-US" sz="2400"/>
            </a:br>
            <a:r>
              <a:rPr lang="en-US" sz="240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44"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Getting the Right Dose:</a:t>
            </a:r>
            <a:br>
              <a:rPr lang="en-US"/>
            </a:br>
            <a:r>
              <a:rPr lang="en-US"/>
              <a:t>WHO on Chlorination</a:t>
            </a:r>
            <a:endParaRPr lang="en-US" dirty="0"/>
          </a:p>
        </p:txBody>
      </p:sp>
      <p:sp>
        <p:nvSpPr>
          <p:cNvPr id="130051" name="Rectangle 3"/>
          <p:cNvSpPr>
            <a:spLocks noGrp="1" noChangeArrowheads="1"/>
          </p:cNvSpPr>
          <p:nvPr>
            <p:ph idx="1"/>
          </p:nvPr>
        </p:nvSpPr>
        <p:spPr/>
        <p:txBody>
          <a:bodyPr/>
          <a:lstStyle/>
          <a:p>
            <a:r>
              <a:rPr lang="en-US" sz="2800" dirty="0"/>
              <a:t>Chlorine compounds usually destroy _______ pathogens after 30 minutes of contact time, and free residual chlorine (0.2–0.5 mg per liter of treated water) can be maintained in the water supply to provide ongoing disinfection. </a:t>
            </a:r>
          </a:p>
          <a:p>
            <a:r>
              <a:rPr lang="en-US" sz="2800" dirty="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a:t>The amount of chlorine that will be needed to kill the pathogens will be affected by the quality of the untreated water and by the strength of the chlorine compound used.</a:t>
            </a:r>
          </a:p>
          <a:p>
            <a:r>
              <a:rPr lang="en-US" sz="2800" dirty="0"/>
              <a:t>If the water is excessively turbid, it should be filtered or allowed to settle before chlorinating it (___________________________)</a:t>
            </a:r>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a:t>Chlorine can inactivate many types of pathogens with inactivation efficiency a function of pathogen type, embedded protection, contact time, pH, dose…</a:t>
            </a:r>
          </a:p>
          <a:p>
            <a:r>
              <a:rPr lang="en-US" sz="2400" dirty="0"/>
              <a:t>Chlorination cannot replace particle removal for surface waters</a:t>
            </a:r>
          </a:p>
          <a:p>
            <a:r>
              <a:rPr lang="en-US" sz="2400" dirty="0"/>
              <a:t>If you can see cloudiness in a glass of water it is too dirty for chlorine!</a:t>
            </a:r>
          </a:p>
          <a:p>
            <a:r>
              <a:rPr lang="en-US" sz="2400" dirty="0"/>
              <a:t>Chlorine cannot make water contaminated with feces safe to drink</a:t>
            </a:r>
          </a:p>
          <a:p>
            <a:r>
              <a:rPr lang="en-US" sz="2400" dirty="0"/>
              <a:t>Efforts to prevent contamination of treated water all the way to the consumer’s mouth are very important!</a:t>
            </a:r>
          </a:p>
          <a:p>
            <a:endParaRPr lang="en-US" sz="2400"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Confusions</a:t>
            </a:r>
          </a:p>
        </p:txBody>
      </p:sp>
      <p:sp>
        <p:nvSpPr>
          <p:cNvPr id="3" name="Content Placeholder 2"/>
          <p:cNvSpPr>
            <a:spLocks noGrp="1"/>
          </p:cNvSpPr>
          <p:nvPr>
            <p:ph idx="1"/>
          </p:nvPr>
        </p:nvSpPr>
        <p:spPr/>
        <p:txBody>
          <a:bodyPr/>
          <a:lstStyle/>
          <a:p>
            <a:r>
              <a:rPr lang="en-US" dirty="0"/>
              <a:t>The importance of chlorine residual for protection against recontamination is unclear </a:t>
            </a:r>
          </a:p>
          <a:p>
            <a:r>
              <a:rPr lang="en-US" dirty="0"/>
              <a:t>There are negative health effects to chlorination</a:t>
            </a:r>
          </a:p>
          <a:p>
            <a:r>
              <a:rPr lang="en-US" dirty="0"/>
              <a:t>Chlorine dosages should be kept as low as possible</a:t>
            </a:r>
          </a:p>
          <a:p>
            <a:r>
              <a:rPr lang="en-US" dirty="0"/>
              <a:t>Removal of dissolved organics is important to reduce disinfection byproduct formation</a:t>
            </a:r>
          </a:p>
          <a:p>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Chlorine is highly reactive</a:t>
            </a:r>
          </a:p>
        </p:txBody>
      </p:sp>
      <p:sp>
        <p:nvSpPr>
          <p:cNvPr id="19459" name="Rectangle 3"/>
          <p:cNvSpPr>
            <a:spLocks noGrp="1" noChangeArrowheads="1"/>
          </p:cNvSpPr>
          <p:nvPr>
            <p:ph idx="1"/>
          </p:nvPr>
        </p:nvSpPr>
        <p:spPr/>
        <p:txBody>
          <a:bodyPr/>
          <a:lstStyle/>
          <a:p>
            <a:r>
              <a:rPr lang="en-US" sz="2800" dirty="0"/>
              <a:t>First large-scale chlorination was in 1908 at the Boonton Reservoir of the Jersey City Water Works</a:t>
            </a:r>
          </a:p>
          <a:p>
            <a:r>
              <a:rPr lang="en-US" sz="2800" dirty="0"/>
              <a:t>Typical dosage </a:t>
            </a:r>
            <a:r>
              <a:rPr lang="en-US" sz="2400" dirty="0"/>
              <a:t>at the water treatment plant </a:t>
            </a:r>
            <a:r>
              <a:rPr lang="en-US" sz="2800" dirty="0"/>
              <a:t>(1-5 mg/L) </a:t>
            </a:r>
          </a:p>
          <a:p>
            <a:pPr lvl="1"/>
            <a:r>
              <a:rPr lang="en-US" sz="2400" dirty="0"/>
              <a:t>variable, based on the chlorine demand</a:t>
            </a:r>
          </a:p>
          <a:p>
            <a:pPr lvl="1"/>
            <a:r>
              <a:rPr lang="en-US" sz="2400" dirty="0"/>
              <a:t>goal of 0.2 mg/L residual</a:t>
            </a:r>
          </a:p>
          <a:p>
            <a:r>
              <a:rPr lang="en-US" sz="2800" dirty="0" err="1"/>
              <a:t>Trihalomethanes</a:t>
            </a:r>
            <a:r>
              <a:rPr lang="en-US" sz="2800" dirty="0"/>
              <a:t> (EPA primary standard is 80 </a:t>
            </a:r>
            <a:r>
              <a:rPr lang="en-US" sz="2800" dirty="0">
                <a:latin typeface="Symbol" pitchFamily="18" charset="2"/>
              </a:rPr>
              <a:t>m</a:t>
            </a:r>
            <a:r>
              <a:rPr lang="en-US" sz="2800" dirty="0"/>
              <a:t>g/L)1</a:t>
            </a:r>
          </a:p>
          <a:p>
            <a:r>
              <a:rPr lang="en-US" sz="2800" dirty="0"/>
              <a:t>Chlorine concentration is reported as Cl</a:t>
            </a:r>
            <a:r>
              <a:rPr lang="en-US" sz="2800" baseline="-25000" dirty="0"/>
              <a:t>2</a:t>
            </a:r>
            <a:r>
              <a:rPr lang="en-US" sz="2800" dirty="0"/>
              <a:t> even when in the form of </a:t>
            </a:r>
            <a:r>
              <a:rPr lang="en-US" sz="2800" dirty="0" err="1"/>
              <a:t>HOCl</a:t>
            </a:r>
            <a:r>
              <a:rPr lang="en-US" sz="2800" dirty="0"/>
              <a:t> or </a:t>
            </a:r>
            <a:r>
              <a:rPr lang="en-US" sz="2800" dirty="0" err="1"/>
              <a:t>OCl</a:t>
            </a:r>
            <a:r>
              <a:rPr lang="en-US" sz="2800" dirty="0"/>
              <a:t>-</a:t>
            </a:r>
          </a:p>
        </p:txBody>
      </p:sp>
      <p:sp>
        <p:nvSpPr>
          <p:cNvPr id="19462" name="AutoShape 6"/>
          <p:cNvSpPr>
            <a:spLocks noChangeArrowheads="1"/>
          </p:cNvSpPr>
          <p:nvPr/>
        </p:nvSpPr>
        <p:spPr bwMode="auto">
          <a:xfrm>
            <a:off x="6929791" y="2997151"/>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a:solidFill>
                  <a:schemeClr val="folHlink"/>
                </a:solidFill>
              </a:rPr>
              <a:t>Chlorine oxidizes 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a:t>1) </a:t>
            </a:r>
            <a:r>
              <a:rPr lang="en-US" sz="1800" dirty="0">
                <a:hlinkClick r:id="rId3"/>
              </a:rPr>
              <a:t>http://water.epa.gov/lawsregs/rulesregs/sdwa/mdbp/mdbp.cfm#trihalomethanes</a:t>
            </a:r>
            <a:endParaRPr lang="en-US" sz="18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EPA requires a chlorine residual</a:t>
            </a:r>
          </a:p>
        </p:txBody>
      </p:sp>
      <p:sp>
        <p:nvSpPr>
          <p:cNvPr id="5" name="Content Placeholder 4"/>
          <p:cNvSpPr>
            <a:spLocks noGrp="1"/>
          </p:cNvSpPr>
          <p:nvPr>
            <p:ph idx="1"/>
          </p:nvPr>
        </p:nvSpPr>
        <p:spPr/>
        <p:txBody>
          <a:bodyPr/>
          <a:lstStyle/>
          <a:p>
            <a:r>
              <a:rPr lang="en-US" sz="2400" dirty="0"/>
              <a:t>Minimum free chlorine residual in a water distribution system should be 0.2 mg/L.</a:t>
            </a:r>
            <a:r>
              <a:rPr lang="en-US" sz="2400" baseline="30000" dirty="0"/>
              <a:t>1</a:t>
            </a:r>
          </a:p>
          <a:p>
            <a:r>
              <a:rPr lang="en-US" sz="2400" dirty="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a:t>cfu</a:t>
            </a:r>
            <a:r>
              <a:rPr lang="en-US" sz="2400" dirty="0"/>
              <a:t>/ml as an equivalent) and at least </a:t>
            </a:r>
            <a:r>
              <a:rPr lang="en-US" sz="2400" b="1" dirty="0"/>
              <a:t>0.2 mg/L concentration of residual disinfectant </a:t>
            </a:r>
            <a:r>
              <a:rPr lang="en-US" sz="2400" dirty="0"/>
              <a:t>(free or combined) entering the distribution system must be maintained.</a:t>
            </a:r>
            <a:r>
              <a:rPr lang="en-US" sz="2400" baseline="30000" dirty="0"/>
              <a:t>2</a:t>
            </a:r>
            <a:r>
              <a:rPr lang="en-US" sz="2400" dirty="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a:t>1) </a:t>
            </a:r>
            <a:r>
              <a:rPr lang="en-US" sz="1800" dirty="0">
                <a:hlinkClick r:id="rId3"/>
              </a:rPr>
              <a:t>http://10statesstandards.com/waterstandards.html#4.3.3</a:t>
            </a:r>
            <a:r>
              <a:rPr lang="en-US" sz="1800" dirty="0"/>
              <a:t> </a:t>
            </a:r>
          </a:p>
          <a:p>
            <a:r>
              <a:rPr lang="en-US" sz="1800" dirty="0"/>
              <a:t>2) </a:t>
            </a:r>
            <a:r>
              <a:rPr lang="en-US" sz="1800" dirty="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Chorine isn’t always required </a:t>
            </a:r>
          </a:p>
        </p:txBody>
      </p:sp>
      <p:sp>
        <p:nvSpPr>
          <p:cNvPr id="3" name="Content Placeholder 2"/>
          <p:cNvSpPr>
            <a:spLocks noGrp="1"/>
          </p:cNvSpPr>
          <p:nvPr>
            <p:ph idx="1"/>
          </p:nvPr>
        </p:nvSpPr>
        <p:spPr/>
        <p:txBody>
          <a:bodyPr/>
          <a:lstStyle/>
          <a:p>
            <a:r>
              <a:rPr lang="en-US" dirty="0"/>
              <a:t>The European Union does not require disinfection.  Of the 15 original European Union member states, only Spain and Portugal require disinfection in distribution systems.</a:t>
            </a:r>
            <a:r>
              <a:rPr lang="en-US" baseline="30000" dirty="0"/>
              <a:t>1</a:t>
            </a:r>
            <a:r>
              <a:rPr lang="en-US" dirty="0"/>
              <a:t> </a:t>
            </a:r>
          </a:p>
          <a:p>
            <a:r>
              <a:rPr lang="en-US" dirty="0"/>
              <a:t>Amsterdam stopped chlorinating in 1983</a:t>
            </a:r>
          </a:p>
          <a:p>
            <a:r>
              <a:rPr lang="en-US" dirty="0"/>
              <a:t>Chlorine not required for groundwater!</a:t>
            </a:r>
          </a:p>
          <a:p>
            <a:endParaRPr lang="en-US" dirty="0"/>
          </a:p>
          <a:p>
            <a:endParaRPr lang="en-US" dirty="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3"/>
              </a:rPr>
              <a:t>http://www.epa.gov/ogwdw/disinfection/tcr/pdfs/issuepaper_effectiveness.pdf</a:t>
            </a:r>
            <a:endParaRPr lang="en-US" sz="18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a:sym typeface="Calibri"/>
              </a:rPr>
              <a:t>Contamination on the way from the treatment plant to your house</a:t>
            </a:r>
          </a:p>
        </p:txBody>
      </p:sp>
      <p:sp>
        <p:nvSpPr>
          <p:cNvPr id="93" name="Shape 93"/>
          <p:cNvSpPr txBox="1">
            <a:spLocks noGrp="1"/>
          </p:cNvSpPr>
          <p:nvPr>
            <p:ph idx="1"/>
          </p:nvPr>
        </p:nvSpPr>
        <p:spPr>
          <a:xfrm>
            <a:off x="457200" y="1600200"/>
            <a:ext cx="5184774" cy="4525963"/>
          </a:xfrm>
        </p:spPr>
        <p:txBody>
          <a:bodyPr/>
          <a:lstStyle/>
          <a:p>
            <a:pPr lvl="0"/>
            <a:r>
              <a:rPr lang="en-US" sz="2800" dirty="0">
                <a:sym typeface="Calibri"/>
              </a:rPr>
              <a:t>Necessary conditions:</a:t>
            </a:r>
          </a:p>
          <a:p>
            <a:pPr lvl="1"/>
            <a:r>
              <a:rPr lang="en-US" sz="2400" dirty="0">
                <a:sym typeface="Calibri"/>
              </a:rPr>
              <a:t>Saturated contaminated soil</a:t>
            </a:r>
          </a:p>
          <a:p>
            <a:pPr lvl="1"/>
            <a:r>
              <a:rPr lang="en-US" sz="2400" dirty="0">
                <a:sym typeface="Calibri"/>
              </a:rPr>
              <a:t>Leaky Pipe</a:t>
            </a:r>
          </a:p>
          <a:p>
            <a:pPr lvl="1"/>
            <a:r>
              <a:rPr lang="en-US" sz="2400" dirty="0">
                <a:sym typeface="Calibri"/>
              </a:rPr>
              <a:t>Pressure outside pipe must exceed pressure inside pipe</a:t>
            </a:r>
          </a:p>
          <a:p>
            <a:pPr lvl="0"/>
            <a:r>
              <a:rPr lang="en-US" sz="2800" dirty="0">
                <a:sym typeface="Calibri"/>
              </a:rPr>
              <a:t>Potential Causes:</a:t>
            </a:r>
          </a:p>
          <a:p>
            <a:pPr lvl="1"/>
            <a:r>
              <a:rPr lang="en-US" sz="2400" dirty="0">
                <a:sym typeface="Calibri"/>
              </a:rPr>
              <a:t>Negative pressure transients</a:t>
            </a:r>
          </a:p>
          <a:p>
            <a:pPr lvl="1"/>
            <a:r>
              <a:rPr lang="en-US" sz="2400" dirty="0">
                <a:sym typeface="Calibri"/>
              </a:rPr>
              <a:t>Booster pumps</a:t>
            </a: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6"/>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21933198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a:sym typeface="Calibri"/>
              </a:rPr>
              <a:t>Flat terrain scenario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5"/>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a:sym typeface="Calibri"/>
              </a:rPr>
              <a:t>Recontamination is easy in hilly terrain with intermittent supply</a:t>
            </a: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054.368"/>
  <p:tag name="LATEXADDIN" val="\documentclass{article}&#10;\usepackage{amsmath}&#10;\usepackage{xcolor}&#10;\pagestyle{empty}&#10;\begin{document}&#10;&#10;\definecolor{Monred}{RGB}{172,0,0}&#10;&#10;$$C_{Cl} \cdot t_{contact} = 0.2828 \left( pH^{2.69} \right)&#10;\left( C_{Cl}^{0.15} \right) &#10;\left( 0.933^{\left( T - 5 \right)} \right) pC^\ast$$&#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842.145"/>
  <p:tag name="LATEXADDIN" val="\documentclass{article}&#10;\usepackage{amsmath}&#10;\usepackage{xcolor}&#10;\pagestyle{empty}&#10;\begin{document}&#10;&#10;\definecolor{Monred}{RGB}{172,0,0}&#10;&#10;&#10;$$t_{contact} = 0.2828 \left( pH^{2.69} \right)&#10;\left( C_{Cl}^{- 0.85} \right)&#10;\left( 0.933^{\left( T - 5 \right)} \right) pC^\ast$$&#10;&#10;\end{document}"/>
  <p:tag name="IGUANATEXSIZE" val="20"/>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19.4601"/>
  <p:tag name="ORIGINALWIDTH" val="1508.811"/>
  <p:tag name="LATEXADDIN" val="\documentclass{article}&#10;\usepackage{amsmath}&#10;\usepackage{xcolor}&#10;\pagestyle{empty}&#10;\begin{document}&#10;&#10;\definecolor{Monred}{RGB}{172,0,0}&#10;&#10;$$\frac{1}{14,990 \frac{0.15}{312,640,961}} = 139,044$$&#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31171</TotalTime>
  <Words>2801</Words>
  <Application>Microsoft Office PowerPoint</Application>
  <PresentationFormat>On-screen Show (4:3)</PresentationFormat>
  <Paragraphs>380</Paragraphs>
  <Slides>39</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39</vt:i4>
      </vt:variant>
    </vt:vector>
  </HeadingPairs>
  <TitlesOfParts>
    <vt:vector size="54" baseType="lpstr">
      <vt:lpstr>Arial</vt:lpstr>
      <vt:lpstr>Book Antiqua</vt:lpstr>
      <vt:lpstr>Calibri</vt:lpstr>
      <vt:lpstr>Candara</vt:lpstr>
      <vt:lpstr>Monotype Sorts</vt:lpstr>
      <vt:lpstr>Noto Symbol</vt:lpstr>
      <vt:lpstr>Symbol</vt:lpstr>
      <vt:lpstr>Times New Roman</vt:lpstr>
      <vt:lpstr>Verdana</vt:lpstr>
      <vt:lpstr>Wingdings</vt:lpstr>
      <vt:lpstr>Lecture 4540 2015</vt:lpstr>
      <vt:lpstr>Chart</vt:lpstr>
      <vt:lpstr>Equation</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a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Juan</cp:lastModifiedBy>
  <cp:revision>395</cp:revision>
  <dcterms:created xsi:type="dcterms:W3CDTF">2004-03-17T13:12:54Z</dcterms:created>
  <dcterms:modified xsi:type="dcterms:W3CDTF">2018-02-20T10:02:30Z</dcterms:modified>
</cp:coreProperties>
</file>