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7" r:id="rId1"/>
    <p:sldMasterId id="2147483699" r:id="rId2"/>
  </p:sldMasterIdLst>
  <p:notesMasterIdLst>
    <p:notesMasterId r:id="rId23"/>
  </p:notesMasterIdLst>
  <p:handoutMasterIdLst>
    <p:handoutMasterId r:id="rId24"/>
  </p:handoutMasterIdLst>
  <p:sldIdLst>
    <p:sldId id="256" r:id="rId3"/>
    <p:sldId id="267" r:id="rId4"/>
    <p:sldId id="278" r:id="rId5"/>
    <p:sldId id="280" r:id="rId6"/>
    <p:sldId id="279" r:id="rId7"/>
    <p:sldId id="274" r:id="rId8"/>
    <p:sldId id="281" r:id="rId9"/>
    <p:sldId id="268" r:id="rId10"/>
    <p:sldId id="257" r:id="rId11"/>
    <p:sldId id="275" r:id="rId12"/>
    <p:sldId id="276" r:id="rId13"/>
    <p:sldId id="277" r:id="rId14"/>
    <p:sldId id="273" r:id="rId15"/>
    <p:sldId id="266" r:id="rId16"/>
    <p:sldId id="265" r:id="rId17"/>
    <p:sldId id="272" r:id="rId18"/>
    <p:sldId id="270" r:id="rId19"/>
    <p:sldId id="271" r:id="rId20"/>
    <p:sldId id="269" r:id="rId21"/>
    <p:sldId id="260" r:id="rId22"/>
  </p:sldIdLst>
  <p:sldSz cx="9144000" cy="6858000" type="screen4x3"/>
  <p:notesSz cx="6858000" cy="9296400"/>
  <p:embeddedFontLst>
    <p:embeddedFont>
      <p:font typeface="Calibri" panose="020F0502020204030204" pitchFamily="34" charset="0"/>
      <p:regular r:id="rId25"/>
      <p:bold r:id="rId26"/>
      <p:italic r:id="rId27"/>
      <p:boldItalic r:id="rId28"/>
    </p:embeddedFont>
    <p:embeddedFont>
      <p:font typeface="Book Antiqua" panose="02040602050305030304" pitchFamily="18" charset="0"/>
      <p:regular r:id="rId29"/>
      <p:bold r:id="rId30"/>
      <p:italic r:id="rId31"/>
      <p:boldItalic r:id="rId32"/>
    </p:embeddedFont>
    <p:embeddedFont>
      <p:font typeface="Candara" panose="020E0502030303020204" pitchFamily="34" charset="0"/>
      <p:regular r:id="rId33"/>
      <p:bold r:id="rId34"/>
      <p:italic r:id="rId35"/>
      <p:boldItalic r:id="rId36"/>
    </p:embeddedFont>
  </p:embeddedFontLst>
  <p:defaultTextStyle>
    <a:defPPr>
      <a:defRPr lang="en-US"/>
    </a:defPPr>
    <a:lvl1pPr algn="l" rtl="0" eaLnBrk="0" fontAlgn="base" hangingPunct="0">
      <a:spcBef>
        <a:spcPct val="5000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69FF"/>
    <a:srgbClr val="F1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2" autoAdjust="0"/>
    <p:restoredTop sz="69203" autoAdjust="0"/>
  </p:normalViewPr>
  <p:slideViewPr>
    <p:cSldViewPr snapToGrid="0">
      <p:cViewPr varScale="1">
        <p:scale>
          <a:sx n="50" d="100"/>
          <a:sy n="50" d="100"/>
        </p:scale>
        <p:origin x="-169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69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eaLnBrk="1" hangingPunct="1">
              <a:spcBef>
                <a:spcPct val="0"/>
              </a:spcBef>
              <a:defRPr sz="1200">
                <a:latin typeface="Arial" charset="0"/>
              </a:defRPr>
            </a:lvl1pPr>
          </a:lstStyle>
          <a:p>
            <a:endParaRPr lang="en-US"/>
          </a:p>
        </p:txBody>
      </p:sp>
      <p:sp>
        <p:nvSpPr>
          <p:cNvPr id="370691"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eaLnBrk="1" hangingPunct="1">
              <a:spcBef>
                <a:spcPct val="0"/>
              </a:spcBef>
              <a:defRPr sz="1200">
                <a:latin typeface="Arial" charset="0"/>
              </a:defRPr>
            </a:lvl1pPr>
          </a:lstStyle>
          <a:p>
            <a:endParaRPr lang="en-US"/>
          </a:p>
        </p:txBody>
      </p:sp>
      <p:sp>
        <p:nvSpPr>
          <p:cNvPr id="370692"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eaLnBrk="1" hangingPunct="1">
              <a:spcBef>
                <a:spcPct val="0"/>
              </a:spcBef>
              <a:defRPr sz="1200">
                <a:latin typeface="Arial" charset="0"/>
              </a:defRPr>
            </a:lvl1pPr>
          </a:lstStyle>
          <a:p>
            <a:endParaRPr lang="en-US"/>
          </a:p>
        </p:txBody>
      </p:sp>
      <p:sp>
        <p:nvSpPr>
          <p:cNvPr id="370693"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eaLnBrk="1" hangingPunct="1">
              <a:spcBef>
                <a:spcPct val="0"/>
              </a:spcBef>
              <a:defRPr sz="1200">
                <a:latin typeface="Arial" charset="0"/>
              </a:defRPr>
            </a:lvl1pPr>
          </a:lstStyle>
          <a:p>
            <a:fld id="{48F05E01-914A-418E-812D-6C6AFA0A55B3}" type="slidenum">
              <a:rPr lang="en-US"/>
              <a:pPr/>
              <a:t>‹#›</a:t>
            </a:fld>
            <a:endParaRPr lang="en-US"/>
          </a:p>
        </p:txBody>
      </p:sp>
    </p:spTree>
    <p:extLst>
      <p:ext uri="{BB962C8B-B14F-4D97-AF65-F5344CB8AC3E}">
        <p14:creationId xmlns:p14="http://schemas.microsoft.com/office/powerpoint/2010/main" val="2181139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eaLnBrk="1" hangingPunct="1">
              <a:spcBef>
                <a:spcPct val="0"/>
              </a:spcBef>
              <a:defRPr sz="1200">
                <a:latin typeface="Arial" charset="0"/>
              </a:defRPr>
            </a:lvl1pPr>
          </a:lstStyle>
          <a:p>
            <a:endParaRPr lang="en-US"/>
          </a:p>
        </p:txBody>
      </p:sp>
      <p:sp>
        <p:nvSpPr>
          <p:cNvPr id="11267"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eaLnBrk="1" hangingPunct="1">
              <a:spcBef>
                <a:spcPct val="0"/>
              </a:spcBef>
              <a:defRPr sz="1200">
                <a:latin typeface="Arial" charset="0"/>
              </a:defRPr>
            </a:lvl1pPr>
          </a:lstStyle>
          <a:p>
            <a:endParaRPr lang="en-US"/>
          </a:p>
        </p:txBody>
      </p:sp>
      <p:sp>
        <p:nvSpPr>
          <p:cNvPr id="11268" name="Rectangle 4"/>
          <p:cNvSpPr>
            <a:spLocks noGrp="1" noRot="1" noChangeAspect="1" noChangeArrowheads="1" noTextEdit="1"/>
          </p:cNvSpPr>
          <p:nvPr>
            <p:ph type="sldImg" idx="2"/>
          </p:nvPr>
        </p:nvSpPr>
        <p:spPr bwMode="auto">
          <a:xfrm>
            <a:off x="1106488" y="698500"/>
            <a:ext cx="4648200" cy="348615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eaLnBrk="1" hangingPunct="1">
              <a:spcBef>
                <a:spcPct val="0"/>
              </a:spcBef>
              <a:defRPr sz="1200">
                <a:latin typeface="Arial" charset="0"/>
              </a:defRPr>
            </a:lvl1pPr>
          </a:lstStyle>
          <a:p>
            <a:endParaRPr lang="en-US"/>
          </a:p>
        </p:txBody>
      </p:sp>
      <p:sp>
        <p:nvSpPr>
          <p:cNvPr id="11271"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eaLnBrk="1" hangingPunct="1">
              <a:spcBef>
                <a:spcPct val="0"/>
              </a:spcBef>
              <a:defRPr sz="1200">
                <a:latin typeface="Arial" charset="0"/>
              </a:defRPr>
            </a:lvl1pPr>
          </a:lstStyle>
          <a:p>
            <a:fld id="{68131A24-38D8-4CC5-9E6E-A126B09286EB}" type="slidenum">
              <a:rPr lang="en-US"/>
              <a:pPr/>
              <a:t>‹#›</a:t>
            </a:fld>
            <a:endParaRPr lang="en-US"/>
          </a:p>
        </p:txBody>
      </p:sp>
    </p:spTree>
    <p:extLst>
      <p:ext uri="{BB962C8B-B14F-4D97-AF65-F5344CB8AC3E}">
        <p14:creationId xmlns:p14="http://schemas.microsoft.com/office/powerpoint/2010/main" val="2436802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8AB35-CBED-4C25-8C2C-1F82BC0B8696}" type="slidenum">
              <a:rPr lang="en-US"/>
              <a:pPr/>
              <a:t>1</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Václav</a:t>
            </a:r>
            <a:r>
              <a:rPr lang="en-US" sz="1200" b="0" i="0" kern="1200" dirty="0" smtClean="0">
                <a:solidFill>
                  <a:schemeClr val="tx1"/>
                </a:solidFill>
                <a:effectLst/>
                <a:latin typeface="Arial" charset="0"/>
                <a:ea typeface="+mn-ea"/>
                <a:cs typeface="+mn-cs"/>
              </a:rPr>
              <a:t> Havel was a Czech writer, philosopher, political dissident, and statesman. From 1989 to 1992, he served as the last president of Czechoslovakia. </a:t>
            </a:r>
            <a:r>
              <a:rPr lang="en-US" sz="1200" b="0" i="0" kern="1200" smtClean="0">
                <a:solidFill>
                  <a:schemeClr val="tx1"/>
                </a:solidFill>
                <a:effectLst/>
                <a:latin typeface="Arial" charset="0"/>
                <a:ea typeface="+mn-ea"/>
                <a:cs typeface="+mn-cs"/>
              </a:rPr>
              <a:t>He then served as the first president of the Czech Republic after the Czech–Slovak split. </a:t>
            </a:r>
            <a:endParaRPr lang="en-US"/>
          </a:p>
        </p:txBody>
      </p:sp>
      <p:sp>
        <p:nvSpPr>
          <p:cNvPr id="4" name="Slide Number Placeholder 3"/>
          <p:cNvSpPr>
            <a:spLocks noGrp="1"/>
          </p:cNvSpPr>
          <p:nvPr>
            <p:ph type="sldNum" sz="quarter" idx="10"/>
          </p:nvPr>
        </p:nvSpPr>
        <p:spPr/>
        <p:txBody>
          <a:bodyPr/>
          <a:lstStyle/>
          <a:p>
            <a:fld id="{68131A24-38D8-4CC5-9E6E-A126B09286EB}" type="slidenum">
              <a:rPr lang="en-US" smtClean="0"/>
              <a:pPr/>
              <a:t>6</a:t>
            </a:fld>
            <a:endParaRPr lang="en-US"/>
          </a:p>
        </p:txBody>
      </p:sp>
    </p:spTree>
    <p:extLst>
      <p:ext uri="{BB962C8B-B14F-4D97-AF65-F5344CB8AC3E}">
        <p14:creationId xmlns:p14="http://schemas.microsoft.com/office/powerpoint/2010/main" val="329852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t>
            </a:r>
            <a:r>
              <a:rPr lang="en-US" baseline="0" dirty="0" smtClean="0"/>
              <a:t> not going to tell you what you should believe. </a:t>
            </a:r>
          </a:p>
          <a:p>
            <a:endParaRPr lang="en-US" dirty="0" smtClean="0"/>
          </a:p>
          <a:p>
            <a:r>
              <a:rPr lang="en-US" dirty="0" smtClean="0"/>
              <a:t>How many of you feel that your values and world view are affected by religion?</a:t>
            </a:r>
          </a:p>
          <a:p>
            <a:r>
              <a:rPr lang="en-US" dirty="0" smtClean="0"/>
              <a:t>Are your engineering studies affected by</a:t>
            </a:r>
            <a:r>
              <a:rPr lang="en-US" baseline="0" dirty="0" smtClean="0"/>
              <a:t> what you value?</a:t>
            </a:r>
          </a:p>
          <a:p>
            <a:r>
              <a:rPr lang="en-US" baseline="0" dirty="0" smtClean="0"/>
              <a:t>Can you create connections between engineering of safe drinking water and religion?</a:t>
            </a:r>
          </a:p>
          <a:p>
            <a:r>
              <a:rPr lang="en-US" baseline="0" dirty="0" smtClean="0"/>
              <a:t>Engineering makes it possible to live in communities!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Do you think of science and religion as opposites or as complimentary?</a:t>
            </a:r>
          </a:p>
          <a:p>
            <a:r>
              <a:rPr lang="en-US" baseline="0" dirty="0" smtClean="0"/>
              <a:t>The choice to care about others is a highly evolved trait.  My experience is that happiness is directly related to other-centeredness.</a:t>
            </a:r>
          </a:p>
          <a:p>
            <a:r>
              <a:rPr lang="en-US" baseline="0" dirty="0" smtClean="0"/>
              <a:t>Have you had classes at Cornell where you have discussed values and world views in a safe environment?</a:t>
            </a:r>
          </a:p>
          <a:p>
            <a:r>
              <a:rPr lang="en-US" baseline="0" dirty="0" smtClean="0"/>
              <a:t>Are you curious about what your professors value? </a:t>
            </a:r>
            <a:endParaRPr lang="en-US" dirty="0"/>
          </a:p>
        </p:txBody>
      </p:sp>
      <p:sp>
        <p:nvSpPr>
          <p:cNvPr id="4" name="Slide Number Placeholder 3"/>
          <p:cNvSpPr>
            <a:spLocks noGrp="1"/>
          </p:cNvSpPr>
          <p:nvPr>
            <p:ph type="sldNum" sz="quarter" idx="10"/>
          </p:nvPr>
        </p:nvSpPr>
        <p:spPr/>
        <p:txBody>
          <a:bodyPr/>
          <a:lstStyle/>
          <a:p>
            <a:fld id="{68131A24-38D8-4CC5-9E6E-A126B09286EB}"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81D01-6608-4BFC-9CC8-7FA99C5B9460}" type="slidenum">
              <a:rPr lang="en-US"/>
              <a:pPr/>
              <a:t>11</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3805" y="6377442"/>
            <a:ext cx="1196578" cy="268993"/>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D9344-B239-4217-821F-9424B876343B}" type="slidenum">
              <a:rPr lang="en-US"/>
              <a:pPr/>
              <a:t>12</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913805" y="6377442"/>
            <a:ext cx="1196578" cy="26899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A6548E-EFB0-42FC-873A-AC791A89346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40AA61-0401-4317-8389-7DD83DFA7388}"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598B1A88-A749-4CC2-9A45-355AB6EE232C}" type="slidenum">
              <a:rPr lang="en-US">
                <a:solidFill>
                  <a:srgbClr val="000000"/>
                </a:solidFill>
              </a:rPr>
              <a:pPr/>
              <a:t>‹#›</a:t>
            </a:fld>
            <a:endParaRPr lang="en-US">
              <a:solidFill>
                <a:srgbClr val="000000"/>
              </a:solidFill>
            </a:endParaRPr>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A79BC0-511B-4CFC-9826-67DEDC235560}" type="slidenum">
              <a:rPr lang="en-US" smtClean="0"/>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78881C-DF4E-42B1-8F79-BE94BBDBE0DA}" type="slidenum">
              <a:rPr lang="en-US" smtClean="0"/>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E702A8-1066-4838-80BE-2730EB432033}" type="slidenum">
              <a:rPr lang="en-US" smtClean="0"/>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3F264D9-4964-426E-9878-7879DDECF52E}" type="slidenum">
              <a:rPr lang="en-US" smtClean="0"/>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5D3787F-6F85-40D3-ADBA-556FACFB0E98}" type="slidenum">
              <a:rPr lang="en-US" smtClean="0"/>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63D85D-F9A0-4F0D-8D42-A96CBF0C0812}" type="slidenum">
              <a:rPr lang="en-US" smtClean="0"/>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09/11/2016</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
        <p:nvSpPr>
          <p:cNvPr id="7" name="Text Placeholder 6"/>
          <p:cNvSpPr>
            <a:spLocks noGrp="1"/>
          </p:cNvSpPr>
          <p:nvPr>
            <p:ph type="body" sz="quarter" idx="13"/>
          </p:nvPr>
        </p:nvSpPr>
        <p:spPr>
          <a:xfrm>
            <a:off x="457200" y="1524000"/>
            <a:ext cx="8153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HN" dirty="0"/>
          </a:p>
        </p:txBody>
      </p:sp>
    </p:spTree>
    <p:extLst>
      <p:ext uri="{BB962C8B-B14F-4D97-AF65-F5344CB8AC3E}">
        <p14:creationId xmlns:p14="http://schemas.microsoft.com/office/powerpoint/2010/main" val="29166451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A79BC0-511B-4CFC-9826-67DEDC23556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5D3787F-6F85-40D3-ADBA-556FACFB0E98}"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3F264D9-4964-426E-9878-7879DDECF52E}"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E702A8-1066-4838-80BE-2730EB432033}"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78881C-DF4E-42B1-8F79-BE94BBDBE0DA}"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63D85D-F9A0-4F0D-8D42-A96CBF0C0812}"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4DA6F5-7930-453F-A98A-214042573E2E}"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98900E-90ED-4055-96D0-B350CC15C9D8}"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5B081E52-71EA-4E57-8407-382B560E530B}"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5B081E52-71EA-4E57-8407-382B560E530B}"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839913" y="3886200"/>
            <a:ext cx="6400800" cy="2128838"/>
          </a:xfrm>
        </p:spPr>
        <p:txBody>
          <a:bodyPr/>
          <a:lstStyle/>
          <a:p>
            <a:r>
              <a:rPr lang="en-US" sz="2800" dirty="0" smtClean="0"/>
              <a:t>Connecting Engineering to Society and to </a:t>
            </a:r>
            <a:r>
              <a:rPr lang="en-US" sz="2800" smtClean="0"/>
              <a:t>your Soul</a:t>
            </a:r>
            <a:endParaRPr lang="en-US" sz="2800" dirty="0"/>
          </a:p>
        </p:txBody>
      </p:sp>
      <p:sp>
        <p:nvSpPr>
          <p:cNvPr id="2050" name="Rectangle 2"/>
          <p:cNvSpPr>
            <a:spLocks noGrp="1" noChangeArrowheads="1"/>
          </p:cNvSpPr>
          <p:nvPr>
            <p:ph type="ctrTitle" sz="quarter"/>
          </p:nvPr>
        </p:nvSpPr>
        <p:spPr/>
        <p:txBody>
          <a:bodyPr/>
          <a:lstStyle/>
          <a:p>
            <a:r>
              <a:rPr lang="en-US" sz="4000" dirty="0" smtClean="0"/>
              <a:t>Reflections on the Social Context</a:t>
            </a:r>
            <a:endParaRPr lang="en-US" sz="4000" dirty="0"/>
          </a:p>
        </p:txBody>
      </p:sp>
      <p:sp>
        <p:nvSpPr>
          <p:cNvPr id="2052" name="Text Box 4"/>
          <p:cNvSpPr txBox="1">
            <a:spLocks noChangeArrowheads="1"/>
          </p:cNvSpPr>
          <p:nvPr/>
        </p:nvSpPr>
        <p:spPr bwMode="auto">
          <a:xfrm>
            <a:off x="3590959" y="693738"/>
            <a:ext cx="2095445" cy="646331"/>
          </a:xfrm>
          <a:prstGeom prst="rect">
            <a:avLst/>
          </a:prstGeom>
          <a:noFill/>
          <a:ln w="12700" algn="ctr">
            <a:noFill/>
            <a:miter lim="800000"/>
            <a:headEnd type="none" w="lg" len="med"/>
            <a:tailEnd type="none" w="lg" len="med"/>
          </a:ln>
          <a:effectLst/>
        </p:spPr>
        <p:txBody>
          <a:bodyPr wrap="none">
            <a:spAutoFit/>
          </a:bodyPr>
          <a:lstStyle/>
          <a:p>
            <a:pPr algn="ctr"/>
            <a:r>
              <a:rPr lang="en-US" sz="3600" dirty="0" smtClean="0"/>
              <a:t>CEE 4540</a:t>
            </a:r>
            <a:endParaRPr 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0"/>
                                  </p:iterate>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teamwork important?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1655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ffectLst/>
        </p:spPr>
        <p:txBody>
          <a:bodyPr lIns="90488" tIns="44450" rIns="90488" bIns="44450" anchor="b"/>
          <a:lstStyle/>
          <a:p>
            <a:r>
              <a:rPr lang="en-US"/>
              <a:t>Types of Teams</a:t>
            </a:r>
          </a:p>
        </p:txBody>
      </p:sp>
      <p:grpSp>
        <p:nvGrpSpPr>
          <p:cNvPr id="2" name="Group 6"/>
          <p:cNvGrpSpPr>
            <a:grpSpLocks/>
          </p:cNvGrpSpPr>
          <p:nvPr/>
        </p:nvGrpSpPr>
        <p:grpSpPr bwMode="auto">
          <a:xfrm>
            <a:off x="2406650" y="2508250"/>
            <a:ext cx="3594100" cy="2965450"/>
            <a:chOff x="1516" y="1580"/>
            <a:chExt cx="2264" cy="1868"/>
          </a:xfrm>
        </p:grpSpPr>
        <p:sp>
          <p:nvSpPr>
            <p:cNvPr id="6148" name="Line 4"/>
            <p:cNvSpPr>
              <a:spLocks noChangeShapeType="1"/>
            </p:cNvSpPr>
            <p:nvPr/>
          </p:nvSpPr>
          <p:spPr bwMode="auto">
            <a:xfrm>
              <a:off x="1520" y="1580"/>
              <a:ext cx="0" cy="1864"/>
            </a:xfrm>
            <a:prstGeom prst="line">
              <a:avLst/>
            </a:prstGeom>
            <a:noFill/>
            <a:ln w="12700">
              <a:solidFill>
                <a:schemeClr val="tx1"/>
              </a:solidFill>
              <a:round/>
              <a:headEnd type="triangle" w="med" len="med"/>
              <a:tailEnd/>
            </a:ln>
            <a:effectLst/>
          </p:spPr>
          <p:txBody>
            <a:bodyPr wrap="none" anchor="ctr"/>
            <a:lstStyle/>
            <a:p>
              <a:endParaRPr lang="en-US"/>
            </a:p>
          </p:txBody>
        </p:sp>
        <p:sp>
          <p:nvSpPr>
            <p:cNvPr id="6149" name="Line 5"/>
            <p:cNvSpPr>
              <a:spLocks noChangeShapeType="1"/>
            </p:cNvSpPr>
            <p:nvPr/>
          </p:nvSpPr>
          <p:spPr bwMode="auto">
            <a:xfrm flipH="1">
              <a:off x="1516" y="3448"/>
              <a:ext cx="2264" cy="0"/>
            </a:xfrm>
            <a:prstGeom prst="line">
              <a:avLst/>
            </a:prstGeom>
            <a:noFill/>
            <a:ln w="12700">
              <a:solidFill>
                <a:schemeClr val="tx1"/>
              </a:solidFill>
              <a:round/>
              <a:headEnd type="triangle" w="med" len="med"/>
              <a:tailEnd/>
            </a:ln>
            <a:effectLst/>
          </p:spPr>
          <p:txBody>
            <a:bodyPr wrap="none" anchor="ctr"/>
            <a:lstStyle/>
            <a:p>
              <a:endParaRPr lang="en-US"/>
            </a:p>
          </p:txBody>
        </p:sp>
      </p:grpSp>
      <p:sp>
        <p:nvSpPr>
          <p:cNvPr id="6151" name="Rectangle 7"/>
          <p:cNvSpPr>
            <a:spLocks noChangeArrowheads="1"/>
          </p:cNvSpPr>
          <p:nvPr/>
        </p:nvSpPr>
        <p:spPr bwMode="auto">
          <a:xfrm rot="16200000">
            <a:off x="873920" y="3933031"/>
            <a:ext cx="271621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Performance Level</a:t>
            </a:r>
          </a:p>
        </p:txBody>
      </p:sp>
      <p:sp>
        <p:nvSpPr>
          <p:cNvPr id="6152" name="Rectangle 8"/>
          <p:cNvSpPr>
            <a:spLocks noChangeArrowheads="1"/>
          </p:cNvSpPr>
          <p:nvPr/>
        </p:nvSpPr>
        <p:spPr bwMode="auto">
          <a:xfrm>
            <a:off x="2484438" y="5489575"/>
            <a:ext cx="3502025" cy="4540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sz="2400">
                <a:latin typeface="Book Antiqua" pitchFamily="18" charset="0"/>
              </a:rPr>
              <a:t>Types of Teams</a:t>
            </a:r>
          </a:p>
        </p:txBody>
      </p:sp>
      <p:grpSp>
        <p:nvGrpSpPr>
          <p:cNvPr id="3" name="Group 13"/>
          <p:cNvGrpSpPr>
            <a:grpSpLocks/>
          </p:cNvGrpSpPr>
          <p:nvPr/>
        </p:nvGrpSpPr>
        <p:grpSpPr bwMode="auto">
          <a:xfrm>
            <a:off x="3587750" y="5073650"/>
            <a:ext cx="444500" cy="317500"/>
            <a:chOff x="2260" y="3196"/>
            <a:chExt cx="280" cy="200"/>
          </a:xfrm>
        </p:grpSpPr>
        <p:sp>
          <p:nvSpPr>
            <p:cNvPr id="6153" name="AutoShape 9"/>
            <p:cNvSpPr>
              <a:spLocks noChangeArrowheads="1"/>
            </p:cNvSpPr>
            <p:nvPr/>
          </p:nvSpPr>
          <p:spPr bwMode="auto">
            <a:xfrm>
              <a:off x="2260" y="3196"/>
              <a:ext cx="280" cy="200"/>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6154" name="Line 10"/>
            <p:cNvSpPr>
              <a:spLocks noChangeShapeType="1"/>
            </p:cNvSpPr>
            <p:nvPr/>
          </p:nvSpPr>
          <p:spPr bwMode="auto">
            <a:xfrm>
              <a:off x="2403" y="3200"/>
              <a:ext cx="0" cy="129"/>
            </a:xfrm>
            <a:prstGeom prst="line">
              <a:avLst/>
            </a:prstGeom>
            <a:noFill/>
            <a:ln w="12700">
              <a:solidFill>
                <a:schemeClr val="tx1"/>
              </a:solidFill>
              <a:round/>
              <a:headEnd/>
              <a:tailEnd/>
            </a:ln>
            <a:effectLst/>
          </p:spPr>
          <p:txBody>
            <a:bodyPr wrap="none" anchor="ctr"/>
            <a:lstStyle/>
            <a:p>
              <a:endParaRPr lang="en-US"/>
            </a:p>
          </p:txBody>
        </p:sp>
        <p:sp>
          <p:nvSpPr>
            <p:cNvPr id="6155" name="Line 11"/>
            <p:cNvSpPr>
              <a:spLocks noChangeShapeType="1"/>
            </p:cNvSpPr>
            <p:nvPr/>
          </p:nvSpPr>
          <p:spPr bwMode="auto">
            <a:xfrm flipH="1">
              <a:off x="2261" y="3335"/>
              <a:ext cx="143" cy="55"/>
            </a:xfrm>
            <a:prstGeom prst="line">
              <a:avLst/>
            </a:prstGeom>
            <a:noFill/>
            <a:ln w="12700">
              <a:solidFill>
                <a:schemeClr val="tx1"/>
              </a:solidFill>
              <a:round/>
              <a:headEnd/>
              <a:tailEnd/>
            </a:ln>
            <a:effectLst/>
          </p:spPr>
          <p:txBody>
            <a:bodyPr wrap="none" anchor="ctr"/>
            <a:lstStyle/>
            <a:p>
              <a:endParaRPr lang="en-US"/>
            </a:p>
          </p:txBody>
        </p:sp>
        <p:sp>
          <p:nvSpPr>
            <p:cNvPr id="6156" name="Line 12"/>
            <p:cNvSpPr>
              <a:spLocks noChangeShapeType="1"/>
            </p:cNvSpPr>
            <p:nvPr/>
          </p:nvSpPr>
          <p:spPr bwMode="auto">
            <a:xfrm>
              <a:off x="2407" y="3336"/>
              <a:ext cx="126" cy="56"/>
            </a:xfrm>
            <a:prstGeom prst="line">
              <a:avLst/>
            </a:prstGeom>
            <a:noFill/>
            <a:ln w="12700">
              <a:solidFill>
                <a:schemeClr val="tx1"/>
              </a:solidFill>
              <a:round/>
              <a:headEnd/>
              <a:tailEnd/>
            </a:ln>
            <a:effectLst/>
          </p:spPr>
          <p:txBody>
            <a:bodyPr wrap="none" anchor="ctr"/>
            <a:lstStyle/>
            <a:p>
              <a:endParaRPr lang="en-US"/>
            </a:p>
          </p:txBody>
        </p:sp>
      </p:grpSp>
      <p:grpSp>
        <p:nvGrpSpPr>
          <p:cNvPr id="4" name="Group 18"/>
          <p:cNvGrpSpPr>
            <a:grpSpLocks/>
          </p:cNvGrpSpPr>
          <p:nvPr/>
        </p:nvGrpSpPr>
        <p:grpSpPr bwMode="auto">
          <a:xfrm>
            <a:off x="2546350" y="4133850"/>
            <a:ext cx="266700" cy="977900"/>
            <a:chOff x="1604" y="2604"/>
            <a:chExt cx="168" cy="616"/>
          </a:xfrm>
        </p:grpSpPr>
        <p:sp>
          <p:nvSpPr>
            <p:cNvPr id="6158" name="Rectangle 14"/>
            <p:cNvSpPr>
              <a:spLocks noChangeArrowheads="1"/>
            </p:cNvSpPr>
            <p:nvPr/>
          </p:nvSpPr>
          <p:spPr bwMode="auto">
            <a:xfrm>
              <a:off x="1604" y="2604"/>
              <a:ext cx="168" cy="5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159" name="Rectangle 15"/>
            <p:cNvSpPr>
              <a:spLocks noChangeArrowheads="1"/>
            </p:cNvSpPr>
            <p:nvPr/>
          </p:nvSpPr>
          <p:spPr bwMode="auto">
            <a:xfrm>
              <a:off x="1604" y="2764"/>
              <a:ext cx="168" cy="5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160" name="Rectangle 16"/>
            <p:cNvSpPr>
              <a:spLocks noChangeArrowheads="1"/>
            </p:cNvSpPr>
            <p:nvPr/>
          </p:nvSpPr>
          <p:spPr bwMode="auto">
            <a:xfrm>
              <a:off x="1604" y="3044"/>
              <a:ext cx="168" cy="5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161" name="Rectangle 17"/>
            <p:cNvSpPr>
              <a:spLocks noChangeArrowheads="1"/>
            </p:cNvSpPr>
            <p:nvPr/>
          </p:nvSpPr>
          <p:spPr bwMode="auto">
            <a:xfrm>
              <a:off x="1604" y="3164"/>
              <a:ext cx="168" cy="5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6163" name="Rectangle 19"/>
          <p:cNvSpPr>
            <a:spLocks noChangeArrowheads="1"/>
          </p:cNvSpPr>
          <p:nvPr/>
        </p:nvSpPr>
        <p:spPr bwMode="auto">
          <a:xfrm>
            <a:off x="4081463" y="5060950"/>
            <a:ext cx="842962" cy="333375"/>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Pseudo</a:t>
            </a:r>
          </a:p>
        </p:txBody>
      </p:sp>
      <p:grpSp>
        <p:nvGrpSpPr>
          <p:cNvPr id="5" name="Group 26"/>
          <p:cNvGrpSpPr>
            <a:grpSpLocks/>
          </p:cNvGrpSpPr>
          <p:nvPr/>
        </p:nvGrpSpPr>
        <p:grpSpPr bwMode="auto">
          <a:xfrm>
            <a:off x="4845050" y="3689350"/>
            <a:ext cx="1728788" cy="333375"/>
            <a:chOff x="3052" y="2324"/>
            <a:chExt cx="1089" cy="210"/>
          </a:xfrm>
        </p:grpSpPr>
        <p:grpSp>
          <p:nvGrpSpPr>
            <p:cNvPr id="6" name="Group 24"/>
            <p:cNvGrpSpPr>
              <a:grpSpLocks/>
            </p:cNvGrpSpPr>
            <p:nvPr/>
          </p:nvGrpSpPr>
          <p:grpSpPr bwMode="auto">
            <a:xfrm>
              <a:off x="3052" y="2332"/>
              <a:ext cx="280" cy="200"/>
              <a:chOff x="3052" y="2332"/>
              <a:chExt cx="280" cy="200"/>
            </a:xfrm>
          </p:grpSpPr>
          <p:sp>
            <p:nvSpPr>
              <p:cNvPr id="6164" name="AutoShape 20"/>
              <p:cNvSpPr>
                <a:spLocks noChangeArrowheads="1"/>
              </p:cNvSpPr>
              <p:nvPr/>
            </p:nvSpPr>
            <p:spPr bwMode="auto">
              <a:xfrm>
                <a:off x="3052" y="2332"/>
                <a:ext cx="280" cy="200"/>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6165" name="Line 21"/>
              <p:cNvSpPr>
                <a:spLocks noChangeShapeType="1"/>
              </p:cNvSpPr>
              <p:nvPr/>
            </p:nvSpPr>
            <p:spPr bwMode="auto">
              <a:xfrm>
                <a:off x="3195" y="2336"/>
                <a:ext cx="0" cy="129"/>
              </a:xfrm>
              <a:prstGeom prst="line">
                <a:avLst/>
              </a:prstGeom>
              <a:noFill/>
              <a:ln w="12700">
                <a:solidFill>
                  <a:schemeClr val="tx1"/>
                </a:solidFill>
                <a:round/>
                <a:headEnd/>
                <a:tailEnd/>
              </a:ln>
              <a:effectLst/>
            </p:spPr>
            <p:txBody>
              <a:bodyPr wrap="none" anchor="ctr"/>
              <a:lstStyle/>
              <a:p>
                <a:endParaRPr lang="en-US"/>
              </a:p>
            </p:txBody>
          </p:sp>
          <p:sp>
            <p:nvSpPr>
              <p:cNvPr id="6166" name="Line 22"/>
              <p:cNvSpPr>
                <a:spLocks noChangeShapeType="1"/>
              </p:cNvSpPr>
              <p:nvPr/>
            </p:nvSpPr>
            <p:spPr bwMode="auto">
              <a:xfrm flipH="1">
                <a:off x="3053" y="2471"/>
                <a:ext cx="143" cy="55"/>
              </a:xfrm>
              <a:prstGeom prst="line">
                <a:avLst/>
              </a:prstGeom>
              <a:noFill/>
              <a:ln w="12700">
                <a:solidFill>
                  <a:schemeClr val="tx1"/>
                </a:solidFill>
                <a:round/>
                <a:headEnd/>
                <a:tailEnd/>
              </a:ln>
              <a:effectLst/>
            </p:spPr>
            <p:txBody>
              <a:bodyPr wrap="none" anchor="ctr"/>
              <a:lstStyle/>
              <a:p>
                <a:endParaRPr lang="en-US"/>
              </a:p>
            </p:txBody>
          </p:sp>
          <p:sp>
            <p:nvSpPr>
              <p:cNvPr id="6167" name="Line 23"/>
              <p:cNvSpPr>
                <a:spLocks noChangeShapeType="1"/>
              </p:cNvSpPr>
              <p:nvPr/>
            </p:nvSpPr>
            <p:spPr bwMode="auto">
              <a:xfrm>
                <a:off x="3199" y="2472"/>
                <a:ext cx="126" cy="56"/>
              </a:xfrm>
              <a:prstGeom prst="line">
                <a:avLst/>
              </a:prstGeom>
              <a:noFill/>
              <a:ln w="12700">
                <a:solidFill>
                  <a:schemeClr val="tx1"/>
                </a:solidFill>
                <a:round/>
                <a:headEnd/>
                <a:tailEnd/>
              </a:ln>
              <a:effectLst/>
            </p:spPr>
            <p:txBody>
              <a:bodyPr wrap="none" anchor="ctr"/>
              <a:lstStyle/>
              <a:p>
                <a:endParaRPr lang="en-US"/>
              </a:p>
            </p:txBody>
          </p:sp>
        </p:grpSp>
        <p:sp>
          <p:nvSpPr>
            <p:cNvPr id="6169" name="Rectangle 25"/>
            <p:cNvSpPr>
              <a:spLocks noChangeArrowheads="1"/>
            </p:cNvSpPr>
            <p:nvPr/>
          </p:nvSpPr>
          <p:spPr bwMode="auto">
            <a:xfrm>
              <a:off x="3331" y="2324"/>
              <a:ext cx="810" cy="210"/>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Cooperative</a:t>
              </a:r>
            </a:p>
          </p:txBody>
        </p:sp>
      </p:grpSp>
      <p:grpSp>
        <p:nvGrpSpPr>
          <p:cNvPr id="7" name="Group 33"/>
          <p:cNvGrpSpPr>
            <a:grpSpLocks/>
          </p:cNvGrpSpPr>
          <p:nvPr/>
        </p:nvGrpSpPr>
        <p:grpSpPr bwMode="auto">
          <a:xfrm>
            <a:off x="5099050" y="2470150"/>
            <a:ext cx="2132013" cy="577850"/>
            <a:chOff x="3212" y="1556"/>
            <a:chExt cx="1343" cy="364"/>
          </a:xfrm>
        </p:grpSpPr>
        <p:sp>
          <p:nvSpPr>
            <p:cNvPr id="6171" name="Rectangle 27"/>
            <p:cNvSpPr>
              <a:spLocks noChangeArrowheads="1"/>
            </p:cNvSpPr>
            <p:nvPr/>
          </p:nvSpPr>
          <p:spPr bwMode="auto">
            <a:xfrm>
              <a:off x="3459" y="1556"/>
              <a:ext cx="1096" cy="364"/>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High-Performing</a:t>
              </a:r>
            </a:p>
            <a:p>
              <a:r>
                <a:rPr lang="en-US" sz="1600">
                  <a:latin typeface="Book Antiqua" pitchFamily="18" charset="0"/>
                </a:rPr>
                <a:t>Cooperative</a:t>
              </a:r>
            </a:p>
          </p:txBody>
        </p:sp>
        <p:grpSp>
          <p:nvGrpSpPr>
            <p:cNvPr id="8" name="Group 32"/>
            <p:cNvGrpSpPr>
              <a:grpSpLocks/>
            </p:cNvGrpSpPr>
            <p:nvPr/>
          </p:nvGrpSpPr>
          <p:grpSpPr bwMode="auto">
            <a:xfrm>
              <a:off x="3212" y="1644"/>
              <a:ext cx="280" cy="200"/>
              <a:chOff x="3212" y="1644"/>
              <a:chExt cx="280" cy="200"/>
            </a:xfrm>
          </p:grpSpPr>
          <p:sp>
            <p:nvSpPr>
              <p:cNvPr id="6172" name="AutoShape 28"/>
              <p:cNvSpPr>
                <a:spLocks noChangeArrowheads="1"/>
              </p:cNvSpPr>
              <p:nvPr/>
            </p:nvSpPr>
            <p:spPr bwMode="auto">
              <a:xfrm>
                <a:off x="3212" y="1644"/>
                <a:ext cx="280" cy="200"/>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6173" name="Line 29"/>
              <p:cNvSpPr>
                <a:spLocks noChangeShapeType="1"/>
              </p:cNvSpPr>
              <p:nvPr/>
            </p:nvSpPr>
            <p:spPr bwMode="auto">
              <a:xfrm>
                <a:off x="3355" y="1648"/>
                <a:ext cx="0" cy="129"/>
              </a:xfrm>
              <a:prstGeom prst="line">
                <a:avLst/>
              </a:prstGeom>
              <a:noFill/>
              <a:ln w="12700">
                <a:solidFill>
                  <a:schemeClr val="tx1"/>
                </a:solidFill>
                <a:round/>
                <a:headEnd/>
                <a:tailEnd/>
              </a:ln>
              <a:effectLst/>
            </p:spPr>
            <p:txBody>
              <a:bodyPr wrap="none" anchor="ctr"/>
              <a:lstStyle/>
              <a:p>
                <a:endParaRPr lang="en-US"/>
              </a:p>
            </p:txBody>
          </p:sp>
          <p:sp>
            <p:nvSpPr>
              <p:cNvPr id="6174" name="Line 30"/>
              <p:cNvSpPr>
                <a:spLocks noChangeShapeType="1"/>
              </p:cNvSpPr>
              <p:nvPr/>
            </p:nvSpPr>
            <p:spPr bwMode="auto">
              <a:xfrm flipH="1">
                <a:off x="3213" y="1783"/>
                <a:ext cx="143" cy="55"/>
              </a:xfrm>
              <a:prstGeom prst="line">
                <a:avLst/>
              </a:prstGeom>
              <a:noFill/>
              <a:ln w="12700">
                <a:solidFill>
                  <a:schemeClr val="tx1"/>
                </a:solidFill>
                <a:round/>
                <a:headEnd/>
                <a:tailEnd/>
              </a:ln>
              <a:effectLst/>
            </p:spPr>
            <p:txBody>
              <a:bodyPr wrap="none" anchor="ctr"/>
              <a:lstStyle/>
              <a:p>
                <a:endParaRPr lang="en-US"/>
              </a:p>
            </p:txBody>
          </p:sp>
          <p:sp>
            <p:nvSpPr>
              <p:cNvPr id="6175" name="Line 31"/>
              <p:cNvSpPr>
                <a:spLocks noChangeShapeType="1"/>
              </p:cNvSpPr>
              <p:nvPr/>
            </p:nvSpPr>
            <p:spPr bwMode="auto">
              <a:xfrm>
                <a:off x="3359" y="1784"/>
                <a:ext cx="126" cy="56"/>
              </a:xfrm>
              <a:prstGeom prst="line">
                <a:avLst/>
              </a:prstGeom>
              <a:noFill/>
              <a:ln w="12700">
                <a:solidFill>
                  <a:schemeClr val="tx1"/>
                </a:solidFill>
                <a:round/>
                <a:headEnd/>
                <a:tailEnd/>
              </a:ln>
              <a:effectLst/>
            </p:spPr>
            <p:txBody>
              <a:bodyPr wrap="none" anchor="ctr"/>
              <a:lstStyle/>
              <a:p>
                <a:endParaRPr lang="en-US"/>
              </a:p>
            </p:txBody>
          </p:sp>
        </p:grpSp>
      </p:grpSp>
      <p:grpSp>
        <p:nvGrpSpPr>
          <p:cNvPr id="9" name="Group 39"/>
          <p:cNvGrpSpPr>
            <a:grpSpLocks/>
          </p:cNvGrpSpPr>
          <p:nvPr/>
        </p:nvGrpSpPr>
        <p:grpSpPr bwMode="auto">
          <a:xfrm>
            <a:off x="4540250" y="4464050"/>
            <a:ext cx="1590675" cy="358775"/>
            <a:chOff x="2860" y="2812"/>
            <a:chExt cx="1002" cy="226"/>
          </a:xfrm>
        </p:grpSpPr>
        <p:sp>
          <p:nvSpPr>
            <p:cNvPr id="6178" name="Rectangle 34"/>
            <p:cNvSpPr>
              <a:spLocks noChangeArrowheads="1"/>
            </p:cNvSpPr>
            <p:nvPr/>
          </p:nvSpPr>
          <p:spPr bwMode="auto">
            <a:xfrm>
              <a:off x="3115" y="2828"/>
              <a:ext cx="747" cy="210"/>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Traditional</a:t>
              </a:r>
            </a:p>
          </p:txBody>
        </p:sp>
        <p:sp>
          <p:nvSpPr>
            <p:cNvPr id="6179" name="AutoShape 35"/>
            <p:cNvSpPr>
              <a:spLocks noChangeArrowheads="1"/>
            </p:cNvSpPr>
            <p:nvPr/>
          </p:nvSpPr>
          <p:spPr bwMode="auto">
            <a:xfrm>
              <a:off x="2860" y="2812"/>
              <a:ext cx="280" cy="200"/>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6180" name="Line 36"/>
            <p:cNvSpPr>
              <a:spLocks noChangeShapeType="1"/>
            </p:cNvSpPr>
            <p:nvPr/>
          </p:nvSpPr>
          <p:spPr bwMode="auto">
            <a:xfrm>
              <a:off x="3003" y="2816"/>
              <a:ext cx="0" cy="129"/>
            </a:xfrm>
            <a:prstGeom prst="line">
              <a:avLst/>
            </a:prstGeom>
            <a:noFill/>
            <a:ln w="12700">
              <a:solidFill>
                <a:schemeClr val="tx1"/>
              </a:solidFill>
              <a:round/>
              <a:headEnd/>
              <a:tailEnd/>
            </a:ln>
            <a:effectLst/>
          </p:spPr>
          <p:txBody>
            <a:bodyPr wrap="none" anchor="ctr"/>
            <a:lstStyle/>
            <a:p>
              <a:endParaRPr lang="en-US"/>
            </a:p>
          </p:txBody>
        </p:sp>
        <p:sp>
          <p:nvSpPr>
            <p:cNvPr id="6181" name="Line 37"/>
            <p:cNvSpPr>
              <a:spLocks noChangeShapeType="1"/>
            </p:cNvSpPr>
            <p:nvPr/>
          </p:nvSpPr>
          <p:spPr bwMode="auto">
            <a:xfrm flipH="1">
              <a:off x="2861" y="2951"/>
              <a:ext cx="143" cy="55"/>
            </a:xfrm>
            <a:prstGeom prst="line">
              <a:avLst/>
            </a:prstGeom>
            <a:noFill/>
            <a:ln w="12700">
              <a:solidFill>
                <a:schemeClr val="tx1"/>
              </a:solidFill>
              <a:round/>
              <a:headEnd/>
              <a:tailEnd/>
            </a:ln>
            <a:effectLst/>
          </p:spPr>
          <p:txBody>
            <a:bodyPr wrap="none" anchor="ctr"/>
            <a:lstStyle/>
            <a:p>
              <a:endParaRPr lang="en-US"/>
            </a:p>
          </p:txBody>
        </p:sp>
        <p:sp>
          <p:nvSpPr>
            <p:cNvPr id="6182" name="Line 38"/>
            <p:cNvSpPr>
              <a:spLocks noChangeShapeType="1"/>
            </p:cNvSpPr>
            <p:nvPr/>
          </p:nvSpPr>
          <p:spPr bwMode="auto">
            <a:xfrm>
              <a:off x="3007" y="2952"/>
              <a:ext cx="126" cy="56"/>
            </a:xfrm>
            <a:prstGeom prst="line">
              <a:avLst/>
            </a:prstGeom>
            <a:noFill/>
            <a:ln w="12700">
              <a:solidFill>
                <a:schemeClr val="tx1"/>
              </a:solidFill>
              <a:round/>
              <a:headEnd/>
              <a:tailEnd/>
            </a:ln>
            <a:effectLst/>
          </p:spPr>
          <p:txBody>
            <a:bodyPr wrap="none" anchor="ctr"/>
            <a:lstStyle/>
            <a:p>
              <a:endParaRPr lang="en-US"/>
            </a:p>
          </p:txBody>
        </p:sp>
      </p:grpSp>
      <p:grpSp>
        <p:nvGrpSpPr>
          <p:cNvPr id="10" name="Group 48"/>
          <p:cNvGrpSpPr>
            <a:grpSpLocks/>
          </p:cNvGrpSpPr>
          <p:nvPr/>
        </p:nvGrpSpPr>
        <p:grpSpPr bwMode="auto">
          <a:xfrm>
            <a:off x="2978150" y="2724150"/>
            <a:ext cx="1701800" cy="965200"/>
            <a:chOff x="1876" y="1716"/>
            <a:chExt cx="1072" cy="608"/>
          </a:xfrm>
        </p:grpSpPr>
        <p:sp>
          <p:nvSpPr>
            <p:cNvPr id="6184" name="Rectangle 40"/>
            <p:cNvSpPr>
              <a:spLocks noChangeArrowheads="1"/>
            </p:cNvSpPr>
            <p:nvPr/>
          </p:nvSpPr>
          <p:spPr bwMode="auto">
            <a:xfrm>
              <a:off x="2020" y="1796"/>
              <a:ext cx="168" cy="5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185" name="Rectangle 41"/>
            <p:cNvSpPr>
              <a:spLocks noChangeArrowheads="1"/>
            </p:cNvSpPr>
            <p:nvPr/>
          </p:nvSpPr>
          <p:spPr bwMode="auto">
            <a:xfrm>
              <a:off x="2227" y="1716"/>
              <a:ext cx="638" cy="518"/>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members</a:t>
              </a:r>
            </a:p>
            <a:p>
              <a:endParaRPr lang="en-US" sz="1600">
                <a:latin typeface="Book Antiqua" pitchFamily="18" charset="0"/>
              </a:endParaRPr>
            </a:p>
            <a:p>
              <a:r>
                <a:rPr lang="en-US" sz="1600">
                  <a:latin typeface="Book Antiqua" pitchFamily="18" charset="0"/>
                </a:rPr>
                <a:t>team</a:t>
              </a:r>
            </a:p>
          </p:txBody>
        </p:sp>
        <p:grpSp>
          <p:nvGrpSpPr>
            <p:cNvPr id="11" name="Group 46"/>
            <p:cNvGrpSpPr>
              <a:grpSpLocks/>
            </p:cNvGrpSpPr>
            <p:nvPr/>
          </p:nvGrpSpPr>
          <p:grpSpPr bwMode="auto">
            <a:xfrm>
              <a:off x="1988" y="2044"/>
              <a:ext cx="280" cy="200"/>
              <a:chOff x="1988" y="2044"/>
              <a:chExt cx="280" cy="200"/>
            </a:xfrm>
          </p:grpSpPr>
          <p:sp>
            <p:nvSpPr>
              <p:cNvPr id="6186" name="AutoShape 42"/>
              <p:cNvSpPr>
                <a:spLocks noChangeArrowheads="1"/>
              </p:cNvSpPr>
              <p:nvPr/>
            </p:nvSpPr>
            <p:spPr bwMode="auto">
              <a:xfrm>
                <a:off x="1988" y="2044"/>
                <a:ext cx="280" cy="200"/>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6187" name="Line 43"/>
              <p:cNvSpPr>
                <a:spLocks noChangeShapeType="1"/>
              </p:cNvSpPr>
              <p:nvPr/>
            </p:nvSpPr>
            <p:spPr bwMode="auto">
              <a:xfrm>
                <a:off x="2131" y="2048"/>
                <a:ext cx="0" cy="129"/>
              </a:xfrm>
              <a:prstGeom prst="line">
                <a:avLst/>
              </a:prstGeom>
              <a:noFill/>
              <a:ln w="12700">
                <a:solidFill>
                  <a:schemeClr val="tx1"/>
                </a:solidFill>
                <a:round/>
                <a:headEnd/>
                <a:tailEnd/>
              </a:ln>
              <a:effectLst/>
            </p:spPr>
            <p:txBody>
              <a:bodyPr wrap="none" anchor="ctr"/>
              <a:lstStyle/>
              <a:p>
                <a:endParaRPr lang="en-US"/>
              </a:p>
            </p:txBody>
          </p:sp>
          <p:sp>
            <p:nvSpPr>
              <p:cNvPr id="6188" name="Line 44"/>
              <p:cNvSpPr>
                <a:spLocks noChangeShapeType="1"/>
              </p:cNvSpPr>
              <p:nvPr/>
            </p:nvSpPr>
            <p:spPr bwMode="auto">
              <a:xfrm flipH="1">
                <a:off x="1989" y="2183"/>
                <a:ext cx="143" cy="55"/>
              </a:xfrm>
              <a:prstGeom prst="line">
                <a:avLst/>
              </a:prstGeom>
              <a:noFill/>
              <a:ln w="12700">
                <a:solidFill>
                  <a:schemeClr val="tx1"/>
                </a:solidFill>
                <a:round/>
                <a:headEnd/>
                <a:tailEnd/>
              </a:ln>
              <a:effectLst/>
            </p:spPr>
            <p:txBody>
              <a:bodyPr wrap="none" anchor="ctr"/>
              <a:lstStyle/>
              <a:p>
                <a:endParaRPr lang="en-US"/>
              </a:p>
            </p:txBody>
          </p:sp>
          <p:sp>
            <p:nvSpPr>
              <p:cNvPr id="6189" name="Line 45"/>
              <p:cNvSpPr>
                <a:spLocks noChangeShapeType="1"/>
              </p:cNvSpPr>
              <p:nvPr/>
            </p:nvSpPr>
            <p:spPr bwMode="auto">
              <a:xfrm>
                <a:off x="2135" y="2184"/>
                <a:ext cx="126" cy="56"/>
              </a:xfrm>
              <a:prstGeom prst="line">
                <a:avLst/>
              </a:prstGeom>
              <a:noFill/>
              <a:ln w="12700">
                <a:solidFill>
                  <a:schemeClr val="tx1"/>
                </a:solidFill>
                <a:round/>
                <a:headEnd/>
                <a:tailEnd/>
              </a:ln>
              <a:effectLst/>
            </p:spPr>
            <p:txBody>
              <a:bodyPr wrap="none" anchor="ctr"/>
              <a:lstStyle/>
              <a:p>
                <a:endParaRPr lang="en-US"/>
              </a:p>
            </p:txBody>
          </p:sp>
        </p:grpSp>
        <p:sp>
          <p:nvSpPr>
            <p:cNvPr id="6191" name="Rectangle 47"/>
            <p:cNvSpPr>
              <a:spLocks noChangeArrowheads="1"/>
            </p:cNvSpPr>
            <p:nvPr/>
          </p:nvSpPr>
          <p:spPr bwMode="auto">
            <a:xfrm>
              <a:off x="1876" y="1732"/>
              <a:ext cx="1072" cy="592"/>
            </a:xfrm>
            <a:prstGeom prst="rect">
              <a:avLst/>
            </a:prstGeom>
            <a:noFill/>
            <a:ln w="12700">
              <a:solidFill>
                <a:schemeClr val="tx1"/>
              </a:solidFill>
              <a:miter lim="800000"/>
              <a:headEnd/>
              <a:tailEnd/>
            </a:ln>
            <a:effectLst/>
          </p:spPr>
          <p:txBody>
            <a:bodyPr wrap="none" anchor="ctr"/>
            <a:lstStyle/>
            <a:p>
              <a:endParaRPr lang="en-US"/>
            </a:p>
          </p:txBody>
        </p:sp>
      </p:grpSp>
      <p:sp>
        <p:nvSpPr>
          <p:cNvPr id="6193" name="Freeform 49"/>
          <p:cNvSpPr>
            <a:spLocks/>
          </p:cNvSpPr>
          <p:nvPr/>
        </p:nvSpPr>
        <p:spPr bwMode="auto">
          <a:xfrm>
            <a:off x="2654300" y="2832100"/>
            <a:ext cx="2668588" cy="2465388"/>
          </a:xfrm>
          <a:custGeom>
            <a:avLst/>
            <a:gdLst/>
            <a:ahLst/>
            <a:cxnLst>
              <a:cxn ang="0">
                <a:pos x="0" y="1136"/>
              </a:cxn>
              <a:cxn ang="0">
                <a:pos x="736" y="1552"/>
              </a:cxn>
              <a:cxn ang="0">
                <a:pos x="1328" y="1168"/>
              </a:cxn>
              <a:cxn ang="0">
                <a:pos x="1512" y="688"/>
              </a:cxn>
              <a:cxn ang="0">
                <a:pos x="1680" y="0"/>
              </a:cxn>
            </a:cxnLst>
            <a:rect l="0" t="0" r="r" b="b"/>
            <a:pathLst>
              <a:path w="1681" h="1553">
                <a:moveTo>
                  <a:pt x="0" y="1136"/>
                </a:moveTo>
                <a:lnTo>
                  <a:pt x="736" y="1552"/>
                </a:lnTo>
                <a:lnTo>
                  <a:pt x="1328" y="1168"/>
                </a:lnTo>
                <a:lnTo>
                  <a:pt x="1512" y="688"/>
                </a:lnTo>
                <a:lnTo>
                  <a:pt x="168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3606612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High-performance Team</a:t>
            </a:r>
            <a:endParaRPr lang="en-US" dirty="0"/>
          </a:p>
        </p:txBody>
      </p:sp>
      <p:sp>
        <p:nvSpPr>
          <p:cNvPr id="10243" name="Rectangle 3"/>
          <p:cNvSpPr>
            <a:spLocks noGrp="1" noChangeArrowheads="1"/>
          </p:cNvSpPr>
          <p:nvPr>
            <p:ph type="body" sz="quarter" idx="13"/>
          </p:nvPr>
        </p:nvSpPr>
        <p:spPr/>
        <p:txBody>
          <a:bodyPr/>
          <a:lstStyle/>
          <a:p>
            <a:r>
              <a:rPr lang="en-US" sz="2800" dirty="0" smtClean="0"/>
              <a:t>Outperforms all reasonable expectations, given its membership</a:t>
            </a:r>
          </a:p>
          <a:p>
            <a:r>
              <a:rPr lang="en-US" sz="2800" dirty="0" smtClean="0"/>
              <a:t>High level of commitment </a:t>
            </a:r>
          </a:p>
          <a:p>
            <a:r>
              <a:rPr lang="en-US" sz="2800" dirty="0" smtClean="0"/>
              <a:t>Mutual concern for each other’s personal growth</a:t>
            </a:r>
          </a:p>
          <a:p>
            <a:r>
              <a:rPr lang="en-US" sz="2800" dirty="0" smtClean="0"/>
              <a:t>Achieve high-performance and also have lots of fun</a:t>
            </a:r>
          </a:p>
        </p:txBody>
      </p:sp>
      <p:sp>
        <p:nvSpPr>
          <p:cNvPr id="4" name="TextBox 3"/>
          <p:cNvSpPr txBox="1"/>
          <p:nvPr/>
        </p:nvSpPr>
        <p:spPr>
          <a:xfrm>
            <a:off x="525780" y="4490545"/>
            <a:ext cx="8153400" cy="1384995"/>
          </a:xfrm>
          <a:prstGeom prst="rect">
            <a:avLst/>
          </a:prstGeom>
          <a:noFill/>
        </p:spPr>
        <p:txBody>
          <a:bodyPr wrap="square" rtlCol="0">
            <a:spAutoFit/>
          </a:bodyPr>
          <a:lstStyle/>
          <a:p>
            <a:r>
              <a:rPr lang="en-US" sz="2800" dirty="0" smtClean="0">
                <a:latin typeface="+mn-lt"/>
              </a:rPr>
              <a:t>When you meet with your team later this week REFLECT together on how your team is performing and what steps you can take to become high performing.</a:t>
            </a:r>
          </a:p>
        </p:txBody>
      </p:sp>
    </p:spTree>
    <p:extLst>
      <p:ext uri="{BB962C8B-B14F-4D97-AF65-F5344CB8AC3E}">
        <p14:creationId xmlns:p14="http://schemas.microsoft.com/office/powerpoint/2010/main" val="16920398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motivates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a:t>
            </a:r>
            <a:endParaRPr lang="en-US" dirty="0"/>
          </a:p>
        </p:txBody>
      </p:sp>
      <p:sp>
        <p:nvSpPr>
          <p:cNvPr id="3" name="Content Placeholder 2"/>
          <p:cNvSpPr>
            <a:spLocks noGrp="1"/>
          </p:cNvSpPr>
          <p:nvPr>
            <p:ph idx="1"/>
          </p:nvPr>
        </p:nvSpPr>
        <p:spPr/>
        <p:txBody>
          <a:bodyPr/>
          <a:lstStyle/>
          <a:p>
            <a:r>
              <a:rPr lang="en-US" dirty="0" smtClean="0"/>
              <a:t>Why are you hopeful?</a:t>
            </a:r>
          </a:p>
          <a:p>
            <a:r>
              <a:rPr lang="en-US" dirty="0" smtClean="0"/>
              <a:t>How do you maintain hope?</a:t>
            </a:r>
          </a:p>
          <a:p>
            <a:r>
              <a:rPr lang="en-US" dirty="0" smtClean="0"/>
              <a:t>Do you believe you can make a positive difference?</a:t>
            </a:r>
          </a:p>
          <a:p>
            <a:r>
              <a:rPr lang="en-US" dirty="0" smtClean="0"/>
              <a:t>… or that an expression of gratitude is to perform meaningful labor to make a positive difference?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Dream</a:t>
            </a:r>
            <a:endParaRPr lang="en-US" dirty="0"/>
          </a:p>
        </p:txBody>
      </p:sp>
      <p:sp>
        <p:nvSpPr>
          <p:cNvPr id="3" name="Content Placeholder 2"/>
          <p:cNvSpPr>
            <a:spLocks noGrp="1"/>
          </p:cNvSpPr>
          <p:nvPr>
            <p:ph idx="1"/>
          </p:nvPr>
        </p:nvSpPr>
        <p:spPr/>
        <p:txBody>
          <a:bodyPr/>
          <a:lstStyle/>
          <a:p>
            <a:r>
              <a:rPr lang="en-US" dirty="0" smtClean="0"/>
              <a:t>Dreaming makes it possible to create a new reality</a:t>
            </a:r>
          </a:p>
          <a:p>
            <a:r>
              <a:rPr lang="en-US" dirty="0" smtClean="0"/>
              <a:t>Surround yourself with people who can dream</a:t>
            </a:r>
          </a:p>
          <a:p>
            <a:r>
              <a:rPr lang="en-US" dirty="0" smtClean="0"/>
              <a:t>And don’t burn bridges (you may be surprised by an unexpected good turn)</a:t>
            </a:r>
          </a:p>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enough?</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Four  times near the end of the semester I spent about 5 minutes at the beginning of class discussing something related to meaning and the big picture of what motivates us to live the way we live. Topics included gratitude, how much is enough, what gives us hope, and a definition of religion. I wanted to know if there was anyone who found those brief discussions to be inappropriate. </a:t>
            </a:r>
          </a:p>
          <a:p>
            <a:r>
              <a:rPr lang="en-US" sz="2000" dirty="0" smtClean="0"/>
              <a:t>I asked the following question in an anonymous electronic survey.</a:t>
            </a:r>
          </a:p>
          <a:p>
            <a:r>
              <a:rPr lang="en-US" sz="2000" dirty="0" smtClean="0"/>
              <a:t>What did you think of the reflections that Monroe held at the beginning of class?</a:t>
            </a:r>
          </a:p>
          <a:p>
            <a:r>
              <a:rPr lang="en-US" sz="2000" dirty="0" smtClean="0"/>
              <a:t>I must admit that I am a bit surprised at how positive the response was. Granted, this isn't the entire class (36 students, 21 responses). I expected a few that wanted to "stick to engineering" or something similar.</a:t>
            </a:r>
            <a:br>
              <a:rPr lang="en-US" sz="2000" dirty="0" smtClean="0"/>
            </a:br>
            <a:endParaRPr lang="en-US" sz="2000" dirty="0"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feedback</a:t>
            </a:r>
            <a:endParaRPr lang="en-US" dirty="0"/>
          </a:p>
        </p:txBody>
      </p:sp>
      <p:sp>
        <p:nvSpPr>
          <p:cNvPr id="3" name="Content Placeholder 2"/>
          <p:cNvSpPr>
            <a:spLocks noGrp="1"/>
          </p:cNvSpPr>
          <p:nvPr>
            <p:ph idx="1"/>
          </p:nvPr>
        </p:nvSpPr>
        <p:spPr/>
        <p:txBody>
          <a:bodyPr/>
          <a:lstStyle/>
          <a:p>
            <a:r>
              <a:rPr lang="en-US" sz="900" dirty="0" smtClean="0"/>
              <a:t>I thought they were interesting, but not very engaging for me because I tend to be very jaded. </a:t>
            </a:r>
          </a:p>
          <a:p>
            <a:r>
              <a:rPr lang="en-US" sz="900" dirty="0" smtClean="0"/>
              <a:t>The reflections are nice change, and no less important than the content of the class. Learning to how to live is just as important as learning about water filtration plants. </a:t>
            </a:r>
          </a:p>
          <a:p>
            <a:r>
              <a:rPr lang="en-US" sz="900" dirty="0" smtClean="0"/>
              <a:t>They were an interesting way of adding more general perspective to a technical perspective.</a:t>
            </a:r>
          </a:p>
          <a:p>
            <a:r>
              <a:rPr lang="en-US" sz="900" dirty="0" smtClean="0"/>
              <a:t>For every action, for every </a:t>
            </a:r>
            <a:r>
              <a:rPr lang="en-US" sz="900" dirty="0" err="1" smtClean="0"/>
              <a:t>endeavour</a:t>
            </a:r>
            <a:r>
              <a:rPr lang="en-US" sz="900" dirty="0" smtClean="0"/>
              <a:t>, for every task, there should be a purpose.  Purpose guides you; gives you a target that you can use your imagination and talents to achieve. It is shameful that not all classes at Cornell, an Ivy League school that is going to generate the future Captains of Industries, Scientists, and Engineers, don't start and end the semester like that? </a:t>
            </a:r>
          </a:p>
          <a:p>
            <a:r>
              <a:rPr lang="en-US" sz="900" dirty="0" smtClean="0"/>
              <a:t>I really liked the Reflections series that Monroe had during the semester. It helped us put the course in context and to realize that we aren't just engineers in a box. Unfortunately, the class may have been too timid to really participate in the discussion. I think that if there was less pointed discussion and more of a free flow conversation during the Reflections series, the class could gain from it. </a:t>
            </a:r>
          </a:p>
          <a:p>
            <a:r>
              <a:rPr lang="en-US" sz="900" dirty="0" smtClean="0"/>
              <a:t>I enjoyed most of the reflections in class, although the one about faith made me a little uncomfortable. I was afraid that some strong opinions would come out and that a debate would start. (Luckily it didn't...)</a:t>
            </a:r>
          </a:p>
          <a:p>
            <a:r>
              <a:rPr lang="en-US" sz="900" dirty="0" smtClean="0"/>
              <a:t>I liked it, it served as a time to think outside an engineering context and evaluate why were here and what we want to achieve in life. </a:t>
            </a:r>
          </a:p>
          <a:p>
            <a:r>
              <a:rPr lang="en-US" sz="900" dirty="0" smtClean="0"/>
              <a:t>The Reflections held at the beginning of class were nice topics to begin lectures with.  They helped ease students into the lecture, making the learning environment more relaxed and comfortable.  Great!</a:t>
            </a:r>
          </a:p>
          <a:p>
            <a:r>
              <a:rPr lang="en-US" sz="900" dirty="0" smtClean="0"/>
              <a:t>Very good, would like to see them developed more.</a:t>
            </a:r>
          </a:p>
          <a:p>
            <a:r>
              <a:rPr lang="en-US" sz="900" dirty="0" smtClean="0"/>
              <a:t>They were actually some of my favorite parts of the class. I really like Monroe's attitude towards engineering and design and liked hearing his thoughts.</a:t>
            </a:r>
          </a:p>
          <a:p>
            <a:r>
              <a:rPr lang="en-US" sz="900" dirty="0" smtClean="0"/>
              <a:t>I think they were a good way of getting out of the technical engineer head for a minute</a:t>
            </a:r>
          </a:p>
          <a:p>
            <a:r>
              <a:rPr lang="en-US" sz="900" dirty="0" smtClean="0"/>
              <a:t>They were very refreshing.</a:t>
            </a:r>
          </a:p>
          <a:p>
            <a:r>
              <a:rPr lang="en-US" sz="900" dirty="0" smtClean="0"/>
              <a:t>It was definitely a good idea! It got me really interested in the class and it made me feel like we had a purpose in learning how to design these plants.</a:t>
            </a:r>
          </a:p>
          <a:p>
            <a:r>
              <a:rPr lang="en-US" sz="900" dirty="0" smtClean="0"/>
              <a:t>I loved them. So often, Professors are just focused on the curriculum at hand, and don't spend even a minute talking about important aspects of life, like hope, sustainability, religion, etc. I truly enjoyed the reflections at the beginning of class. </a:t>
            </a:r>
          </a:p>
          <a:p>
            <a:r>
              <a:rPr lang="en-US" sz="900" dirty="0" smtClean="0"/>
              <a:t>Really liked them, added a laid back dynamic, opened the floor- didn't discriminate anyone else's opinion, and made it very apparent these were just his own opinions.</a:t>
            </a:r>
          </a:p>
          <a:p>
            <a:r>
              <a:rPr lang="en-US" sz="900" dirty="0" smtClean="0"/>
              <a:t>Great! I think they encouraged people to see the true purpose of this class (rather than just see it as another class about equations and physics). </a:t>
            </a:r>
          </a:p>
          <a:p>
            <a:r>
              <a:rPr lang="en-US" sz="900" dirty="0" smtClean="0"/>
              <a:t>I liked them!  Very thought provoking :-)</a:t>
            </a:r>
          </a:p>
          <a:p>
            <a:r>
              <a:rPr lang="en-US" sz="900" dirty="0" smtClean="0"/>
              <a:t>I think the Reflections are like "food for thought" and more often than not help in cheering me from the stressful life in Cornell. Besides it takes only a few minutes to reflect, is not offered in any other class..and is totally worth the time.</a:t>
            </a:r>
          </a:p>
          <a:p>
            <a:r>
              <a:rPr lang="en-US" sz="900" dirty="0" smtClean="0"/>
              <a:t>I felt worried, and I realized that currently there is a major problem related to safe drinking water that has to be solved</a:t>
            </a:r>
          </a:p>
          <a:p>
            <a:r>
              <a:rPr lang="en-US" sz="900" dirty="0" smtClean="0"/>
              <a:t>The reflections were also interesting and was a way to begin to engage everyone.</a:t>
            </a:r>
          </a:p>
          <a:p>
            <a:r>
              <a:rPr lang="en-US" sz="900" dirty="0" smtClean="0"/>
              <a:t>I liked it.  In our major no one talks about why we do things, we just talk about what we have to do.  I think it's really easy for people to lose sight of the important things that motivate us.  Especially given the context of the class, it makes sense to add some philosophy apart from the engineering.</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topics for short discussions</a:t>
            </a:r>
            <a:endParaRPr lang="en-US" dirty="0"/>
          </a:p>
        </p:txBody>
      </p:sp>
      <p:sp>
        <p:nvSpPr>
          <p:cNvPr id="3" name="Content Placeholder 2"/>
          <p:cNvSpPr>
            <a:spLocks noGrp="1"/>
          </p:cNvSpPr>
          <p:nvPr>
            <p:ph idx="1"/>
          </p:nvPr>
        </p:nvSpPr>
        <p:spPr/>
        <p:txBody>
          <a:bodyPr/>
          <a:lstStyle/>
          <a:p>
            <a:r>
              <a:rPr lang="en-US" dirty="0" smtClean="0"/>
              <a:t>The ones that are coming up haven’t been used yet</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Gratitude</a:t>
            </a:r>
            <a:endParaRPr lang="en-US" dirty="0"/>
          </a:p>
        </p:txBody>
      </p:sp>
      <p:sp>
        <p:nvSpPr>
          <p:cNvPr id="3" name="Content Placeholder 2"/>
          <p:cNvSpPr>
            <a:spLocks noGrp="1"/>
          </p:cNvSpPr>
          <p:nvPr>
            <p:ph idx="1"/>
          </p:nvPr>
        </p:nvSpPr>
        <p:spPr/>
        <p:txBody>
          <a:bodyPr/>
          <a:lstStyle/>
          <a:p>
            <a:r>
              <a:rPr lang="en-US" dirty="0" smtClean="0"/>
              <a:t>What makes you grateful?</a:t>
            </a:r>
          </a:p>
          <a:p>
            <a:r>
              <a:rPr lang="en-US" dirty="0" smtClean="0"/>
              <a:t>Do you believe you get what you deserve?</a:t>
            </a:r>
          </a:p>
          <a:p>
            <a:r>
              <a:rPr lang="en-US" dirty="0" smtClean="0"/>
              <a:t>Good news… being poor is not an indication that you are cursed</a:t>
            </a:r>
          </a:p>
          <a:p>
            <a:r>
              <a:rPr lang="en-US" dirty="0" smtClean="0"/>
              <a:t>Gratitude is an attitude that will serve </a:t>
            </a:r>
            <a:r>
              <a:rPr lang="en-US" smtClean="0"/>
              <a:t>you well</a:t>
            </a:r>
            <a:endParaRPr lang="en-US" dirty="0" smtClean="0"/>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AguaClara Model</a:t>
            </a:r>
            <a:endParaRPr lang="en-US" dirty="0"/>
          </a:p>
        </p:txBody>
      </p:sp>
      <p:sp>
        <p:nvSpPr>
          <p:cNvPr id="3" name="Content Placeholder 2"/>
          <p:cNvSpPr>
            <a:spLocks noGrp="1"/>
          </p:cNvSpPr>
          <p:nvPr>
            <p:ph idx="1"/>
          </p:nvPr>
        </p:nvSpPr>
        <p:spPr/>
        <p:txBody>
          <a:bodyPr/>
          <a:lstStyle/>
          <a:p>
            <a:r>
              <a:rPr lang="en-US" dirty="0" smtClean="0"/>
              <a:t>Empowering Partners to Empower Communities</a:t>
            </a:r>
          </a:p>
          <a:p>
            <a:r>
              <a:rPr lang="en-US" dirty="0" smtClean="0"/>
              <a:t>Open Source Robust Engineering Praxis that Empowers Implementation Partners</a:t>
            </a:r>
          </a:p>
          <a:p>
            <a:r>
              <a:rPr lang="en-US" dirty="0" smtClean="0"/>
              <a:t>Engineering for Sustainable Communities</a:t>
            </a:r>
          </a:p>
          <a:p>
            <a:r>
              <a:rPr lang="en-US" dirty="0" smtClean="0"/>
              <a:t>Empowering Partner Organizations that in turn Empower Communities</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maintain hope?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96510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we stop?</a:t>
            </a:r>
            <a:endParaRPr lang="en-US" dirty="0"/>
          </a:p>
        </p:txBody>
      </p:sp>
      <p:sp>
        <p:nvSpPr>
          <p:cNvPr id="3" name="Content Placeholder 2"/>
          <p:cNvSpPr>
            <a:spLocks noGrp="1"/>
          </p:cNvSpPr>
          <p:nvPr>
            <p:ph idx="1"/>
          </p:nvPr>
        </p:nvSpPr>
        <p:spPr/>
        <p:txBody>
          <a:bodyPr/>
          <a:lstStyle/>
          <a:p>
            <a:r>
              <a:rPr lang="en-US" dirty="0"/>
              <a:t>How much money do </a:t>
            </a:r>
            <a:r>
              <a:rPr lang="en-US" dirty="0" smtClean="0"/>
              <a:t>I need </a:t>
            </a:r>
            <a:r>
              <a:rPr lang="en-US" dirty="0"/>
              <a:t>to keep AguaClara running?</a:t>
            </a:r>
            <a:endParaRPr lang="en-US" dirty="0" smtClean="0"/>
          </a:p>
          <a:p>
            <a:r>
              <a:rPr lang="en-US" dirty="0" smtClean="0"/>
              <a:t>What do you need in order to continue to work to make the world a better place?</a:t>
            </a:r>
            <a:endParaRPr lang="en-US" dirty="0"/>
          </a:p>
        </p:txBody>
      </p:sp>
    </p:spTree>
    <p:extLst>
      <p:ext uri="{BB962C8B-B14F-4D97-AF65-F5344CB8AC3E}">
        <p14:creationId xmlns:p14="http://schemas.microsoft.com/office/powerpoint/2010/main" val="195006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a:t>
            </a:r>
            <a:endParaRPr lang="en-US" dirty="0"/>
          </a:p>
        </p:txBody>
      </p:sp>
      <p:sp>
        <p:nvSpPr>
          <p:cNvPr id="3" name="Content Placeholder 2"/>
          <p:cNvSpPr>
            <a:spLocks noGrp="1"/>
          </p:cNvSpPr>
          <p:nvPr>
            <p:ph idx="1"/>
          </p:nvPr>
        </p:nvSpPr>
        <p:spPr/>
        <p:txBody>
          <a:bodyPr/>
          <a:lstStyle/>
          <a:p>
            <a:r>
              <a:rPr lang="en-US" dirty="0" smtClean="0"/>
              <a:t>Worthwhile labor leads to hope</a:t>
            </a:r>
          </a:p>
          <a:p>
            <a:r>
              <a:rPr lang="en-US" dirty="0" smtClean="0"/>
              <a:t>Hope leads to worthwhile labor</a:t>
            </a:r>
            <a:endParaRPr lang="en-US" dirty="0"/>
          </a:p>
        </p:txBody>
      </p:sp>
    </p:spTree>
    <p:extLst>
      <p:ext uri="{BB962C8B-B14F-4D97-AF65-F5344CB8AC3E}">
        <p14:creationId xmlns:p14="http://schemas.microsoft.com/office/powerpoint/2010/main" val="2912452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a:t>
            </a:r>
            <a:endParaRPr lang="en-US" dirty="0"/>
          </a:p>
        </p:txBody>
      </p:sp>
      <p:sp>
        <p:nvSpPr>
          <p:cNvPr id="3" name="Content Placeholder 2"/>
          <p:cNvSpPr>
            <a:spLocks noGrp="1"/>
          </p:cNvSpPr>
          <p:nvPr>
            <p:ph idx="1"/>
          </p:nvPr>
        </p:nvSpPr>
        <p:spPr/>
        <p:txBody>
          <a:bodyPr/>
          <a:lstStyle/>
          <a:p>
            <a:pPr marL="0" indent="0">
              <a:buNone/>
            </a:pPr>
            <a:r>
              <a:rPr lang="en-US" dirty="0"/>
              <a:t>Hope is a state of mind, not of the world. </a:t>
            </a:r>
            <a:r>
              <a:rPr lang="en-US" dirty="0" smtClean="0"/>
              <a:t/>
            </a:r>
            <a:br>
              <a:rPr lang="en-US" dirty="0" smtClean="0"/>
            </a:br>
            <a:r>
              <a:rPr lang="en-US" dirty="0" smtClean="0"/>
              <a:t>Hope</a:t>
            </a:r>
            <a:r>
              <a:rPr lang="en-US" dirty="0"/>
              <a:t>, in this deep and powerful sense</a:t>
            </a:r>
            <a:r>
              <a:rPr lang="en-US" dirty="0" smtClean="0"/>
              <a:t>,</a:t>
            </a:r>
            <a:br>
              <a:rPr lang="en-US" dirty="0" smtClean="0"/>
            </a:br>
            <a:r>
              <a:rPr lang="en-US" dirty="0" smtClean="0"/>
              <a:t>is </a:t>
            </a:r>
            <a:r>
              <a:rPr lang="en-US" dirty="0"/>
              <a:t>not the same as joy that things are going well, or willingness to invest in enterprises that are obviously heading for success, </a:t>
            </a:r>
            <a:r>
              <a:rPr lang="en-US" dirty="0" smtClean="0"/>
              <a:t/>
            </a:r>
            <a:br>
              <a:rPr lang="en-US" dirty="0" smtClean="0"/>
            </a:br>
            <a:r>
              <a:rPr lang="en-US" dirty="0" smtClean="0"/>
              <a:t>but </a:t>
            </a:r>
            <a:r>
              <a:rPr lang="en-US" dirty="0"/>
              <a:t>rather an ability to work for something because it is good.</a:t>
            </a:r>
          </a:p>
          <a:p>
            <a:pPr marL="0" indent="0">
              <a:buNone/>
            </a:pPr>
            <a:r>
              <a:rPr lang="en-US" dirty="0"/>
              <a:t/>
            </a:r>
            <a:br>
              <a:rPr lang="en-US" dirty="0"/>
            </a:br>
            <a:r>
              <a:rPr lang="en-US" dirty="0" smtClean="0"/>
              <a:t>                            </a:t>
            </a:r>
            <a:r>
              <a:rPr lang="en-US" b="1" dirty="0" smtClean="0"/>
              <a:t>-</a:t>
            </a:r>
            <a:r>
              <a:rPr lang="en-US" b="1" dirty="0"/>
              <a:t>Vaclav Havel</a:t>
            </a:r>
            <a:r>
              <a:rPr lang="en-US" dirty="0"/>
              <a:t/>
            </a:r>
            <a:br>
              <a:rPr lang="en-US" dirty="0"/>
            </a:br>
            <a:endParaRPr lang="en-US" dirty="0"/>
          </a:p>
        </p:txBody>
      </p:sp>
    </p:spTree>
    <p:extLst>
      <p:ext uri="{BB962C8B-B14F-4D97-AF65-F5344CB8AC3E}">
        <p14:creationId xmlns:p14="http://schemas.microsoft.com/office/powerpoint/2010/main" val="2193097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good thing today…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92493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idx="1"/>
          </p:nvPr>
        </p:nvSpPr>
        <p:spPr/>
        <p:txBody>
          <a:bodyPr/>
          <a:lstStyle/>
          <a:p>
            <a:r>
              <a:rPr lang="en-US" dirty="0" smtClean="0"/>
              <a:t>Is it ethical to encourage our partner, APP, to build water treatment plants that contain design innovations that haven’t been tested at full scale?</a:t>
            </a:r>
          </a:p>
          <a:p>
            <a:r>
              <a:rPr lang="en-US" dirty="0" smtClean="0"/>
              <a:t>Is it ethical to do nothing?</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word can you spell using Re</a:t>
            </a:r>
            <a:r>
              <a:rPr lang="en-US" dirty="0" smtClean="0">
                <a:solidFill>
                  <a:schemeClr val="accent3"/>
                </a:solidFill>
              </a:rPr>
              <a:t>l</a:t>
            </a:r>
            <a:r>
              <a:rPr lang="en-US" dirty="0" smtClean="0"/>
              <a:t>igi</a:t>
            </a:r>
            <a:r>
              <a:rPr lang="en-US" dirty="0" smtClean="0">
                <a:solidFill>
                  <a:schemeClr val="accent3"/>
                </a:solidFill>
              </a:rPr>
              <a:t>o</a:t>
            </a:r>
            <a:r>
              <a:rPr lang="en-US" dirty="0" smtClean="0"/>
              <a:t>n?</a:t>
            </a:r>
            <a:endParaRPr lang="en-US" dirty="0"/>
          </a:p>
        </p:txBody>
      </p:sp>
      <p:sp>
        <p:nvSpPr>
          <p:cNvPr id="3" name="Content Placeholder 2"/>
          <p:cNvSpPr>
            <a:spLocks noGrp="1"/>
          </p:cNvSpPr>
          <p:nvPr>
            <p:ph idx="1"/>
          </p:nvPr>
        </p:nvSpPr>
        <p:spPr/>
        <p:txBody>
          <a:bodyPr/>
          <a:lstStyle/>
          <a:p>
            <a:r>
              <a:rPr lang="en-US" sz="2800" dirty="0" err="1" smtClean="0"/>
              <a:t>Religar</a:t>
            </a:r>
            <a:r>
              <a:rPr lang="en-US" sz="2800" dirty="0" smtClean="0"/>
              <a:t>: </a:t>
            </a:r>
          </a:p>
          <a:p>
            <a:pPr lvl="1"/>
            <a:r>
              <a:rPr lang="en-US" sz="2400" dirty="0" smtClean="0"/>
              <a:t>Re – again</a:t>
            </a:r>
          </a:p>
          <a:p>
            <a:pPr lvl="1"/>
            <a:r>
              <a:rPr lang="en-US" sz="2400" dirty="0" err="1" smtClean="0"/>
              <a:t>ligar</a:t>
            </a:r>
            <a:r>
              <a:rPr lang="en-US" sz="2400" dirty="0" smtClean="0"/>
              <a:t> – tie, bind, attach</a:t>
            </a:r>
          </a:p>
          <a:p>
            <a:r>
              <a:rPr lang="en-US" sz="2800" dirty="0" smtClean="0"/>
              <a:t>Religion: </a:t>
            </a:r>
          </a:p>
          <a:p>
            <a:pPr lvl="1"/>
            <a:r>
              <a:rPr lang="en-US" sz="2400" dirty="0" smtClean="0"/>
              <a:t>To reconnect (people)</a:t>
            </a:r>
          </a:p>
          <a:p>
            <a:pPr lvl="1"/>
            <a:r>
              <a:rPr lang="en-US" sz="2400" dirty="0" smtClean="0"/>
              <a:t>To create community</a:t>
            </a:r>
          </a:p>
          <a:p>
            <a:pPr lvl="1"/>
            <a:r>
              <a:rPr lang="en-US" sz="2400" dirty="0" smtClean="0"/>
              <a:t>To become other-centered rather than self-centered</a:t>
            </a:r>
          </a:p>
          <a:p>
            <a:r>
              <a:rPr lang="en-US" sz="2800" dirty="0" smtClean="0"/>
              <a:t>Engineering: teams creating the infrastructure so that humans can live in community</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heme/theme1.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AguaClara</Template>
  <TotalTime>7104</TotalTime>
  <Words>669</Words>
  <Application>Microsoft Office PowerPoint</Application>
  <PresentationFormat>On-screen Show (4:3)</PresentationFormat>
  <Paragraphs>109</Paragraphs>
  <Slides>20</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Times New Roman</vt:lpstr>
      <vt:lpstr>Wingdings</vt:lpstr>
      <vt:lpstr>Book Antiqua</vt:lpstr>
      <vt:lpstr>Candara</vt:lpstr>
      <vt:lpstr>AguaClara</vt:lpstr>
      <vt:lpstr>Lecture 4540 2015</vt:lpstr>
      <vt:lpstr>Reflections on the Social Context</vt:lpstr>
      <vt:lpstr>Gratitude</vt:lpstr>
      <vt:lpstr>How do you maintain hope?</vt:lpstr>
      <vt:lpstr>When do we stop?</vt:lpstr>
      <vt:lpstr>Hope</vt:lpstr>
      <vt:lpstr>Hope!</vt:lpstr>
      <vt:lpstr>One good thing today…</vt:lpstr>
      <vt:lpstr>Ethics</vt:lpstr>
      <vt:lpstr>What word can you spell using Religion?</vt:lpstr>
      <vt:lpstr>Why is teamwork important?</vt:lpstr>
      <vt:lpstr>Types of Teams</vt:lpstr>
      <vt:lpstr>High-performance Team</vt:lpstr>
      <vt:lpstr>What motivates you?</vt:lpstr>
      <vt:lpstr>Hope</vt:lpstr>
      <vt:lpstr>Dream</vt:lpstr>
      <vt:lpstr>How much is enough?</vt:lpstr>
      <vt:lpstr>PowerPoint Presentation</vt:lpstr>
      <vt:lpstr>Student feedback</vt:lpstr>
      <vt:lpstr>Possible topics for short discussions</vt:lpstr>
      <vt:lpstr>AguaClara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Reflections on the Social Context</dc:title>
  <dc:creator>mw24</dc:creator>
  <cp:lastModifiedBy>mw24</cp:lastModifiedBy>
  <cp:revision>265</cp:revision>
  <dcterms:created xsi:type="dcterms:W3CDTF">2009-11-09T15:03:47Z</dcterms:created>
  <dcterms:modified xsi:type="dcterms:W3CDTF">2016-11-11T13:51:38Z</dcterms:modified>
</cp:coreProperties>
</file>