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9" r:id="rId1"/>
    <p:sldMasterId id="2147483661" r:id="rId2"/>
    <p:sldMasterId id="2147483673" r:id="rId3"/>
    <p:sldMasterId id="2147483685" r:id="rId4"/>
    <p:sldMasterId id="2147483697" r:id="rId5"/>
    <p:sldMasterId id="2147483710" r:id="rId6"/>
  </p:sldMasterIdLst>
  <p:notesMasterIdLst>
    <p:notesMasterId r:id="rId23"/>
  </p:notesMasterIdLst>
  <p:handoutMasterIdLst>
    <p:handoutMasterId r:id="rId24"/>
  </p:handoutMasterIdLst>
  <p:sldIdLst>
    <p:sldId id="312" r:id="rId7"/>
    <p:sldId id="313" r:id="rId8"/>
    <p:sldId id="327" r:id="rId9"/>
    <p:sldId id="328" r:id="rId10"/>
    <p:sldId id="315" r:id="rId11"/>
    <p:sldId id="316" r:id="rId12"/>
    <p:sldId id="317" r:id="rId13"/>
    <p:sldId id="320" r:id="rId14"/>
    <p:sldId id="318" r:id="rId15"/>
    <p:sldId id="319" r:id="rId16"/>
    <p:sldId id="329" r:id="rId17"/>
    <p:sldId id="321" r:id="rId18"/>
    <p:sldId id="322" r:id="rId19"/>
    <p:sldId id="323" r:id="rId20"/>
    <p:sldId id="324" r:id="rId21"/>
    <p:sldId id="325" r:id="rId22"/>
  </p:sldIdLst>
  <p:sldSz cx="9144000" cy="6858000" type="screen4x3"/>
  <p:notesSz cx="7315200" cy="9601200"/>
  <p:embeddedFontLst>
    <p:embeddedFont>
      <p:font typeface="Century Gothic" panose="020B0502020202020204" pitchFamily="34" charset="0"/>
      <p:regular r:id="rId25"/>
      <p:bold r:id="rId26"/>
      <p:italic r:id="rId27"/>
      <p:boldItalic r:id="rId28"/>
    </p:embeddedFont>
    <p:embeddedFont>
      <p:font typeface="Candara" panose="020E0502030303020204" pitchFamily="3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a:defRPr lang="en-US"/>
    </a:defPPr>
    <a:lvl1pPr algn="l" rtl="0" fontAlgn="base">
      <a:spcBef>
        <a:spcPct val="0"/>
      </a:spcBef>
      <a:spcAft>
        <a:spcPct val="0"/>
      </a:spcAft>
      <a:defRPr kern="1200">
        <a:solidFill>
          <a:schemeClr val="tx1"/>
        </a:solidFill>
        <a:latin typeface="Century Gothic" pitchFamily="34" charset="0"/>
        <a:ea typeface="+mn-ea"/>
        <a:cs typeface="Arial" charset="0"/>
      </a:defRPr>
    </a:lvl1pPr>
    <a:lvl2pPr marL="457200" algn="l" rtl="0" fontAlgn="base">
      <a:spcBef>
        <a:spcPct val="0"/>
      </a:spcBef>
      <a:spcAft>
        <a:spcPct val="0"/>
      </a:spcAft>
      <a:defRPr kern="1200">
        <a:solidFill>
          <a:schemeClr val="tx1"/>
        </a:solidFill>
        <a:latin typeface="Century Gothic" pitchFamily="34" charset="0"/>
        <a:ea typeface="+mn-ea"/>
        <a:cs typeface="Arial" charset="0"/>
      </a:defRPr>
    </a:lvl2pPr>
    <a:lvl3pPr marL="914400" algn="l" rtl="0" fontAlgn="base">
      <a:spcBef>
        <a:spcPct val="0"/>
      </a:spcBef>
      <a:spcAft>
        <a:spcPct val="0"/>
      </a:spcAft>
      <a:defRPr kern="1200">
        <a:solidFill>
          <a:schemeClr val="tx1"/>
        </a:solidFill>
        <a:latin typeface="Century Gothic" pitchFamily="34" charset="0"/>
        <a:ea typeface="+mn-ea"/>
        <a:cs typeface="Arial" charset="0"/>
      </a:defRPr>
    </a:lvl3pPr>
    <a:lvl4pPr marL="1371600" algn="l" rtl="0" fontAlgn="base">
      <a:spcBef>
        <a:spcPct val="0"/>
      </a:spcBef>
      <a:spcAft>
        <a:spcPct val="0"/>
      </a:spcAft>
      <a:defRPr kern="1200">
        <a:solidFill>
          <a:schemeClr val="tx1"/>
        </a:solidFill>
        <a:latin typeface="Century Gothic" pitchFamily="34" charset="0"/>
        <a:ea typeface="+mn-ea"/>
        <a:cs typeface="Arial" charset="0"/>
      </a:defRPr>
    </a:lvl4pPr>
    <a:lvl5pPr marL="1828800" algn="l" rtl="0" fontAlgn="base">
      <a:spcBef>
        <a:spcPct val="0"/>
      </a:spcBef>
      <a:spcAft>
        <a:spcPct val="0"/>
      </a:spcAft>
      <a:defRPr kern="1200">
        <a:solidFill>
          <a:schemeClr val="tx1"/>
        </a:solidFill>
        <a:latin typeface="Century Gothic" pitchFamily="34" charset="0"/>
        <a:ea typeface="+mn-ea"/>
        <a:cs typeface="Arial" charset="0"/>
      </a:defRPr>
    </a:lvl5pPr>
    <a:lvl6pPr marL="2286000" algn="l" defTabSz="914400" rtl="0" eaLnBrk="1" latinLnBrk="0" hangingPunct="1">
      <a:defRPr kern="1200">
        <a:solidFill>
          <a:schemeClr val="tx1"/>
        </a:solidFill>
        <a:latin typeface="Century Gothic" pitchFamily="34" charset="0"/>
        <a:ea typeface="+mn-ea"/>
        <a:cs typeface="Arial" charset="0"/>
      </a:defRPr>
    </a:lvl6pPr>
    <a:lvl7pPr marL="2743200" algn="l" defTabSz="914400" rtl="0" eaLnBrk="1" latinLnBrk="0" hangingPunct="1">
      <a:defRPr kern="1200">
        <a:solidFill>
          <a:schemeClr val="tx1"/>
        </a:solidFill>
        <a:latin typeface="Century Gothic" pitchFamily="34" charset="0"/>
        <a:ea typeface="+mn-ea"/>
        <a:cs typeface="Arial" charset="0"/>
      </a:defRPr>
    </a:lvl7pPr>
    <a:lvl8pPr marL="3200400" algn="l" defTabSz="914400" rtl="0" eaLnBrk="1" latinLnBrk="0" hangingPunct="1">
      <a:defRPr kern="1200">
        <a:solidFill>
          <a:schemeClr val="tx1"/>
        </a:solidFill>
        <a:latin typeface="Century Gothic" pitchFamily="34" charset="0"/>
        <a:ea typeface="+mn-ea"/>
        <a:cs typeface="Arial" charset="0"/>
      </a:defRPr>
    </a:lvl8pPr>
    <a:lvl9pPr marL="3657600" algn="l" defTabSz="914400" rtl="0" eaLnBrk="1" latinLnBrk="0" hangingPunct="1">
      <a:defRPr kern="1200">
        <a:solidFill>
          <a:schemeClr val="tx1"/>
        </a:solidFill>
        <a:latin typeface="Century Gothic"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44" autoAdjust="0"/>
  </p:normalViewPr>
  <p:slideViewPr>
    <p:cSldViewPr>
      <p:cViewPr varScale="1">
        <p:scale>
          <a:sx n="97" d="100"/>
          <a:sy n="97" d="100"/>
        </p:scale>
        <p:origin x="1042" y="8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7" d="100"/>
          <a:sy n="67" d="100"/>
        </p:scale>
        <p:origin x="-3006"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font" Target="fonts/font10.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7.fntdata"/><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2.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endParaRPr lang="en-US"/>
          </a:p>
        </p:txBody>
      </p:sp>
      <p:sp>
        <p:nvSpPr>
          <p:cNvPr id="686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endParaRPr lang="en-US" dirty="0"/>
          </a:p>
        </p:txBody>
      </p:sp>
      <p:sp>
        <p:nvSpPr>
          <p:cNvPr id="68612" name="Rectangle 4"/>
          <p:cNvSpPr>
            <a:spLocks noGrp="1" noChangeArrowheads="1"/>
          </p:cNvSpPr>
          <p:nvPr>
            <p:ph type="ftr" sz="quarter" idx="2"/>
          </p:nvPr>
        </p:nvSpPr>
        <p:spPr bwMode="auto">
          <a:xfrm>
            <a:off x="0" y="9120188"/>
            <a:ext cx="47244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r>
              <a:rPr lang="en-US" dirty="0"/>
              <a:t>CEE 4540: Sustainable Municipal Drinking Water Treatment</a:t>
            </a:r>
          </a:p>
          <a:p>
            <a:r>
              <a:rPr lang="en-US" dirty="0"/>
              <a:t>Monroe Weber-Shirk</a:t>
            </a:r>
          </a:p>
        </p:txBody>
      </p:sp>
      <p:sp>
        <p:nvSpPr>
          <p:cNvPr id="686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fld id="{E5858FC7-A491-4C1D-BE15-441EB2A2CED3}" type="slidenum">
              <a:rPr lang="en-US"/>
              <a:pPr/>
              <a:t>‹#›</a:t>
            </a:fld>
            <a:endParaRPr lang="en-US" dirty="0"/>
          </a:p>
        </p:txBody>
      </p:sp>
    </p:spTree>
    <p:extLst>
      <p:ext uri="{BB962C8B-B14F-4D97-AF65-F5344CB8AC3E}">
        <p14:creationId xmlns:p14="http://schemas.microsoft.com/office/powerpoint/2010/main" val="4190258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endParaRPr lang="en-US"/>
          </a:p>
        </p:txBody>
      </p:sp>
      <p:sp>
        <p:nvSpPr>
          <p:cNvPr id="30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fld id="{7913D7C8-1D10-4E5B-8A9B-B2BE7F2B7605}" type="slidenum">
              <a:rPr lang="en-US"/>
              <a:pPr/>
              <a:t>‹#›</a:t>
            </a:fld>
            <a:endParaRPr lang="en-US"/>
          </a:p>
        </p:txBody>
      </p:sp>
    </p:spTree>
    <p:extLst>
      <p:ext uri="{BB962C8B-B14F-4D97-AF65-F5344CB8AC3E}">
        <p14:creationId xmlns:p14="http://schemas.microsoft.com/office/powerpoint/2010/main" val="23828965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E77417-A55A-4F2F-95E0-22264E608193}" type="slidenum">
              <a:rPr lang="en-US"/>
              <a:pPr/>
              <a:t>4</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s-HN"/>
          </a:p>
        </p:txBody>
      </p:sp>
    </p:spTree>
    <p:extLst>
      <p:ext uri="{BB962C8B-B14F-4D97-AF65-F5344CB8AC3E}">
        <p14:creationId xmlns:p14="http://schemas.microsoft.com/office/powerpoint/2010/main" val="45848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A90BEB-2D38-4281-9CF7-8EBAD9DD3D68}" type="slidenum">
              <a:rPr lang="en-US"/>
              <a:pPr/>
              <a:t>6</a:t>
            </a:fld>
            <a:endParaRPr lang="en-US"/>
          </a:p>
        </p:txBody>
      </p:sp>
      <p:sp>
        <p:nvSpPr>
          <p:cNvPr id="22530" name="Rectangle 2"/>
          <p:cNvSpPr>
            <a:spLocks noGrp="1" noRot="1" noChangeAspect="1" noChangeArrowheads="1" noTextEdit="1"/>
          </p:cNvSpPr>
          <p:nvPr>
            <p:ph type="sldImg"/>
          </p:nvPr>
        </p:nvSpPr>
        <p:spPr>
          <a:xfrm>
            <a:off x="1258888" y="720725"/>
            <a:ext cx="4800600" cy="3600450"/>
          </a:xfrm>
          <a:ln/>
        </p:spPr>
      </p:sp>
      <p:sp>
        <p:nvSpPr>
          <p:cNvPr id="22531" name="Rectangle 3"/>
          <p:cNvSpPr>
            <a:spLocks noGrp="1" noChangeArrowheads="1"/>
          </p:cNvSpPr>
          <p:nvPr>
            <p:ph type="body" idx="1"/>
          </p:nvPr>
        </p:nvSpPr>
        <p:spPr/>
        <p:txBody>
          <a:bodyPr/>
          <a:lstStyle/>
          <a:p>
            <a:endParaRPr lang="es-HN"/>
          </a:p>
        </p:txBody>
      </p:sp>
    </p:spTree>
    <p:extLst>
      <p:ext uri="{BB962C8B-B14F-4D97-AF65-F5344CB8AC3E}">
        <p14:creationId xmlns:p14="http://schemas.microsoft.com/office/powerpoint/2010/main" val="3083144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2EEB26-1568-4569-9CC9-88F113A02E8D}" type="slidenum">
              <a:rPr lang="en-US"/>
              <a:pPr/>
              <a:t>7</a:t>
            </a:fld>
            <a:endParaRPr lang="en-US"/>
          </a:p>
        </p:txBody>
      </p:sp>
      <p:sp>
        <p:nvSpPr>
          <p:cNvPr id="24578" name="Rectangle 2"/>
          <p:cNvSpPr>
            <a:spLocks noGrp="1" noRot="1" noChangeAspect="1" noChangeArrowheads="1" noTextEdit="1"/>
          </p:cNvSpPr>
          <p:nvPr>
            <p:ph type="sldImg"/>
          </p:nvPr>
        </p:nvSpPr>
        <p:spPr>
          <a:xfrm>
            <a:off x="1258888" y="720725"/>
            <a:ext cx="4800600" cy="3600450"/>
          </a:xfrm>
          <a:ln/>
        </p:spPr>
      </p:sp>
      <p:sp>
        <p:nvSpPr>
          <p:cNvPr id="24579" name="Rectangle 3"/>
          <p:cNvSpPr>
            <a:spLocks noGrp="1" noChangeArrowheads="1"/>
          </p:cNvSpPr>
          <p:nvPr>
            <p:ph type="body" idx="1"/>
          </p:nvPr>
        </p:nvSpPr>
        <p:spPr/>
        <p:txBody>
          <a:bodyPr/>
          <a:lstStyle/>
          <a:p>
            <a:endParaRPr lang="es-HN"/>
          </a:p>
        </p:txBody>
      </p:sp>
    </p:spTree>
    <p:extLst>
      <p:ext uri="{BB962C8B-B14F-4D97-AF65-F5344CB8AC3E}">
        <p14:creationId xmlns:p14="http://schemas.microsoft.com/office/powerpoint/2010/main" val="4220916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50239-75FC-4E3A-A973-0FDE15BE8DCA}" type="slidenum">
              <a:rPr lang="en-US"/>
              <a:pPr/>
              <a:t>9</a:t>
            </a:fld>
            <a:endParaRPr lang="en-US"/>
          </a:p>
        </p:txBody>
      </p:sp>
      <p:sp>
        <p:nvSpPr>
          <p:cNvPr id="32770" name="Rectangle 2"/>
          <p:cNvSpPr>
            <a:spLocks noGrp="1" noRot="1" noChangeAspect="1" noChangeArrowheads="1" noTextEdit="1"/>
          </p:cNvSpPr>
          <p:nvPr>
            <p:ph type="sldImg"/>
          </p:nvPr>
        </p:nvSpPr>
        <p:spPr>
          <a:xfrm>
            <a:off x="1258888" y="720725"/>
            <a:ext cx="4800600" cy="3600450"/>
          </a:xfrm>
          <a:ln/>
        </p:spPr>
      </p:sp>
      <p:sp>
        <p:nvSpPr>
          <p:cNvPr id="32771" name="Rectangle 3"/>
          <p:cNvSpPr>
            <a:spLocks noGrp="1" noChangeArrowheads="1"/>
          </p:cNvSpPr>
          <p:nvPr>
            <p:ph type="body" idx="1"/>
          </p:nvPr>
        </p:nvSpPr>
        <p:spPr/>
        <p:txBody>
          <a:bodyPr/>
          <a:lstStyle/>
          <a:p>
            <a:r>
              <a:rPr lang="en-US"/>
              <a:t>http://www.abacon.com/commstudies/groups/groupthink.html</a:t>
            </a:r>
          </a:p>
          <a:p>
            <a:r>
              <a:rPr lang="en-US"/>
              <a:t>How do you know that? What is the evidence?</a:t>
            </a:r>
          </a:p>
          <a:p>
            <a:endParaRPr lang="en-US"/>
          </a:p>
          <a:p>
            <a:r>
              <a:rPr lang="en-US"/>
              <a:t>Self confidence</a:t>
            </a:r>
          </a:p>
          <a:p>
            <a:r>
              <a:rPr lang="en-US"/>
              <a:t>Afraid of conflict</a:t>
            </a:r>
          </a:p>
          <a:p>
            <a:r>
              <a:rPr lang="en-US"/>
              <a:t>Expert might humiliate you.</a:t>
            </a:r>
          </a:p>
          <a:p>
            <a:r>
              <a:rPr lang="en-US"/>
              <a:t>Contingency plans and examining alternatives takes work</a:t>
            </a:r>
          </a:p>
          <a:p>
            <a:r>
              <a:rPr lang="en-US"/>
              <a:t>It feels good to have everyone agreeing with you!</a:t>
            </a:r>
          </a:p>
          <a:p>
            <a:endParaRPr lang="en-US"/>
          </a:p>
          <a:p>
            <a:endParaRPr lang="en-US"/>
          </a:p>
        </p:txBody>
      </p:sp>
    </p:spTree>
    <p:extLst>
      <p:ext uri="{BB962C8B-B14F-4D97-AF65-F5344CB8AC3E}">
        <p14:creationId xmlns:p14="http://schemas.microsoft.com/office/powerpoint/2010/main" val="3122830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246967-B285-46B6-9F9E-5D87D8536408}" type="slidenum">
              <a:rPr lang="en-US"/>
              <a:pPr/>
              <a:t>10</a:t>
            </a:fld>
            <a:endParaRPr lang="en-US"/>
          </a:p>
        </p:txBody>
      </p:sp>
      <p:sp>
        <p:nvSpPr>
          <p:cNvPr id="34818" name="Rectangle 2"/>
          <p:cNvSpPr>
            <a:spLocks noGrp="1" noRot="1" noChangeAspect="1" noChangeArrowheads="1" noTextEdit="1"/>
          </p:cNvSpPr>
          <p:nvPr>
            <p:ph type="sldImg"/>
          </p:nvPr>
        </p:nvSpPr>
        <p:spPr>
          <a:xfrm>
            <a:off x="1258888" y="720725"/>
            <a:ext cx="4800600" cy="3600450"/>
          </a:xfrm>
          <a:ln/>
        </p:spPr>
      </p:sp>
      <p:sp>
        <p:nvSpPr>
          <p:cNvPr id="34819" name="Rectangle 3"/>
          <p:cNvSpPr>
            <a:spLocks noGrp="1" noChangeArrowheads="1"/>
          </p:cNvSpPr>
          <p:nvPr>
            <p:ph type="body" idx="1"/>
          </p:nvPr>
        </p:nvSpPr>
        <p:spPr/>
        <p:txBody>
          <a:bodyPr/>
          <a:lstStyle/>
          <a:p>
            <a:r>
              <a:rPr lang="en-US"/>
              <a:t>http://www.abacon.com/commstudies/groups/groupthink.html</a:t>
            </a:r>
          </a:p>
          <a:p>
            <a:r>
              <a:rPr lang="en-US"/>
              <a:t>These are the people who filter the information coming to the group. They make sure that outside information is suppressed or reinterpreted if it fails to support the cherished assumptions of the group. As a result of this process, the group makes its decision only upon information that is supportive of that decision. This builds up a self-fulfilling cycle of correctness. The illusion of rightness and unanimity is preserved; no disruptive questioning or information is admitted by the group. </a:t>
            </a:r>
          </a:p>
        </p:txBody>
      </p:sp>
    </p:spTree>
    <p:extLst>
      <p:ext uri="{BB962C8B-B14F-4D97-AF65-F5344CB8AC3E}">
        <p14:creationId xmlns:p14="http://schemas.microsoft.com/office/powerpoint/2010/main" val="3664445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A6155-F1A1-4398-9D81-BE34B46D1959}" type="slidenum">
              <a:rPr lang="en-US"/>
              <a:pPr/>
              <a:t>12</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0253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7E28FE-D0FE-4493-A1E4-534BFC42C7F5}" type="slidenum">
              <a:rPr lang="en-US"/>
              <a:pPr/>
              <a:t>14</a:t>
            </a:fld>
            <a:endParaRPr lang="en-US"/>
          </a:p>
        </p:txBody>
      </p:sp>
      <p:sp>
        <p:nvSpPr>
          <p:cNvPr id="49154" name="Rectangle 2"/>
          <p:cNvSpPr>
            <a:spLocks noGrp="1" noRot="1" noChangeAspect="1" noChangeArrowheads="1" noTextEdit="1"/>
          </p:cNvSpPr>
          <p:nvPr>
            <p:ph type="sldImg"/>
          </p:nvPr>
        </p:nvSpPr>
        <p:spPr>
          <a:xfrm>
            <a:off x="1258888" y="720725"/>
            <a:ext cx="4800600" cy="3600450"/>
          </a:xfrm>
          <a:ln/>
        </p:spPr>
      </p:sp>
      <p:sp>
        <p:nvSpPr>
          <p:cNvPr id="49155" name="Rectangle 3"/>
          <p:cNvSpPr>
            <a:spLocks noGrp="1" noChangeArrowheads="1"/>
          </p:cNvSpPr>
          <p:nvPr>
            <p:ph type="body" idx="1"/>
          </p:nvPr>
        </p:nvSpPr>
        <p:spPr/>
        <p:txBody>
          <a:bodyPr/>
          <a:lstStyle/>
          <a:p>
            <a:endParaRPr lang="es-HN"/>
          </a:p>
        </p:txBody>
      </p:sp>
    </p:spTree>
    <p:extLst>
      <p:ext uri="{BB962C8B-B14F-4D97-AF65-F5344CB8AC3E}">
        <p14:creationId xmlns:p14="http://schemas.microsoft.com/office/powerpoint/2010/main" val="1195683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170" name="Group 2"/>
          <p:cNvGrpSpPr>
            <a:grpSpLocks/>
          </p:cNvGrpSpPr>
          <p:nvPr/>
        </p:nvGrpSpPr>
        <p:grpSpPr bwMode="auto">
          <a:xfrm>
            <a:off x="0" y="0"/>
            <a:ext cx="9144000" cy="6858000"/>
            <a:chOff x="0" y="0"/>
            <a:chExt cx="5760" cy="4320"/>
          </a:xfrm>
        </p:grpSpPr>
        <p:pic>
          <p:nvPicPr>
            <p:cNvPr id="717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17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17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17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endParaRPr lang="en-US"/>
          </a:p>
        </p:txBody>
      </p:sp>
      <p:sp>
        <p:nvSpPr>
          <p:cNvPr id="717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17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177" name="Rectangle 9"/>
          <p:cNvSpPr>
            <a:spLocks noGrp="1" noChangeArrowheads="1"/>
          </p:cNvSpPr>
          <p:nvPr>
            <p:ph type="sldNum" sz="quarter" idx="4"/>
          </p:nvPr>
        </p:nvSpPr>
        <p:spPr/>
        <p:txBody>
          <a:bodyPr/>
          <a:lstStyle>
            <a:lvl1pPr>
              <a:defRPr>
                <a:latin typeface="Arial" charset="0"/>
              </a:defRPr>
            </a:lvl1pPr>
          </a:lstStyle>
          <a:p>
            <a:fld id="{35688495-61E6-4C43-9431-EA7C184628A2}" type="slidenum">
              <a:rPr lang="en-US"/>
              <a:pPr/>
              <a:t>‹#›</a:t>
            </a:fld>
            <a:endParaRPr lang="en-US"/>
          </a:p>
        </p:txBody>
      </p:sp>
      <p:sp>
        <p:nvSpPr>
          <p:cNvPr id="7178" name="Rectangle 10"/>
          <p:cNvSpPr>
            <a:spLocks noGrp="1" noChangeArrowheads="1"/>
          </p:cNvSpPr>
          <p:nvPr>
            <p:ph type="ctrTitle" sz="quarter"/>
          </p:nvPr>
        </p:nvSpPr>
        <p:spPr>
          <a:xfrm>
            <a:off x="1371600" y="76200"/>
            <a:ext cx="7772400" cy="1470025"/>
          </a:xfrm>
          <a:ln w="9525"/>
        </p:spPr>
        <p:txBody>
          <a:bodyPr/>
          <a:lstStyle>
            <a:lvl1pPr>
              <a:defRPr sz="5400"/>
            </a:lvl1pPr>
          </a:lstStyle>
          <a:p>
            <a:r>
              <a:rPr lang="en-US" dirty="0"/>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HN" dirty="0"/>
          </a:p>
        </p:txBody>
      </p:sp>
      <p:sp>
        <p:nvSpPr>
          <p:cNvPr id="3" name="Date Placeholder 2"/>
          <p:cNvSpPr>
            <a:spLocks noGrp="1"/>
          </p:cNvSpPr>
          <p:nvPr>
            <p:ph type="dt" sz="half" idx="10"/>
          </p:nvPr>
        </p:nvSpPr>
        <p:spPr/>
        <p:txBody>
          <a:bodyPr/>
          <a:lstStyle/>
          <a:p>
            <a:fld id="{216E0E02-55D8-4A62-964B-783B05293A72}" type="datetimeFigureOut">
              <a:rPr lang="es-HN" smtClean="0"/>
              <a:t>21/2/2018</a:t>
            </a:fld>
            <a:endParaRPr lang="es-HN"/>
          </a:p>
        </p:txBody>
      </p:sp>
      <p:sp>
        <p:nvSpPr>
          <p:cNvPr id="4" name="Footer Placeholder 3"/>
          <p:cNvSpPr>
            <a:spLocks noGrp="1"/>
          </p:cNvSpPr>
          <p:nvPr>
            <p:ph type="ftr" sz="quarter" idx="11"/>
          </p:nvPr>
        </p:nvSpPr>
        <p:spPr/>
        <p:txBody>
          <a:bodyPr/>
          <a:lstStyle/>
          <a:p>
            <a:endParaRPr lang="es-HN"/>
          </a:p>
        </p:txBody>
      </p:sp>
      <p:sp>
        <p:nvSpPr>
          <p:cNvPr id="5" name="Slide Number Placeholder 4"/>
          <p:cNvSpPr>
            <a:spLocks noGrp="1"/>
          </p:cNvSpPr>
          <p:nvPr>
            <p:ph type="sldNum" sz="quarter" idx="12"/>
          </p:nvPr>
        </p:nvSpPr>
        <p:spPr/>
        <p:txBody>
          <a:bodyPr/>
          <a:lstStyle/>
          <a:p>
            <a:fld id="{12AE7274-3B8E-4316-81F7-62670536CD68}" type="slidenum">
              <a:rPr lang="es-HN" smtClean="0"/>
              <a:t>‹#›</a:t>
            </a:fld>
            <a:endParaRPr lang="es-HN"/>
          </a:p>
        </p:txBody>
      </p:sp>
      <p:sp>
        <p:nvSpPr>
          <p:cNvPr id="7" name="Text Placeholder 6"/>
          <p:cNvSpPr>
            <a:spLocks noGrp="1"/>
          </p:cNvSpPr>
          <p:nvPr>
            <p:ph type="body" sz="quarter" idx="13"/>
          </p:nvPr>
        </p:nvSpPr>
        <p:spPr>
          <a:xfrm>
            <a:off x="457200" y="1524000"/>
            <a:ext cx="81534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dirty="0"/>
          </a:p>
        </p:txBody>
      </p:sp>
    </p:spTree>
    <p:extLst>
      <p:ext uri="{BB962C8B-B14F-4D97-AF65-F5344CB8AC3E}">
        <p14:creationId xmlns:p14="http://schemas.microsoft.com/office/powerpoint/2010/main" val="222114079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a:pPr/>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21/02/2018</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21/02/2018</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21/02/2018</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21/02/2018</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21/02/2018</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21/02/2018</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21/02/2018</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21/02/2018</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21/02/2018</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21/02/2018</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21/02/2018</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0975FDFC-CC3C-4730-99E1-74466F9BB72B}" type="datetimeFigureOut">
              <a:rPr lang="en-US" smtClean="0">
                <a:solidFill>
                  <a:srgbClr val="000000"/>
                </a:solidFill>
              </a:rPr>
              <a:pPr/>
              <a:t>2/21/2018</a:t>
            </a:fld>
            <a:endParaRPr lang="en-US">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2/21/2018</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2/21/2018</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2/21/2018</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2/21/2018</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2/21/2018</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2/21/2018</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2/21/2018</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2/21/2018</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2/21/2018</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2/21/2018</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35688495-61E6-4C43-9431-EA7C184628A2}" type="slidenum">
              <a:rPr lang="en-US" smtClean="0"/>
              <a:pPr/>
              <a:t>‹#›</a:t>
            </a:fld>
            <a:endParaRPr lang="en-US"/>
          </a:p>
        </p:txBody>
      </p:sp>
      <p:sp>
        <p:nvSpPr>
          <p:cNvPr id="78858" name="Rectangle 10"/>
          <p:cNvSpPr>
            <a:spLocks noGrp="1" noChangeArrowheads="1"/>
          </p:cNvSpPr>
          <p:nvPr>
            <p:ph type="ctrTitle" sz="quarter"/>
          </p:nvPr>
        </p:nvSpPr>
        <p:spPr>
          <a:xfrm>
            <a:off x="1371600" y="990600"/>
            <a:ext cx="7772400"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403886244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spTree>
    <p:extLst>
      <p:ext uri="{BB962C8B-B14F-4D97-AF65-F5344CB8AC3E}">
        <p14:creationId xmlns:p14="http://schemas.microsoft.com/office/powerpoint/2010/main" val="394582461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spTree>
    <p:extLst>
      <p:ext uri="{BB962C8B-B14F-4D97-AF65-F5344CB8AC3E}">
        <p14:creationId xmlns:p14="http://schemas.microsoft.com/office/powerpoint/2010/main" val="28490752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spTree>
    <p:extLst>
      <p:ext uri="{BB962C8B-B14F-4D97-AF65-F5344CB8AC3E}">
        <p14:creationId xmlns:p14="http://schemas.microsoft.com/office/powerpoint/2010/main" val="204400856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spTree>
    <p:extLst>
      <p:ext uri="{BB962C8B-B14F-4D97-AF65-F5344CB8AC3E}">
        <p14:creationId xmlns:p14="http://schemas.microsoft.com/office/powerpoint/2010/main" val="310046936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spTree>
    <p:extLst>
      <p:ext uri="{BB962C8B-B14F-4D97-AF65-F5344CB8AC3E}">
        <p14:creationId xmlns:p14="http://schemas.microsoft.com/office/powerpoint/2010/main" val="79786096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9.xml"/><Relationship Id="rId7"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709" r:id="rId12"/>
  </p:sldLayoutIdLst>
  <p:transition>
    <p:fade/>
  </p:transition>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Candara" pitchFamily="34" charset="0"/>
        </a:defRPr>
      </a:lvl2pPr>
      <a:lvl3pPr algn="ctr" rtl="0" fontAlgn="base">
        <a:spcBef>
          <a:spcPct val="0"/>
        </a:spcBef>
        <a:spcAft>
          <a:spcPct val="0"/>
        </a:spcAft>
        <a:defRPr sz="4400" b="1">
          <a:solidFill>
            <a:schemeClr val="tx2"/>
          </a:solidFill>
          <a:latin typeface="Candara" pitchFamily="34" charset="0"/>
        </a:defRPr>
      </a:lvl3pPr>
      <a:lvl4pPr algn="ctr" rtl="0" fontAlgn="base">
        <a:spcBef>
          <a:spcPct val="0"/>
        </a:spcBef>
        <a:spcAft>
          <a:spcPct val="0"/>
        </a:spcAft>
        <a:defRPr sz="4400" b="1">
          <a:solidFill>
            <a:schemeClr val="tx2"/>
          </a:solidFill>
          <a:latin typeface="Candara" pitchFamily="34" charset="0"/>
        </a:defRPr>
      </a:lvl4pPr>
      <a:lvl5pPr algn="ctr" rtl="0" fontAlgn="base">
        <a:spcBef>
          <a:spcPct val="0"/>
        </a:spcBef>
        <a:spcAft>
          <a:spcPct val="0"/>
        </a:spcAft>
        <a:defRPr sz="4400" b="1">
          <a:solidFill>
            <a:schemeClr val="tx2"/>
          </a:solidFill>
          <a:latin typeface="Candara" pitchFamily="34" charset="0"/>
        </a:defRPr>
      </a:lvl5pPr>
      <a:lvl6pPr marL="457200" algn="ctr" rtl="0" fontAlgn="base">
        <a:spcBef>
          <a:spcPct val="0"/>
        </a:spcBef>
        <a:spcAft>
          <a:spcPct val="0"/>
        </a:spcAft>
        <a:defRPr sz="4400" b="1">
          <a:solidFill>
            <a:schemeClr val="tx2"/>
          </a:solidFill>
          <a:latin typeface="Candara" pitchFamily="34" charset="0"/>
        </a:defRPr>
      </a:lvl6pPr>
      <a:lvl7pPr marL="914400" algn="ctr" rtl="0" fontAlgn="base">
        <a:spcBef>
          <a:spcPct val="0"/>
        </a:spcBef>
        <a:spcAft>
          <a:spcPct val="0"/>
        </a:spcAft>
        <a:defRPr sz="4400" b="1">
          <a:solidFill>
            <a:schemeClr val="tx2"/>
          </a:solidFill>
          <a:latin typeface="Candara" pitchFamily="34" charset="0"/>
        </a:defRPr>
      </a:lvl7pPr>
      <a:lvl8pPr marL="1371600" algn="ctr" rtl="0" fontAlgn="base">
        <a:spcBef>
          <a:spcPct val="0"/>
        </a:spcBef>
        <a:spcAft>
          <a:spcPct val="0"/>
        </a:spcAft>
        <a:defRPr sz="4400" b="1">
          <a:solidFill>
            <a:schemeClr val="tx2"/>
          </a:solidFill>
          <a:latin typeface="Candara" pitchFamily="34" charset="0"/>
        </a:defRPr>
      </a:lvl8pPr>
      <a:lvl9pPr marL="1828800" algn="ctr" rtl="0" fontAlgn="base">
        <a:spcBef>
          <a:spcPct val="0"/>
        </a:spcBef>
        <a:spcAft>
          <a:spcPct val="0"/>
        </a:spcAft>
        <a:defRPr sz="4400" b="1">
          <a:solidFill>
            <a:schemeClr val="tx2"/>
          </a:solidFill>
          <a:latin typeface="Candara" pitchFamily="34" charset="0"/>
        </a:defRPr>
      </a:lvl9pPr>
    </p:titleStyle>
    <p:bodyStyle>
      <a:lvl1pPr marL="342900" indent="-342900" algn="l" rtl="0" fontAlgn="base">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800">
          <a:solidFill>
            <a:schemeClr val="tx1"/>
          </a:solidFill>
          <a:latin typeface="+mn-lt"/>
        </a:defRPr>
      </a:lvl2pPr>
      <a:lvl3pPr marL="1143000" indent="-228600" algn="l" rtl="0" fontAlgn="base">
        <a:spcBef>
          <a:spcPct val="20000"/>
        </a:spcBef>
        <a:spcAft>
          <a:spcPct val="0"/>
        </a:spcAft>
        <a:buFont typeface="Wingdings" pitchFamily="2" charset="2"/>
        <a:buChar char="Ø"/>
        <a:defRPr sz="2400">
          <a:solidFill>
            <a:schemeClr val="tx1"/>
          </a:solidFill>
          <a:latin typeface="+mn-lt"/>
        </a:defRPr>
      </a:lvl3pPr>
      <a:lvl4pPr marL="1600200" indent="-228600" algn="l" rtl="0" fontAlgn="base">
        <a:spcBef>
          <a:spcPct val="20000"/>
        </a:spcBef>
        <a:spcAft>
          <a:spcPct val="0"/>
        </a:spcAft>
        <a:buFont typeface="Wingdings" pitchFamily="2" charset="2"/>
        <a:buChar char="Ø"/>
        <a:defRPr sz="2000">
          <a:solidFill>
            <a:schemeClr val="tx1"/>
          </a:solidFill>
          <a:latin typeface="+mn-lt"/>
        </a:defRPr>
      </a:lvl4pPr>
      <a:lvl5pPr marL="2057400" indent="-228600" algn="l" rtl="0" fontAlgn="base">
        <a:spcBef>
          <a:spcPct val="20000"/>
        </a:spcBef>
        <a:spcAft>
          <a:spcPct val="0"/>
        </a:spcAft>
        <a:buFont typeface="Wingdings" pitchFamily="2" charset="2"/>
        <a:buChar char="Ø"/>
        <a:defRPr sz="2000">
          <a:solidFill>
            <a:schemeClr val="tx1"/>
          </a:solidFill>
          <a:latin typeface="+mn-lt"/>
        </a:defRPr>
      </a:lvl5pPr>
      <a:lvl6pPr marL="2514600" indent="-228600" algn="l" rtl="0" fontAlgn="base">
        <a:spcBef>
          <a:spcPct val="20000"/>
        </a:spcBef>
        <a:spcAft>
          <a:spcPct val="0"/>
        </a:spcAft>
        <a:buFont typeface="Wingdings" pitchFamily="2" charset="2"/>
        <a:buChar char="Ø"/>
        <a:defRPr sz="2000">
          <a:solidFill>
            <a:schemeClr val="tx1"/>
          </a:solidFill>
          <a:latin typeface="+mn-lt"/>
        </a:defRPr>
      </a:lvl6pPr>
      <a:lvl7pPr marL="2971800" indent="-228600" algn="l" rtl="0" fontAlgn="base">
        <a:spcBef>
          <a:spcPct val="20000"/>
        </a:spcBef>
        <a:spcAft>
          <a:spcPct val="0"/>
        </a:spcAft>
        <a:buFont typeface="Wingdings" pitchFamily="2" charset="2"/>
        <a:buChar char="Ø"/>
        <a:defRPr sz="2000">
          <a:solidFill>
            <a:schemeClr val="tx1"/>
          </a:solidFill>
          <a:latin typeface="+mn-lt"/>
        </a:defRPr>
      </a:lvl7pPr>
      <a:lvl8pPr marL="3429000" indent="-228600" algn="l" rtl="0" fontAlgn="base">
        <a:spcBef>
          <a:spcPct val="20000"/>
        </a:spcBef>
        <a:spcAft>
          <a:spcPct val="0"/>
        </a:spcAft>
        <a:buFont typeface="Wingdings" pitchFamily="2" charset="2"/>
        <a:buChar char="Ø"/>
        <a:defRPr sz="2000">
          <a:solidFill>
            <a:schemeClr val="tx1"/>
          </a:solidFill>
          <a:latin typeface="+mn-lt"/>
        </a:defRPr>
      </a:lvl8pPr>
      <a:lvl9pPr marL="3886200" indent="-228600" algn="l" rtl="0" fontAlgn="base">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21/02/2018</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0975FDFC-CC3C-4730-99E1-74466F9BB72B}" type="datetimeFigureOut">
              <a:rPr lang="en-US" smtClean="0">
                <a:solidFill>
                  <a:srgbClr val="000000"/>
                </a:solidFill>
                <a:cs typeface="+mn-cs"/>
              </a:rPr>
              <a:pPr fontAlgn="auto">
                <a:spcBef>
                  <a:spcPts val="0"/>
                </a:spcBef>
                <a:spcAft>
                  <a:spcPts val="0"/>
                </a:spcAft>
              </a:pPr>
              <a:t>2/21/2018</a:t>
            </a:fld>
            <a:endParaRPr lang="en-US">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n-US">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1BF75328-339F-4D86-A1C2-3D0885BED8FA}" type="slidenum">
              <a:rPr lang="en-US" smtClean="0">
                <a:solidFill>
                  <a:srgbClr val="000000"/>
                </a:solidFill>
                <a:cs typeface="+mn-cs"/>
              </a:rPr>
              <a:pPr fontAlgn="auto">
                <a:spcBef>
                  <a:spcPts val="0"/>
                </a:spcBef>
                <a:spcAft>
                  <a:spcPts val="0"/>
                </a:spcAft>
              </a:pPr>
              <a:t>‹#›</a:t>
            </a:fld>
            <a:endParaRPr lang="en-US">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82786016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3" Type="http://schemas.openxmlformats.org/officeDocument/2006/relationships/hyperlink" Target="https://confluence.cornell.edu/display/AGUACLARA/Cuatro+Comunidades" TargetMode="External"/><Relationship Id="rId2" Type="http://schemas.openxmlformats.org/officeDocument/2006/relationships/notesSlide" Target="../notesSlides/notesSlide6.xml"/><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59.xml"/><Relationship Id="rId5" Type="http://schemas.openxmlformats.org/officeDocument/2006/relationships/slide" Target="slide13.xml"/><Relationship Id="rId4" Type="http://schemas.openxmlformats.org/officeDocument/2006/relationships/slide" Target="slid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77BE01E-CF25-4AC4-82A9-D5323BDD12D1}"/>
              </a:ext>
            </a:extLst>
          </p:cNvPr>
          <p:cNvSpPr/>
          <p:nvPr/>
        </p:nvSpPr>
        <p:spPr>
          <a:xfrm>
            <a:off x="76200" y="152400"/>
            <a:ext cx="8915400" cy="6324600"/>
          </a:xfrm>
          <a:prstGeom prst="roundRect">
            <a:avLst>
              <a:gd name="adj"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0" dirty="0"/>
              <a:t>Introduction</a:t>
            </a:r>
          </a:p>
          <a:p>
            <a:pPr algn="ctr"/>
            <a:r>
              <a:rPr lang="en-US" sz="10000" dirty="0"/>
              <a:t>extras</a:t>
            </a:r>
          </a:p>
        </p:txBody>
      </p:sp>
    </p:spTree>
    <p:extLst>
      <p:ext uri="{BB962C8B-B14F-4D97-AF65-F5344CB8AC3E}">
        <p14:creationId xmlns:p14="http://schemas.microsoft.com/office/powerpoint/2010/main" val="6800826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Some Symptoms of Groupthink</a:t>
            </a:r>
          </a:p>
        </p:txBody>
      </p:sp>
      <p:sp>
        <p:nvSpPr>
          <p:cNvPr id="33795" name="Rectangle 3"/>
          <p:cNvSpPr>
            <a:spLocks noGrp="1" noChangeArrowheads="1"/>
          </p:cNvSpPr>
          <p:nvPr>
            <p:ph idx="1"/>
          </p:nvPr>
        </p:nvSpPr>
        <p:spPr>
          <a:xfrm>
            <a:off x="685800" y="1981200"/>
            <a:ext cx="7772400" cy="4648200"/>
          </a:xfrm>
        </p:spPr>
        <p:txBody>
          <a:bodyPr/>
          <a:lstStyle/>
          <a:p>
            <a:r>
              <a:rPr lang="en-US" sz="2800" dirty="0"/>
              <a:t>Having an illusion of invulnerability </a:t>
            </a:r>
          </a:p>
          <a:p>
            <a:r>
              <a:rPr lang="en-US" sz="2800" dirty="0"/>
              <a:t>Rationalizing poor decisions </a:t>
            </a:r>
          </a:p>
          <a:p>
            <a:r>
              <a:rPr lang="en-US" sz="2800" dirty="0"/>
              <a:t>Believing in the group's morality </a:t>
            </a:r>
          </a:p>
          <a:p>
            <a:r>
              <a:rPr lang="en-US" sz="2800" dirty="0"/>
              <a:t>Sharing stereotypes which guide the decision </a:t>
            </a:r>
          </a:p>
          <a:p>
            <a:r>
              <a:rPr lang="en-US" sz="2800" dirty="0"/>
              <a:t>Exercising direct pressure on others </a:t>
            </a:r>
          </a:p>
          <a:p>
            <a:r>
              <a:rPr lang="en-US" sz="2800" dirty="0"/>
              <a:t>Not expressing your true feelings </a:t>
            </a:r>
          </a:p>
          <a:p>
            <a:r>
              <a:rPr lang="en-US" sz="2800" dirty="0"/>
              <a:t>Maintaining an illusion of unanimity </a:t>
            </a:r>
          </a:p>
          <a:p>
            <a:r>
              <a:rPr lang="en-US" sz="2800" dirty="0"/>
              <a:t>Using </a:t>
            </a:r>
            <a:r>
              <a:rPr lang="en-US" sz="2800" dirty="0" err="1"/>
              <a:t>mindguards</a:t>
            </a:r>
            <a:r>
              <a:rPr lang="en-US" sz="2800" dirty="0"/>
              <a:t> to protect the group from negative information </a:t>
            </a:r>
          </a:p>
        </p:txBody>
      </p:sp>
      <p:sp>
        <p:nvSpPr>
          <p:cNvPr id="33796" name="Text Box 4"/>
          <p:cNvSpPr txBox="1">
            <a:spLocks noChangeArrowheads="1"/>
          </p:cNvSpPr>
          <p:nvPr/>
        </p:nvSpPr>
        <p:spPr bwMode="auto">
          <a:xfrm>
            <a:off x="974725" y="6848475"/>
            <a:ext cx="184150" cy="519113"/>
          </a:xfrm>
          <a:prstGeom prst="rect">
            <a:avLst/>
          </a:prstGeom>
          <a:noFill/>
          <a:ln w="12700">
            <a:noFill/>
            <a:miter lim="800000"/>
            <a:headEnd type="none" w="lg" len="med"/>
            <a:tailEnd type="none" w="lg" len="med"/>
          </a:ln>
          <a:effectLst/>
        </p:spPr>
        <p:txBody>
          <a:bodyPr wrap="none">
            <a:spAutoFit/>
          </a:bodyPr>
          <a:lstStyle/>
          <a:p>
            <a:pPr algn="ctr" eaLnBrk="0" hangingPunct="0"/>
            <a:endParaRPr lang="es-HN" sz="2800">
              <a:latin typeface="Times New Roman" pitchFamily="18" charset="0"/>
            </a:endParaRPr>
          </a:p>
        </p:txBody>
      </p:sp>
      <p:sp>
        <p:nvSpPr>
          <p:cNvPr id="33797" name="Line 5"/>
          <p:cNvSpPr>
            <a:spLocks noChangeShapeType="1"/>
          </p:cNvSpPr>
          <p:nvPr/>
        </p:nvSpPr>
        <p:spPr bwMode="auto">
          <a:xfrm>
            <a:off x="2057400" y="6067425"/>
            <a:ext cx="1676400" cy="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33798" name="Line 6"/>
          <p:cNvSpPr>
            <a:spLocks noChangeShapeType="1"/>
          </p:cNvSpPr>
          <p:nvPr/>
        </p:nvSpPr>
        <p:spPr bwMode="auto">
          <a:xfrm>
            <a:off x="2722563" y="4529138"/>
            <a:ext cx="2022475" cy="0"/>
          </a:xfrm>
          <a:prstGeom prst="line">
            <a:avLst/>
          </a:prstGeom>
          <a:noFill/>
          <a:ln w="38100">
            <a:solidFill>
              <a:schemeClr val="folHlink"/>
            </a:solidFill>
            <a:round/>
            <a:headEnd type="none" w="lg" len="med"/>
            <a:tailEnd type="none" w="lg" len="med"/>
          </a:ln>
          <a:effectLst/>
        </p:spPr>
        <p:txBody>
          <a:bodyPr anchor="ctr">
            <a:spAutoFit/>
          </a:bodyPr>
          <a:lstStyle/>
          <a:p>
            <a:endParaRPr lang="en-US"/>
          </a:p>
        </p:txBody>
      </p:sp>
      <p:sp>
        <p:nvSpPr>
          <p:cNvPr id="9" name="Oval 8"/>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3647632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p:bldP spid="3379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8001-3551-46E6-9998-9F49D88F289F}"/>
              </a:ext>
            </a:extLst>
          </p:cNvPr>
          <p:cNvSpPr>
            <a:spLocks noGrp="1"/>
          </p:cNvSpPr>
          <p:nvPr>
            <p:ph type="title"/>
          </p:nvPr>
        </p:nvSpPr>
        <p:spPr/>
        <p:txBody>
          <a:bodyPr/>
          <a:lstStyle/>
          <a:p>
            <a:endParaRPr lang="en-US"/>
          </a:p>
        </p:txBody>
      </p:sp>
      <p:grpSp>
        <p:nvGrpSpPr>
          <p:cNvPr id="4" name="Group 3">
            <a:extLst>
              <a:ext uri="{FF2B5EF4-FFF2-40B4-BE49-F238E27FC236}">
                <a16:creationId xmlns:a16="http://schemas.microsoft.com/office/drawing/2014/main" id="{C94A06F2-0C54-48ED-BE82-A18B8294A887}"/>
              </a:ext>
            </a:extLst>
          </p:cNvPr>
          <p:cNvGrpSpPr/>
          <p:nvPr/>
        </p:nvGrpSpPr>
        <p:grpSpPr>
          <a:xfrm>
            <a:off x="457200" y="2286000"/>
            <a:ext cx="8305800" cy="3657600"/>
            <a:chOff x="304800" y="7239000"/>
            <a:chExt cx="8305800" cy="3657600"/>
          </a:xfrm>
        </p:grpSpPr>
        <p:sp>
          <p:nvSpPr>
            <p:cNvPr id="5" name="AutoShape 7">
              <a:extLst>
                <a:ext uri="{FF2B5EF4-FFF2-40B4-BE49-F238E27FC236}">
                  <a16:creationId xmlns:a16="http://schemas.microsoft.com/office/drawing/2014/main" id="{0BEAA934-B38D-4F26-8B24-06821FC74C61}"/>
                </a:ext>
              </a:extLst>
            </p:cNvPr>
            <p:cNvSpPr>
              <a:spLocks noChangeArrowheads="1"/>
            </p:cNvSpPr>
            <p:nvPr/>
          </p:nvSpPr>
          <p:spPr bwMode="auto">
            <a:xfrm>
              <a:off x="304800" y="7239000"/>
              <a:ext cx="8305800" cy="3657600"/>
            </a:xfrm>
            <a:prstGeom prst="wedgeRectCallout">
              <a:avLst>
                <a:gd name="adj1" fmla="val -14736"/>
                <a:gd name="adj2" fmla="val -3296"/>
              </a:avLst>
            </a:prstGeom>
            <a:solidFill>
              <a:schemeClr val="bg1"/>
            </a:solidFill>
            <a:ln w="12700">
              <a:solidFill>
                <a:schemeClr val="tx1"/>
              </a:solidFill>
              <a:miter lim="800000"/>
              <a:headEnd type="none" w="lg" len="med"/>
              <a:tailEnd type="none" w="lg" len="med"/>
            </a:ln>
            <a:effectLst/>
          </p:spPr>
          <p:txBody>
            <a:bodyPr anchor="ctr"/>
            <a:lstStyle/>
            <a:p>
              <a:pPr>
                <a:spcBef>
                  <a:spcPct val="30000"/>
                </a:spcBef>
              </a:pPr>
              <a:r>
                <a:rPr lang="en-US" sz="2400">
                  <a:latin typeface="Times New Roman" pitchFamily="18" charset="0"/>
                </a:rPr>
                <a:t>These are the people who filter the information coming to the group. They make sure that outside information is suppressed or reinterpreted if it fails to support the cherished assumptions of the group. As a result of this process, the group makes its decision only upon information that is supportive of that decision. This builds up a self-fulfilling cycle of correctness. The illusion of rightness and unanimity is preserved; no disruptive questioning or information is admitted by the group. </a:t>
              </a:r>
            </a:p>
            <a:p>
              <a:pPr algn="ctr" eaLnBrk="0" hangingPunct="0"/>
              <a:endParaRPr lang="en-US" sz="2400">
                <a:latin typeface="Times New Roman" pitchFamily="18" charset="0"/>
              </a:endParaRPr>
            </a:p>
          </p:txBody>
        </p:sp>
        <p:sp>
          <p:nvSpPr>
            <p:cNvPr id="6" name="TextBox 5">
              <a:extLst>
                <a:ext uri="{FF2B5EF4-FFF2-40B4-BE49-F238E27FC236}">
                  <a16:creationId xmlns:a16="http://schemas.microsoft.com/office/drawing/2014/main" id="{3C6260D7-2F21-4564-B32D-567F837B50B7}"/>
                </a:ext>
              </a:extLst>
            </p:cNvPr>
            <p:cNvSpPr txBox="1"/>
            <p:nvPr/>
          </p:nvSpPr>
          <p:spPr>
            <a:xfrm>
              <a:off x="2017348" y="7315200"/>
              <a:ext cx="1945052" cy="461665"/>
            </a:xfrm>
            <a:prstGeom prst="rect">
              <a:avLst/>
            </a:prstGeom>
            <a:solidFill>
              <a:schemeClr val="bg1"/>
            </a:solidFill>
          </p:spPr>
          <p:txBody>
            <a:bodyPr wrap="square" rtlCol="0">
              <a:spAutoFit/>
            </a:bodyPr>
            <a:lstStyle/>
            <a:p>
              <a:r>
                <a:rPr lang="en-US" sz="2400" dirty="0"/>
                <a:t>peer review</a:t>
              </a:r>
            </a:p>
          </p:txBody>
        </p:sp>
      </p:grpSp>
      <p:sp>
        <p:nvSpPr>
          <p:cNvPr id="7" name="Oval 6">
            <a:extLst>
              <a:ext uri="{FF2B5EF4-FFF2-40B4-BE49-F238E27FC236}">
                <a16:creationId xmlns:a16="http://schemas.microsoft.com/office/drawing/2014/main" id="{3212D2E3-425C-42B2-9934-B03AB5635CB2}"/>
              </a:ext>
            </a:extLst>
          </p:cNvPr>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40340215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Welcoming Dissent </a:t>
            </a:r>
          </a:p>
        </p:txBody>
      </p:sp>
      <p:sp>
        <p:nvSpPr>
          <p:cNvPr id="37891" name="Rectangle 3"/>
          <p:cNvSpPr>
            <a:spLocks noGrp="1" noChangeArrowheads="1"/>
          </p:cNvSpPr>
          <p:nvPr>
            <p:ph idx="1"/>
          </p:nvPr>
        </p:nvSpPr>
        <p:spPr/>
        <p:txBody>
          <a:bodyPr/>
          <a:lstStyle/>
          <a:p>
            <a:pPr>
              <a:lnSpc>
                <a:spcPct val="80000"/>
              </a:lnSpc>
            </a:pPr>
            <a:r>
              <a:rPr lang="en-US" sz="2000" dirty="0"/>
              <a:t>Hi guys,                                                              August, 2008</a:t>
            </a:r>
            <a:br>
              <a:rPr lang="en-US" sz="2000" dirty="0"/>
            </a:br>
            <a:r>
              <a:rPr lang="en-US" sz="2000" dirty="0"/>
              <a:t>It occurred to me that before we build the 1.2 m deep AguaClara plant we should all stop for a few minutes and check to see if there is anything that bothers us about this bold new step. Remember the first lectures of CEE 454 when I talked about group think? Group think is when we all work to avoid encountering uncomfortable truths. We keep the party line going and suppress new information that could have caused us to reconsider our plans. Group think is sometimes cited as the cause of the Challenger tragedy.</a:t>
            </a:r>
            <a:br>
              <a:rPr lang="en-US" sz="2000" dirty="0"/>
            </a:br>
            <a:br>
              <a:rPr lang="en-US" sz="2000" dirty="0"/>
            </a:br>
            <a:r>
              <a:rPr lang="en-US" sz="2000" dirty="0"/>
              <a:t>So now is the time to make sure we welcome dissenting views. If any of you have seen anything or have any gut feelings about sedimentation tanks or flocculators that makes you think that our design for 1.2 m deep tanks is risky or prone to failure, we want to hear it!</a:t>
            </a:r>
            <a:br>
              <a:rPr lang="en-US" sz="2000" dirty="0"/>
            </a:br>
            <a:r>
              <a:rPr lang="en-US" sz="2000" dirty="0"/>
              <a:t>You can see a draft CAD design at </a:t>
            </a:r>
            <a:r>
              <a:rPr lang="en-US" sz="2000" dirty="0">
                <a:hlinkClick r:id="rId3"/>
              </a:rPr>
              <a:t>https://confluence.cornell.edu/display/AGUACLARA/Cuatro+Comunidades</a:t>
            </a:r>
            <a:r>
              <a:rPr lang="en-US" sz="2000" dirty="0"/>
              <a:t>. (you will need the free viewing software). </a:t>
            </a:r>
          </a:p>
        </p:txBody>
      </p:sp>
      <p:sp>
        <p:nvSpPr>
          <p:cNvPr id="4" name="Oval 3"/>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24759641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77BE01E-CF25-4AC4-82A9-D5323BDD12D1}"/>
              </a:ext>
            </a:extLst>
          </p:cNvPr>
          <p:cNvSpPr/>
          <p:nvPr/>
        </p:nvSpPr>
        <p:spPr>
          <a:xfrm>
            <a:off x="1257300" y="990600"/>
            <a:ext cx="6629400" cy="4876800"/>
          </a:xfrm>
          <a:prstGeom prst="roundRect">
            <a:avLst>
              <a:gd name="adj"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0" dirty="0"/>
              <a:t>3.</a:t>
            </a:r>
            <a:r>
              <a:rPr lang="en-US" sz="6000" dirty="0"/>
              <a:t> </a:t>
            </a:r>
          </a:p>
          <a:p>
            <a:pPr algn="ctr"/>
            <a:r>
              <a:rPr lang="en-US" sz="5000" dirty="0"/>
              <a:t>Myth in Engineering</a:t>
            </a:r>
          </a:p>
        </p:txBody>
      </p:sp>
    </p:spTree>
    <p:extLst>
      <p:ext uri="{BB962C8B-B14F-4D97-AF65-F5344CB8AC3E}">
        <p14:creationId xmlns:p14="http://schemas.microsoft.com/office/powerpoint/2010/main" val="31360900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4000"/>
              <a:t>Environmental Engineering/Public Health Myths (or suspects!)</a:t>
            </a:r>
          </a:p>
        </p:txBody>
      </p:sp>
      <p:sp>
        <p:nvSpPr>
          <p:cNvPr id="48131" name="Rectangle 3"/>
          <p:cNvSpPr>
            <a:spLocks noGrp="1" noChangeArrowheads="1"/>
          </p:cNvSpPr>
          <p:nvPr>
            <p:ph idx="1"/>
          </p:nvPr>
        </p:nvSpPr>
        <p:spPr>
          <a:xfrm>
            <a:off x="685800" y="1981200"/>
            <a:ext cx="7772400" cy="4584700"/>
          </a:xfrm>
        </p:spPr>
        <p:txBody>
          <a:bodyPr/>
          <a:lstStyle/>
          <a:p>
            <a:pPr>
              <a:lnSpc>
                <a:spcPct val="80000"/>
              </a:lnSpc>
            </a:pPr>
            <a:r>
              <a:rPr lang="en-US" sz="2800" dirty="0"/>
              <a:t>Dead bodies cause disease</a:t>
            </a:r>
          </a:p>
          <a:p>
            <a:pPr>
              <a:lnSpc>
                <a:spcPct val="80000"/>
              </a:lnSpc>
            </a:pPr>
            <a:r>
              <a:rPr lang="en-US" sz="2800" dirty="0"/>
              <a:t>Slow sand filters ripen because of biological growth in the filter bed</a:t>
            </a:r>
          </a:p>
          <a:p>
            <a:pPr>
              <a:lnSpc>
                <a:spcPct val="80000"/>
              </a:lnSpc>
            </a:pPr>
            <a:r>
              <a:rPr lang="en-US" sz="2800" dirty="0"/>
              <a:t>Chlorine disinfects dirty water</a:t>
            </a:r>
          </a:p>
          <a:p>
            <a:pPr>
              <a:lnSpc>
                <a:spcPct val="80000"/>
              </a:lnSpc>
            </a:pPr>
            <a:r>
              <a:rPr lang="en-US" sz="2800" dirty="0"/>
              <a:t>Chlorine eliminated typhoid fever from the US</a:t>
            </a:r>
          </a:p>
          <a:p>
            <a:pPr>
              <a:lnSpc>
                <a:spcPct val="80000"/>
              </a:lnSpc>
            </a:pPr>
            <a:r>
              <a:rPr lang="en-US" sz="2800" dirty="0"/>
              <a:t>Cessation of chlorination due to fear of Disinfection By Products caused the cholera outbreak in Peru in 1993</a:t>
            </a:r>
          </a:p>
          <a:p>
            <a:pPr>
              <a:lnSpc>
                <a:spcPct val="80000"/>
              </a:lnSpc>
            </a:pPr>
            <a:r>
              <a:rPr lang="en-US" sz="2800" dirty="0"/>
              <a:t>We already know how to solve the problem of the 3 billion people who do not having access to safe drinking water</a:t>
            </a:r>
          </a:p>
        </p:txBody>
      </p:sp>
      <p:sp>
        <p:nvSpPr>
          <p:cNvPr id="4" name="Oval 3"/>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41520988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Creation of Myths in Peer Review Literature</a:t>
            </a:r>
          </a:p>
        </p:txBody>
      </p:sp>
      <p:sp>
        <p:nvSpPr>
          <p:cNvPr id="3" name="Content Placeholder 2"/>
          <p:cNvSpPr>
            <a:spLocks noGrp="1"/>
          </p:cNvSpPr>
          <p:nvPr>
            <p:ph idx="1"/>
          </p:nvPr>
        </p:nvSpPr>
        <p:spPr/>
        <p:txBody>
          <a:bodyPr/>
          <a:lstStyle/>
          <a:p>
            <a:r>
              <a:rPr lang="en-US" dirty="0"/>
              <a:t>Publish an article where you list hypotheses that might explain some scientific phenomenon</a:t>
            </a:r>
          </a:p>
          <a:p>
            <a:r>
              <a:rPr lang="en-US" dirty="0"/>
              <a:t>Quote that first article and fail to mention that it was an unproven hypothesis</a:t>
            </a:r>
          </a:p>
          <a:p>
            <a:r>
              <a:rPr lang="en-US" dirty="0"/>
              <a:t>Eventually literature reviews at the beginning of scientific papers in your field will refer to this hypothesis as if it were a theory</a:t>
            </a:r>
          </a:p>
          <a:p>
            <a:r>
              <a:rPr lang="en-US" dirty="0"/>
              <a:t>Voila!</a:t>
            </a:r>
          </a:p>
        </p:txBody>
      </p:sp>
      <p:sp>
        <p:nvSpPr>
          <p:cNvPr id="4" name="Oval 3"/>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80195469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Uncovering a “Theory” to Reveal a Myth or a Knowledge Gap</a:t>
            </a:r>
          </a:p>
        </p:txBody>
      </p:sp>
      <p:sp>
        <p:nvSpPr>
          <p:cNvPr id="3" name="Content Placeholder 2"/>
          <p:cNvSpPr>
            <a:spLocks noGrp="1"/>
          </p:cNvSpPr>
          <p:nvPr>
            <p:ph idx="1"/>
          </p:nvPr>
        </p:nvSpPr>
        <p:spPr/>
        <p:txBody>
          <a:bodyPr/>
          <a:lstStyle/>
          <a:p>
            <a:r>
              <a:rPr lang="en-US" dirty="0"/>
              <a:t>Does this “theory” provide insights that have led to new discoveries or new applications?</a:t>
            </a:r>
          </a:p>
          <a:p>
            <a:r>
              <a:rPr lang="en-US" dirty="0"/>
              <a:t>Does the “theory” include equations that are based on the fundamental laws of nature?</a:t>
            </a:r>
          </a:p>
          <a:p>
            <a:r>
              <a:rPr lang="en-US" dirty="0"/>
              <a:t>Does the “theory” use dimensionless constants that are close to one?</a:t>
            </a:r>
          </a:p>
          <a:p>
            <a:r>
              <a:rPr lang="en-US" dirty="0"/>
              <a:t>Is it an elegant “theory” with no need for special cases?</a:t>
            </a:r>
          </a:p>
          <a:p>
            <a:endParaRPr lang="en-US" dirty="0"/>
          </a:p>
        </p:txBody>
      </p:sp>
      <p:sp>
        <p:nvSpPr>
          <p:cNvPr id="4" name="Oval 3"/>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29467195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031221F8-523D-461E-BF36-3B00AAE62A50}"/>
              </a:ext>
            </a:extLst>
          </p:cNvPr>
          <p:cNvSpPr/>
          <p:nvPr/>
        </p:nvSpPr>
        <p:spPr>
          <a:xfrm>
            <a:off x="914400" y="1613485"/>
            <a:ext cx="1143000" cy="59631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17955"/>
            <a:ext cx="8229600" cy="4525963"/>
          </a:xfrm>
        </p:spPr>
        <p:txBody>
          <a:bodyPr/>
          <a:lstStyle/>
          <a:p>
            <a:r>
              <a:rPr lang="en-US" dirty="0">
                <a:solidFill>
                  <a:schemeClr val="bg1"/>
                </a:solidFill>
              </a:rPr>
              <a:t>extras</a:t>
            </a:r>
            <a:r>
              <a:rPr lang="en-US" dirty="0"/>
              <a:t> are the solution for when there’s just too much exciting information for one presentation!</a:t>
            </a:r>
            <a:br>
              <a:rPr lang="en-US" dirty="0"/>
            </a:br>
            <a:endParaRPr lang="en-US" dirty="0"/>
          </a:p>
          <a:p>
            <a:r>
              <a:rPr lang="en-US" dirty="0"/>
              <a:t>While fun and exciting, this information will not be on any Design Challenges or exams</a:t>
            </a:r>
          </a:p>
        </p:txBody>
      </p:sp>
      <p:sp>
        <p:nvSpPr>
          <p:cNvPr id="5" name="Oval 4">
            <a:extLst>
              <a:ext uri="{FF2B5EF4-FFF2-40B4-BE49-F238E27FC236}">
                <a16:creationId xmlns:a16="http://schemas.microsoft.com/office/drawing/2014/main" id="{18563292-3BC5-46C6-A30D-42AFEA74737E}"/>
              </a:ext>
            </a:extLst>
          </p:cNvPr>
          <p:cNvSpPr/>
          <p:nvPr/>
        </p:nvSpPr>
        <p:spPr>
          <a:xfrm>
            <a:off x="3276600" y="762000"/>
            <a:ext cx="2819400" cy="838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What are</a:t>
            </a:r>
            <a:br>
              <a:rPr lang="en-US" dirty="0"/>
            </a:br>
            <a:r>
              <a:rPr lang="en-US" dirty="0">
                <a:solidFill>
                  <a:schemeClr val="bg1"/>
                </a:solidFill>
              </a:rPr>
              <a:t>extras?</a:t>
            </a:r>
            <a:endParaRPr lang="en-US" dirty="0">
              <a:solidFill>
                <a:schemeClr val="tx1">
                  <a:lumMod val="95000"/>
                  <a:lumOff val="5000"/>
                </a:schemeClr>
              </a:solidFill>
            </a:endParaRPr>
          </a:p>
        </p:txBody>
      </p:sp>
      <p:pic>
        <p:nvPicPr>
          <p:cNvPr id="1026" name="Picture 2" descr="Image result for sadface emoji">
            <a:extLst>
              <a:ext uri="{FF2B5EF4-FFF2-40B4-BE49-F238E27FC236}">
                <a16:creationId xmlns:a16="http://schemas.microsoft.com/office/drawing/2014/main" id="{967FBA49-1888-49C8-8E90-4C5239527E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2297" y="4648200"/>
            <a:ext cx="1499988" cy="157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301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8563292-3BC5-46C6-A30D-42AFEA74737E}"/>
              </a:ext>
            </a:extLst>
          </p:cNvPr>
          <p:cNvSpPr/>
          <p:nvPr/>
        </p:nvSpPr>
        <p:spPr>
          <a:xfrm>
            <a:off x="2971800" y="228600"/>
            <a:ext cx="1447800" cy="1143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How are </a:t>
            </a:r>
            <a:r>
              <a:rPr lang="en-US" dirty="0">
                <a:solidFill>
                  <a:schemeClr val="bg1"/>
                </a:solidFill>
              </a:rPr>
              <a:t>extra </a:t>
            </a:r>
            <a:r>
              <a:rPr lang="en-US" dirty="0">
                <a:solidFill>
                  <a:schemeClr val="tx1"/>
                </a:solidFill>
              </a:rPr>
              <a:t>slides</a:t>
            </a:r>
            <a:r>
              <a:rPr lang="en-US" dirty="0">
                <a:solidFill>
                  <a:schemeClr val="tx1">
                    <a:lumMod val="95000"/>
                    <a:lumOff val="5000"/>
                  </a:schemeClr>
                </a:solidFill>
              </a:rPr>
              <a:t> organized?</a:t>
            </a:r>
          </a:p>
        </p:txBody>
      </p:sp>
      <p:sp>
        <p:nvSpPr>
          <p:cNvPr id="3" name="Content Placeholder 2"/>
          <p:cNvSpPr>
            <a:spLocks noGrp="1"/>
          </p:cNvSpPr>
          <p:nvPr>
            <p:ph idx="1"/>
          </p:nvPr>
        </p:nvSpPr>
        <p:spPr>
          <a:xfrm>
            <a:off x="457200" y="1617955"/>
            <a:ext cx="8229600" cy="4859045"/>
          </a:xfrm>
        </p:spPr>
        <p:txBody>
          <a:bodyPr/>
          <a:lstStyle/>
          <a:p>
            <a:r>
              <a:rPr lang="en-US" dirty="0"/>
              <a:t>When you see this symbol              on an in-class lecture slide, it means that there is additional information on topic “1” found in the extra slides</a:t>
            </a:r>
          </a:p>
          <a:p>
            <a:endParaRPr lang="en-US" sz="2000" dirty="0"/>
          </a:p>
          <a:p>
            <a:r>
              <a:rPr lang="en-US" dirty="0"/>
              <a:t>Each extra slide deck will have a table of contents listing the information it contains</a:t>
            </a:r>
          </a:p>
          <a:p>
            <a:endParaRPr lang="en-US" sz="2000" dirty="0"/>
          </a:p>
          <a:p>
            <a:r>
              <a:rPr lang="en-US" dirty="0" err="1"/>
              <a:t>Ctrl+click</a:t>
            </a:r>
            <a:r>
              <a:rPr lang="en-US" dirty="0"/>
              <a:t> on a tag (               ) to jump to a section!</a:t>
            </a:r>
          </a:p>
        </p:txBody>
      </p:sp>
      <p:sp>
        <p:nvSpPr>
          <p:cNvPr id="6" name="Oval 5">
            <a:extLst>
              <a:ext uri="{FF2B5EF4-FFF2-40B4-BE49-F238E27FC236}">
                <a16:creationId xmlns:a16="http://schemas.microsoft.com/office/drawing/2014/main" id="{7CF1DBFF-3CB4-48D7-A67A-6E158F1C446F}"/>
              </a:ext>
            </a:extLst>
          </p:cNvPr>
          <p:cNvSpPr/>
          <p:nvPr/>
        </p:nvSpPr>
        <p:spPr bwMode="auto">
          <a:xfrm>
            <a:off x="5486400" y="1583924"/>
            <a:ext cx="1066800" cy="649188"/>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200" dirty="0">
                <a:solidFill>
                  <a:schemeClr val="bg1"/>
                </a:solidFill>
              </a:rPr>
              <a:t>See extra 1</a:t>
            </a:r>
          </a:p>
        </p:txBody>
      </p:sp>
      <p:sp>
        <p:nvSpPr>
          <p:cNvPr id="7" name="Oval 6">
            <a:hlinkClick r:id="rId2" action="ppaction://hlinksldjump"/>
            <a:extLst>
              <a:ext uri="{FF2B5EF4-FFF2-40B4-BE49-F238E27FC236}">
                <a16:creationId xmlns:a16="http://schemas.microsoft.com/office/drawing/2014/main" id="{81C5E90A-3D8C-4C9C-B3DE-089E4FB0E6EA}"/>
              </a:ext>
            </a:extLst>
          </p:cNvPr>
          <p:cNvSpPr/>
          <p:nvPr/>
        </p:nvSpPr>
        <p:spPr>
          <a:xfrm>
            <a:off x="4229100" y="5410200"/>
            <a:ext cx="1333500" cy="7129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Century Gothic" panose="020B0502020202020204" pitchFamily="34" charset="0"/>
              </a:rPr>
              <a:t>Extra 1</a:t>
            </a:r>
          </a:p>
        </p:txBody>
      </p:sp>
    </p:spTree>
    <p:extLst>
      <p:ext uri="{BB962C8B-B14F-4D97-AF65-F5344CB8AC3E}">
        <p14:creationId xmlns:p14="http://schemas.microsoft.com/office/powerpoint/2010/main" val="469516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title"/>
          </p:nvPr>
        </p:nvSpPr>
        <p:spPr>
          <a:xfrm>
            <a:off x="457200" y="228600"/>
            <a:ext cx="6248400" cy="1143000"/>
          </a:xfrm>
        </p:spPr>
        <p:txBody>
          <a:bodyPr/>
          <a:lstStyle/>
          <a:p>
            <a:r>
              <a:rPr lang="en-US" dirty="0"/>
              <a:t>Introduction</a:t>
            </a:r>
          </a:p>
        </p:txBody>
      </p:sp>
      <p:sp>
        <p:nvSpPr>
          <p:cNvPr id="7171" name="Rectangle 3"/>
          <p:cNvSpPr>
            <a:spLocks noGrp="1" noChangeArrowheads="1"/>
          </p:cNvSpPr>
          <p:nvPr>
            <p:ph sz="half" idx="1"/>
          </p:nvPr>
        </p:nvSpPr>
        <p:spPr>
          <a:xfrm>
            <a:off x="3733800" y="1557450"/>
            <a:ext cx="4046561" cy="4525963"/>
          </a:xfrm>
        </p:spPr>
        <p:txBody>
          <a:bodyPr/>
          <a:lstStyle/>
          <a:p>
            <a:pPr marL="0" indent="0">
              <a:buNone/>
            </a:pPr>
            <a:r>
              <a:rPr lang="en-US" dirty="0"/>
              <a:t>Uneven Knowledge Expansions</a:t>
            </a:r>
          </a:p>
          <a:p>
            <a:pPr marL="0" indent="0">
              <a:buNone/>
            </a:pPr>
            <a:endParaRPr lang="en-US" dirty="0"/>
          </a:p>
          <a:p>
            <a:pPr marL="0" indent="0">
              <a:buNone/>
            </a:pPr>
            <a:r>
              <a:rPr lang="en-US" dirty="0"/>
              <a:t>Groupthink</a:t>
            </a:r>
          </a:p>
          <a:p>
            <a:pPr marL="0" indent="0">
              <a:buNone/>
            </a:pPr>
            <a:endParaRPr lang="en-US" dirty="0"/>
          </a:p>
          <a:p>
            <a:pPr marL="0" indent="0">
              <a:buNone/>
            </a:pPr>
            <a:r>
              <a:rPr lang="en-US" dirty="0"/>
              <a:t>Myth in Engineering</a:t>
            </a:r>
          </a:p>
        </p:txBody>
      </p:sp>
      <p:sp>
        <p:nvSpPr>
          <p:cNvPr id="2" name="Oval 1">
            <a:extLst>
              <a:ext uri="{FF2B5EF4-FFF2-40B4-BE49-F238E27FC236}">
                <a16:creationId xmlns:a16="http://schemas.microsoft.com/office/drawing/2014/main" id="{00504036-0FAC-4B94-A510-D480CD1A9903}"/>
              </a:ext>
            </a:extLst>
          </p:cNvPr>
          <p:cNvSpPr/>
          <p:nvPr/>
        </p:nvSpPr>
        <p:spPr>
          <a:xfrm>
            <a:off x="5181600" y="414450"/>
            <a:ext cx="2438400" cy="8047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dirty="0">
                <a:latin typeface="+mj-lt"/>
              </a:rPr>
              <a:t>extras</a:t>
            </a:r>
          </a:p>
        </p:txBody>
      </p:sp>
      <p:sp>
        <p:nvSpPr>
          <p:cNvPr id="19" name="Oval 18">
            <a:hlinkClick r:id="rId3" action="ppaction://hlinksldjump"/>
            <a:extLst>
              <a:ext uri="{FF2B5EF4-FFF2-40B4-BE49-F238E27FC236}">
                <a16:creationId xmlns:a16="http://schemas.microsoft.com/office/drawing/2014/main" id="{129EF5D4-7DC7-49A8-929D-584CD0D668B2}"/>
              </a:ext>
            </a:extLst>
          </p:cNvPr>
          <p:cNvSpPr/>
          <p:nvPr/>
        </p:nvSpPr>
        <p:spPr>
          <a:xfrm>
            <a:off x="1295400" y="1557450"/>
            <a:ext cx="2438400" cy="8047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000" dirty="0">
                <a:latin typeface="Century Gothic" panose="020B0502020202020204" pitchFamily="34" charset="0"/>
              </a:rPr>
              <a:t>Extra 1</a:t>
            </a:r>
          </a:p>
        </p:txBody>
      </p:sp>
      <p:sp>
        <p:nvSpPr>
          <p:cNvPr id="20" name="Oval 19">
            <a:hlinkClick r:id="rId4" action="ppaction://hlinksldjump"/>
            <a:extLst>
              <a:ext uri="{FF2B5EF4-FFF2-40B4-BE49-F238E27FC236}">
                <a16:creationId xmlns:a16="http://schemas.microsoft.com/office/drawing/2014/main" id="{45DB7FAD-E4F5-47D5-8EE6-37703BF10038}"/>
              </a:ext>
            </a:extLst>
          </p:cNvPr>
          <p:cNvSpPr/>
          <p:nvPr/>
        </p:nvSpPr>
        <p:spPr>
          <a:xfrm>
            <a:off x="1295400" y="2841668"/>
            <a:ext cx="2438400" cy="8047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000" dirty="0">
                <a:latin typeface="Century Gothic" panose="020B0502020202020204" pitchFamily="34" charset="0"/>
              </a:rPr>
              <a:t>Extra 2</a:t>
            </a:r>
          </a:p>
        </p:txBody>
      </p:sp>
      <p:sp>
        <p:nvSpPr>
          <p:cNvPr id="21" name="Oval 20">
            <a:hlinkClick r:id="rId5" action="ppaction://hlinksldjump"/>
            <a:extLst>
              <a:ext uri="{FF2B5EF4-FFF2-40B4-BE49-F238E27FC236}">
                <a16:creationId xmlns:a16="http://schemas.microsoft.com/office/drawing/2014/main" id="{2E3ACBC7-A53B-430A-AE6C-DA0B4C1E8CED}"/>
              </a:ext>
            </a:extLst>
          </p:cNvPr>
          <p:cNvSpPr/>
          <p:nvPr/>
        </p:nvSpPr>
        <p:spPr>
          <a:xfrm>
            <a:off x="1295400" y="3855202"/>
            <a:ext cx="2438400" cy="8047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000" dirty="0">
                <a:latin typeface="Century Gothic" panose="020B0502020202020204" pitchFamily="34" charset="0"/>
              </a:rPr>
              <a:t>Extra 3</a:t>
            </a:r>
          </a:p>
        </p:txBody>
      </p:sp>
    </p:spTree>
    <p:extLst>
      <p:ext uri="{BB962C8B-B14F-4D97-AF65-F5344CB8AC3E}">
        <p14:creationId xmlns:p14="http://schemas.microsoft.com/office/powerpoint/2010/main" val="38654339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77BE01E-CF25-4AC4-82A9-D5323BDD12D1}"/>
              </a:ext>
            </a:extLst>
          </p:cNvPr>
          <p:cNvSpPr/>
          <p:nvPr/>
        </p:nvSpPr>
        <p:spPr>
          <a:xfrm>
            <a:off x="1257300" y="990600"/>
            <a:ext cx="6629400" cy="4876800"/>
          </a:xfrm>
          <a:prstGeom prst="roundRect">
            <a:avLst>
              <a:gd name="adj"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0" dirty="0"/>
              <a:t>1.</a:t>
            </a:r>
            <a:r>
              <a:rPr lang="en-US" sz="6000" dirty="0"/>
              <a:t> </a:t>
            </a:r>
          </a:p>
          <a:p>
            <a:pPr algn="ctr"/>
            <a:r>
              <a:rPr lang="en-US" sz="5000" dirty="0"/>
              <a:t>Uneven Knowledge Expansion</a:t>
            </a:r>
          </a:p>
        </p:txBody>
      </p:sp>
    </p:spTree>
    <p:extLst>
      <p:ext uri="{BB962C8B-B14F-4D97-AF65-F5344CB8AC3E}">
        <p14:creationId xmlns:p14="http://schemas.microsoft.com/office/powerpoint/2010/main" val="9139886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4000"/>
              <a:t>Causes of Uneven Knowledge Expansion</a:t>
            </a:r>
          </a:p>
        </p:txBody>
      </p:sp>
      <p:sp>
        <p:nvSpPr>
          <p:cNvPr id="21507" name="Rectangle 3"/>
          <p:cNvSpPr>
            <a:spLocks noGrp="1" noChangeArrowheads="1"/>
          </p:cNvSpPr>
          <p:nvPr>
            <p:ph idx="1"/>
          </p:nvPr>
        </p:nvSpPr>
        <p:spPr>
          <a:xfrm>
            <a:off x="457200" y="1600200"/>
            <a:ext cx="8229600" cy="4953000"/>
          </a:xfrm>
        </p:spPr>
        <p:txBody>
          <a:bodyPr/>
          <a:lstStyle/>
          <a:p>
            <a:pPr>
              <a:lnSpc>
                <a:spcPct val="90000"/>
              </a:lnSpc>
            </a:pPr>
            <a:r>
              <a:rPr lang="en-US" sz="2800" dirty="0"/>
              <a:t>Funding agency (top down science)</a:t>
            </a:r>
          </a:p>
          <a:p>
            <a:pPr lvl="1">
              <a:lnSpc>
                <a:spcPct val="90000"/>
              </a:lnSpc>
            </a:pPr>
            <a:r>
              <a:rPr lang="en-US" sz="2400" dirty="0"/>
              <a:t>Target a few areas for growth</a:t>
            </a:r>
          </a:p>
          <a:p>
            <a:pPr lvl="1">
              <a:lnSpc>
                <a:spcPct val="90000"/>
              </a:lnSpc>
            </a:pPr>
            <a:r>
              <a:rPr lang="en-US" sz="2400" dirty="0"/>
              <a:t>Soccer game syndrome</a:t>
            </a:r>
          </a:p>
          <a:p>
            <a:pPr>
              <a:lnSpc>
                <a:spcPct val="90000"/>
              </a:lnSpc>
            </a:pPr>
            <a:r>
              <a:rPr lang="en-US" sz="2800" dirty="0"/>
              <a:t>National Pride/Security Agenda</a:t>
            </a:r>
          </a:p>
          <a:p>
            <a:pPr lvl="1">
              <a:lnSpc>
                <a:spcPct val="90000"/>
              </a:lnSpc>
            </a:pPr>
            <a:r>
              <a:rPr lang="en-US" sz="2400" dirty="0"/>
              <a:t>Dams</a:t>
            </a:r>
          </a:p>
          <a:p>
            <a:pPr lvl="1">
              <a:lnSpc>
                <a:spcPct val="90000"/>
              </a:lnSpc>
            </a:pPr>
            <a:r>
              <a:rPr lang="en-US" sz="2400" dirty="0"/>
              <a:t>WMD</a:t>
            </a:r>
          </a:p>
          <a:p>
            <a:pPr lvl="1">
              <a:lnSpc>
                <a:spcPct val="90000"/>
              </a:lnSpc>
            </a:pPr>
            <a:r>
              <a:rPr lang="en-US" sz="2400" dirty="0"/>
              <a:t>NASA</a:t>
            </a:r>
          </a:p>
          <a:p>
            <a:pPr>
              <a:lnSpc>
                <a:spcPct val="90000"/>
              </a:lnSpc>
            </a:pPr>
            <a:r>
              <a:rPr lang="en-US" sz="2800" dirty="0"/>
              <a:t>Private Enterprise</a:t>
            </a:r>
          </a:p>
          <a:p>
            <a:pPr lvl="1">
              <a:lnSpc>
                <a:spcPct val="90000"/>
              </a:lnSpc>
            </a:pPr>
            <a:r>
              <a:rPr lang="en-US" sz="2400" dirty="0"/>
              <a:t>The historic preference for high tech inefficiency rather than robust, sustainable technology</a:t>
            </a:r>
          </a:p>
          <a:p>
            <a:pPr lvl="1">
              <a:lnSpc>
                <a:spcPct val="90000"/>
              </a:lnSpc>
            </a:pPr>
            <a:r>
              <a:rPr lang="en-US" sz="2400" dirty="0"/>
              <a:t>Private enterprise historically created solutions that require proprietary components</a:t>
            </a:r>
          </a:p>
        </p:txBody>
      </p:sp>
      <p:sp>
        <p:nvSpPr>
          <p:cNvPr id="4" name="Oval 3"/>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40462012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4000"/>
              <a:t>The Challenges of Creating New Knowledge </a:t>
            </a:r>
          </a:p>
        </p:txBody>
      </p:sp>
      <p:sp>
        <p:nvSpPr>
          <p:cNvPr id="23555" name="Rectangle 3"/>
          <p:cNvSpPr>
            <a:spLocks noGrp="1" noChangeArrowheads="1"/>
          </p:cNvSpPr>
          <p:nvPr>
            <p:ph idx="1"/>
          </p:nvPr>
        </p:nvSpPr>
        <p:spPr/>
        <p:txBody>
          <a:bodyPr/>
          <a:lstStyle/>
          <a:p>
            <a:r>
              <a:rPr lang="en-US" sz="2800" dirty="0"/>
              <a:t>In many areas of engineering you only have to investigate a little to find the knowledge boundary</a:t>
            </a:r>
          </a:p>
          <a:p>
            <a:pPr lvl="1"/>
            <a:r>
              <a:rPr lang="en-US" sz="2400" dirty="0"/>
              <a:t>Flocculation</a:t>
            </a:r>
          </a:p>
          <a:p>
            <a:pPr lvl="1"/>
            <a:r>
              <a:rPr lang="en-US" sz="2400" dirty="0"/>
              <a:t>Porous Media Filtration optimization</a:t>
            </a:r>
          </a:p>
          <a:p>
            <a:pPr lvl="1"/>
            <a:r>
              <a:rPr lang="en-US" sz="2400" dirty="0"/>
              <a:t>Flow control for chlorinators</a:t>
            </a:r>
          </a:p>
          <a:p>
            <a:pPr lvl="1"/>
            <a:r>
              <a:rPr lang="en-US" sz="2400" dirty="0"/>
              <a:t>Efficacy of various coagulants</a:t>
            </a:r>
          </a:p>
          <a:p>
            <a:r>
              <a:rPr lang="en-US" sz="2800" dirty="0"/>
              <a:t>New knowledge (especially when at odds with tradition) takes years and even decades to be adopted when economies of competitive mass production aren’t at work</a:t>
            </a:r>
          </a:p>
        </p:txBody>
      </p:sp>
      <p:sp>
        <p:nvSpPr>
          <p:cNvPr id="4" name="Oval 3"/>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39775866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77BE01E-CF25-4AC4-82A9-D5323BDD12D1}"/>
              </a:ext>
            </a:extLst>
          </p:cNvPr>
          <p:cNvSpPr/>
          <p:nvPr/>
        </p:nvSpPr>
        <p:spPr>
          <a:xfrm>
            <a:off x="1257300" y="990600"/>
            <a:ext cx="6629400" cy="4876800"/>
          </a:xfrm>
          <a:prstGeom prst="roundRect">
            <a:avLst>
              <a:gd name="adj"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0" dirty="0"/>
              <a:t>2.</a:t>
            </a:r>
            <a:r>
              <a:rPr lang="en-US" sz="6000" dirty="0"/>
              <a:t> </a:t>
            </a:r>
          </a:p>
          <a:p>
            <a:pPr algn="ctr"/>
            <a:r>
              <a:rPr lang="en-US" sz="5000" dirty="0"/>
              <a:t>Groupthink</a:t>
            </a:r>
          </a:p>
        </p:txBody>
      </p:sp>
    </p:spTree>
    <p:extLst>
      <p:ext uri="{BB962C8B-B14F-4D97-AF65-F5344CB8AC3E}">
        <p14:creationId xmlns:p14="http://schemas.microsoft.com/office/powerpoint/2010/main" val="1591225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Results of Groupthink</a:t>
            </a:r>
          </a:p>
        </p:txBody>
      </p:sp>
      <p:sp>
        <p:nvSpPr>
          <p:cNvPr id="31747" name="Rectangle 3"/>
          <p:cNvSpPr>
            <a:spLocks noGrp="1" noChangeArrowheads="1"/>
          </p:cNvSpPr>
          <p:nvPr>
            <p:ph idx="1"/>
          </p:nvPr>
        </p:nvSpPr>
        <p:spPr/>
        <p:txBody>
          <a:bodyPr/>
          <a:lstStyle/>
          <a:p>
            <a:r>
              <a:rPr lang="en-US"/>
              <a:t>Examining few alternatives </a:t>
            </a:r>
          </a:p>
          <a:p>
            <a:r>
              <a:rPr lang="en-US"/>
              <a:t>Not being critical of each other's ideas </a:t>
            </a:r>
          </a:p>
          <a:p>
            <a:r>
              <a:rPr lang="en-US"/>
              <a:t>Not examining early alternatives </a:t>
            </a:r>
          </a:p>
          <a:p>
            <a:r>
              <a:rPr lang="en-US"/>
              <a:t>Not seeking expert opinion </a:t>
            </a:r>
          </a:p>
          <a:p>
            <a:r>
              <a:rPr lang="en-US"/>
              <a:t>Being highly selective in gathering information </a:t>
            </a:r>
          </a:p>
          <a:p>
            <a:r>
              <a:rPr lang="en-US"/>
              <a:t>Not having contingency plans </a:t>
            </a:r>
          </a:p>
        </p:txBody>
      </p:sp>
      <p:sp>
        <p:nvSpPr>
          <p:cNvPr id="31748" name="Text Box 4"/>
          <p:cNvSpPr txBox="1">
            <a:spLocks noChangeArrowheads="1"/>
          </p:cNvSpPr>
          <p:nvPr/>
        </p:nvSpPr>
        <p:spPr bwMode="auto">
          <a:xfrm>
            <a:off x="1003300" y="6172200"/>
            <a:ext cx="6340475" cy="519113"/>
          </a:xfrm>
          <a:prstGeom prst="rect">
            <a:avLst/>
          </a:prstGeom>
          <a:noFill/>
          <a:ln w="12700">
            <a:noFill/>
            <a:miter lim="800000"/>
            <a:headEnd type="none" w="lg" len="med"/>
            <a:tailEnd type="none" w="lg" len="med"/>
          </a:ln>
          <a:effectLst/>
        </p:spPr>
        <p:txBody>
          <a:bodyPr wrap="none">
            <a:spAutoFit/>
          </a:bodyPr>
          <a:lstStyle/>
          <a:p>
            <a:pPr algn="ctr" eaLnBrk="0" hangingPunct="0"/>
            <a:r>
              <a:rPr lang="en-US" sz="2800">
                <a:solidFill>
                  <a:schemeClr val="folHlink"/>
                </a:solidFill>
                <a:latin typeface="Times New Roman" pitchFamily="18" charset="0"/>
              </a:rPr>
              <a:t>Why would a group adopt these behaviors?</a:t>
            </a:r>
          </a:p>
        </p:txBody>
      </p:sp>
      <p:sp>
        <p:nvSpPr>
          <p:cNvPr id="31749" name="AutoShape 5"/>
          <p:cNvSpPr>
            <a:spLocks noChangeArrowheads="1"/>
          </p:cNvSpPr>
          <p:nvPr/>
        </p:nvSpPr>
        <p:spPr bwMode="auto">
          <a:xfrm>
            <a:off x="6705600" y="2590800"/>
            <a:ext cx="2438400" cy="1143000"/>
          </a:xfrm>
          <a:prstGeom prst="wedgeEllipseCallout">
            <a:avLst>
              <a:gd name="adj1" fmla="val -117120"/>
              <a:gd name="adj2" fmla="val -43889"/>
            </a:avLst>
          </a:prstGeom>
          <a:noFill/>
          <a:ln w="12700">
            <a:solidFill>
              <a:schemeClr val="folHlink"/>
            </a:solidFill>
            <a:miter lim="800000"/>
            <a:headEnd type="none" w="lg" len="med"/>
            <a:tailEnd type="none" w="lg" len="med"/>
          </a:ln>
          <a:effectLst/>
        </p:spPr>
        <p:txBody>
          <a:bodyPr anchor="ctr"/>
          <a:lstStyle/>
          <a:p>
            <a:pPr algn="ctr" eaLnBrk="0" hangingPunct="0"/>
            <a:r>
              <a:rPr lang="en-US" sz="2800">
                <a:solidFill>
                  <a:schemeClr val="folHlink"/>
                </a:solidFill>
                <a:latin typeface="Times New Roman" pitchFamily="18" charset="0"/>
              </a:rPr>
              <a:t>True, true, true!</a:t>
            </a:r>
          </a:p>
        </p:txBody>
      </p:sp>
      <p:sp>
        <p:nvSpPr>
          <p:cNvPr id="6" name="Oval 5"/>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37653537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animBg="1"/>
    </p:bldLst>
  </p:timing>
</p:sld>
</file>

<file path=ppt/theme/theme1.xml><?xml version="1.0" encoding="utf-8"?>
<a:theme xmlns:a="http://schemas.openxmlformats.org/drawingml/2006/main" name="1_AguaClara the road">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Lecture 4540 2016">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AguaClara the road</Template>
  <TotalTime>5482</TotalTime>
  <Words>802</Words>
  <Application>Microsoft Office PowerPoint</Application>
  <PresentationFormat>On-screen Show (4:3)</PresentationFormat>
  <Paragraphs>112</Paragraphs>
  <Slides>16</Slides>
  <Notes>7</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16</vt:i4>
      </vt:variant>
    </vt:vector>
  </HeadingPairs>
  <TitlesOfParts>
    <vt:vector size="28" baseType="lpstr">
      <vt:lpstr>Century Gothic</vt:lpstr>
      <vt:lpstr>Wingdings</vt:lpstr>
      <vt:lpstr>Times New Roman</vt:lpstr>
      <vt:lpstr>Candara</vt:lpstr>
      <vt:lpstr>Arial</vt:lpstr>
      <vt:lpstr>Calibri</vt:lpstr>
      <vt:lpstr>1_AguaClara the road</vt:lpstr>
      <vt:lpstr>AguaClara</vt:lpstr>
      <vt:lpstr>1_AguaClara</vt:lpstr>
      <vt:lpstr>2_AguaClara</vt:lpstr>
      <vt:lpstr>3_AguaClara</vt:lpstr>
      <vt:lpstr>Lecture 4540 2016</vt:lpstr>
      <vt:lpstr>PowerPoint Presentation</vt:lpstr>
      <vt:lpstr>What are extras?</vt:lpstr>
      <vt:lpstr>How are extra slides organized?</vt:lpstr>
      <vt:lpstr>Introduction</vt:lpstr>
      <vt:lpstr>PowerPoint Presentation</vt:lpstr>
      <vt:lpstr>Causes of Uneven Knowledge Expansion</vt:lpstr>
      <vt:lpstr>The Challenges of Creating New Knowledge </vt:lpstr>
      <vt:lpstr>PowerPoint Presentation</vt:lpstr>
      <vt:lpstr>Results of Groupthink</vt:lpstr>
      <vt:lpstr>Some Symptoms of Groupthink</vt:lpstr>
      <vt:lpstr>PowerPoint Presentation</vt:lpstr>
      <vt:lpstr>Welcoming Dissent </vt:lpstr>
      <vt:lpstr>PowerPoint Presentation</vt:lpstr>
      <vt:lpstr>Environmental Engineering/Public Health Myths (or suspects!)</vt:lpstr>
      <vt:lpstr>The Creation of Myths in Peer Review Literature</vt:lpstr>
      <vt:lpstr>Uncovering a “Theory” to Reveal a Myth or a Knowledge Gap</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CEE 4540: Sustainable Small-Scale Water Supplies</dc:title>
  <dc:creator>Monroe Weber-Shirk</dc:creator>
  <cp:lastModifiedBy>Juan</cp:lastModifiedBy>
  <cp:revision>237</cp:revision>
  <dcterms:created xsi:type="dcterms:W3CDTF">2008-08-26T14:48:34Z</dcterms:created>
  <dcterms:modified xsi:type="dcterms:W3CDTF">2018-02-21T09:58:20Z</dcterms:modified>
</cp:coreProperties>
</file>