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PT Sans Narrow" panose="020B0604020202020204" charset="0"/>
      <p:regular r:id="rId19"/>
      <p:bold r:id="rId20"/>
    </p:embeddedFont>
    <p:embeddedFont>
      <p:font typeface="Open Sans" panose="020B06060305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299824007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303134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FELIX: </a:t>
            </a:r>
          </a:p>
          <a:p>
            <a:pPr marL="0" lvl="0" indent="0">
              <a:spcBef>
                <a:spcPts val="0"/>
              </a:spcBef>
              <a:buNone/>
            </a:pPr>
            <a:endParaRPr/>
          </a:p>
          <a:p>
            <a:pPr marL="0" lvl="0" indent="0" rtl="0">
              <a:spcBef>
                <a:spcPts val="0"/>
              </a:spcBef>
              <a:buNone/>
            </a:pPr>
            <a:r>
              <a:rPr lang="en"/>
              <a:t>The sample 4 L/s plant. Like in the 1 L/s plant the red t's indicate the start of the 2nd manifold system.</a:t>
            </a:r>
          </a:p>
        </p:txBody>
      </p:sp>
    </p:spTree>
    <p:extLst>
      <p:ext uri="{BB962C8B-B14F-4D97-AF65-F5344CB8AC3E}">
        <p14:creationId xmlns:p14="http://schemas.microsoft.com/office/powerpoint/2010/main" val="320121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FELIX: </a:t>
            </a:r>
          </a:p>
          <a:p>
            <a:pPr marL="0" lvl="0" indent="0" rtl="0">
              <a:spcBef>
                <a:spcPts val="0"/>
              </a:spcBef>
              <a:buNone/>
            </a:pPr>
            <a:endParaRPr/>
          </a:p>
          <a:p>
            <a:pPr marL="0" lvl="0" indent="0" rtl="0">
              <a:spcBef>
                <a:spcPts val="0"/>
              </a:spcBef>
              <a:buNone/>
            </a:pPr>
            <a:r>
              <a:rPr lang="en"/>
              <a:t>The sample 5 L/s plant. The length (x-direction) is extended by the diameter of a sedimentation tank and one meter like in the top half of the plant. However the width of the bottom half is slightly lower because it can use the already built entrance tank used for the first 3 L/s systems. </a:t>
            </a:r>
          </a:p>
        </p:txBody>
      </p:sp>
    </p:spTree>
    <p:extLst>
      <p:ext uri="{BB962C8B-B14F-4D97-AF65-F5344CB8AC3E}">
        <p14:creationId xmlns:p14="http://schemas.microsoft.com/office/powerpoint/2010/main" val="3200517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FELIX: </a:t>
            </a:r>
          </a:p>
          <a:p>
            <a:pPr marL="0" lvl="0" indent="0" rtl="0">
              <a:spcBef>
                <a:spcPts val="0"/>
              </a:spcBef>
              <a:buNone/>
            </a:pPr>
            <a:endParaRPr/>
          </a:p>
          <a:p>
            <a:pPr marL="0" lvl="0" indent="0">
              <a:spcBef>
                <a:spcPts val="0"/>
              </a:spcBef>
              <a:buNone/>
            </a:pPr>
            <a:r>
              <a:rPr lang="en"/>
              <a:t>The sample 6 L/s plant. The building is now at full capacity with an area of 91.74 m^2. The flow reunites to allow for chlorination to be administered at one point.</a:t>
            </a:r>
          </a:p>
          <a:p>
            <a:pPr marL="0" lvl="0" indent="0">
              <a:spcBef>
                <a:spcPts val="0"/>
              </a:spcBef>
              <a:buNone/>
            </a:pPr>
            <a:endParaRPr/>
          </a:p>
          <a:p>
            <a:pPr marL="0" lvl="0" indent="0" rtl="0">
              <a:spcBef>
                <a:spcPts val="0"/>
              </a:spcBef>
              <a:buNone/>
            </a:pPr>
            <a:endParaRPr/>
          </a:p>
        </p:txBody>
      </p:sp>
    </p:spTree>
    <p:extLst>
      <p:ext uri="{BB962C8B-B14F-4D97-AF65-F5344CB8AC3E}">
        <p14:creationId xmlns:p14="http://schemas.microsoft.com/office/powerpoint/2010/main" val="3430419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FELIX: </a:t>
            </a:r>
          </a:p>
          <a:p>
            <a:pPr marL="0" lvl="0" indent="0" rtl="0">
              <a:spcBef>
                <a:spcPts val="0"/>
              </a:spcBef>
              <a:buNone/>
            </a:pPr>
            <a:endParaRPr/>
          </a:p>
          <a:p>
            <a:pPr marL="0" lvl="0" indent="0" rtl="0">
              <a:spcBef>
                <a:spcPts val="0"/>
              </a:spcBef>
              <a:buNone/>
            </a:pPr>
            <a:r>
              <a:rPr lang="en"/>
              <a:t>Please Input </a:t>
            </a:r>
          </a:p>
        </p:txBody>
      </p:sp>
    </p:spTree>
    <p:extLst>
      <p:ext uri="{BB962C8B-B14F-4D97-AF65-F5344CB8AC3E}">
        <p14:creationId xmlns:p14="http://schemas.microsoft.com/office/powerpoint/2010/main" val="2740633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PRIYA: </a:t>
            </a:r>
          </a:p>
          <a:p>
            <a:pPr marL="0" lvl="0" indent="0">
              <a:spcBef>
                <a:spcPts val="0"/>
              </a:spcBef>
              <a:buNone/>
            </a:pPr>
            <a:endParaRPr/>
          </a:p>
          <a:p>
            <a:pPr marL="0" lvl="0" indent="0">
              <a:spcBef>
                <a:spcPts val="0"/>
              </a:spcBef>
              <a:buNone/>
            </a:pPr>
            <a:r>
              <a:rPr lang="en"/>
              <a:t>What we learned: We learned that when designing 1 lps plants in parallel we should allow them to be expandable so that if the community wants to increase the flow rate they can have that option, and that the design for this is not too complicated in terms of adding pipes and Ts to the plant and should be fairly easy to execute. We also tried to apply what has been done for previous AguaClara plants in our design such as the platform we added so that the operator can view the sedimentation tank. </a:t>
            </a:r>
          </a:p>
          <a:p>
            <a:pPr marL="0" lvl="0" indent="0">
              <a:spcBef>
                <a:spcPts val="0"/>
              </a:spcBef>
              <a:buNone/>
            </a:pPr>
            <a:endParaRPr/>
          </a:p>
        </p:txBody>
      </p:sp>
    </p:spTree>
    <p:extLst>
      <p:ext uri="{BB962C8B-B14F-4D97-AF65-F5344CB8AC3E}">
        <p14:creationId xmlns:p14="http://schemas.microsoft.com/office/powerpoint/2010/main" val="708217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(SUNG MIN) </a:t>
            </a:r>
          </a:p>
          <a:p>
            <a:pPr marL="0" lvl="0" indent="0">
              <a:spcBef>
                <a:spcPts val="0"/>
              </a:spcBef>
              <a:buNone/>
            </a:pPr>
            <a:endParaRPr/>
          </a:p>
          <a:p>
            <a:pPr marL="0" lvl="0" indent="0">
              <a:spcBef>
                <a:spcPts val="0"/>
              </a:spcBef>
              <a:buNone/>
            </a:pPr>
            <a:r>
              <a:rPr lang="en"/>
              <a:t>We didn’t touch the entrance tank and contact chamber. The entrance tank should be designed so that the LFOM is modular to the plant. Explore different layouts for efficient land use. Because for the built in place AguaClara plants, there was a good deal of time that was spent playing with different plant layout configurations and debating the optimal elevation of the walkways, so our constraints definitely are not final. We also should do a cost analysis to calculate the economic cost involved and compare with built in place plants. </a:t>
            </a:r>
          </a:p>
        </p:txBody>
      </p:sp>
    </p:spTree>
    <p:extLst>
      <p:ext uri="{BB962C8B-B14F-4D97-AF65-F5344CB8AC3E}">
        <p14:creationId xmlns:p14="http://schemas.microsoft.com/office/powerpoint/2010/main" val="3973997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52262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SUNG MIN: </a:t>
            </a:r>
          </a:p>
          <a:p>
            <a:pPr marL="0" lvl="0" indent="0">
              <a:spcBef>
                <a:spcPts val="0"/>
              </a:spcBef>
              <a:buNone/>
            </a:pPr>
            <a:endParaRPr/>
          </a:p>
          <a:p>
            <a:pPr marL="0" lvl="0" indent="0">
              <a:spcBef>
                <a:spcPts val="0"/>
              </a:spcBef>
              <a:buNone/>
            </a:pPr>
            <a:r>
              <a:rPr lang="en"/>
              <a:t>Recently, a 1 L/s plant was developed based on AguaClara technology to bring sustainable water treatment to communities with smaller needs (300 people per plant). This project was thought of as the possibility of widening AguaClara’s reach to be helpful in Puerto Rico’s post hurricane rebuild effort. </a:t>
            </a:r>
          </a:p>
          <a:p>
            <a:pPr marL="0" lvl="0" indent="0">
              <a:spcBef>
                <a:spcPts val="0"/>
              </a:spcBef>
              <a:buNone/>
            </a:pPr>
            <a:r>
              <a:rPr lang="en"/>
              <a:t/>
            </a:r>
            <a:br>
              <a:rPr lang="en"/>
            </a:br>
            <a:r>
              <a:rPr lang="en"/>
              <a:t>The goal of this project was to assess whether the portable 1 L/s plant could be a viable option to help rural communities have safe drinking water. The project models multiple 1 L/s plants working in parallel to provide for the community and plans for the future for when communities would add capacity. </a:t>
            </a:r>
          </a:p>
          <a:p>
            <a:pPr marL="0" lvl="0" indent="0">
              <a:spcBef>
                <a:spcPts val="0"/>
              </a:spcBef>
              <a:buNone/>
            </a:pPr>
            <a:endParaRPr/>
          </a:p>
          <a:p>
            <a:pPr marL="0" lvl="0" indent="0">
              <a:spcBef>
                <a:spcPts val="0"/>
              </a:spcBef>
              <a:buNone/>
            </a:pPr>
            <a:r>
              <a:rPr lang="en"/>
              <a:t> </a:t>
            </a:r>
          </a:p>
        </p:txBody>
      </p:sp>
    </p:spTree>
    <p:extLst>
      <p:ext uri="{BB962C8B-B14F-4D97-AF65-F5344CB8AC3E}">
        <p14:creationId xmlns:p14="http://schemas.microsoft.com/office/powerpoint/2010/main" val="1738251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SUNG MIN:</a:t>
            </a:r>
          </a:p>
          <a:p>
            <a:pPr marL="0" lvl="0" indent="0">
              <a:spcBef>
                <a:spcPts val="0"/>
              </a:spcBef>
              <a:buNone/>
            </a:pPr>
            <a:endParaRPr/>
          </a:p>
          <a:p>
            <a:pPr marL="0" lvl="0" indent="0">
              <a:spcBef>
                <a:spcPts val="0"/>
              </a:spcBef>
              <a:buNone/>
            </a:pPr>
            <a:r>
              <a:rPr lang="en"/>
              <a:t>We don’t have much experience building and deploying 1 LPS plants so our project didn’t take into consideration of the economics and ease of operation compared to the built in place plants. The project focused on determining the spacing, dimensions and manifolds and making functions for those. We made our target variable be the plant flow rate and calculated the flow rate of the coagulant and flocculator size. A key constraint was the plant flow. Because we couldn’t do any comparisons with the built in place plants, we took 6 L/s as our constraint because it is the smallest built in place plant capacity. </a:t>
            </a:r>
          </a:p>
          <a:p>
            <a:pPr marL="0" lvl="0" indent="0">
              <a:spcBef>
                <a:spcPts val="0"/>
              </a:spcBef>
              <a:buNone/>
            </a:pPr>
            <a:endParaRPr/>
          </a:p>
          <a:p>
            <a:pPr marL="0" lvl="0" indent="0">
              <a:spcBef>
                <a:spcPts val="0"/>
              </a:spcBef>
              <a:buNone/>
            </a:pPr>
            <a:r>
              <a:rPr lang="en"/>
              <a:t>In order to make our project more applicable and standardized as a general solution, we decided to make our design modular. Meaning each plant has one ESTaRS and Flocculator. Our design included one entrance tank and contact chamber, and used a parallel layout for convenience. We have extendable chain-link fencing wall to make it easy to increase the dimensions of the shelter when adding capacity. When we say adding capacity, we mean increasing the amount of flow by adding plants. And we have manifolds: one that connects up to 3 plants from the sedimentation tank to the ESTaRS and another after filtration to equate the flow for chlorination. </a:t>
            </a:r>
          </a:p>
          <a:p>
            <a:pPr marL="0" lvl="0" indent="0">
              <a:spcBef>
                <a:spcPts val="0"/>
              </a:spcBef>
              <a:buNone/>
            </a:pPr>
            <a:endParaRPr/>
          </a:p>
          <a:p>
            <a:pPr marL="0" lvl="0" indent="0">
              <a:spcBef>
                <a:spcPts val="0"/>
              </a:spcBef>
              <a:buNone/>
            </a:pPr>
            <a:r>
              <a:rPr lang="en"/>
              <a:t>*point to the 1 LPS plant design</a:t>
            </a:r>
          </a:p>
        </p:txBody>
      </p:sp>
    </p:spTree>
    <p:extLst>
      <p:ext uri="{BB962C8B-B14F-4D97-AF65-F5344CB8AC3E}">
        <p14:creationId xmlns:p14="http://schemas.microsoft.com/office/powerpoint/2010/main" val="12084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FELIX:</a:t>
            </a:r>
          </a:p>
          <a:p>
            <a:pPr marL="0" lvl="0" indent="0">
              <a:spcBef>
                <a:spcPts val="0"/>
              </a:spcBef>
              <a:buNone/>
            </a:pPr>
            <a:r>
              <a:rPr lang="en"/>
              <a:t>Analysis Method: We planned different scenarios with the number of plants with known minimum distances between each part of the plant. Used constraints </a:t>
            </a:r>
          </a:p>
          <a:p>
            <a:pPr marL="0" lvl="0" indent="0">
              <a:spcBef>
                <a:spcPts val="0"/>
              </a:spcBef>
              <a:buNone/>
            </a:pPr>
            <a:endParaRPr/>
          </a:p>
          <a:p>
            <a:pPr marL="0" lvl="0" indent="0">
              <a:spcBef>
                <a:spcPts val="0"/>
              </a:spcBef>
              <a:buNone/>
            </a:pPr>
            <a:r>
              <a:rPr lang="en"/>
              <a:t>Standardizing modular designs</a:t>
            </a:r>
          </a:p>
          <a:p>
            <a:pPr marL="0" lvl="0" indent="0">
              <a:spcBef>
                <a:spcPts val="0"/>
              </a:spcBef>
              <a:buNone/>
            </a:pPr>
            <a:r>
              <a:rPr lang="en"/>
              <a:t>Parallel layout because of convenience </a:t>
            </a:r>
          </a:p>
          <a:p>
            <a:pPr marL="0" lvl="0" indent="0">
              <a:spcBef>
                <a:spcPts val="0"/>
              </a:spcBef>
              <a:buNone/>
            </a:pPr>
            <a:r>
              <a:rPr lang="en"/>
              <a:t>Incorporate of a wall that extends to accommodates adding capacity </a:t>
            </a:r>
          </a:p>
          <a:p>
            <a:pPr marL="0" lvl="0" indent="0">
              <a:spcBef>
                <a:spcPts val="0"/>
              </a:spcBef>
              <a:buNone/>
            </a:pPr>
            <a:r>
              <a:rPr lang="en"/>
              <a:t>Calculating distance between sedimentation tanks, filters, platforms </a:t>
            </a:r>
          </a:p>
          <a:p>
            <a:pPr marL="0" lvl="0" indent="0">
              <a:spcBef>
                <a:spcPts val="0"/>
              </a:spcBef>
              <a:buNone/>
            </a:pPr>
            <a:endParaRPr/>
          </a:p>
          <a:p>
            <a:pPr marL="0" lvl="0" indent="0">
              <a:spcBef>
                <a:spcPts val="0"/>
              </a:spcBef>
              <a:buNone/>
            </a:pPr>
            <a:r>
              <a:rPr lang="en"/>
              <a:t>For the dimensions of everything and placement, we kept the operator and ease of implementation in mind. </a:t>
            </a:r>
          </a:p>
          <a:p>
            <a:pPr marL="0" lvl="0" indent="0">
              <a:spcBef>
                <a:spcPts val="0"/>
              </a:spcBef>
              <a:buNone/>
            </a:pPr>
            <a:endParaRPr/>
          </a:p>
          <a:p>
            <a:pPr marL="0" lvl="0" indent="0">
              <a:spcBef>
                <a:spcPts val="0"/>
              </a:spcBef>
              <a:buNone/>
            </a:pPr>
            <a:r>
              <a:rPr lang="en"/>
              <a:t>Explain manifolds</a:t>
            </a: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p:txBody>
      </p:sp>
    </p:spTree>
    <p:extLst>
      <p:ext uri="{BB962C8B-B14F-4D97-AF65-F5344CB8AC3E}">
        <p14:creationId xmlns:p14="http://schemas.microsoft.com/office/powerpoint/2010/main" val="1043693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FELIX: </a:t>
            </a:r>
          </a:p>
          <a:p>
            <a:pPr marL="0" lvl="0" indent="0">
              <a:spcBef>
                <a:spcPts val="0"/>
              </a:spcBef>
              <a:buNone/>
            </a:pPr>
            <a:endParaRPr/>
          </a:p>
          <a:p>
            <a:pPr marL="0" lvl="0" indent="0">
              <a:spcBef>
                <a:spcPts val="0"/>
              </a:spcBef>
              <a:buNone/>
            </a:pPr>
            <a:r>
              <a:rPr lang="en"/>
              <a:t>We explored different options of the layout of the plants and chose the parallel layout due to convenience; Extendable side of the shelter. </a:t>
            </a:r>
          </a:p>
          <a:p>
            <a:pPr marL="0" lvl="0" indent="0">
              <a:spcBef>
                <a:spcPts val="0"/>
              </a:spcBef>
              <a:buNone/>
            </a:pPr>
            <a:endParaRPr/>
          </a:p>
          <a:p>
            <a:pPr marL="0" lvl="0" indent="0">
              <a:spcBef>
                <a:spcPts val="0"/>
              </a:spcBef>
              <a:buNone/>
            </a:pPr>
            <a:r>
              <a:rPr lang="en"/>
              <a:t>Manifold Layout. We tried to find out the maximum number of plants that can be connected to the manifold and decided three because we found out that it is difficult to obtain 4 way connector </a:t>
            </a:r>
          </a:p>
          <a:p>
            <a:pPr marL="0" lvl="0" indent="0">
              <a:spcBef>
                <a:spcPts val="0"/>
              </a:spcBef>
              <a:buNone/>
            </a:pPr>
            <a:endParaRPr/>
          </a:p>
          <a:p>
            <a:pPr marL="0" lvl="0" indent="0">
              <a:spcBef>
                <a:spcPts val="0"/>
              </a:spcBef>
              <a:buNone/>
            </a:pPr>
            <a:r>
              <a:rPr lang="en"/>
              <a:t>Economic costs. We initially wanted to compare the costs of the 1 LPS but we found out that the cost estimates are difficult because the economics and ease of operation is still generally unknown. </a:t>
            </a:r>
          </a:p>
          <a:p>
            <a:pPr marL="0" lvl="0" indent="0">
              <a:spcBef>
                <a:spcPts val="0"/>
              </a:spcBef>
              <a:buNone/>
            </a:pPr>
            <a:endParaRPr/>
          </a:p>
          <a:p>
            <a:pPr marL="0" lvl="0" indent="0">
              <a:spcBef>
                <a:spcPts val="0"/>
              </a:spcBef>
              <a:buNone/>
            </a:pPr>
            <a:r>
              <a:rPr lang="en"/>
              <a:t>Number of plants. We initially wanted to base our number of plants on the population size of rural Puerto Rico but found that to make our project more useful as a general solution, we should have the flow rate of the plant be the target variable and that should be determined on a case-by-case. </a:t>
            </a:r>
          </a:p>
          <a:p>
            <a:pPr marL="0" lvl="0" indent="0">
              <a:spcBef>
                <a:spcPts val="0"/>
              </a:spcBef>
              <a:buNone/>
            </a:pPr>
            <a:endParaRPr/>
          </a:p>
          <a:p>
            <a:pPr marL="0" lvl="0" indent="0">
              <a:spcBef>
                <a:spcPts val="0"/>
              </a:spcBef>
              <a:buNone/>
            </a:pPr>
            <a:endParaRPr/>
          </a:p>
          <a:p>
            <a:pPr marL="0" lvl="0" indent="0">
              <a:spcBef>
                <a:spcPts val="0"/>
              </a:spcBef>
              <a:buNone/>
            </a:pPr>
            <a:endParaRPr/>
          </a:p>
        </p:txBody>
      </p:sp>
    </p:spTree>
    <p:extLst>
      <p:ext uri="{BB962C8B-B14F-4D97-AF65-F5344CB8AC3E}">
        <p14:creationId xmlns:p14="http://schemas.microsoft.com/office/powerpoint/2010/main" val="398694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PRIYA: We were unsure if it were possible to have manifolds with headloss small enough to be in the millimeters. </a:t>
            </a:r>
          </a:p>
          <a:p>
            <a:pPr marL="0" lvl="0" indent="0">
              <a:spcBef>
                <a:spcPts val="0"/>
              </a:spcBef>
              <a:buNone/>
            </a:pPr>
            <a:endParaRPr/>
          </a:p>
          <a:p>
            <a:pPr marL="0" lvl="0" indent="0">
              <a:spcBef>
                <a:spcPts val="0"/>
              </a:spcBef>
              <a:buNone/>
            </a:pPr>
            <a:endParaRPr/>
          </a:p>
          <a:p>
            <a:pPr marL="0" lvl="0" indent="0" rtl="0">
              <a:lnSpc>
                <a:spcPct val="115000"/>
              </a:lnSpc>
              <a:spcBef>
                <a:spcPts val="0"/>
              </a:spcBef>
              <a:spcAft>
                <a:spcPts val="1600"/>
              </a:spcAft>
              <a:buNone/>
            </a:pPr>
            <a:r>
              <a:rPr lang="en" sz="1800">
                <a:solidFill>
                  <a:schemeClr val="dk2"/>
                </a:solidFill>
                <a:latin typeface="Open Sans"/>
                <a:ea typeface="Open Sans"/>
                <a:cs typeface="Open Sans"/>
                <a:sym typeface="Open Sans"/>
              </a:rPr>
              <a:t>Having 1 lps plants in parallel is possible </a:t>
            </a:r>
          </a:p>
          <a:p>
            <a:pPr marL="0" lvl="0" indent="0" rtl="0">
              <a:lnSpc>
                <a:spcPct val="115000"/>
              </a:lnSpc>
              <a:spcBef>
                <a:spcPts val="0"/>
              </a:spcBef>
              <a:spcAft>
                <a:spcPts val="1600"/>
              </a:spcAft>
              <a:buNone/>
            </a:pPr>
            <a:r>
              <a:rPr lang="en" sz="1800">
                <a:solidFill>
                  <a:schemeClr val="dk2"/>
                </a:solidFill>
                <a:latin typeface="Open Sans"/>
                <a:ea typeface="Open Sans"/>
                <a:cs typeface="Open Sans"/>
                <a:sym typeface="Open Sans"/>
              </a:rPr>
              <a:t>Manifolds are possible. Manifolds have enough negligible headloss with a 4 inch pipe so that we can backwash our filters.</a:t>
            </a:r>
          </a:p>
        </p:txBody>
      </p:sp>
    </p:spTree>
    <p:extLst>
      <p:ext uri="{BB962C8B-B14F-4D97-AF65-F5344CB8AC3E}">
        <p14:creationId xmlns:p14="http://schemas.microsoft.com/office/powerpoint/2010/main" val="1703179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PRIYA: </a:t>
            </a:r>
          </a:p>
          <a:p>
            <a:pPr marL="0" lvl="0" indent="0">
              <a:spcBef>
                <a:spcPts val="0"/>
              </a:spcBef>
              <a:buNone/>
            </a:pPr>
            <a:endParaRPr/>
          </a:p>
          <a:p>
            <a:pPr marL="0" lvl="0" indent="0">
              <a:spcBef>
                <a:spcPts val="0"/>
              </a:spcBef>
              <a:buNone/>
            </a:pPr>
            <a:r>
              <a:rPr lang="en"/>
              <a:t>We envision implementation of the 1 LPS plants to communities and to plan for the future by considering adding capacity </a:t>
            </a:r>
          </a:p>
          <a:p>
            <a:pPr marL="0" lvl="0" indent="0">
              <a:spcBef>
                <a:spcPts val="0"/>
              </a:spcBef>
              <a:buNone/>
            </a:pPr>
            <a:endParaRPr/>
          </a:p>
          <a:p>
            <a:pPr marL="0" lvl="0" indent="0">
              <a:spcBef>
                <a:spcPts val="0"/>
              </a:spcBef>
              <a:buNone/>
            </a:pPr>
            <a:r>
              <a:rPr lang="en"/>
              <a:t>Recommendations for AguaClara: </a:t>
            </a:r>
          </a:p>
          <a:p>
            <a:pPr marL="457200" lvl="0" indent="-298450" rtl="0">
              <a:spcBef>
                <a:spcPts val="0"/>
              </a:spcBef>
              <a:spcAft>
                <a:spcPts val="0"/>
              </a:spcAft>
              <a:buSzPts val="1100"/>
              <a:buAutoNum type="arabicPeriod"/>
            </a:pPr>
            <a:r>
              <a:rPr lang="en"/>
              <a:t>Collect more data and experience on implementations of 1 LPS. </a:t>
            </a:r>
          </a:p>
          <a:p>
            <a:pPr marL="457200" lvl="0" indent="-298450" rtl="0">
              <a:spcBef>
                <a:spcPts val="0"/>
              </a:spcBef>
              <a:buSzPts val="1100"/>
              <a:buAutoNum type="arabicPeriod"/>
            </a:pPr>
            <a:r>
              <a:rPr lang="en"/>
              <a:t>Contact AIDE Design subteam to update our code and to do the same for the built in place plants</a:t>
            </a:r>
          </a:p>
          <a:p>
            <a:pPr marL="0" lvl="0" indent="0" rtl="0">
              <a:spcBef>
                <a:spcPts val="0"/>
              </a:spcBef>
              <a:buNone/>
            </a:pPr>
            <a:endParaRPr/>
          </a:p>
          <a:p>
            <a:pPr marL="0" lvl="0" indent="0" rtl="0">
              <a:spcBef>
                <a:spcPts val="0"/>
              </a:spcBef>
              <a:buNone/>
            </a:pPr>
            <a:r>
              <a:rPr lang="en"/>
              <a:t>(starting stages so the recommendations are not super specific) </a:t>
            </a:r>
          </a:p>
        </p:txBody>
      </p:sp>
    </p:spTree>
    <p:extLst>
      <p:ext uri="{BB962C8B-B14F-4D97-AF65-F5344CB8AC3E}">
        <p14:creationId xmlns:p14="http://schemas.microsoft.com/office/powerpoint/2010/main" val="3105135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FELIX: </a:t>
            </a:r>
          </a:p>
          <a:p>
            <a:pPr marL="0" lvl="0" indent="0">
              <a:spcBef>
                <a:spcPts val="0"/>
              </a:spcBef>
              <a:buNone/>
            </a:pPr>
            <a:endParaRPr/>
          </a:p>
          <a:p>
            <a:pPr marL="0" lvl="0" indent="0">
              <a:spcBef>
                <a:spcPts val="0"/>
              </a:spcBef>
              <a:buNone/>
            </a:pPr>
            <a:r>
              <a:rPr lang="en"/>
              <a:t>The sample 2 L/s plant. The red t's indicate where the piping system can be expanded to include more 1 L/s plants. Additionally the t exit that isn't connected to any piping would be covered by a fernco cap so that the pipe can be removed when the plant is adding capacity. </a:t>
            </a:r>
          </a:p>
          <a:p>
            <a:pPr marL="0" lvl="0" indent="0">
              <a:spcBef>
                <a:spcPts val="0"/>
              </a:spcBef>
              <a:buNone/>
            </a:pPr>
            <a:endParaRPr/>
          </a:p>
        </p:txBody>
      </p:sp>
    </p:spTree>
    <p:extLst>
      <p:ext uri="{BB962C8B-B14F-4D97-AF65-F5344CB8AC3E}">
        <p14:creationId xmlns:p14="http://schemas.microsoft.com/office/powerpoint/2010/main" val="1447177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FELIX: </a:t>
            </a:r>
          </a:p>
          <a:p>
            <a:pPr marL="0" lvl="0" indent="0" rtl="0">
              <a:spcBef>
                <a:spcPts val="0"/>
              </a:spcBef>
              <a:buNone/>
            </a:pPr>
            <a:endParaRPr/>
          </a:p>
          <a:p>
            <a:pPr marL="0" lvl="0" indent="0">
              <a:spcBef>
                <a:spcPts val="0"/>
              </a:spcBef>
              <a:buNone/>
            </a:pPr>
            <a:r>
              <a:rPr lang="en"/>
              <a:t>The sample 3 L/s plant. There are now no more t's that can be extended because the manifold was designed for up to 3 1 L/s plants. Further capacities are added on the bottom half of the plant like in the next 3 pictures.</a:t>
            </a:r>
          </a:p>
          <a:p>
            <a:pPr marL="0" lvl="0" indent="0">
              <a:spcBef>
                <a:spcPts val="0"/>
              </a:spcBef>
              <a:buNone/>
            </a:pPr>
            <a:endParaRPr/>
          </a:p>
          <a:p>
            <a:pPr marL="0" lvl="0" indent="0" rtl="0">
              <a:spcBef>
                <a:spcPts val="0"/>
              </a:spcBef>
              <a:buNone/>
            </a:pPr>
            <a:endParaRPr/>
          </a:p>
        </p:txBody>
      </p:sp>
    </p:spTree>
    <p:extLst>
      <p:ext uri="{BB962C8B-B14F-4D97-AF65-F5344CB8AC3E}">
        <p14:creationId xmlns:p14="http://schemas.microsoft.com/office/powerpoint/2010/main" val="2873421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5" y="3158252"/>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9"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8"/>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wrap="square" lIns="91425" tIns="91425" rIns="91425" bIns="91425" anchor="b" anchorCtr="0"/>
          <a:lstStyle>
            <a:lvl1pPr lvl="0" algn="ctr">
              <a:spcBef>
                <a:spcPts val="0"/>
              </a:spcBef>
              <a:buSzPts val="5400"/>
              <a:buNone/>
              <a:defRPr sz="5400"/>
            </a:lvl1pPr>
            <a:lvl2pPr lvl="1" algn="ctr">
              <a:spcBef>
                <a:spcPts val="0"/>
              </a:spcBef>
              <a:buSzPts val="5400"/>
              <a:buNone/>
              <a:defRPr sz="5400"/>
            </a:lvl2pPr>
            <a:lvl3pPr lvl="2" algn="ctr">
              <a:spcBef>
                <a:spcPts val="0"/>
              </a:spcBef>
              <a:buSzPts val="5400"/>
              <a:buNone/>
              <a:defRPr sz="5400"/>
            </a:lvl3pPr>
            <a:lvl4pPr lvl="3" algn="ctr">
              <a:spcBef>
                <a:spcPts val="0"/>
              </a:spcBef>
              <a:buSzPts val="5400"/>
              <a:buNone/>
              <a:defRPr sz="5400"/>
            </a:lvl4pPr>
            <a:lvl5pPr lvl="4" algn="ctr">
              <a:spcBef>
                <a:spcPts val="0"/>
              </a:spcBef>
              <a:buSzPts val="5400"/>
              <a:buNone/>
              <a:defRPr sz="5400"/>
            </a:lvl5pPr>
            <a:lvl6pPr lvl="5" algn="ctr">
              <a:spcBef>
                <a:spcPts val="0"/>
              </a:spcBef>
              <a:buSzPts val="5400"/>
              <a:buNone/>
              <a:defRPr sz="5400"/>
            </a:lvl6pPr>
            <a:lvl7pPr lvl="6" algn="ctr">
              <a:spcBef>
                <a:spcPts val="0"/>
              </a:spcBef>
              <a:buSzPts val="5400"/>
              <a:buNone/>
              <a:defRPr sz="5400"/>
            </a:lvl7pPr>
            <a:lvl8pPr lvl="7" algn="ctr">
              <a:spcBef>
                <a:spcPts val="0"/>
              </a:spcBef>
              <a:buSzPts val="5400"/>
              <a:buNone/>
              <a:defRPr sz="5400"/>
            </a:lvl8pPr>
            <a:lvl9pPr lvl="8" algn="ctr">
              <a:spcBef>
                <a:spcPts val="0"/>
              </a:spcBef>
              <a:buSzPts val="5400"/>
              <a:buNone/>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wrap="square" lIns="91425" tIns="91425" rIns="91425" bIns="91425" anchor="ctr" anchorCtr="0"/>
          <a:lstStyle>
            <a:lvl1pPr lvl="0" algn="ctr">
              <a:spcBef>
                <a:spcPts val="0"/>
              </a:spcBef>
              <a:buClr>
                <a:schemeClr val="accent3"/>
              </a:buClr>
              <a:buSzPts val="13000"/>
              <a:buNone/>
              <a:defRPr sz="13000">
                <a:solidFill>
                  <a:schemeClr val="accent3"/>
                </a:solidFill>
              </a:defRPr>
            </a:lvl1pPr>
            <a:lvl2pPr lvl="1" algn="ctr">
              <a:spcBef>
                <a:spcPts val="0"/>
              </a:spcBef>
              <a:buClr>
                <a:schemeClr val="accent3"/>
              </a:buClr>
              <a:buSzPts val="13000"/>
              <a:buNone/>
              <a:defRPr sz="13000">
                <a:solidFill>
                  <a:schemeClr val="accent3"/>
                </a:solidFill>
              </a:defRPr>
            </a:lvl2pPr>
            <a:lvl3pPr lvl="2" algn="ctr">
              <a:spcBef>
                <a:spcPts val="0"/>
              </a:spcBef>
              <a:buClr>
                <a:schemeClr val="accent3"/>
              </a:buClr>
              <a:buSzPts val="13000"/>
              <a:buNone/>
              <a:defRPr sz="13000">
                <a:solidFill>
                  <a:schemeClr val="accent3"/>
                </a:solidFill>
              </a:defRPr>
            </a:lvl3pPr>
            <a:lvl4pPr lvl="3" algn="ctr">
              <a:spcBef>
                <a:spcPts val="0"/>
              </a:spcBef>
              <a:buClr>
                <a:schemeClr val="accent3"/>
              </a:buClr>
              <a:buSzPts val="13000"/>
              <a:buNone/>
              <a:defRPr sz="13000">
                <a:solidFill>
                  <a:schemeClr val="accent3"/>
                </a:solidFill>
              </a:defRPr>
            </a:lvl4pPr>
            <a:lvl5pPr lvl="4" algn="ctr">
              <a:spcBef>
                <a:spcPts val="0"/>
              </a:spcBef>
              <a:buClr>
                <a:schemeClr val="accent3"/>
              </a:buClr>
              <a:buSzPts val="13000"/>
              <a:buNone/>
              <a:defRPr sz="13000">
                <a:solidFill>
                  <a:schemeClr val="accent3"/>
                </a:solidFill>
              </a:defRPr>
            </a:lvl5pPr>
            <a:lvl6pPr lvl="5" algn="ctr">
              <a:spcBef>
                <a:spcPts val="0"/>
              </a:spcBef>
              <a:buClr>
                <a:schemeClr val="accent3"/>
              </a:buClr>
              <a:buSzPts val="13000"/>
              <a:buNone/>
              <a:defRPr sz="13000">
                <a:solidFill>
                  <a:schemeClr val="accent3"/>
                </a:solidFill>
              </a:defRPr>
            </a:lvl6pPr>
            <a:lvl7pPr lvl="6" algn="ctr">
              <a:spcBef>
                <a:spcPts val="0"/>
              </a:spcBef>
              <a:buClr>
                <a:schemeClr val="accent3"/>
              </a:buClr>
              <a:buSzPts val="13000"/>
              <a:buNone/>
              <a:defRPr sz="13000">
                <a:solidFill>
                  <a:schemeClr val="accent3"/>
                </a:solidFill>
              </a:defRPr>
            </a:lvl7pPr>
            <a:lvl8pPr lvl="7" algn="ctr">
              <a:spcBef>
                <a:spcPts val="0"/>
              </a:spcBef>
              <a:buClr>
                <a:schemeClr val="accent3"/>
              </a:buClr>
              <a:buSzPts val="13000"/>
              <a:buNone/>
              <a:defRPr sz="13000">
                <a:solidFill>
                  <a:schemeClr val="accent3"/>
                </a:solidFill>
              </a:defRPr>
            </a:lvl8pPr>
            <a:lvl9pPr lvl="8" algn="ctr">
              <a:spcBef>
                <a:spcPts val="0"/>
              </a:spcBef>
              <a:buClr>
                <a:schemeClr val="accent3"/>
              </a:buClr>
              <a:buSzPts val="13000"/>
              <a:buNone/>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59" name="Shape 5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wrap="square" lIns="91425" tIns="91425" rIns="91425" bIns="91425" anchor="ctr" anchorCtr="0"/>
          <a:lstStyle>
            <a:lvl1pPr lvl="0" algn="ctr">
              <a:spcBef>
                <a:spcPts val="0"/>
              </a:spcBef>
              <a:buSzPts val="3600"/>
              <a:buNone/>
              <a:defRPr/>
            </a:lvl1pPr>
            <a:lvl2pPr lvl="1" algn="ctr">
              <a:spcBef>
                <a:spcPts val="0"/>
              </a:spcBef>
              <a:buSzPts val="3600"/>
              <a:buNone/>
              <a:defRPr/>
            </a:lvl2pPr>
            <a:lvl3pPr lvl="2" algn="ctr">
              <a:spcBef>
                <a:spcPts val="0"/>
              </a:spcBef>
              <a:buSzPts val="3600"/>
              <a:buNone/>
              <a:defRPr/>
            </a:lvl3pPr>
            <a:lvl4pPr lvl="3" algn="ctr">
              <a:spcBef>
                <a:spcPts val="0"/>
              </a:spcBef>
              <a:buSzPts val="3600"/>
              <a:buNone/>
              <a:defRPr/>
            </a:lvl4pPr>
            <a:lvl5pPr lvl="4" algn="ctr">
              <a:spcBef>
                <a:spcPts val="0"/>
              </a:spcBef>
              <a:buSzPts val="3600"/>
              <a:buNone/>
              <a:defRPr/>
            </a:lvl5pPr>
            <a:lvl6pPr lvl="5" algn="ctr">
              <a:spcBef>
                <a:spcPts val="0"/>
              </a:spcBef>
              <a:buSzPts val="3600"/>
              <a:buNone/>
              <a:defRPr/>
            </a:lvl6pPr>
            <a:lvl7pPr lvl="6" algn="ctr">
              <a:spcBef>
                <a:spcPts val="0"/>
              </a:spcBef>
              <a:buSzPts val="3600"/>
              <a:buNone/>
              <a:defRPr/>
            </a:lvl7pPr>
            <a:lvl8pPr lvl="7" algn="ctr">
              <a:spcBef>
                <a:spcPts val="0"/>
              </a:spcBef>
              <a:buSzPts val="3600"/>
              <a:buNone/>
              <a:defRPr/>
            </a:lvl8pPr>
            <a:lvl9pPr lvl="8" algn="ctr">
              <a:spcBef>
                <a:spcPts val="0"/>
              </a:spcBef>
              <a:buSzPts val="3600"/>
              <a:buNone/>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wrap="square" lIns="91425" tIns="91425" rIns="91425" bIns="91425" anchor="t" anchorCtr="0"/>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29" name="Shape 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wrap="square" lIns="91425" tIns="91425" rIns="91425" bIns="91425" anchor="t" anchorCtr="0"/>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wrap="square" lIns="91425" tIns="91425" rIns="91425" bIns="91425" anchor="t" anchorCtr="0"/>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a:endParaRPr/>
          </a:p>
        </p:txBody>
      </p:sp>
      <p:sp>
        <p:nvSpPr>
          <p:cNvPr id="37" name="Shape 3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41" name="Shape 4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wrap="square" lIns="91425" tIns="91425" rIns="91425" bIns="91425" anchor="ctr" anchorCtr="0"/>
          <a:lstStyle>
            <a:lvl1pPr lvl="0">
              <a:spcBef>
                <a:spcPts val="0"/>
              </a:spcBef>
              <a:buClr>
                <a:schemeClr val="dk2"/>
              </a:buClr>
              <a:buSzPts val="5400"/>
              <a:buNone/>
              <a:defRPr sz="5400" b="0">
                <a:solidFill>
                  <a:schemeClr val="dk2"/>
                </a:solidFill>
              </a:defRPr>
            </a:lvl1pPr>
            <a:lvl2pPr lvl="1">
              <a:spcBef>
                <a:spcPts val="0"/>
              </a:spcBef>
              <a:buClr>
                <a:schemeClr val="dk2"/>
              </a:buClr>
              <a:buSzPts val="5400"/>
              <a:buNone/>
              <a:defRPr sz="5400" b="0">
                <a:solidFill>
                  <a:schemeClr val="dk2"/>
                </a:solidFill>
              </a:defRPr>
            </a:lvl2pPr>
            <a:lvl3pPr lvl="2">
              <a:spcBef>
                <a:spcPts val="0"/>
              </a:spcBef>
              <a:buClr>
                <a:schemeClr val="dk2"/>
              </a:buClr>
              <a:buSzPts val="5400"/>
              <a:buNone/>
              <a:defRPr sz="5400" b="0">
                <a:solidFill>
                  <a:schemeClr val="dk2"/>
                </a:solidFill>
              </a:defRPr>
            </a:lvl3pPr>
            <a:lvl4pPr lvl="3">
              <a:spcBef>
                <a:spcPts val="0"/>
              </a:spcBef>
              <a:buClr>
                <a:schemeClr val="dk2"/>
              </a:buClr>
              <a:buSzPts val="5400"/>
              <a:buNone/>
              <a:defRPr sz="5400" b="0">
                <a:solidFill>
                  <a:schemeClr val="dk2"/>
                </a:solidFill>
              </a:defRPr>
            </a:lvl4pPr>
            <a:lvl5pPr lvl="4">
              <a:spcBef>
                <a:spcPts val="0"/>
              </a:spcBef>
              <a:buClr>
                <a:schemeClr val="dk2"/>
              </a:buClr>
              <a:buSzPts val="5400"/>
              <a:buNone/>
              <a:defRPr sz="5400" b="0">
                <a:solidFill>
                  <a:schemeClr val="dk2"/>
                </a:solidFill>
              </a:defRPr>
            </a:lvl5pPr>
            <a:lvl6pPr lvl="5">
              <a:spcBef>
                <a:spcPts val="0"/>
              </a:spcBef>
              <a:buClr>
                <a:schemeClr val="dk2"/>
              </a:buClr>
              <a:buSzPts val="5400"/>
              <a:buNone/>
              <a:defRPr sz="5400" b="0">
                <a:solidFill>
                  <a:schemeClr val="dk2"/>
                </a:solidFill>
              </a:defRPr>
            </a:lvl6pPr>
            <a:lvl7pPr lvl="6">
              <a:spcBef>
                <a:spcPts val="0"/>
              </a:spcBef>
              <a:buClr>
                <a:schemeClr val="dk2"/>
              </a:buClr>
              <a:buSzPts val="5400"/>
              <a:buNone/>
              <a:defRPr sz="5400" b="0">
                <a:solidFill>
                  <a:schemeClr val="dk2"/>
                </a:solidFill>
              </a:defRPr>
            </a:lvl7pPr>
            <a:lvl8pPr lvl="7">
              <a:spcBef>
                <a:spcPts val="0"/>
              </a:spcBef>
              <a:buClr>
                <a:schemeClr val="dk2"/>
              </a:buClr>
              <a:buSzPts val="5400"/>
              <a:buNone/>
              <a:defRPr sz="5400" b="0">
                <a:solidFill>
                  <a:schemeClr val="dk2"/>
                </a:solidFill>
              </a:defRPr>
            </a:lvl8pPr>
            <a:lvl9pPr lvl="8">
              <a:spcBef>
                <a:spcPts val="0"/>
              </a:spcBef>
              <a:buClr>
                <a:schemeClr val="dk2"/>
              </a:buClr>
              <a:buSzPts val="5400"/>
              <a:buNone/>
              <a:defRPr sz="5400" b="0">
                <a:solidFill>
                  <a:schemeClr val="dk2"/>
                </a:solidFill>
              </a:defRPr>
            </a:lvl9pPr>
          </a:lstStyle>
          <a:p>
            <a:endParaRPr/>
          </a:p>
        </p:txBody>
      </p:sp>
      <p:sp>
        <p:nvSpPr>
          <p:cNvPr id="44" name="Shape 4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wrap="square" lIns="91425" tIns="91425" rIns="91425" bIns="91425" anchor="ctr" anchorCtr="0"/>
          <a:lstStyle>
            <a:lvl1pPr lv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wrap="square" lIns="91425" tIns="91425" rIns="91425" bIns="91425" anchor="t" anchorCtr="0"/>
          <a:lstStyle>
            <a:lvl1pPr lvl="0">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hyperlink" Target="mailto:fyy2@cornell.edu"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hyperlink" Target="mailto:sk2795@cornell.edu" TargetMode="External"/><Relationship Id="rId4" Type="http://schemas.openxmlformats.org/officeDocument/2006/relationships/hyperlink" Target="mailto:pa289@cornell.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wrap="square" lIns="91425" tIns="91425" rIns="91425" bIns="91425" anchor="b" anchorCtr="0">
            <a:noAutofit/>
          </a:bodyPr>
          <a:lstStyle/>
          <a:p>
            <a:pPr marL="0" lvl="0" indent="0">
              <a:spcBef>
                <a:spcPts val="0"/>
              </a:spcBef>
              <a:buNone/>
            </a:pPr>
            <a:r>
              <a:rPr lang="en"/>
              <a:t>1 L/s Plants in Parallel</a:t>
            </a:r>
          </a:p>
        </p:txBody>
      </p:sp>
      <p:sp>
        <p:nvSpPr>
          <p:cNvPr id="67" name="Shape 67"/>
          <p:cNvSpPr txBox="1">
            <a:spLocks noGrp="1"/>
          </p:cNvSpPr>
          <p:nvPr>
            <p:ph type="subTitle" idx="1"/>
          </p:nvPr>
        </p:nvSpPr>
        <p:spPr>
          <a:xfrm>
            <a:off x="2137225" y="2850039"/>
            <a:ext cx="4870500" cy="792600"/>
          </a:xfrm>
          <a:prstGeom prst="rect">
            <a:avLst/>
          </a:prstGeom>
        </p:spPr>
        <p:txBody>
          <a:bodyPr wrap="square" lIns="91425" tIns="91425" rIns="91425" bIns="91425" anchor="t" anchorCtr="0">
            <a:noAutofit/>
          </a:bodyPr>
          <a:lstStyle/>
          <a:p>
            <a:pPr marL="0" lvl="0" indent="0">
              <a:spcBef>
                <a:spcPts val="0"/>
              </a:spcBef>
              <a:buNone/>
            </a:pPr>
            <a:r>
              <a:rPr lang="en"/>
              <a:t>CEE 4540 </a:t>
            </a:r>
          </a:p>
          <a:p>
            <a:pPr marL="0" lvl="0" indent="0">
              <a:spcBef>
                <a:spcPts val="0"/>
              </a:spcBef>
              <a:buNone/>
            </a:pPr>
            <a:r>
              <a:rPr lang="en"/>
              <a:t>TEAM CHANCEUX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rtl="0">
              <a:spcBef>
                <a:spcPts val="0"/>
              </a:spcBef>
              <a:buNone/>
            </a:pPr>
            <a:r>
              <a:rPr lang="en"/>
              <a:t>AutoCAD designs</a:t>
            </a:r>
          </a:p>
        </p:txBody>
      </p:sp>
      <p:sp>
        <p:nvSpPr>
          <p:cNvPr id="141" name="Shape 141"/>
          <p:cNvSpPr txBox="1">
            <a:spLocks noGrp="1"/>
          </p:cNvSpPr>
          <p:nvPr>
            <p:ph type="body" idx="1"/>
          </p:nvPr>
        </p:nvSpPr>
        <p:spPr>
          <a:xfrm>
            <a:off x="311700" y="1266325"/>
            <a:ext cx="3777000" cy="3304200"/>
          </a:xfrm>
          <a:prstGeom prst="rect">
            <a:avLst/>
          </a:prstGeom>
        </p:spPr>
        <p:txBody>
          <a:bodyPr wrap="square" lIns="91425" tIns="91425" rIns="91425" bIns="91425" anchor="t" anchorCtr="0">
            <a:noAutofit/>
          </a:bodyPr>
          <a:lstStyle/>
          <a:p>
            <a:pPr marL="0" lvl="0" indent="0" rtl="0">
              <a:spcBef>
                <a:spcPts val="0"/>
              </a:spcBef>
              <a:buNone/>
            </a:pPr>
            <a:r>
              <a:rPr lang="en"/>
              <a:t>4 LPS plant</a:t>
            </a:r>
          </a:p>
        </p:txBody>
      </p:sp>
      <p:sp>
        <p:nvSpPr>
          <p:cNvPr id="142" name="Shape 142"/>
          <p:cNvSpPr txBox="1"/>
          <p:nvPr/>
        </p:nvSpPr>
        <p:spPr>
          <a:xfrm>
            <a:off x="8158200" y="4671575"/>
            <a:ext cx="985800" cy="4050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100">
                <a:solidFill>
                  <a:schemeClr val="dk2"/>
                </a:solidFill>
                <a:latin typeface="Open Sans"/>
                <a:ea typeface="Open Sans"/>
                <a:cs typeface="Open Sans"/>
                <a:sym typeface="Open Sans"/>
              </a:rPr>
              <a:t>CHANCEUX </a:t>
            </a:r>
          </a:p>
        </p:txBody>
      </p:sp>
      <p:pic>
        <p:nvPicPr>
          <p:cNvPr id="143" name="Shape 143"/>
          <p:cNvPicPr preferRelativeResize="0"/>
          <p:nvPr/>
        </p:nvPicPr>
        <p:blipFill>
          <a:blip r:embed="rId3">
            <a:alphaModFix/>
          </a:blip>
          <a:stretch>
            <a:fillRect/>
          </a:stretch>
        </p:blipFill>
        <p:spPr>
          <a:xfrm>
            <a:off x="4088700" y="182325"/>
            <a:ext cx="2744350" cy="46593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rtl="0">
              <a:spcBef>
                <a:spcPts val="0"/>
              </a:spcBef>
              <a:buNone/>
            </a:pPr>
            <a:r>
              <a:rPr lang="en"/>
              <a:t>AutoCAD designs</a:t>
            </a:r>
          </a:p>
        </p:txBody>
      </p:sp>
      <p:sp>
        <p:nvSpPr>
          <p:cNvPr id="149" name="Shape 149"/>
          <p:cNvSpPr txBox="1">
            <a:spLocks noGrp="1"/>
          </p:cNvSpPr>
          <p:nvPr>
            <p:ph type="body" idx="1"/>
          </p:nvPr>
        </p:nvSpPr>
        <p:spPr>
          <a:xfrm>
            <a:off x="311700" y="1266325"/>
            <a:ext cx="3777000" cy="3304200"/>
          </a:xfrm>
          <a:prstGeom prst="rect">
            <a:avLst/>
          </a:prstGeom>
        </p:spPr>
        <p:txBody>
          <a:bodyPr wrap="square" lIns="91425" tIns="91425" rIns="91425" bIns="91425" anchor="t" anchorCtr="0">
            <a:noAutofit/>
          </a:bodyPr>
          <a:lstStyle/>
          <a:p>
            <a:pPr marL="0" lvl="0" indent="0" rtl="0">
              <a:spcBef>
                <a:spcPts val="0"/>
              </a:spcBef>
              <a:buNone/>
            </a:pPr>
            <a:r>
              <a:rPr lang="en"/>
              <a:t>5 LPS plant</a:t>
            </a:r>
          </a:p>
        </p:txBody>
      </p:sp>
      <p:sp>
        <p:nvSpPr>
          <p:cNvPr id="150" name="Shape 150"/>
          <p:cNvSpPr txBox="1"/>
          <p:nvPr/>
        </p:nvSpPr>
        <p:spPr>
          <a:xfrm>
            <a:off x="8158200" y="4671575"/>
            <a:ext cx="985800" cy="4050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100">
                <a:solidFill>
                  <a:schemeClr val="dk2"/>
                </a:solidFill>
                <a:latin typeface="Open Sans"/>
                <a:ea typeface="Open Sans"/>
                <a:cs typeface="Open Sans"/>
                <a:sym typeface="Open Sans"/>
              </a:rPr>
              <a:t>CHANCEUX </a:t>
            </a:r>
          </a:p>
        </p:txBody>
      </p:sp>
      <p:pic>
        <p:nvPicPr>
          <p:cNvPr id="151" name="Shape 151"/>
          <p:cNvPicPr preferRelativeResize="0"/>
          <p:nvPr/>
        </p:nvPicPr>
        <p:blipFill>
          <a:blip r:embed="rId3">
            <a:alphaModFix/>
          </a:blip>
          <a:stretch>
            <a:fillRect/>
          </a:stretch>
        </p:blipFill>
        <p:spPr>
          <a:xfrm>
            <a:off x="3945525" y="229650"/>
            <a:ext cx="2760550" cy="4733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rtl="0">
              <a:spcBef>
                <a:spcPts val="0"/>
              </a:spcBef>
              <a:buNone/>
            </a:pPr>
            <a:r>
              <a:rPr lang="en"/>
              <a:t>AutoCAD designs</a:t>
            </a:r>
          </a:p>
        </p:txBody>
      </p:sp>
      <p:sp>
        <p:nvSpPr>
          <p:cNvPr id="157" name="Shape 157"/>
          <p:cNvSpPr txBox="1">
            <a:spLocks noGrp="1"/>
          </p:cNvSpPr>
          <p:nvPr>
            <p:ph type="body" idx="1"/>
          </p:nvPr>
        </p:nvSpPr>
        <p:spPr>
          <a:xfrm>
            <a:off x="311700" y="1266325"/>
            <a:ext cx="3777000" cy="3304200"/>
          </a:xfrm>
          <a:prstGeom prst="rect">
            <a:avLst/>
          </a:prstGeom>
        </p:spPr>
        <p:txBody>
          <a:bodyPr wrap="square" lIns="91425" tIns="91425" rIns="91425" bIns="91425" anchor="t" anchorCtr="0">
            <a:noAutofit/>
          </a:bodyPr>
          <a:lstStyle/>
          <a:p>
            <a:pPr marL="0" lvl="0" indent="0" rtl="0">
              <a:spcBef>
                <a:spcPts val="0"/>
              </a:spcBef>
              <a:buNone/>
            </a:pPr>
            <a:r>
              <a:rPr lang="en"/>
              <a:t>6 LPS plant</a:t>
            </a:r>
          </a:p>
        </p:txBody>
      </p:sp>
      <p:sp>
        <p:nvSpPr>
          <p:cNvPr id="158" name="Shape 158"/>
          <p:cNvSpPr txBox="1"/>
          <p:nvPr/>
        </p:nvSpPr>
        <p:spPr>
          <a:xfrm>
            <a:off x="8158200" y="4671575"/>
            <a:ext cx="985800" cy="4050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100">
                <a:solidFill>
                  <a:schemeClr val="dk2"/>
                </a:solidFill>
                <a:latin typeface="Open Sans"/>
                <a:ea typeface="Open Sans"/>
                <a:cs typeface="Open Sans"/>
                <a:sym typeface="Open Sans"/>
              </a:rPr>
              <a:t>CHANCEUX </a:t>
            </a:r>
          </a:p>
        </p:txBody>
      </p:sp>
      <p:pic>
        <p:nvPicPr>
          <p:cNvPr id="159" name="Shape 159"/>
          <p:cNvPicPr preferRelativeResize="0"/>
          <p:nvPr/>
        </p:nvPicPr>
        <p:blipFill>
          <a:blip r:embed="rId3">
            <a:alphaModFix/>
          </a:blip>
          <a:stretch>
            <a:fillRect/>
          </a:stretch>
        </p:blipFill>
        <p:spPr>
          <a:xfrm>
            <a:off x="3518475" y="92675"/>
            <a:ext cx="3300400" cy="4947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rtl="0">
              <a:spcBef>
                <a:spcPts val="0"/>
              </a:spcBef>
              <a:buNone/>
            </a:pPr>
            <a:r>
              <a:rPr lang="en"/>
              <a:t>AutoCAD designs</a:t>
            </a:r>
          </a:p>
        </p:txBody>
      </p:sp>
      <p:sp>
        <p:nvSpPr>
          <p:cNvPr id="165" name="Shape 165"/>
          <p:cNvSpPr txBox="1">
            <a:spLocks noGrp="1"/>
          </p:cNvSpPr>
          <p:nvPr>
            <p:ph type="body" idx="1"/>
          </p:nvPr>
        </p:nvSpPr>
        <p:spPr>
          <a:xfrm>
            <a:off x="311700" y="1266325"/>
            <a:ext cx="7670400" cy="908400"/>
          </a:xfrm>
          <a:prstGeom prst="rect">
            <a:avLst/>
          </a:prstGeom>
        </p:spPr>
        <p:txBody>
          <a:bodyPr wrap="square" lIns="91425" tIns="91425" rIns="91425" bIns="91425" anchor="t" anchorCtr="0">
            <a:noAutofit/>
          </a:bodyPr>
          <a:lstStyle/>
          <a:p>
            <a:pPr marL="0" lvl="0" indent="0" rtl="0">
              <a:spcBef>
                <a:spcPts val="0"/>
              </a:spcBef>
              <a:buNone/>
            </a:pPr>
            <a:r>
              <a:rPr lang="en"/>
              <a:t>Platform											</a:t>
            </a:r>
          </a:p>
        </p:txBody>
      </p:sp>
      <p:sp>
        <p:nvSpPr>
          <p:cNvPr id="166" name="Shape 166"/>
          <p:cNvSpPr txBox="1"/>
          <p:nvPr/>
        </p:nvSpPr>
        <p:spPr>
          <a:xfrm>
            <a:off x="8158200" y="4671575"/>
            <a:ext cx="985800" cy="4050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100">
                <a:solidFill>
                  <a:schemeClr val="dk2"/>
                </a:solidFill>
                <a:latin typeface="Open Sans"/>
                <a:ea typeface="Open Sans"/>
                <a:cs typeface="Open Sans"/>
                <a:sym typeface="Open Sans"/>
              </a:rPr>
              <a:t>CHANCEUX </a:t>
            </a:r>
          </a:p>
        </p:txBody>
      </p:sp>
      <p:pic>
        <p:nvPicPr>
          <p:cNvPr id="167" name="Shape 167"/>
          <p:cNvPicPr preferRelativeResize="0"/>
          <p:nvPr/>
        </p:nvPicPr>
        <p:blipFill>
          <a:blip r:embed="rId3">
            <a:alphaModFix/>
          </a:blip>
          <a:stretch>
            <a:fillRect/>
          </a:stretch>
        </p:blipFill>
        <p:spPr>
          <a:xfrm>
            <a:off x="2691375" y="1152425"/>
            <a:ext cx="5466824" cy="31814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r>
              <a:rPr lang="en"/>
              <a:t>What we learned</a:t>
            </a:r>
          </a:p>
        </p:txBody>
      </p:sp>
      <p:sp>
        <p:nvSpPr>
          <p:cNvPr id="173" name="Shape 173"/>
          <p:cNvSpPr txBox="1">
            <a:spLocks noGrp="1"/>
          </p:cNvSpPr>
          <p:nvPr>
            <p:ph type="body" idx="1"/>
          </p:nvPr>
        </p:nvSpPr>
        <p:spPr>
          <a:xfrm>
            <a:off x="475825" y="1266325"/>
            <a:ext cx="4240500" cy="3302700"/>
          </a:xfrm>
          <a:prstGeom prst="rect">
            <a:avLst/>
          </a:prstGeom>
        </p:spPr>
        <p:txBody>
          <a:bodyPr wrap="square" lIns="91425" tIns="91425" rIns="91425" bIns="91425" anchor="t" anchorCtr="0">
            <a:noAutofit/>
          </a:bodyPr>
          <a:lstStyle/>
          <a:p>
            <a:pPr marL="457200" lvl="0" indent="-342900">
              <a:spcBef>
                <a:spcPts val="0"/>
              </a:spcBef>
              <a:spcAft>
                <a:spcPts val="0"/>
              </a:spcAft>
              <a:buSzPts val="1800"/>
              <a:buChar char="●"/>
            </a:pPr>
            <a:r>
              <a:rPr lang="en"/>
              <a:t>Applicability of 1 LPS in parallel</a:t>
            </a:r>
          </a:p>
          <a:p>
            <a:pPr marL="457200" lvl="0" indent="-342900">
              <a:spcBef>
                <a:spcPts val="0"/>
              </a:spcBef>
              <a:buSzPts val="1800"/>
              <a:buChar char="●"/>
            </a:pPr>
            <a:r>
              <a:rPr lang="en"/>
              <a:t>AguaClara built in place plants design can transfer to 1 LPS plant design</a:t>
            </a:r>
          </a:p>
          <a:p>
            <a:pPr marL="0" lvl="0" indent="0">
              <a:spcBef>
                <a:spcPts val="0"/>
              </a:spcBef>
              <a:buNone/>
            </a:pPr>
            <a:endParaRPr/>
          </a:p>
        </p:txBody>
      </p:sp>
      <p:sp>
        <p:nvSpPr>
          <p:cNvPr id="174" name="Shape 174"/>
          <p:cNvSpPr txBox="1"/>
          <p:nvPr/>
        </p:nvSpPr>
        <p:spPr>
          <a:xfrm>
            <a:off x="8158200" y="4671575"/>
            <a:ext cx="985800" cy="4050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100">
                <a:solidFill>
                  <a:schemeClr val="dk2"/>
                </a:solidFill>
                <a:latin typeface="Open Sans"/>
                <a:ea typeface="Open Sans"/>
                <a:cs typeface="Open Sans"/>
                <a:sym typeface="Open Sans"/>
              </a:rPr>
              <a:t>CHANCEUX </a:t>
            </a:r>
          </a:p>
        </p:txBody>
      </p:sp>
      <p:pic>
        <p:nvPicPr>
          <p:cNvPr id="175" name="Shape 175"/>
          <p:cNvPicPr preferRelativeResize="0"/>
          <p:nvPr/>
        </p:nvPicPr>
        <p:blipFill>
          <a:blip r:embed="rId3">
            <a:alphaModFix/>
          </a:blip>
          <a:stretch>
            <a:fillRect/>
          </a:stretch>
        </p:blipFill>
        <p:spPr>
          <a:xfrm>
            <a:off x="5065245" y="273112"/>
            <a:ext cx="3446280" cy="4597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r>
              <a:rPr lang="en"/>
              <a:t>Further Development</a:t>
            </a:r>
          </a:p>
        </p:txBody>
      </p:sp>
      <p:sp>
        <p:nvSpPr>
          <p:cNvPr id="181" name="Shape 181"/>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Some aspects remain to be designed</a:t>
            </a:r>
          </a:p>
          <a:p>
            <a:pPr marL="457200" lvl="0" indent="-342900">
              <a:spcBef>
                <a:spcPts val="0"/>
              </a:spcBef>
              <a:spcAft>
                <a:spcPts val="0"/>
              </a:spcAft>
              <a:buSzPts val="1800"/>
              <a:buChar char="●"/>
            </a:pPr>
            <a:r>
              <a:rPr lang="en"/>
              <a:t>Exploring existing constraints</a:t>
            </a:r>
          </a:p>
          <a:p>
            <a:pPr marL="457200" lvl="0" indent="-342900">
              <a:spcBef>
                <a:spcPts val="0"/>
              </a:spcBef>
              <a:buSzPts val="1800"/>
              <a:buChar char="●"/>
            </a:pPr>
            <a:r>
              <a:rPr lang="en"/>
              <a:t>Cost analysis </a:t>
            </a:r>
          </a:p>
        </p:txBody>
      </p:sp>
      <p:pic>
        <p:nvPicPr>
          <p:cNvPr id="182" name="Shape 182"/>
          <p:cNvPicPr preferRelativeResize="0"/>
          <p:nvPr/>
        </p:nvPicPr>
        <p:blipFill>
          <a:blip r:embed="rId3">
            <a:alphaModFix/>
          </a:blip>
          <a:stretch>
            <a:fillRect/>
          </a:stretch>
        </p:blipFill>
        <p:spPr>
          <a:xfrm>
            <a:off x="4861175" y="1756725"/>
            <a:ext cx="3971126" cy="2638525"/>
          </a:xfrm>
          <a:prstGeom prst="rect">
            <a:avLst/>
          </a:prstGeom>
          <a:noFill/>
          <a:ln>
            <a:noFill/>
          </a:ln>
        </p:spPr>
      </p:pic>
      <p:pic>
        <p:nvPicPr>
          <p:cNvPr id="183" name="Shape 183"/>
          <p:cNvPicPr preferRelativeResize="0"/>
          <p:nvPr/>
        </p:nvPicPr>
        <p:blipFill>
          <a:blip r:embed="rId4">
            <a:alphaModFix/>
          </a:blip>
          <a:stretch>
            <a:fillRect/>
          </a:stretch>
        </p:blipFill>
        <p:spPr>
          <a:xfrm>
            <a:off x="482450" y="2721025"/>
            <a:ext cx="4072575" cy="2003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lgn="ctr">
              <a:spcBef>
                <a:spcPts val="0"/>
              </a:spcBef>
              <a:buNone/>
            </a:pPr>
            <a:r>
              <a:rPr lang="en"/>
              <a:t>Questions and Recommendations</a:t>
            </a:r>
          </a:p>
        </p:txBody>
      </p:sp>
      <p:sp>
        <p:nvSpPr>
          <p:cNvPr id="189" name="Shape 189"/>
          <p:cNvSpPr txBox="1"/>
          <p:nvPr/>
        </p:nvSpPr>
        <p:spPr>
          <a:xfrm>
            <a:off x="817850" y="2134350"/>
            <a:ext cx="2185200" cy="874800"/>
          </a:xfrm>
          <a:prstGeom prst="rect">
            <a:avLst/>
          </a:prstGeom>
          <a:solidFill>
            <a:srgbClr val="FFFFFF"/>
          </a:solidFill>
          <a:ln w="9525" cap="flat" cmpd="sng">
            <a:solidFill>
              <a:srgbClr val="000000"/>
            </a:solidFill>
            <a:prstDash val="solid"/>
            <a:round/>
            <a:headEnd type="none" w="med" len="med"/>
            <a:tailEnd type="none" w="med" len="med"/>
          </a:ln>
        </p:spPr>
        <p:txBody>
          <a:bodyPr wrap="square" lIns="91425" tIns="45700" rIns="91425" bIns="45700" anchor="t" anchorCtr="0">
            <a:noAutofit/>
          </a:bodyPr>
          <a:lstStyle/>
          <a:p>
            <a:pPr marL="0" lvl="0" indent="0" algn="ctr" rtl="0">
              <a:spcBef>
                <a:spcPts val="0"/>
              </a:spcBef>
              <a:buClr>
                <a:srgbClr val="000000"/>
              </a:buClr>
              <a:buFont typeface="Arial"/>
              <a:buNone/>
            </a:pPr>
            <a:r>
              <a:rPr lang="en" sz="1200"/>
              <a:t>Felix Yang</a:t>
            </a:r>
          </a:p>
          <a:p>
            <a:pPr marL="0" lvl="0" indent="0" algn="ctr" rtl="0">
              <a:spcBef>
                <a:spcPts val="0"/>
              </a:spcBef>
              <a:buClr>
                <a:srgbClr val="000000"/>
              </a:buClr>
              <a:buFont typeface="Arial"/>
              <a:buNone/>
            </a:pPr>
            <a:r>
              <a:rPr lang="en" sz="1200">
                <a:solidFill>
                  <a:srgbClr val="000000"/>
                </a:solidFill>
              </a:rPr>
              <a:t>B.S. Env. Engineering</a:t>
            </a:r>
          </a:p>
          <a:p>
            <a:pPr marL="0" lvl="0" indent="0" algn="ctr" rtl="0">
              <a:spcBef>
                <a:spcPts val="0"/>
              </a:spcBef>
              <a:buClr>
                <a:srgbClr val="000000"/>
              </a:buClr>
              <a:buFont typeface="Arial"/>
              <a:buNone/>
            </a:pPr>
            <a:r>
              <a:rPr lang="en" sz="1200" u="sng">
                <a:solidFill>
                  <a:srgbClr val="0000FF"/>
                </a:solidFill>
                <a:hlinkClick r:id="rId3"/>
              </a:rPr>
              <a:t>fyy2@cornell.edu</a:t>
            </a:r>
          </a:p>
          <a:p>
            <a:pPr marL="0" lvl="0" indent="0" algn="ctr" rtl="0">
              <a:spcBef>
                <a:spcPts val="0"/>
              </a:spcBef>
              <a:buClr>
                <a:srgbClr val="000000"/>
              </a:buClr>
              <a:buFont typeface="Arial"/>
              <a:buNone/>
            </a:pPr>
            <a:endParaRPr sz="1200"/>
          </a:p>
          <a:p>
            <a:pPr marL="0" marR="0" lvl="0" indent="0" algn="ctr" rtl="0">
              <a:spcBef>
                <a:spcPts val="0"/>
              </a:spcBef>
              <a:buNone/>
            </a:pPr>
            <a:endParaRPr sz="1200"/>
          </a:p>
        </p:txBody>
      </p:sp>
      <p:sp>
        <p:nvSpPr>
          <p:cNvPr id="190" name="Shape 190"/>
          <p:cNvSpPr txBox="1"/>
          <p:nvPr/>
        </p:nvSpPr>
        <p:spPr>
          <a:xfrm>
            <a:off x="5794625" y="2134338"/>
            <a:ext cx="2185200" cy="874800"/>
          </a:xfrm>
          <a:prstGeom prst="rect">
            <a:avLst/>
          </a:prstGeom>
          <a:solidFill>
            <a:srgbClr val="FFFFFF"/>
          </a:solidFill>
          <a:ln w="9525" cap="flat" cmpd="sng">
            <a:solidFill>
              <a:srgbClr val="000000"/>
            </a:solidFill>
            <a:prstDash val="solid"/>
            <a:round/>
            <a:headEnd type="none" w="med" len="med"/>
            <a:tailEnd type="none" w="med" len="med"/>
          </a:ln>
        </p:spPr>
        <p:txBody>
          <a:bodyPr wrap="square" lIns="91425" tIns="45700" rIns="91425" bIns="45700" anchor="t" anchorCtr="0">
            <a:noAutofit/>
          </a:bodyPr>
          <a:lstStyle/>
          <a:p>
            <a:pPr marL="0" lvl="0" indent="0" algn="ctr" rtl="0">
              <a:spcBef>
                <a:spcPts val="0"/>
              </a:spcBef>
              <a:buClr>
                <a:srgbClr val="000000"/>
              </a:buClr>
              <a:buFont typeface="Arial"/>
              <a:buNone/>
            </a:pPr>
            <a:r>
              <a:rPr lang="en" sz="1200"/>
              <a:t>Priya Aggarwal</a:t>
            </a:r>
          </a:p>
          <a:p>
            <a:pPr marL="0" lvl="0" indent="0" algn="ctr" rtl="0">
              <a:spcBef>
                <a:spcPts val="0"/>
              </a:spcBef>
              <a:buClr>
                <a:srgbClr val="000000"/>
              </a:buClr>
              <a:buFont typeface="Arial"/>
              <a:buNone/>
            </a:pPr>
            <a:r>
              <a:rPr lang="en" sz="1200">
                <a:solidFill>
                  <a:srgbClr val="000000"/>
                </a:solidFill>
              </a:rPr>
              <a:t>B.S. </a:t>
            </a:r>
            <a:r>
              <a:rPr lang="en" sz="1200"/>
              <a:t>Civil</a:t>
            </a:r>
            <a:r>
              <a:rPr lang="en" sz="1200">
                <a:solidFill>
                  <a:srgbClr val="000000"/>
                </a:solidFill>
              </a:rPr>
              <a:t> Engineering</a:t>
            </a:r>
          </a:p>
          <a:p>
            <a:pPr marL="0" marR="0" lvl="0" indent="0" algn="ctr" rtl="0">
              <a:spcBef>
                <a:spcPts val="0"/>
              </a:spcBef>
              <a:buNone/>
            </a:pPr>
            <a:r>
              <a:rPr lang="en" sz="1200" u="sng">
                <a:solidFill>
                  <a:srgbClr val="0000FF"/>
                </a:solidFill>
                <a:highlight>
                  <a:srgbClr val="FFFFFF"/>
                </a:highlight>
                <a:hlinkClick r:id="rId4"/>
              </a:rPr>
              <a:t>pa289@cornell.edu</a:t>
            </a:r>
          </a:p>
        </p:txBody>
      </p:sp>
      <p:sp>
        <p:nvSpPr>
          <p:cNvPr id="191" name="Shape 191"/>
          <p:cNvSpPr txBox="1"/>
          <p:nvPr/>
        </p:nvSpPr>
        <p:spPr>
          <a:xfrm>
            <a:off x="3306238" y="2134338"/>
            <a:ext cx="2185200" cy="874800"/>
          </a:xfrm>
          <a:prstGeom prst="rect">
            <a:avLst/>
          </a:prstGeom>
          <a:noFill/>
          <a:ln w="9525" cap="flat" cmpd="sng">
            <a:solidFill>
              <a:srgbClr val="000000"/>
            </a:solidFill>
            <a:prstDash val="solid"/>
            <a:round/>
            <a:headEnd type="none" w="med" len="med"/>
            <a:tailEnd type="none" w="med" len="med"/>
          </a:ln>
        </p:spPr>
        <p:txBody>
          <a:bodyPr wrap="square" lIns="91425" tIns="45700" rIns="91425" bIns="45700" anchor="t" anchorCtr="0">
            <a:noAutofit/>
          </a:bodyPr>
          <a:lstStyle/>
          <a:p>
            <a:pPr marL="0" lvl="0" indent="0" algn="ctr" rtl="0">
              <a:spcBef>
                <a:spcPts val="0"/>
              </a:spcBef>
              <a:buClr>
                <a:srgbClr val="000000"/>
              </a:buClr>
              <a:buFont typeface="Arial"/>
              <a:buNone/>
            </a:pPr>
            <a:r>
              <a:rPr lang="en" sz="1200">
                <a:solidFill>
                  <a:srgbClr val="000000"/>
                </a:solidFill>
              </a:rPr>
              <a:t>Sung Min Kim</a:t>
            </a:r>
          </a:p>
          <a:p>
            <a:pPr marL="0" lvl="0" indent="0" algn="ctr" rtl="0">
              <a:spcBef>
                <a:spcPts val="0"/>
              </a:spcBef>
              <a:buClr>
                <a:srgbClr val="000000"/>
              </a:buClr>
              <a:buFont typeface="Arial"/>
              <a:buNone/>
            </a:pPr>
            <a:r>
              <a:rPr lang="en" sz="1200">
                <a:solidFill>
                  <a:srgbClr val="000000"/>
                </a:solidFill>
              </a:rPr>
              <a:t>B.S. Env. Engineering</a:t>
            </a:r>
          </a:p>
          <a:p>
            <a:pPr marL="0" lvl="0" indent="0" algn="ctr" rtl="0">
              <a:spcBef>
                <a:spcPts val="0"/>
              </a:spcBef>
              <a:buClr>
                <a:srgbClr val="000000"/>
              </a:buClr>
              <a:buFont typeface="Arial"/>
              <a:buNone/>
            </a:pPr>
            <a:r>
              <a:rPr lang="en" sz="1200" u="sng">
                <a:solidFill>
                  <a:srgbClr val="0000FF"/>
                </a:solidFill>
                <a:hlinkClick r:id="rId5"/>
              </a:rPr>
              <a:t>sk2795@cornell.edu</a:t>
            </a:r>
          </a:p>
        </p:txBody>
      </p:sp>
      <p:sp>
        <p:nvSpPr>
          <p:cNvPr id="192" name="Shape 192"/>
          <p:cNvSpPr txBox="1"/>
          <p:nvPr/>
        </p:nvSpPr>
        <p:spPr>
          <a:xfrm>
            <a:off x="2309000" y="1070400"/>
            <a:ext cx="5406300" cy="630600"/>
          </a:xfrm>
          <a:prstGeom prst="rect">
            <a:avLst/>
          </a:prstGeom>
          <a:solidFill>
            <a:srgbClr val="FFFFFF"/>
          </a:solidFill>
          <a:ln>
            <a:noFill/>
          </a:ln>
        </p:spPr>
        <p:txBody>
          <a:bodyPr wrap="square" lIns="91425" tIns="91425" rIns="91425" bIns="91425" anchor="t" anchorCtr="0">
            <a:noAutofit/>
          </a:bodyPr>
          <a:lstStyle/>
          <a:p>
            <a:pPr marL="0" lvl="0" indent="0">
              <a:spcBef>
                <a:spcPts val="0"/>
              </a:spcBef>
              <a:buNone/>
            </a:pPr>
            <a:endParaRPr/>
          </a:p>
        </p:txBody>
      </p:sp>
      <p:sp>
        <p:nvSpPr>
          <p:cNvPr id="193" name="Shape 193"/>
          <p:cNvSpPr txBox="1"/>
          <p:nvPr/>
        </p:nvSpPr>
        <p:spPr>
          <a:xfrm>
            <a:off x="8158200" y="4671575"/>
            <a:ext cx="985800" cy="4050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100">
                <a:solidFill>
                  <a:schemeClr val="dk2"/>
                </a:solidFill>
                <a:latin typeface="Open Sans"/>
                <a:ea typeface="Open Sans"/>
                <a:cs typeface="Open Sans"/>
                <a:sym typeface="Open Sans"/>
              </a:rPr>
              <a:t>CHANCEUX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r>
              <a:rPr lang="en"/>
              <a:t>Project Goal and Context</a:t>
            </a:r>
          </a:p>
        </p:txBody>
      </p:sp>
      <p:sp>
        <p:nvSpPr>
          <p:cNvPr id="73" name="Shape 73"/>
          <p:cNvSpPr txBox="1">
            <a:spLocks noGrp="1"/>
          </p:cNvSpPr>
          <p:nvPr>
            <p:ph type="body" idx="1"/>
          </p:nvPr>
        </p:nvSpPr>
        <p:spPr>
          <a:xfrm>
            <a:off x="389825" y="1304813"/>
            <a:ext cx="3334200" cy="1234500"/>
          </a:xfrm>
          <a:prstGeom prst="rect">
            <a:avLst/>
          </a:prstGeom>
        </p:spPr>
        <p:txBody>
          <a:bodyPr wrap="square" lIns="91425" tIns="91425" rIns="91425" bIns="91425" anchor="t" anchorCtr="0">
            <a:noAutofit/>
          </a:bodyPr>
          <a:lstStyle/>
          <a:p>
            <a:pPr marL="457200" lvl="0" indent="-342900">
              <a:spcBef>
                <a:spcPts val="0"/>
              </a:spcBef>
              <a:spcAft>
                <a:spcPts val="0"/>
              </a:spcAft>
              <a:buSzPts val="1800"/>
              <a:buChar char="●"/>
            </a:pPr>
            <a:r>
              <a:rPr lang="en"/>
              <a:t>1 L/s plants in parallel </a:t>
            </a:r>
          </a:p>
          <a:p>
            <a:pPr marL="457200" lvl="0" indent="-342900">
              <a:spcBef>
                <a:spcPts val="0"/>
              </a:spcBef>
              <a:buSzPts val="1800"/>
              <a:buChar char="●"/>
            </a:pPr>
            <a:r>
              <a:rPr lang="en"/>
              <a:t>Widening AguaClara’s reach</a:t>
            </a:r>
          </a:p>
        </p:txBody>
      </p:sp>
      <p:sp>
        <p:nvSpPr>
          <p:cNvPr id="74" name="Shape 74"/>
          <p:cNvSpPr txBox="1"/>
          <p:nvPr/>
        </p:nvSpPr>
        <p:spPr>
          <a:xfrm>
            <a:off x="8158200" y="4671575"/>
            <a:ext cx="985800" cy="4050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100">
                <a:solidFill>
                  <a:schemeClr val="dk2"/>
                </a:solidFill>
                <a:latin typeface="Open Sans"/>
                <a:ea typeface="Open Sans"/>
                <a:cs typeface="Open Sans"/>
                <a:sym typeface="Open Sans"/>
              </a:rPr>
              <a:t>CHANCEUX </a:t>
            </a:r>
          </a:p>
        </p:txBody>
      </p:sp>
      <p:pic>
        <p:nvPicPr>
          <p:cNvPr id="75" name="Shape 75"/>
          <p:cNvPicPr preferRelativeResize="0"/>
          <p:nvPr/>
        </p:nvPicPr>
        <p:blipFill>
          <a:blip r:embed="rId3">
            <a:alphaModFix/>
          </a:blip>
          <a:stretch>
            <a:fillRect/>
          </a:stretch>
        </p:blipFill>
        <p:spPr>
          <a:xfrm>
            <a:off x="3878400" y="1304825"/>
            <a:ext cx="5113200" cy="260116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r>
              <a:rPr lang="en"/>
              <a:t>Design Steps and Key Constraints</a:t>
            </a:r>
          </a:p>
        </p:txBody>
      </p:sp>
      <p:sp>
        <p:nvSpPr>
          <p:cNvPr id="81" name="Shape 81"/>
          <p:cNvSpPr txBox="1">
            <a:spLocks noGrp="1"/>
          </p:cNvSpPr>
          <p:nvPr>
            <p:ph type="body" idx="1"/>
          </p:nvPr>
        </p:nvSpPr>
        <p:spPr>
          <a:xfrm>
            <a:off x="237375" y="1152425"/>
            <a:ext cx="7745700" cy="2331900"/>
          </a:xfrm>
          <a:prstGeom prst="rect">
            <a:avLst/>
          </a:prstGeom>
        </p:spPr>
        <p:txBody>
          <a:bodyPr wrap="square" lIns="91425" tIns="91425" rIns="91425" bIns="91425" anchor="t" anchorCtr="0">
            <a:noAutofit/>
          </a:bodyPr>
          <a:lstStyle/>
          <a:p>
            <a:pPr marL="457200" lvl="0" indent="-342900">
              <a:lnSpc>
                <a:spcPct val="100000"/>
              </a:lnSpc>
              <a:spcBef>
                <a:spcPts val="0"/>
              </a:spcBef>
              <a:spcAft>
                <a:spcPts val="0"/>
              </a:spcAft>
              <a:buSzPts val="1800"/>
              <a:buChar char="●"/>
            </a:pPr>
            <a:r>
              <a:rPr lang="en"/>
              <a:t>Modular designs for each plant </a:t>
            </a:r>
          </a:p>
          <a:p>
            <a:pPr marL="457200" lvl="0" indent="-342900" rtl="0">
              <a:lnSpc>
                <a:spcPct val="100000"/>
              </a:lnSpc>
              <a:spcBef>
                <a:spcPts val="0"/>
              </a:spcBef>
              <a:spcAft>
                <a:spcPts val="0"/>
              </a:spcAft>
              <a:buSzPts val="1800"/>
              <a:buChar char="●"/>
            </a:pPr>
            <a:r>
              <a:rPr lang="en"/>
              <a:t>One entrance tank and CDC</a:t>
            </a:r>
          </a:p>
          <a:p>
            <a:pPr marL="457200" lvl="0" indent="-342900" rtl="0">
              <a:lnSpc>
                <a:spcPct val="100000"/>
              </a:lnSpc>
              <a:spcBef>
                <a:spcPts val="0"/>
              </a:spcBef>
              <a:spcAft>
                <a:spcPts val="0"/>
              </a:spcAft>
              <a:buSzPts val="1800"/>
              <a:buChar char="●"/>
            </a:pPr>
            <a:r>
              <a:rPr lang="en"/>
              <a:t>Parallel layout</a:t>
            </a:r>
          </a:p>
          <a:p>
            <a:pPr marL="457200" lvl="0" indent="-342900" rtl="0">
              <a:lnSpc>
                <a:spcPct val="100000"/>
              </a:lnSpc>
              <a:spcBef>
                <a:spcPts val="0"/>
              </a:spcBef>
              <a:spcAft>
                <a:spcPts val="0"/>
              </a:spcAft>
              <a:buSzPts val="1800"/>
              <a:buChar char="●"/>
            </a:pPr>
            <a:r>
              <a:rPr lang="en"/>
              <a:t>Extendable chain-link fencing shelter walls </a:t>
            </a:r>
          </a:p>
          <a:p>
            <a:pPr marL="457200" lvl="0" indent="-342900" rtl="0">
              <a:lnSpc>
                <a:spcPct val="100000"/>
              </a:lnSpc>
              <a:spcBef>
                <a:spcPts val="0"/>
              </a:spcBef>
              <a:spcAft>
                <a:spcPts val="0"/>
              </a:spcAft>
              <a:buSzPts val="1800"/>
              <a:buChar char="●"/>
            </a:pPr>
            <a:r>
              <a:rPr lang="en"/>
              <a:t>Manifolds (using Ts and fernco caps)</a:t>
            </a:r>
          </a:p>
          <a:p>
            <a:pPr marL="0" lvl="0" indent="0" rtl="0">
              <a:lnSpc>
                <a:spcPct val="100000"/>
              </a:lnSpc>
              <a:spcBef>
                <a:spcPts val="0"/>
              </a:spcBef>
              <a:spcAft>
                <a:spcPts val="0"/>
              </a:spcAft>
              <a:buNone/>
            </a:pPr>
            <a:endParaRPr/>
          </a:p>
          <a:p>
            <a:pPr marL="0" lvl="0" indent="0" rtl="0">
              <a:spcBef>
                <a:spcPts val="0"/>
              </a:spcBef>
              <a:buNone/>
            </a:pPr>
            <a:r>
              <a:rPr lang="en"/>
              <a:t>KEY CONSTRAINTS: </a:t>
            </a:r>
            <a:r>
              <a:rPr lang="en" sz="1400"/>
              <a:t>FLOW RATE and MANIFOLD CAPACITY</a:t>
            </a:r>
          </a:p>
        </p:txBody>
      </p:sp>
      <p:sp>
        <p:nvSpPr>
          <p:cNvPr id="82" name="Shape 82"/>
          <p:cNvSpPr txBox="1"/>
          <p:nvPr/>
        </p:nvSpPr>
        <p:spPr>
          <a:xfrm>
            <a:off x="8158200" y="4671575"/>
            <a:ext cx="985800" cy="4050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100">
                <a:solidFill>
                  <a:schemeClr val="dk2"/>
                </a:solidFill>
                <a:latin typeface="Open Sans"/>
                <a:ea typeface="Open Sans"/>
                <a:cs typeface="Open Sans"/>
                <a:sym typeface="Open Sans"/>
              </a:rPr>
              <a:t>CHANCEUX </a:t>
            </a:r>
          </a:p>
        </p:txBody>
      </p:sp>
      <p:pic>
        <p:nvPicPr>
          <p:cNvPr id="83" name="Shape 83"/>
          <p:cNvPicPr preferRelativeResize="0"/>
          <p:nvPr/>
        </p:nvPicPr>
        <p:blipFill>
          <a:blip r:embed="rId3">
            <a:alphaModFix/>
          </a:blip>
          <a:stretch>
            <a:fillRect/>
          </a:stretch>
        </p:blipFill>
        <p:spPr>
          <a:xfrm>
            <a:off x="6081075" y="161025"/>
            <a:ext cx="2358800" cy="4656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r>
              <a:rPr lang="en"/>
              <a:t>Analysis Methods</a:t>
            </a:r>
          </a:p>
        </p:txBody>
      </p:sp>
      <p:sp>
        <p:nvSpPr>
          <p:cNvPr id="89" name="Shape 89"/>
          <p:cNvSpPr txBox="1">
            <a:spLocks noGrp="1"/>
          </p:cNvSpPr>
          <p:nvPr>
            <p:ph type="body" idx="1"/>
          </p:nvPr>
        </p:nvSpPr>
        <p:spPr>
          <a:xfrm>
            <a:off x="102025" y="848200"/>
            <a:ext cx="8520600" cy="2940000"/>
          </a:xfrm>
          <a:prstGeom prst="rect">
            <a:avLst/>
          </a:prstGeom>
        </p:spPr>
        <p:txBody>
          <a:bodyPr wrap="square" lIns="91425" tIns="91425" rIns="91425" bIns="91425" anchor="t" anchorCtr="0">
            <a:noAutofit/>
          </a:bodyPr>
          <a:lstStyle/>
          <a:p>
            <a:pPr marL="0" lvl="0" indent="0">
              <a:spcBef>
                <a:spcPts val="0"/>
              </a:spcBef>
              <a:buNone/>
            </a:pPr>
            <a:endParaRPr/>
          </a:p>
          <a:p>
            <a:pPr marL="457200" lvl="0" indent="-342900">
              <a:spcBef>
                <a:spcPts val="0"/>
              </a:spcBef>
              <a:spcAft>
                <a:spcPts val="0"/>
              </a:spcAft>
              <a:buSzPts val="1800"/>
              <a:buChar char="●"/>
            </a:pPr>
            <a:r>
              <a:rPr lang="en"/>
              <a:t>Ease of implementation</a:t>
            </a:r>
          </a:p>
          <a:p>
            <a:pPr marL="457200" lvl="0" indent="-342900">
              <a:spcBef>
                <a:spcPts val="0"/>
              </a:spcBef>
              <a:spcAft>
                <a:spcPts val="0"/>
              </a:spcAft>
              <a:buSzPts val="1800"/>
              <a:buChar char="●"/>
            </a:pPr>
            <a:r>
              <a:rPr lang="en"/>
              <a:t>Operator needs</a:t>
            </a:r>
          </a:p>
          <a:p>
            <a:pPr marL="457200" lvl="0" indent="-342900">
              <a:spcBef>
                <a:spcPts val="0"/>
              </a:spcBef>
              <a:spcAft>
                <a:spcPts val="0"/>
              </a:spcAft>
              <a:buSzPts val="1800"/>
              <a:buChar char="●"/>
            </a:pPr>
            <a:r>
              <a:rPr lang="en"/>
              <a:t>Space constraints</a:t>
            </a:r>
          </a:p>
          <a:p>
            <a:pPr marL="457200" lvl="0" indent="-342900">
              <a:spcBef>
                <a:spcPts val="0"/>
              </a:spcBef>
              <a:buSzPts val="1800"/>
              <a:buChar char="●"/>
            </a:pPr>
            <a:r>
              <a:rPr lang="en"/>
              <a:t>Flow rate constraint </a:t>
            </a:r>
          </a:p>
          <a:p>
            <a:pPr marL="0" lvl="0" indent="0">
              <a:spcBef>
                <a:spcPts val="0"/>
              </a:spcBef>
              <a:buNone/>
            </a:pPr>
            <a:endParaRPr/>
          </a:p>
        </p:txBody>
      </p:sp>
      <p:sp>
        <p:nvSpPr>
          <p:cNvPr id="90" name="Shape 90"/>
          <p:cNvSpPr txBox="1"/>
          <p:nvPr/>
        </p:nvSpPr>
        <p:spPr>
          <a:xfrm>
            <a:off x="8158200" y="4671575"/>
            <a:ext cx="985800" cy="4050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100">
                <a:solidFill>
                  <a:schemeClr val="dk2"/>
                </a:solidFill>
                <a:latin typeface="Open Sans"/>
                <a:ea typeface="Open Sans"/>
                <a:cs typeface="Open Sans"/>
                <a:sym typeface="Open Sans"/>
              </a:rPr>
              <a:t>CHANCEUX </a:t>
            </a:r>
          </a:p>
        </p:txBody>
      </p:sp>
      <p:pic>
        <p:nvPicPr>
          <p:cNvPr id="91" name="Shape 91"/>
          <p:cNvPicPr preferRelativeResize="0"/>
          <p:nvPr/>
        </p:nvPicPr>
        <p:blipFill>
          <a:blip r:embed="rId3">
            <a:alphaModFix/>
          </a:blip>
          <a:stretch>
            <a:fillRect/>
          </a:stretch>
        </p:blipFill>
        <p:spPr>
          <a:xfrm>
            <a:off x="3298307" y="1358925"/>
            <a:ext cx="5229042" cy="2939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r>
              <a:rPr lang="en"/>
              <a:t>Explored Paths ``````````````````````````</a:t>
            </a:r>
          </a:p>
        </p:txBody>
      </p:sp>
      <p:sp>
        <p:nvSpPr>
          <p:cNvPr id="97" name="Shape 97"/>
          <p:cNvSpPr txBox="1">
            <a:spLocks noGrp="1"/>
          </p:cNvSpPr>
          <p:nvPr>
            <p:ph type="body" idx="1"/>
          </p:nvPr>
        </p:nvSpPr>
        <p:spPr>
          <a:xfrm>
            <a:off x="311700" y="1152425"/>
            <a:ext cx="8520600" cy="9030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Plant Layout</a:t>
            </a:r>
          </a:p>
          <a:p>
            <a:pPr marL="457200" lvl="0" indent="-342900">
              <a:spcBef>
                <a:spcPts val="0"/>
              </a:spcBef>
              <a:spcAft>
                <a:spcPts val="0"/>
              </a:spcAft>
              <a:buSzPts val="1800"/>
              <a:buChar char="●"/>
            </a:pPr>
            <a:r>
              <a:rPr lang="en"/>
              <a:t>Manifold Layout</a:t>
            </a:r>
          </a:p>
          <a:p>
            <a:pPr marL="457200" lvl="0" indent="-342900">
              <a:spcBef>
                <a:spcPts val="0"/>
              </a:spcBef>
              <a:spcAft>
                <a:spcPts val="0"/>
              </a:spcAft>
              <a:buSzPts val="1800"/>
              <a:buChar char="●"/>
            </a:pPr>
            <a:r>
              <a:rPr lang="en"/>
              <a:t>Economic Costs</a:t>
            </a:r>
          </a:p>
          <a:p>
            <a:pPr marL="457200" lvl="0" indent="-342900">
              <a:spcBef>
                <a:spcPts val="0"/>
              </a:spcBef>
              <a:buSzPts val="1800"/>
              <a:buChar char="●"/>
            </a:pPr>
            <a:r>
              <a:rPr lang="en"/>
              <a:t>Number of Plants</a:t>
            </a:r>
          </a:p>
        </p:txBody>
      </p:sp>
      <p:sp>
        <p:nvSpPr>
          <p:cNvPr id="98" name="Shape 98"/>
          <p:cNvSpPr txBox="1"/>
          <p:nvPr/>
        </p:nvSpPr>
        <p:spPr>
          <a:xfrm>
            <a:off x="8158200" y="4671575"/>
            <a:ext cx="985800" cy="4050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100">
                <a:solidFill>
                  <a:schemeClr val="dk2"/>
                </a:solidFill>
                <a:latin typeface="Open Sans"/>
                <a:ea typeface="Open Sans"/>
                <a:cs typeface="Open Sans"/>
                <a:sym typeface="Open Sans"/>
              </a:rPr>
              <a:t>CHANCEUX </a:t>
            </a:r>
          </a:p>
        </p:txBody>
      </p:sp>
      <p:pic>
        <p:nvPicPr>
          <p:cNvPr id="99" name="Shape 99"/>
          <p:cNvPicPr preferRelativeResize="0"/>
          <p:nvPr/>
        </p:nvPicPr>
        <p:blipFill>
          <a:blip r:embed="rId3">
            <a:alphaModFix/>
          </a:blip>
          <a:stretch>
            <a:fillRect/>
          </a:stretch>
        </p:blipFill>
        <p:spPr>
          <a:xfrm>
            <a:off x="3379375" y="658925"/>
            <a:ext cx="3652450" cy="3821324"/>
          </a:xfrm>
          <a:prstGeom prst="rect">
            <a:avLst/>
          </a:prstGeom>
          <a:noFill/>
          <a:ln>
            <a:noFill/>
          </a:ln>
        </p:spPr>
      </p:pic>
      <p:cxnSp>
        <p:nvCxnSpPr>
          <p:cNvPr id="100" name="Shape 100"/>
          <p:cNvCxnSpPr/>
          <p:nvPr/>
        </p:nvCxnSpPr>
        <p:spPr>
          <a:xfrm rot="10800000" flipH="1">
            <a:off x="4882450" y="2997100"/>
            <a:ext cx="2339700" cy="841200"/>
          </a:xfrm>
          <a:prstGeom prst="straightConnector1">
            <a:avLst/>
          </a:prstGeom>
          <a:noFill/>
          <a:ln w="9525" cap="flat" cmpd="sng">
            <a:solidFill>
              <a:schemeClr val="dk2"/>
            </a:solidFill>
            <a:prstDash val="solid"/>
            <a:round/>
            <a:headEnd type="none" w="lg" len="lg"/>
            <a:tailEnd type="none" w="lg" len="lg"/>
          </a:ln>
        </p:spPr>
      </p:cxnSp>
      <p:cxnSp>
        <p:nvCxnSpPr>
          <p:cNvPr id="101" name="Shape 101"/>
          <p:cNvCxnSpPr/>
          <p:nvPr/>
        </p:nvCxnSpPr>
        <p:spPr>
          <a:xfrm rot="10800000" flipH="1">
            <a:off x="4853450" y="4080125"/>
            <a:ext cx="2417100" cy="19200"/>
          </a:xfrm>
          <a:prstGeom prst="straightConnector1">
            <a:avLst/>
          </a:prstGeom>
          <a:noFill/>
          <a:ln w="9525" cap="flat" cmpd="sng">
            <a:solidFill>
              <a:schemeClr val="dk2"/>
            </a:solidFill>
            <a:prstDash val="solid"/>
            <a:round/>
            <a:headEnd type="none" w="lg" len="lg"/>
            <a:tailEnd type="none" w="lg" len="lg"/>
          </a:ln>
        </p:spPr>
      </p:cxnSp>
      <p:sp>
        <p:nvSpPr>
          <p:cNvPr id="102" name="Shape 102"/>
          <p:cNvSpPr/>
          <p:nvPr/>
        </p:nvSpPr>
        <p:spPr>
          <a:xfrm>
            <a:off x="7106150" y="2678100"/>
            <a:ext cx="1111800" cy="1566300"/>
          </a:xfrm>
          <a:prstGeom prst="ellipse">
            <a:avLst/>
          </a:prstGeom>
          <a:solidFill>
            <a:srgbClr val="B7B7B7"/>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03" name="Shape 103"/>
          <p:cNvSpPr txBox="1"/>
          <p:nvPr/>
        </p:nvSpPr>
        <p:spPr>
          <a:xfrm>
            <a:off x="7318875" y="2223675"/>
            <a:ext cx="1189200" cy="405000"/>
          </a:xfrm>
          <a:prstGeom prst="rect">
            <a:avLst/>
          </a:prstGeom>
          <a:noFill/>
          <a:ln>
            <a:noFill/>
          </a:ln>
        </p:spPr>
        <p:txBody>
          <a:bodyPr wrap="square" lIns="91425" tIns="91425" rIns="91425" bIns="91425" anchor="t" anchorCtr="0">
            <a:noAutofit/>
          </a:bodyPr>
          <a:lstStyle/>
          <a:p>
            <a:pPr marL="0" lvl="0" indent="0">
              <a:spcBef>
                <a:spcPts val="0"/>
              </a:spcBef>
              <a:buNone/>
            </a:pPr>
            <a:r>
              <a:rPr lang="en"/>
              <a:t>Cap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r>
              <a:rPr lang="en"/>
              <a:t>Significant Findings from Design Development</a:t>
            </a:r>
          </a:p>
        </p:txBody>
      </p:sp>
      <p:sp>
        <p:nvSpPr>
          <p:cNvPr id="109" name="Shape 109"/>
          <p:cNvSpPr txBox="1">
            <a:spLocks noGrp="1"/>
          </p:cNvSpPr>
          <p:nvPr>
            <p:ph type="body" idx="1"/>
          </p:nvPr>
        </p:nvSpPr>
        <p:spPr>
          <a:xfrm>
            <a:off x="311700" y="1266325"/>
            <a:ext cx="2097300" cy="3302700"/>
          </a:xfrm>
          <a:prstGeom prst="rect">
            <a:avLst/>
          </a:prstGeom>
        </p:spPr>
        <p:txBody>
          <a:bodyPr wrap="square" lIns="91425" tIns="91425" rIns="91425" bIns="91425" anchor="t" anchorCtr="0">
            <a:noAutofit/>
          </a:bodyPr>
          <a:lstStyle/>
          <a:p>
            <a:pPr marL="457200" lvl="0" indent="-342900">
              <a:spcBef>
                <a:spcPts val="0"/>
              </a:spcBef>
              <a:spcAft>
                <a:spcPts val="0"/>
              </a:spcAft>
              <a:buSzPts val="1800"/>
              <a:buChar char="●"/>
            </a:pPr>
            <a:r>
              <a:rPr lang="en"/>
              <a:t>Having 1 LPS plants in parallel is possible </a:t>
            </a:r>
          </a:p>
          <a:p>
            <a:pPr marL="457200" lvl="0" indent="-342900">
              <a:spcBef>
                <a:spcPts val="0"/>
              </a:spcBef>
              <a:buSzPts val="1800"/>
              <a:buChar char="●"/>
            </a:pPr>
            <a:r>
              <a:rPr lang="en"/>
              <a:t>Manifolds are possible</a:t>
            </a:r>
          </a:p>
        </p:txBody>
      </p:sp>
      <p:sp>
        <p:nvSpPr>
          <p:cNvPr id="110" name="Shape 110"/>
          <p:cNvSpPr txBox="1"/>
          <p:nvPr/>
        </p:nvSpPr>
        <p:spPr>
          <a:xfrm>
            <a:off x="8158200" y="4671575"/>
            <a:ext cx="985800" cy="4050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100">
                <a:solidFill>
                  <a:schemeClr val="dk2"/>
                </a:solidFill>
                <a:latin typeface="Open Sans"/>
                <a:ea typeface="Open Sans"/>
                <a:cs typeface="Open Sans"/>
                <a:sym typeface="Open Sans"/>
              </a:rPr>
              <a:t>CHANCEUX </a:t>
            </a:r>
          </a:p>
        </p:txBody>
      </p:sp>
      <p:pic>
        <p:nvPicPr>
          <p:cNvPr id="111" name="Shape 111"/>
          <p:cNvPicPr preferRelativeResize="0"/>
          <p:nvPr/>
        </p:nvPicPr>
        <p:blipFill rotWithShape="1">
          <a:blip r:embed="rId3">
            <a:alphaModFix/>
          </a:blip>
          <a:srcRect r="21801"/>
          <a:stretch/>
        </p:blipFill>
        <p:spPr>
          <a:xfrm>
            <a:off x="2409002" y="1436100"/>
            <a:ext cx="6115776" cy="2753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r>
              <a:rPr lang="en"/>
              <a:t>Applications </a:t>
            </a:r>
          </a:p>
        </p:txBody>
      </p:sp>
      <p:sp>
        <p:nvSpPr>
          <p:cNvPr id="117" name="Shape 117"/>
          <p:cNvSpPr txBox="1">
            <a:spLocks noGrp="1"/>
          </p:cNvSpPr>
          <p:nvPr>
            <p:ph type="body" idx="1"/>
          </p:nvPr>
        </p:nvSpPr>
        <p:spPr>
          <a:xfrm>
            <a:off x="311700" y="1204525"/>
            <a:ext cx="4398600" cy="1005600"/>
          </a:xfrm>
          <a:prstGeom prst="rect">
            <a:avLst/>
          </a:prstGeom>
        </p:spPr>
        <p:txBody>
          <a:bodyPr wrap="square" lIns="91425" tIns="91425" rIns="91425" bIns="91425" anchor="t" anchorCtr="0">
            <a:noAutofit/>
          </a:bodyPr>
          <a:lstStyle/>
          <a:p>
            <a:pPr marL="0" lvl="0" indent="0">
              <a:spcBef>
                <a:spcPts val="0"/>
              </a:spcBef>
              <a:buNone/>
            </a:pPr>
            <a:r>
              <a:rPr lang="en"/>
              <a:t>Application: Implementation</a:t>
            </a:r>
          </a:p>
          <a:p>
            <a:pPr marL="0" lvl="0" indent="0">
              <a:spcBef>
                <a:spcPts val="0"/>
              </a:spcBef>
              <a:buNone/>
            </a:pPr>
            <a:r>
              <a:rPr lang="en"/>
              <a:t>Recommend: Data collection, collaboration</a:t>
            </a:r>
          </a:p>
          <a:p>
            <a:pPr marL="0" lvl="0" indent="0">
              <a:spcBef>
                <a:spcPts val="0"/>
              </a:spcBef>
              <a:buNone/>
            </a:pPr>
            <a:endParaRPr/>
          </a:p>
          <a:p>
            <a:pPr marL="0" lvl="0" indent="0">
              <a:spcBef>
                <a:spcPts val="0"/>
              </a:spcBef>
              <a:buNone/>
            </a:pPr>
            <a:endParaRPr/>
          </a:p>
        </p:txBody>
      </p:sp>
      <p:sp>
        <p:nvSpPr>
          <p:cNvPr id="118" name="Shape 118"/>
          <p:cNvSpPr txBox="1"/>
          <p:nvPr/>
        </p:nvSpPr>
        <p:spPr>
          <a:xfrm>
            <a:off x="8158200" y="4671575"/>
            <a:ext cx="985800" cy="4050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100">
                <a:solidFill>
                  <a:schemeClr val="dk2"/>
                </a:solidFill>
                <a:latin typeface="Open Sans"/>
                <a:ea typeface="Open Sans"/>
                <a:cs typeface="Open Sans"/>
                <a:sym typeface="Open Sans"/>
              </a:rPr>
              <a:t>CHANCEUX </a:t>
            </a:r>
          </a:p>
        </p:txBody>
      </p:sp>
      <p:pic>
        <p:nvPicPr>
          <p:cNvPr id="119" name="Shape 119"/>
          <p:cNvPicPr preferRelativeResize="0"/>
          <p:nvPr/>
        </p:nvPicPr>
        <p:blipFill>
          <a:blip r:embed="rId3">
            <a:alphaModFix/>
          </a:blip>
          <a:stretch>
            <a:fillRect/>
          </a:stretch>
        </p:blipFill>
        <p:spPr>
          <a:xfrm>
            <a:off x="3733725" y="593229"/>
            <a:ext cx="4989400" cy="332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r>
              <a:rPr lang="en"/>
              <a:t>AutoCAD designs</a:t>
            </a:r>
          </a:p>
        </p:txBody>
      </p:sp>
      <p:sp>
        <p:nvSpPr>
          <p:cNvPr id="125" name="Shape 125"/>
          <p:cNvSpPr txBox="1">
            <a:spLocks noGrp="1"/>
          </p:cNvSpPr>
          <p:nvPr>
            <p:ph type="body" idx="1"/>
          </p:nvPr>
        </p:nvSpPr>
        <p:spPr>
          <a:xfrm>
            <a:off x="311700" y="1266325"/>
            <a:ext cx="3777000" cy="3304200"/>
          </a:xfrm>
          <a:prstGeom prst="rect">
            <a:avLst/>
          </a:prstGeom>
        </p:spPr>
        <p:txBody>
          <a:bodyPr wrap="square" lIns="91425" tIns="91425" rIns="91425" bIns="91425" anchor="t" anchorCtr="0">
            <a:noAutofit/>
          </a:bodyPr>
          <a:lstStyle/>
          <a:p>
            <a:pPr marL="0" lvl="0" indent="0">
              <a:spcBef>
                <a:spcPts val="0"/>
              </a:spcBef>
              <a:buNone/>
            </a:pPr>
            <a:r>
              <a:rPr lang="en"/>
              <a:t>2 LPS plant</a:t>
            </a:r>
          </a:p>
        </p:txBody>
      </p:sp>
      <p:sp>
        <p:nvSpPr>
          <p:cNvPr id="126" name="Shape 126"/>
          <p:cNvSpPr txBox="1"/>
          <p:nvPr/>
        </p:nvSpPr>
        <p:spPr>
          <a:xfrm>
            <a:off x="8158200" y="4671575"/>
            <a:ext cx="985800" cy="4050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100">
                <a:solidFill>
                  <a:schemeClr val="dk2"/>
                </a:solidFill>
                <a:latin typeface="Open Sans"/>
                <a:ea typeface="Open Sans"/>
                <a:cs typeface="Open Sans"/>
                <a:sym typeface="Open Sans"/>
              </a:rPr>
              <a:t>CHANCEUX </a:t>
            </a:r>
          </a:p>
        </p:txBody>
      </p:sp>
      <p:pic>
        <p:nvPicPr>
          <p:cNvPr id="127" name="Shape 127"/>
          <p:cNvPicPr preferRelativeResize="0"/>
          <p:nvPr/>
        </p:nvPicPr>
        <p:blipFill>
          <a:blip r:embed="rId3">
            <a:alphaModFix/>
          </a:blip>
          <a:stretch>
            <a:fillRect/>
          </a:stretch>
        </p:blipFill>
        <p:spPr>
          <a:xfrm>
            <a:off x="4414301" y="333125"/>
            <a:ext cx="3045093" cy="4338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rtl="0">
              <a:spcBef>
                <a:spcPts val="0"/>
              </a:spcBef>
              <a:buNone/>
            </a:pPr>
            <a:r>
              <a:rPr lang="en"/>
              <a:t>AutoCAD designs</a:t>
            </a:r>
          </a:p>
        </p:txBody>
      </p:sp>
      <p:sp>
        <p:nvSpPr>
          <p:cNvPr id="133" name="Shape 133"/>
          <p:cNvSpPr txBox="1">
            <a:spLocks noGrp="1"/>
          </p:cNvSpPr>
          <p:nvPr>
            <p:ph type="body" idx="1"/>
          </p:nvPr>
        </p:nvSpPr>
        <p:spPr>
          <a:xfrm>
            <a:off x="311700" y="1266325"/>
            <a:ext cx="3777000" cy="3304200"/>
          </a:xfrm>
          <a:prstGeom prst="rect">
            <a:avLst/>
          </a:prstGeom>
        </p:spPr>
        <p:txBody>
          <a:bodyPr wrap="square" lIns="91425" tIns="91425" rIns="91425" bIns="91425" anchor="t" anchorCtr="0">
            <a:noAutofit/>
          </a:bodyPr>
          <a:lstStyle/>
          <a:p>
            <a:pPr marL="0" lvl="0" indent="0" rtl="0">
              <a:spcBef>
                <a:spcPts val="0"/>
              </a:spcBef>
              <a:buNone/>
            </a:pPr>
            <a:r>
              <a:rPr lang="en"/>
              <a:t>3 LPS plant</a:t>
            </a:r>
          </a:p>
        </p:txBody>
      </p:sp>
      <p:sp>
        <p:nvSpPr>
          <p:cNvPr id="134" name="Shape 134"/>
          <p:cNvSpPr txBox="1"/>
          <p:nvPr/>
        </p:nvSpPr>
        <p:spPr>
          <a:xfrm>
            <a:off x="8158200" y="4671575"/>
            <a:ext cx="985800" cy="4050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100">
                <a:solidFill>
                  <a:schemeClr val="dk2"/>
                </a:solidFill>
                <a:latin typeface="Open Sans"/>
                <a:ea typeface="Open Sans"/>
                <a:cs typeface="Open Sans"/>
                <a:sym typeface="Open Sans"/>
              </a:rPr>
              <a:t>CHANCEUX </a:t>
            </a:r>
          </a:p>
        </p:txBody>
      </p:sp>
      <p:pic>
        <p:nvPicPr>
          <p:cNvPr id="135" name="Shape 135"/>
          <p:cNvPicPr preferRelativeResize="0"/>
          <p:nvPr/>
        </p:nvPicPr>
        <p:blipFill>
          <a:blip r:embed="rId3">
            <a:alphaModFix/>
          </a:blip>
          <a:stretch>
            <a:fillRect/>
          </a:stretch>
        </p:blipFill>
        <p:spPr>
          <a:xfrm>
            <a:off x="3546824" y="117200"/>
            <a:ext cx="4390000" cy="47398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1292</Words>
  <Application>Microsoft Office PowerPoint</Application>
  <PresentationFormat>On-screen Show (16:9)</PresentationFormat>
  <Paragraphs>150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PT Sans Narrow</vt:lpstr>
      <vt:lpstr>Open Sans</vt:lpstr>
      <vt:lpstr>Tropic</vt:lpstr>
      <vt:lpstr>1 L/s Plants in Parallel</vt:lpstr>
      <vt:lpstr>Project Goal and Context</vt:lpstr>
      <vt:lpstr>Design Steps and Key Constraints</vt:lpstr>
      <vt:lpstr>Analysis Methods</vt:lpstr>
      <vt:lpstr>Explored Paths ``````````````````````````</vt:lpstr>
      <vt:lpstr>Significant Findings from Design Development</vt:lpstr>
      <vt:lpstr>Applications </vt:lpstr>
      <vt:lpstr>AutoCAD designs</vt:lpstr>
      <vt:lpstr>AutoCAD designs</vt:lpstr>
      <vt:lpstr>AutoCAD designs</vt:lpstr>
      <vt:lpstr>AutoCAD designs</vt:lpstr>
      <vt:lpstr>AutoCAD designs</vt:lpstr>
      <vt:lpstr>AutoCAD designs</vt:lpstr>
      <vt:lpstr>What we learned</vt:lpstr>
      <vt:lpstr>Further Development</vt:lpstr>
      <vt:lpstr>Questions and Recommendations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L/s Plants in Parallel</dc:title>
  <dc:creator>Juan Guzman</dc:creator>
  <cp:lastModifiedBy>Juan Guzman</cp:lastModifiedBy>
  <cp:revision>1</cp:revision>
  <dcterms:modified xsi:type="dcterms:W3CDTF">2017-12-12T22:33:32Z</dcterms:modified>
</cp:coreProperties>
</file>