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t>Goal / Importance</a:t>
            </a:r>
          </a:p>
          <a:p>
            <a:pPr indent="0" lvl="0" marL="0">
              <a:spcBef>
                <a:spcPts val="0"/>
              </a:spcBef>
              <a:buNone/>
            </a:pPr>
            <a:r>
              <a:rPr lang="en" sz="1200"/>
              <a:t>When designing a sedimentation tank, dimensions and parameters of the tank are determined from constraints, which can be divided into two main types:  geometry and hydraulics</a:t>
            </a:r>
          </a:p>
          <a:p>
            <a:pPr indent="0" lvl="0" marL="0">
              <a:spcBef>
                <a:spcPts val="0"/>
              </a:spcBef>
              <a:buNone/>
            </a:pPr>
            <a:r>
              <a:rPr lang="en" sz="1200"/>
              <a:t>Geometric Constraints:  handled in Fusion 360</a:t>
            </a:r>
          </a:p>
          <a:p>
            <a:pPr indent="-304800" lvl="0" marL="457200" rtl="0">
              <a:spcBef>
                <a:spcPts val="0"/>
              </a:spcBef>
              <a:spcAft>
                <a:spcPts val="0"/>
              </a:spcAft>
              <a:buSzPts val="1200"/>
              <a:buChar char="-"/>
            </a:pPr>
            <a:r>
              <a:rPr lang="en" sz="1200"/>
              <a:t>Slope for floc slide-down</a:t>
            </a:r>
          </a:p>
          <a:p>
            <a:pPr indent="-304800" lvl="0" marL="457200" rtl="0">
              <a:spcBef>
                <a:spcPts val="0"/>
              </a:spcBef>
              <a:spcAft>
                <a:spcPts val="0"/>
              </a:spcAft>
              <a:buSzPts val="1200"/>
              <a:buChar char="-"/>
            </a:pPr>
            <a:r>
              <a:rPr lang="en" sz="1200"/>
              <a:t>Depth of floc blanket</a:t>
            </a:r>
          </a:p>
          <a:p>
            <a:pPr indent="-304800" lvl="0" marL="457200" rtl="0">
              <a:spcBef>
                <a:spcPts val="0"/>
              </a:spcBef>
              <a:spcAft>
                <a:spcPts val="0"/>
              </a:spcAft>
              <a:buSzPts val="1200"/>
              <a:buChar char="-"/>
            </a:pPr>
            <a:r>
              <a:rPr lang="en" sz="1200"/>
              <a:t>Area of the lost triangle of space at the end of plate settlers</a:t>
            </a:r>
          </a:p>
          <a:p>
            <a:pPr indent="-304800" lvl="0" marL="457200" rtl="0">
              <a:spcBef>
                <a:spcPts val="0"/>
              </a:spcBef>
              <a:buSzPts val="1200"/>
              <a:buChar char="-"/>
            </a:pPr>
            <a:r>
              <a:rPr lang="en" sz="1200"/>
              <a:t>Inlet and outlet channels</a:t>
            </a:r>
          </a:p>
          <a:p>
            <a:pPr indent="0" lvl="0" marL="0" rtl="0">
              <a:spcBef>
                <a:spcPts val="0"/>
              </a:spcBef>
              <a:buNone/>
            </a:pPr>
            <a:r>
              <a:rPr lang="en" sz="1200"/>
              <a:t>Hydraulic Constraints:  Hydraulic-determined parameters are calculated in Python</a:t>
            </a:r>
          </a:p>
          <a:p>
            <a:pPr indent="-304800" lvl="0" marL="457200" rtl="0">
              <a:spcBef>
                <a:spcPts val="0"/>
              </a:spcBef>
              <a:spcAft>
                <a:spcPts val="0"/>
              </a:spcAft>
              <a:buSzPts val="1200"/>
              <a:buChar char="-"/>
            </a:pPr>
            <a:r>
              <a:rPr lang="en" sz="1200"/>
              <a:t>Diameter of inlet and exit manifold pipes</a:t>
            </a:r>
          </a:p>
          <a:p>
            <a:pPr indent="-304800" lvl="0" marL="457200" rtl="0">
              <a:spcBef>
                <a:spcPts val="0"/>
              </a:spcBef>
              <a:spcAft>
                <a:spcPts val="0"/>
              </a:spcAft>
              <a:buSzPts val="1200"/>
              <a:buChar char="-"/>
            </a:pPr>
            <a:r>
              <a:rPr lang="en" sz="1200"/>
              <a:t>Diameter of diffusers, orifices</a:t>
            </a:r>
          </a:p>
          <a:p>
            <a:pPr indent="-304800" lvl="0" marL="457200" rtl="0">
              <a:spcBef>
                <a:spcPts val="0"/>
              </a:spcBef>
              <a:buSzPts val="1200"/>
              <a:buChar char="-"/>
            </a:pPr>
            <a:r>
              <a:rPr lang="en" sz="1200"/>
              <a:t>Length of plate settlers</a:t>
            </a:r>
          </a:p>
          <a:p>
            <a:pPr indent="0" lvl="0" marL="0" rtl="0">
              <a:lnSpc>
                <a:spcPct val="115000"/>
              </a:lnSpc>
              <a:spcBef>
                <a:spcPts val="0"/>
              </a:spcBef>
              <a:buNone/>
            </a:pPr>
            <a:r>
              <a:rPr lang="en" sz="1200">
                <a:solidFill>
                  <a:schemeClr val="dk1"/>
                </a:solidFill>
              </a:rPr>
              <a:t>Goal:  to determine the key parameter in each component, and the calculations required to design these hydraulic constraints</a:t>
            </a: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a:p>
            <a:pPr indent="0" lvl="0" marL="0" rtl="0">
              <a:lnSpc>
                <a:spcPct val="115000"/>
              </a:lnSpc>
              <a:spcBef>
                <a:spcPts val="0"/>
              </a:spcBef>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sz="1200" u="sng"/>
              <a:t>Design Steps</a:t>
            </a:r>
            <a:r>
              <a:rPr b="1" lang="en" sz="1200"/>
              <a:t>:</a:t>
            </a:r>
          </a:p>
          <a:p>
            <a:pPr indent="0" lvl="0" marL="0" rtl="0">
              <a:spcBef>
                <a:spcPts val="0"/>
              </a:spcBef>
              <a:buNone/>
            </a:pPr>
            <a:r>
              <a:t/>
            </a:r>
            <a:endParaRPr sz="1200"/>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sz="1200" u="sng"/>
              <a:t>Analysis methods and description of key constraints</a:t>
            </a:r>
            <a:r>
              <a:rPr b="1" lang="en" sz="1200"/>
              <a:t>:</a:t>
            </a:r>
          </a:p>
          <a:p>
            <a:pPr indent="0" lvl="0" marL="0" rtl="0">
              <a:spcBef>
                <a:spcPts val="0"/>
              </a:spcBef>
              <a:buNone/>
            </a:pPr>
            <a:r>
              <a:t/>
            </a:r>
            <a:endParaRPr sz="1200"/>
          </a:p>
          <a:p>
            <a:pPr indent="0" lvl="0" marL="0" rtl="0">
              <a:spcBef>
                <a:spcPts val="0"/>
              </a:spcBef>
              <a:buNone/>
            </a:pPr>
            <a:r>
              <a:rPr lang="en" sz="1200">
                <a:solidFill>
                  <a:schemeClr val="dk1"/>
                </a:solidFill>
              </a:rPr>
              <a:t>Using head loss at the exit of the diffusers as design constraint for the design of the inlet manifold/diffuser system. This head loss in the exit of the diffuser will allow higher velocities (and pressure recovery) in the manifold pipe and thus will enable use of smaller diameter manifold pipes.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Diffusers</a:t>
            </a:r>
          </a:p>
          <a:p>
            <a:pPr indent="0" lvl="0" marL="0" rtl="0">
              <a:spcBef>
                <a:spcPts val="0"/>
              </a:spcBef>
              <a:buNone/>
            </a:pPr>
            <a:r>
              <a:rPr lang="en" sz="1200">
                <a:solidFill>
                  <a:schemeClr val="dk1"/>
                </a:solidFill>
              </a:rPr>
              <a:t>Maximum head loss in the sedimentation tank inlet is 1 cm</a:t>
            </a:r>
          </a:p>
          <a:p>
            <a:pPr indent="0" lvl="0" marL="0" rtl="0">
              <a:spcBef>
                <a:spcPts val="0"/>
              </a:spcBef>
              <a:buNone/>
            </a:pPr>
            <a:r>
              <a:rPr lang="en" sz="1200">
                <a:solidFill>
                  <a:schemeClr val="dk1"/>
                </a:solidFill>
              </a:rPr>
              <a:t>Nominal diameter of the sed tank diffuser = 1 inch</a:t>
            </a:r>
          </a:p>
          <a:p>
            <a:pPr indent="0" lvl="0" marL="0" rtl="0">
              <a:spcBef>
                <a:spcPts val="0"/>
              </a:spcBef>
              <a:buNone/>
            </a:pPr>
            <a:r>
              <a:rPr lang="en" sz="1200">
                <a:solidFill>
                  <a:schemeClr val="dk1"/>
                </a:solidFill>
              </a:rPr>
              <a:t>The diffuser pipes used in the sedimentation tank have an SDR of 26.</a:t>
            </a:r>
          </a:p>
          <a:p>
            <a:pPr indent="0" lvl="0" marL="0" rtl="0">
              <a:spcBef>
                <a:spcPts val="0"/>
              </a:spcBef>
              <a:buNone/>
            </a:pPr>
            <a:r>
              <a:rPr lang="en" sz="1200">
                <a:solidFill>
                  <a:schemeClr val="dk1"/>
                </a:solidFill>
              </a:rPr>
              <a:t>Stretch of the PVC pipes as they are heated and molded = 1.2</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Inlet Manifold</a:t>
            </a:r>
          </a:p>
          <a:p>
            <a:pPr indent="0" lvl="0" marL="0" rtl="0">
              <a:spcBef>
                <a:spcPts val="0"/>
              </a:spcBef>
              <a:buNone/>
            </a:pPr>
            <a:r>
              <a:rPr lang="en" sz="1200">
                <a:solidFill>
                  <a:schemeClr val="dk1"/>
                </a:solidFill>
              </a:rPr>
              <a:t>Length of sed tank / PVC pipe used to make the inlet manifold = 6 m</a:t>
            </a:r>
          </a:p>
          <a:p>
            <a:pPr indent="0" lvl="0" marL="0" rtl="0">
              <a:spcBef>
                <a:spcPts val="0"/>
              </a:spcBef>
              <a:buNone/>
            </a:pPr>
            <a:r>
              <a:rPr lang="en" sz="1200">
                <a:solidFill>
                  <a:schemeClr val="dk1"/>
                </a:solidFill>
              </a:rPr>
              <a:t>Head loss exiting the tank is 5 cm</a:t>
            </a:r>
          </a:p>
          <a:p>
            <a:pPr indent="0" lvl="0" marL="0" rtl="0">
              <a:spcBef>
                <a:spcPts val="0"/>
              </a:spcBef>
              <a:buNone/>
            </a:pPr>
            <a:r>
              <a:rPr lang="en" sz="1200">
                <a:solidFill>
                  <a:schemeClr val="dk1"/>
                </a:solidFill>
              </a:rPr>
              <a:t>The manifold used in the sedimentation tank has an SDR of 41.</a:t>
            </a:r>
          </a:p>
          <a:p>
            <a:pPr indent="0" lvl="0" marL="0" rtl="0">
              <a:spcBef>
                <a:spcPts val="0"/>
              </a:spcBef>
              <a:buNone/>
            </a:pPr>
            <a:r>
              <a:rPr lang="en" sz="1200">
                <a:solidFill>
                  <a:schemeClr val="dk1"/>
                </a:solidFill>
              </a:rPr>
              <a:t>The minimum port flow (from the first port) divided by the maximum port flow (from the last port) for flow division between sedimentation tanks and for flow distribution from the inlet manifold should be at least:  Q_ratio = 0.8</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Plate Settlers</a:t>
            </a:r>
            <a:r>
              <a:rPr lang="en" sz="1200">
                <a:solidFill>
                  <a:schemeClr val="dk1"/>
                </a:solidFill>
              </a:rPr>
              <a:t>:</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rPr lang="en" sz="1200">
                <a:solidFill>
                  <a:schemeClr val="dk1"/>
                </a:solidFill>
              </a:rPr>
              <a:t>Dimensions of the corrugated plastic sheets used to make the plate settlers:</a:t>
            </a:r>
          </a:p>
          <a:p>
            <a:pPr indent="457200" lvl="0" marL="0" rtl="0">
              <a:spcBef>
                <a:spcPts val="0"/>
              </a:spcBef>
              <a:buNone/>
            </a:pPr>
            <a:r>
              <a:rPr lang="en" sz="1200">
                <a:solidFill>
                  <a:schemeClr val="dk1"/>
                </a:solidFill>
              </a:rPr>
              <a:t>Width = 42 inches</a:t>
            </a:r>
          </a:p>
          <a:p>
            <a:pPr indent="457200" lvl="0" marL="0" rtl="0">
              <a:spcBef>
                <a:spcPts val="0"/>
              </a:spcBef>
              <a:buNone/>
            </a:pPr>
            <a:r>
              <a:rPr lang="en" sz="1200">
                <a:solidFill>
                  <a:schemeClr val="dk1"/>
                </a:solidFill>
              </a:rPr>
              <a:t>Thickness = 2 mm</a:t>
            </a:r>
          </a:p>
          <a:p>
            <a:pPr indent="0" lvl="0" marL="0" rtl="0">
              <a:spcBef>
                <a:spcPts val="0"/>
              </a:spcBef>
              <a:buNone/>
            </a:pPr>
            <a:r>
              <a:rPr lang="en" sz="1200">
                <a:solidFill>
                  <a:schemeClr val="dk1"/>
                </a:solidFill>
              </a:rPr>
              <a:t>Plate settlers angle = 60° from the horizontal</a:t>
            </a:r>
          </a:p>
          <a:p>
            <a:pPr indent="0" lvl="0" marL="0" rtl="0">
              <a:spcBef>
                <a:spcPts val="0"/>
              </a:spcBef>
              <a:buNone/>
            </a:pPr>
            <a:r>
              <a:rPr lang="en" sz="1200">
                <a:solidFill>
                  <a:schemeClr val="dk1"/>
                </a:solidFill>
              </a:rPr>
              <a:t>Plate setters spacing 2.5cm apart  (this is the perpendicular distance between plates, not the horizontal)</a:t>
            </a:r>
          </a:p>
          <a:p>
            <a:pPr indent="0" lvl="0" marL="0" rtl="0">
              <a:spcBef>
                <a:spcPts val="0"/>
              </a:spcBef>
              <a:buNone/>
            </a:pPr>
            <a:r>
              <a:rPr lang="en" sz="1200">
                <a:solidFill>
                  <a:schemeClr val="dk1"/>
                </a:solidFill>
              </a:rPr>
              <a:t>Plate settler capture velocity = 0.12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Orifices in the Outlet Manifold</a:t>
            </a:r>
          </a:p>
          <a:p>
            <a:pPr indent="0" lvl="0" marL="0" rtl="0">
              <a:spcBef>
                <a:spcPts val="0"/>
              </a:spcBef>
              <a:buNone/>
            </a:pPr>
            <a:r>
              <a:rPr lang="en" sz="1200">
                <a:solidFill>
                  <a:schemeClr val="dk1"/>
                </a:solidFill>
              </a:rPr>
              <a:t>Design temperature to calculate viscosity is 15 deg C</a:t>
            </a:r>
          </a:p>
          <a:p>
            <a:pPr indent="0" lvl="0" marL="0" rtl="0">
              <a:spcBef>
                <a:spcPts val="0"/>
              </a:spcBef>
              <a:buNone/>
            </a:pPr>
            <a:r>
              <a:rPr lang="en" sz="1200">
                <a:solidFill>
                  <a:schemeClr val="dk1"/>
                </a:solidFill>
              </a:rPr>
              <a:t>Minor loss coefficient to be K = 1</a:t>
            </a:r>
          </a:p>
          <a:p>
            <a:pPr indent="0" lvl="0" marL="0" rtl="0">
              <a:spcBef>
                <a:spcPts val="0"/>
              </a:spcBef>
              <a:buNone/>
            </a:pPr>
            <a:r>
              <a:rPr lang="en" sz="1200">
                <a:solidFill>
                  <a:schemeClr val="dk1"/>
                </a:solidFill>
              </a:rPr>
              <a:t>Vena contracta (VC) is 0.63</a:t>
            </a:r>
          </a:p>
          <a:p>
            <a:pPr indent="0" lvl="0" marL="0" rtl="0">
              <a:spcBef>
                <a:spcPts val="0"/>
              </a:spcBef>
              <a:buNone/>
            </a:pPr>
            <a:r>
              <a:rPr lang="en" sz="1200">
                <a:solidFill>
                  <a:schemeClr val="dk1"/>
                </a:solidFill>
              </a:rPr>
              <a:t>Spacing between orifices in the outlet manifold is 10 cm</a:t>
            </a: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sz="1200" u="sng"/>
              <a:t>Analysis methods and description of key constraints</a:t>
            </a:r>
            <a:r>
              <a:rPr b="1" lang="en" sz="1200"/>
              <a:t>:</a:t>
            </a:r>
          </a:p>
          <a:p>
            <a:pPr indent="0" lvl="0" marL="0" rtl="0">
              <a:spcBef>
                <a:spcPts val="0"/>
              </a:spcBef>
              <a:buNone/>
            </a:pPr>
            <a:r>
              <a:t/>
            </a:r>
            <a:endParaRPr sz="1200"/>
          </a:p>
          <a:p>
            <a:pPr indent="0" lvl="0" marL="0" rtl="0">
              <a:spcBef>
                <a:spcPts val="0"/>
              </a:spcBef>
              <a:buNone/>
            </a:pPr>
            <a:r>
              <a:rPr lang="en" sz="1200">
                <a:solidFill>
                  <a:schemeClr val="dk1"/>
                </a:solidFill>
              </a:rPr>
              <a:t>Using head loss at the exit of the diffusers as design constraint for the design of the inlet manifold/diffuser system. This head loss in the exit of the diffuser will allow higher velocities (and pressure recovery) in the manifold pipe and thus will enable use of smaller diameter manifold pipes.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Diffusers</a:t>
            </a:r>
          </a:p>
          <a:p>
            <a:pPr indent="0" lvl="0" marL="0" rtl="0">
              <a:spcBef>
                <a:spcPts val="0"/>
              </a:spcBef>
              <a:buNone/>
            </a:pPr>
            <a:r>
              <a:rPr lang="en" sz="1200">
                <a:solidFill>
                  <a:schemeClr val="dk1"/>
                </a:solidFill>
              </a:rPr>
              <a:t>Maximum head loss in the sedimentation tank inlet is 1 cm</a:t>
            </a:r>
          </a:p>
          <a:p>
            <a:pPr indent="0" lvl="0" marL="0" rtl="0">
              <a:spcBef>
                <a:spcPts val="0"/>
              </a:spcBef>
              <a:buNone/>
            </a:pPr>
            <a:r>
              <a:rPr lang="en" sz="1200">
                <a:solidFill>
                  <a:schemeClr val="dk1"/>
                </a:solidFill>
              </a:rPr>
              <a:t>Nominal diameter of the sed tank diffuser = 1 inch</a:t>
            </a:r>
          </a:p>
          <a:p>
            <a:pPr indent="0" lvl="0" marL="0" rtl="0">
              <a:spcBef>
                <a:spcPts val="0"/>
              </a:spcBef>
              <a:buNone/>
            </a:pPr>
            <a:r>
              <a:rPr lang="en" sz="1200">
                <a:solidFill>
                  <a:schemeClr val="dk1"/>
                </a:solidFill>
              </a:rPr>
              <a:t>The diffuser pipes used in the sedimentation tank have an SDR of 26.</a:t>
            </a:r>
          </a:p>
          <a:p>
            <a:pPr indent="0" lvl="0" marL="0" rtl="0">
              <a:spcBef>
                <a:spcPts val="0"/>
              </a:spcBef>
              <a:buNone/>
            </a:pPr>
            <a:r>
              <a:rPr lang="en" sz="1200">
                <a:solidFill>
                  <a:schemeClr val="dk1"/>
                </a:solidFill>
              </a:rPr>
              <a:t>Stretch of the PVC pipes as they are heated and molded = 1.2</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Inlet Manifold</a:t>
            </a:r>
          </a:p>
          <a:p>
            <a:pPr indent="0" lvl="0" marL="0" rtl="0">
              <a:spcBef>
                <a:spcPts val="0"/>
              </a:spcBef>
              <a:buNone/>
            </a:pPr>
            <a:r>
              <a:rPr lang="en" sz="1200">
                <a:solidFill>
                  <a:schemeClr val="dk1"/>
                </a:solidFill>
              </a:rPr>
              <a:t>Length of sed tank / PVC pipe used to make the inlet manifold = 6 m</a:t>
            </a:r>
          </a:p>
          <a:p>
            <a:pPr indent="0" lvl="0" marL="0" rtl="0">
              <a:spcBef>
                <a:spcPts val="0"/>
              </a:spcBef>
              <a:buNone/>
            </a:pPr>
            <a:r>
              <a:rPr lang="en" sz="1200">
                <a:solidFill>
                  <a:schemeClr val="dk1"/>
                </a:solidFill>
              </a:rPr>
              <a:t>Head loss exiting the tank is 5 cm</a:t>
            </a:r>
          </a:p>
          <a:p>
            <a:pPr indent="0" lvl="0" marL="0" rtl="0">
              <a:spcBef>
                <a:spcPts val="0"/>
              </a:spcBef>
              <a:buNone/>
            </a:pPr>
            <a:r>
              <a:rPr lang="en" sz="1200">
                <a:solidFill>
                  <a:schemeClr val="dk1"/>
                </a:solidFill>
              </a:rPr>
              <a:t>The manifold used in the sedimentation tank has an SDR of 41.</a:t>
            </a:r>
          </a:p>
          <a:p>
            <a:pPr indent="0" lvl="0" marL="0" rtl="0">
              <a:spcBef>
                <a:spcPts val="0"/>
              </a:spcBef>
              <a:buNone/>
            </a:pPr>
            <a:r>
              <a:rPr lang="en" sz="1200">
                <a:solidFill>
                  <a:schemeClr val="dk1"/>
                </a:solidFill>
              </a:rPr>
              <a:t>The minimum port flow (from the first port) divided by the maximum port flow (from the last port) for flow division between sedimentation tanks and for flow distribution from the inlet manifold should be at least:  Q_ratio = 0.8</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Plate Settlers</a:t>
            </a:r>
            <a:r>
              <a:rPr lang="en" sz="1200">
                <a:solidFill>
                  <a:schemeClr val="dk1"/>
                </a:solidFill>
              </a:rPr>
              <a:t>:</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rPr lang="en" sz="1200">
                <a:solidFill>
                  <a:schemeClr val="dk1"/>
                </a:solidFill>
              </a:rPr>
              <a:t>Dimensions of the corrugated plastic sheets used to make the plate settlers:</a:t>
            </a:r>
          </a:p>
          <a:p>
            <a:pPr indent="457200" lvl="0" marL="0" rtl="0">
              <a:spcBef>
                <a:spcPts val="0"/>
              </a:spcBef>
              <a:buNone/>
            </a:pPr>
            <a:r>
              <a:rPr lang="en" sz="1200">
                <a:solidFill>
                  <a:schemeClr val="dk1"/>
                </a:solidFill>
              </a:rPr>
              <a:t>Width = 42 inches</a:t>
            </a:r>
          </a:p>
          <a:p>
            <a:pPr indent="457200" lvl="0" marL="0" rtl="0">
              <a:spcBef>
                <a:spcPts val="0"/>
              </a:spcBef>
              <a:buNone/>
            </a:pPr>
            <a:r>
              <a:rPr lang="en" sz="1200">
                <a:solidFill>
                  <a:schemeClr val="dk1"/>
                </a:solidFill>
              </a:rPr>
              <a:t>Thickness = 2 mm</a:t>
            </a:r>
          </a:p>
          <a:p>
            <a:pPr indent="0" lvl="0" marL="0" rtl="0">
              <a:spcBef>
                <a:spcPts val="0"/>
              </a:spcBef>
              <a:buNone/>
            </a:pPr>
            <a:r>
              <a:rPr lang="en" sz="1200">
                <a:solidFill>
                  <a:schemeClr val="dk1"/>
                </a:solidFill>
              </a:rPr>
              <a:t>Plate settlers angle = 60° from the horizontal</a:t>
            </a:r>
          </a:p>
          <a:p>
            <a:pPr indent="0" lvl="0" marL="0" rtl="0">
              <a:spcBef>
                <a:spcPts val="0"/>
              </a:spcBef>
              <a:buNone/>
            </a:pPr>
            <a:r>
              <a:rPr lang="en" sz="1200">
                <a:solidFill>
                  <a:schemeClr val="dk1"/>
                </a:solidFill>
              </a:rPr>
              <a:t>Plate setters spacing 2.5cm apart  (this is the perpendicular distance between plates, not the horizontal)</a:t>
            </a:r>
          </a:p>
          <a:p>
            <a:pPr indent="0" lvl="0" marL="0" rtl="0">
              <a:spcBef>
                <a:spcPts val="0"/>
              </a:spcBef>
              <a:buNone/>
            </a:pPr>
            <a:r>
              <a:rPr lang="en" sz="1200">
                <a:solidFill>
                  <a:schemeClr val="dk1"/>
                </a:solidFill>
              </a:rPr>
              <a:t>Plate settler capture velocity = 0.12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Orifices in the Outlet Manifold</a:t>
            </a:r>
          </a:p>
          <a:p>
            <a:pPr indent="0" lvl="0" marL="0" rtl="0">
              <a:spcBef>
                <a:spcPts val="0"/>
              </a:spcBef>
              <a:buNone/>
            </a:pPr>
            <a:r>
              <a:rPr lang="en" sz="1200">
                <a:solidFill>
                  <a:schemeClr val="dk1"/>
                </a:solidFill>
              </a:rPr>
              <a:t>Design temperature to calculate viscosity is 15 deg C</a:t>
            </a:r>
          </a:p>
          <a:p>
            <a:pPr indent="0" lvl="0" marL="0" rtl="0">
              <a:spcBef>
                <a:spcPts val="0"/>
              </a:spcBef>
              <a:buNone/>
            </a:pPr>
            <a:r>
              <a:rPr lang="en" sz="1200">
                <a:solidFill>
                  <a:schemeClr val="dk1"/>
                </a:solidFill>
              </a:rPr>
              <a:t>Minor loss coefficient to be K = 1</a:t>
            </a:r>
          </a:p>
          <a:p>
            <a:pPr indent="0" lvl="0" marL="0" rtl="0">
              <a:spcBef>
                <a:spcPts val="0"/>
              </a:spcBef>
              <a:buNone/>
            </a:pPr>
            <a:r>
              <a:rPr lang="en" sz="1200">
                <a:solidFill>
                  <a:schemeClr val="dk1"/>
                </a:solidFill>
              </a:rPr>
              <a:t>Vena contracta (VC) is 0.63</a:t>
            </a:r>
          </a:p>
          <a:p>
            <a:pPr indent="0" lvl="0" marL="0" rtl="0">
              <a:spcBef>
                <a:spcPts val="0"/>
              </a:spcBef>
              <a:buNone/>
            </a:pPr>
            <a:r>
              <a:rPr lang="en" sz="1200">
                <a:solidFill>
                  <a:schemeClr val="dk1"/>
                </a:solidFill>
              </a:rPr>
              <a:t>Spacing between orifices in the outlet manifold is 10 cm</a:t>
            </a: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sz="1200" u="sng"/>
              <a:t>Analysis methods and description of key constraints</a:t>
            </a:r>
            <a:r>
              <a:rPr b="1" lang="en" sz="1200"/>
              <a:t>:</a:t>
            </a:r>
          </a:p>
          <a:p>
            <a:pPr indent="0" lvl="0" marL="0" rtl="0">
              <a:spcBef>
                <a:spcPts val="0"/>
              </a:spcBef>
              <a:buNone/>
            </a:pPr>
            <a:r>
              <a:t/>
            </a:r>
            <a:endParaRPr sz="1200"/>
          </a:p>
          <a:p>
            <a:pPr indent="0" lvl="0" marL="0" rtl="0">
              <a:spcBef>
                <a:spcPts val="0"/>
              </a:spcBef>
              <a:buNone/>
            </a:pPr>
            <a:r>
              <a:rPr lang="en" sz="1200">
                <a:solidFill>
                  <a:schemeClr val="dk1"/>
                </a:solidFill>
              </a:rPr>
              <a:t>Using head loss at the exit of the diffusers as design constraint for the design of the inlet manifold/diffuser system. This head loss in the exit of the diffuser will allow higher velocities (and pressure recovery) in the manifold pipe and thus will enable use of smaller diameter manifold pipes.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Diffusers</a:t>
            </a:r>
          </a:p>
          <a:p>
            <a:pPr indent="0" lvl="0" marL="0" rtl="0">
              <a:spcBef>
                <a:spcPts val="0"/>
              </a:spcBef>
              <a:buNone/>
            </a:pPr>
            <a:r>
              <a:rPr lang="en" sz="1200">
                <a:solidFill>
                  <a:schemeClr val="dk1"/>
                </a:solidFill>
              </a:rPr>
              <a:t>Maximum head loss in the sedimentation tank inlet is 1 cm</a:t>
            </a:r>
          </a:p>
          <a:p>
            <a:pPr indent="0" lvl="0" marL="0" rtl="0">
              <a:spcBef>
                <a:spcPts val="0"/>
              </a:spcBef>
              <a:buNone/>
            </a:pPr>
            <a:r>
              <a:rPr lang="en" sz="1200">
                <a:solidFill>
                  <a:schemeClr val="dk1"/>
                </a:solidFill>
              </a:rPr>
              <a:t>Nominal diameter of the sed tank diffuser = 1 inch</a:t>
            </a:r>
          </a:p>
          <a:p>
            <a:pPr indent="0" lvl="0" marL="0" rtl="0">
              <a:spcBef>
                <a:spcPts val="0"/>
              </a:spcBef>
              <a:buNone/>
            </a:pPr>
            <a:r>
              <a:rPr lang="en" sz="1200">
                <a:solidFill>
                  <a:schemeClr val="dk1"/>
                </a:solidFill>
              </a:rPr>
              <a:t>The diffuser pipes used in the sedimentation tank have an SDR of 26.</a:t>
            </a:r>
          </a:p>
          <a:p>
            <a:pPr indent="0" lvl="0" marL="0" rtl="0">
              <a:spcBef>
                <a:spcPts val="0"/>
              </a:spcBef>
              <a:buNone/>
            </a:pPr>
            <a:r>
              <a:rPr lang="en" sz="1200">
                <a:solidFill>
                  <a:schemeClr val="dk1"/>
                </a:solidFill>
              </a:rPr>
              <a:t>Stretch of the PVC pipes as they are heated and molded = 1.2</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Inlet Manifold</a:t>
            </a:r>
          </a:p>
          <a:p>
            <a:pPr indent="0" lvl="0" marL="0" rtl="0">
              <a:spcBef>
                <a:spcPts val="0"/>
              </a:spcBef>
              <a:buNone/>
            </a:pPr>
            <a:r>
              <a:rPr lang="en" sz="1200">
                <a:solidFill>
                  <a:schemeClr val="dk1"/>
                </a:solidFill>
              </a:rPr>
              <a:t>Length of sed tank / PVC pipe used to make the inlet manifold = 6 m</a:t>
            </a:r>
          </a:p>
          <a:p>
            <a:pPr indent="0" lvl="0" marL="0" rtl="0">
              <a:spcBef>
                <a:spcPts val="0"/>
              </a:spcBef>
              <a:buNone/>
            </a:pPr>
            <a:r>
              <a:rPr lang="en" sz="1200">
                <a:solidFill>
                  <a:schemeClr val="dk1"/>
                </a:solidFill>
              </a:rPr>
              <a:t>Head loss exiting the tank is 5 cm</a:t>
            </a:r>
          </a:p>
          <a:p>
            <a:pPr indent="0" lvl="0" marL="0" rtl="0">
              <a:spcBef>
                <a:spcPts val="0"/>
              </a:spcBef>
              <a:buNone/>
            </a:pPr>
            <a:r>
              <a:rPr lang="en" sz="1200">
                <a:solidFill>
                  <a:schemeClr val="dk1"/>
                </a:solidFill>
              </a:rPr>
              <a:t>The manifold used in the sedimentation tank has an SDR of 41.</a:t>
            </a:r>
          </a:p>
          <a:p>
            <a:pPr indent="0" lvl="0" marL="0" rtl="0">
              <a:spcBef>
                <a:spcPts val="0"/>
              </a:spcBef>
              <a:buNone/>
            </a:pPr>
            <a:r>
              <a:rPr lang="en" sz="1200">
                <a:solidFill>
                  <a:schemeClr val="dk1"/>
                </a:solidFill>
              </a:rPr>
              <a:t>The minimum port flow (from the first port) divided by the maximum port flow (from the last port) for flow division between sedimentation tanks and for flow distribution from the inlet manifold should be at least:  Q_ratio = 0.8</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Plate Settlers</a:t>
            </a:r>
            <a:r>
              <a:rPr lang="en" sz="1200">
                <a:solidFill>
                  <a:schemeClr val="dk1"/>
                </a:solidFill>
              </a:rPr>
              <a:t>:</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rPr lang="en" sz="1200">
                <a:solidFill>
                  <a:schemeClr val="dk1"/>
                </a:solidFill>
              </a:rPr>
              <a:t>Dimensions of the corrugated plastic sheets used to make the plate settlers:</a:t>
            </a:r>
          </a:p>
          <a:p>
            <a:pPr indent="457200" lvl="0" marL="0" rtl="0">
              <a:spcBef>
                <a:spcPts val="0"/>
              </a:spcBef>
              <a:buNone/>
            </a:pPr>
            <a:r>
              <a:rPr lang="en" sz="1200">
                <a:solidFill>
                  <a:schemeClr val="dk1"/>
                </a:solidFill>
              </a:rPr>
              <a:t>Width = 42 inches</a:t>
            </a:r>
          </a:p>
          <a:p>
            <a:pPr indent="457200" lvl="0" marL="0" rtl="0">
              <a:spcBef>
                <a:spcPts val="0"/>
              </a:spcBef>
              <a:buNone/>
            </a:pPr>
            <a:r>
              <a:rPr lang="en" sz="1200">
                <a:solidFill>
                  <a:schemeClr val="dk1"/>
                </a:solidFill>
              </a:rPr>
              <a:t>Thickness = 2 mm</a:t>
            </a:r>
          </a:p>
          <a:p>
            <a:pPr indent="0" lvl="0" marL="0" rtl="0">
              <a:spcBef>
                <a:spcPts val="0"/>
              </a:spcBef>
              <a:buNone/>
            </a:pPr>
            <a:r>
              <a:rPr lang="en" sz="1200">
                <a:solidFill>
                  <a:schemeClr val="dk1"/>
                </a:solidFill>
              </a:rPr>
              <a:t>Plate settlers angle = 60° from the horizontal</a:t>
            </a:r>
          </a:p>
          <a:p>
            <a:pPr indent="0" lvl="0" marL="0" rtl="0">
              <a:spcBef>
                <a:spcPts val="0"/>
              </a:spcBef>
              <a:buNone/>
            </a:pPr>
            <a:r>
              <a:rPr lang="en" sz="1200">
                <a:solidFill>
                  <a:schemeClr val="dk1"/>
                </a:solidFill>
              </a:rPr>
              <a:t>Plate setters spacing 2.5cm apart  (this is the perpendicular distance between plates, not the horizontal)</a:t>
            </a:r>
          </a:p>
          <a:p>
            <a:pPr indent="0" lvl="0" marL="0" rtl="0">
              <a:spcBef>
                <a:spcPts val="0"/>
              </a:spcBef>
              <a:buNone/>
            </a:pPr>
            <a:r>
              <a:rPr lang="en" sz="1200">
                <a:solidFill>
                  <a:schemeClr val="dk1"/>
                </a:solidFill>
              </a:rPr>
              <a:t>Plate settler capture velocity = 0.12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Orifices in the Outlet Manifold</a:t>
            </a:r>
          </a:p>
          <a:p>
            <a:pPr indent="0" lvl="0" marL="0" rtl="0">
              <a:spcBef>
                <a:spcPts val="0"/>
              </a:spcBef>
              <a:buNone/>
            </a:pPr>
            <a:r>
              <a:rPr lang="en" sz="1200">
                <a:solidFill>
                  <a:schemeClr val="dk1"/>
                </a:solidFill>
              </a:rPr>
              <a:t>Design temperature to calculate viscosity is 15 deg C</a:t>
            </a:r>
          </a:p>
          <a:p>
            <a:pPr indent="0" lvl="0" marL="0" rtl="0">
              <a:spcBef>
                <a:spcPts val="0"/>
              </a:spcBef>
              <a:buNone/>
            </a:pPr>
            <a:r>
              <a:rPr lang="en" sz="1200">
                <a:solidFill>
                  <a:schemeClr val="dk1"/>
                </a:solidFill>
              </a:rPr>
              <a:t>Minor loss coefficient to be K = 1</a:t>
            </a:r>
          </a:p>
          <a:p>
            <a:pPr indent="0" lvl="0" marL="0" rtl="0">
              <a:spcBef>
                <a:spcPts val="0"/>
              </a:spcBef>
              <a:buNone/>
            </a:pPr>
            <a:r>
              <a:rPr lang="en" sz="1200">
                <a:solidFill>
                  <a:schemeClr val="dk1"/>
                </a:solidFill>
              </a:rPr>
              <a:t>Vena contracta (VC) is 0.63</a:t>
            </a:r>
          </a:p>
          <a:p>
            <a:pPr indent="0" lvl="0" marL="0" rtl="0">
              <a:spcBef>
                <a:spcPts val="0"/>
              </a:spcBef>
              <a:buNone/>
            </a:pPr>
            <a:r>
              <a:rPr lang="en" sz="1200">
                <a:solidFill>
                  <a:schemeClr val="dk1"/>
                </a:solidFill>
              </a:rPr>
              <a:t>Spacing between orifices in the outlet manifold is 10 cm</a:t>
            </a: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b="1" lang="en" sz="1200" u="sng"/>
              <a:t>Analysis methods and description of key constraints</a:t>
            </a:r>
            <a:r>
              <a:rPr b="1" lang="en" sz="1200"/>
              <a:t>:</a:t>
            </a:r>
          </a:p>
          <a:p>
            <a:pPr indent="0" lvl="0" marL="0" rtl="0">
              <a:spcBef>
                <a:spcPts val="0"/>
              </a:spcBef>
              <a:buNone/>
            </a:pPr>
            <a:r>
              <a:t/>
            </a:r>
            <a:endParaRPr sz="1200"/>
          </a:p>
          <a:p>
            <a:pPr indent="0" lvl="0" marL="0" rtl="0">
              <a:spcBef>
                <a:spcPts val="0"/>
              </a:spcBef>
              <a:buNone/>
            </a:pPr>
            <a:r>
              <a:rPr lang="en" sz="1200">
                <a:solidFill>
                  <a:schemeClr val="dk1"/>
                </a:solidFill>
              </a:rPr>
              <a:t>Using head loss at the exit of the diffusers as design constraint for the design of the inlet manifold/diffuser system. This head loss in the exit of the diffuser will allow higher velocities (and pressure recovery) in the manifold pipe and thus will enable use of smaller diameter manifold pipes.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Diffusers</a:t>
            </a:r>
          </a:p>
          <a:p>
            <a:pPr indent="0" lvl="0" marL="0" rtl="0">
              <a:spcBef>
                <a:spcPts val="0"/>
              </a:spcBef>
              <a:buNone/>
            </a:pPr>
            <a:r>
              <a:rPr lang="en" sz="1200">
                <a:solidFill>
                  <a:schemeClr val="dk1"/>
                </a:solidFill>
              </a:rPr>
              <a:t>Maximum head loss in the sedimentation tank inlet is 1 cm</a:t>
            </a:r>
          </a:p>
          <a:p>
            <a:pPr indent="0" lvl="0" marL="0" rtl="0">
              <a:spcBef>
                <a:spcPts val="0"/>
              </a:spcBef>
              <a:buNone/>
            </a:pPr>
            <a:r>
              <a:rPr lang="en" sz="1200">
                <a:solidFill>
                  <a:schemeClr val="dk1"/>
                </a:solidFill>
              </a:rPr>
              <a:t>Nominal diameter of the sed tank diffuser = 1 inch</a:t>
            </a:r>
          </a:p>
          <a:p>
            <a:pPr indent="0" lvl="0" marL="0" rtl="0">
              <a:spcBef>
                <a:spcPts val="0"/>
              </a:spcBef>
              <a:buNone/>
            </a:pPr>
            <a:r>
              <a:rPr lang="en" sz="1200">
                <a:solidFill>
                  <a:schemeClr val="dk1"/>
                </a:solidFill>
              </a:rPr>
              <a:t>The diffuser pipes used in the sedimentation tank have an SDR of 26.</a:t>
            </a:r>
          </a:p>
          <a:p>
            <a:pPr indent="0" lvl="0" marL="0" rtl="0">
              <a:spcBef>
                <a:spcPts val="0"/>
              </a:spcBef>
              <a:buNone/>
            </a:pPr>
            <a:r>
              <a:rPr lang="en" sz="1200">
                <a:solidFill>
                  <a:schemeClr val="dk1"/>
                </a:solidFill>
              </a:rPr>
              <a:t>Stretch of the PVC pipes as they are heated and molded = 1.2</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Inlet Manifold</a:t>
            </a:r>
          </a:p>
          <a:p>
            <a:pPr indent="0" lvl="0" marL="0" rtl="0">
              <a:spcBef>
                <a:spcPts val="0"/>
              </a:spcBef>
              <a:buNone/>
            </a:pPr>
            <a:r>
              <a:rPr lang="en" sz="1200">
                <a:solidFill>
                  <a:schemeClr val="dk1"/>
                </a:solidFill>
              </a:rPr>
              <a:t>Length of sed tank / PVC pipe used to make the inlet manifold = 6 m</a:t>
            </a:r>
          </a:p>
          <a:p>
            <a:pPr indent="0" lvl="0" marL="0" rtl="0">
              <a:spcBef>
                <a:spcPts val="0"/>
              </a:spcBef>
              <a:buNone/>
            </a:pPr>
            <a:r>
              <a:rPr lang="en" sz="1200">
                <a:solidFill>
                  <a:schemeClr val="dk1"/>
                </a:solidFill>
              </a:rPr>
              <a:t>Head loss exiting the tank is 5 cm</a:t>
            </a:r>
          </a:p>
          <a:p>
            <a:pPr indent="0" lvl="0" marL="0" rtl="0">
              <a:spcBef>
                <a:spcPts val="0"/>
              </a:spcBef>
              <a:buNone/>
            </a:pPr>
            <a:r>
              <a:rPr lang="en" sz="1200">
                <a:solidFill>
                  <a:schemeClr val="dk1"/>
                </a:solidFill>
              </a:rPr>
              <a:t>The manifold used in the sedimentation tank has an SDR of 41.</a:t>
            </a:r>
          </a:p>
          <a:p>
            <a:pPr indent="0" lvl="0" marL="0" rtl="0">
              <a:spcBef>
                <a:spcPts val="0"/>
              </a:spcBef>
              <a:buNone/>
            </a:pPr>
            <a:r>
              <a:rPr lang="en" sz="1200">
                <a:solidFill>
                  <a:schemeClr val="dk1"/>
                </a:solidFill>
              </a:rPr>
              <a:t>The minimum port flow (from the first port) divided by the maximum port flow (from the last port) for flow division between sedimentation tanks and for flow distribution from the inlet manifold should be at least:  Q_ratio = 0.8</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Plate Settlers</a:t>
            </a:r>
            <a:r>
              <a:rPr lang="en" sz="1200">
                <a:solidFill>
                  <a:schemeClr val="dk1"/>
                </a:solidFill>
              </a:rPr>
              <a:t>:</a:t>
            </a:r>
          </a:p>
          <a:p>
            <a:pPr indent="0" lvl="0" marL="0" rtl="0">
              <a:spcBef>
                <a:spcPts val="0"/>
              </a:spcBef>
              <a:buNone/>
            </a:pPr>
            <a:r>
              <a:rPr lang="en" sz="1200">
                <a:solidFill>
                  <a:schemeClr val="dk1"/>
                </a:solidFill>
              </a:rPr>
              <a:t>Upflow velocity at the top of the floc blanket (V_sed_up = 1 mm/s)</a:t>
            </a:r>
          </a:p>
          <a:p>
            <a:pPr indent="0" lvl="0" marL="0" rtl="0">
              <a:spcBef>
                <a:spcPts val="0"/>
              </a:spcBef>
              <a:buNone/>
            </a:pPr>
            <a:r>
              <a:rPr lang="en" sz="1200">
                <a:solidFill>
                  <a:schemeClr val="dk1"/>
                </a:solidFill>
              </a:rPr>
              <a:t>Dimensions of the corrugated plastic sheets used to make the plate settlers:</a:t>
            </a:r>
          </a:p>
          <a:p>
            <a:pPr indent="457200" lvl="0" marL="0" rtl="0">
              <a:spcBef>
                <a:spcPts val="0"/>
              </a:spcBef>
              <a:buNone/>
            </a:pPr>
            <a:r>
              <a:rPr lang="en" sz="1200">
                <a:solidFill>
                  <a:schemeClr val="dk1"/>
                </a:solidFill>
              </a:rPr>
              <a:t>Width = 42 inches</a:t>
            </a:r>
          </a:p>
          <a:p>
            <a:pPr indent="457200" lvl="0" marL="0" rtl="0">
              <a:spcBef>
                <a:spcPts val="0"/>
              </a:spcBef>
              <a:buNone/>
            </a:pPr>
            <a:r>
              <a:rPr lang="en" sz="1200">
                <a:solidFill>
                  <a:schemeClr val="dk1"/>
                </a:solidFill>
              </a:rPr>
              <a:t>Thickness = 2 mm</a:t>
            </a:r>
          </a:p>
          <a:p>
            <a:pPr indent="0" lvl="0" marL="0" rtl="0">
              <a:spcBef>
                <a:spcPts val="0"/>
              </a:spcBef>
              <a:buNone/>
            </a:pPr>
            <a:r>
              <a:rPr lang="en" sz="1200">
                <a:solidFill>
                  <a:schemeClr val="dk1"/>
                </a:solidFill>
              </a:rPr>
              <a:t>Plate settlers angle = 60° from the horizontal</a:t>
            </a:r>
          </a:p>
          <a:p>
            <a:pPr indent="0" lvl="0" marL="0" rtl="0">
              <a:spcBef>
                <a:spcPts val="0"/>
              </a:spcBef>
              <a:buNone/>
            </a:pPr>
            <a:r>
              <a:rPr lang="en" sz="1200">
                <a:solidFill>
                  <a:schemeClr val="dk1"/>
                </a:solidFill>
              </a:rPr>
              <a:t>Plate setters spacing 2.5cm apart  (this is the perpendicular distance between plates, not the horizontal)</a:t>
            </a:r>
          </a:p>
          <a:p>
            <a:pPr indent="0" lvl="0" marL="0" rtl="0">
              <a:spcBef>
                <a:spcPts val="0"/>
              </a:spcBef>
              <a:buNone/>
            </a:pPr>
            <a:r>
              <a:rPr lang="en" sz="1200">
                <a:solidFill>
                  <a:schemeClr val="dk1"/>
                </a:solidFill>
              </a:rPr>
              <a:t>Plate settler capture velocity = 0.12 mm/s</a:t>
            </a:r>
          </a:p>
          <a:p>
            <a:pPr indent="0" lvl="0" marL="0" rtl="0">
              <a:spcBef>
                <a:spcPts val="0"/>
              </a:spcBef>
              <a:buNone/>
            </a:pPr>
            <a:r>
              <a:t/>
            </a:r>
            <a:endParaRPr sz="1200">
              <a:solidFill>
                <a:schemeClr val="dk1"/>
              </a:solidFill>
            </a:endParaRPr>
          </a:p>
          <a:p>
            <a:pPr indent="0" lvl="0" marL="0" rtl="0">
              <a:spcBef>
                <a:spcPts val="0"/>
              </a:spcBef>
              <a:buNone/>
            </a:pPr>
            <a:r>
              <a:rPr lang="en" sz="1200" u="sng">
                <a:solidFill>
                  <a:schemeClr val="dk1"/>
                </a:solidFill>
              </a:rPr>
              <a:t>Orifices in the Outlet Manifold</a:t>
            </a:r>
          </a:p>
          <a:p>
            <a:pPr indent="0" lvl="0" marL="0" rtl="0">
              <a:spcBef>
                <a:spcPts val="0"/>
              </a:spcBef>
              <a:buNone/>
            </a:pPr>
            <a:r>
              <a:rPr lang="en" sz="1200">
                <a:solidFill>
                  <a:schemeClr val="dk1"/>
                </a:solidFill>
              </a:rPr>
              <a:t>Design temperature to calculate viscosity is 15 deg C</a:t>
            </a:r>
          </a:p>
          <a:p>
            <a:pPr indent="0" lvl="0" marL="0" rtl="0">
              <a:spcBef>
                <a:spcPts val="0"/>
              </a:spcBef>
              <a:buNone/>
            </a:pPr>
            <a:r>
              <a:rPr lang="en" sz="1200">
                <a:solidFill>
                  <a:schemeClr val="dk1"/>
                </a:solidFill>
              </a:rPr>
              <a:t>Minor loss coefficient to be K = 1</a:t>
            </a:r>
          </a:p>
          <a:p>
            <a:pPr indent="0" lvl="0" marL="0" rtl="0">
              <a:spcBef>
                <a:spcPts val="0"/>
              </a:spcBef>
              <a:buNone/>
            </a:pPr>
            <a:r>
              <a:rPr lang="en" sz="1200">
                <a:solidFill>
                  <a:schemeClr val="dk1"/>
                </a:solidFill>
              </a:rPr>
              <a:t>Vena contracta (VC) is 0.63</a:t>
            </a:r>
          </a:p>
          <a:p>
            <a:pPr indent="0" lvl="0" marL="0" rtl="0">
              <a:spcBef>
                <a:spcPts val="0"/>
              </a:spcBef>
              <a:buNone/>
            </a:pPr>
            <a:r>
              <a:rPr lang="en" sz="1200">
                <a:solidFill>
                  <a:schemeClr val="dk1"/>
                </a:solidFill>
              </a:rPr>
              <a:t>Spacing between orifices in the outlet manifold is 10 cm</a:t>
            </a: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solidFill>
                <a:schemeClr val="dk1"/>
              </a:solidFill>
            </a:endParaRPr>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a:p>
            <a:pPr indent="0" lvl="0" marL="0" rtl="0">
              <a:spcBef>
                <a:spcPts val="0"/>
              </a:spcBef>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sz="1200">
                <a:solidFill>
                  <a:schemeClr val="dk1"/>
                </a:solidFill>
              </a:rPr>
              <a:t>Applications we envision for the project:</a:t>
            </a:r>
          </a:p>
          <a:p>
            <a:pPr indent="0" lvl="0" marL="0">
              <a:spcBef>
                <a:spcPts val="0"/>
              </a:spcBef>
              <a:buNone/>
            </a:pPr>
            <a:r>
              <a:rPr lang="en" sz="1200">
                <a:solidFill>
                  <a:schemeClr val="dk1"/>
                </a:solidFill>
              </a:rPr>
              <a:t>As one part of the Sedimentation tank civil work design challenge component, these hydraulics-based functions for dimensions of the sedimentation tank remainder will expedite the design process when combined with the channel designs from the flocculator to the filters.</a:t>
            </a:r>
          </a:p>
          <a:p>
            <a:pPr indent="0" lvl="0" marL="0">
              <a:spcBef>
                <a:spcPts val="0"/>
              </a:spcBef>
              <a:buNone/>
            </a:pPr>
            <a:r>
              <a:t/>
            </a:r>
            <a:endParaRPr sz="1200">
              <a:solidFill>
                <a:schemeClr val="dk1"/>
              </a:solidFill>
            </a:endParaRPr>
          </a:p>
          <a:p>
            <a:pPr indent="-69850" lvl="0" marL="0" rtl="0">
              <a:spcBef>
                <a:spcPts val="0"/>
              </a:spcBef>
              <a:buClr>
                <a:schemeClr val="dk1"/>
              </a:buClr>
              <a:buSzPts val="1100"/>
              <a:buFont typeface="Arial"/>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sz="1200">
                <a:solidFill>
                  <a:schemeClr val="dk1"/>
                </a:solidFill>
              </a:rPr>
              <a:t>What we learned and recommendations for further development</a:t>
            </a:r>
          </a:p>
          <a:p>
            <a:pPr indent="0" lvl="0" marL="0" rtl="0">
              <a:spcBef>
                <a:spcPts val="0"/>
              </a:spcBef>
              <a:buNone/>
            </a:pPr>
            <a:r>
              <a:t/>
            </a:r>
            <a:endParaRPr sz="1200">
              <a:solidFill>
                <a:schemeClr val="dk1"/>
              </a:solidFill>
            </a:endParaRPr>
          </a:p>
          <a:p>
            <a:pPr indent="-69850" lvl="0" marL="0" rtl="0">
              <a:spcBef>
                <a:spcPts val="0"/>
              </a:spcBef>
              <a:buClr>
                <a:schemeClr val="dk1"/>
              </a:buClr>
              <a:buSzPts val="1100"/>
              <a:buFont typeface="Arial"/>
              <a:buNone/>
            </a:pPr>
            <a:r>
              <a:t/>
            </a:r>
            <a:endParaRPr sz="1200">
              <a:solidFill>
                <a:schemeClr val="dk1"/>
              </a:solidFill>
            </a:endParaRPr>
          </a:p>
          <a:p>
            <a:pPr indent="-69850" lvl="0" marL="0" rtl="0">
              <a:lnSpc>
                <a:spcPct val="150000"/>
              </a:lnSpc>
              <a:spcBef>
                <a:spcPts val="0"/>
              </a:spcBef>
              <a:buClr>
                <a:schemeClr val="dk1"/>
              </a:buClr>
              <a:buSzPts val="1100"/>
              <a:buFont typeface="Arial"/>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ts val="5200"/>
              <a:buNone/>
              <a:defRPr sz="5200"/>
            </a:lvl1pPr>
            <a:lvl2pPr lvl="1" rtl="0" algn="ctr">
              <a:spcBef>
                <a:spcPts val="0"/>
              </a:spcBef>
              <a:buSzPts val="5200"/>
              <a:buNone/>
              <a:defRPr sz="5200"/>
            </a:lvl2pPr>
            <a:lvl3pPr lvl="2" rtl="0" algn="ctr">
              <a:spcBef>
                <a:spcPts val="0"/>
              </a:spcBef>
              <a:buSzPts val="5200"/>
              <a:buNone/>
              <a:defRPr sz="5200"/>
            </a:lvl3pPr>
            <a:lvl4pPr lvl="3" rtl="0" algn="ctr">
              <a:spcBef>
                <a:spcPts val="0"/>
              </a:spcBef>
              <a:buSzPts val="5200"/>
              <a:buNone/>
              <a:defRPr sz="5200"/>
            </a:lvl4pPr>
            <a:lvl5pPr lvl="4" rtl="0" algn="ctr">
              <a:spcBef>
                <a:spcPts val="0"/>
              </a:spcBef>
              <a:buSzPts val="5200"/>
              <a:buNone/>
              <a:defRPr sz="5200"/>
            </a:lvl5pPr>
            <a:lvl6pPr lvl="5" rtl="0" algn="ctr">
              <a:spcBef>
                <a:spcPts val="0"/>
              </a:spcBef>
              <a:buSzPts val="5200"/>
              <a:buNone/>
              <a:defRPr sz="5200"/>
            </a:lvl6pPr>
            <a:lvl7pPr lvl="6" rtl="0" algn="ctr">
              <a:spcBef>
                <a:spcPts val="0"/>
              </a:spcBef>
              <a:buSzPts val="5200"/>
              <a:buNone/>
              <a:defRPr sz="5200"/>
            </a:lvl7pPr>
            <a:lvl8pPr lvl="7" rtl="0" algn="ctr">
              <a:spcBef>
                <a:spcPts val="0"/>
              </a:spcBef>
              <a:buSzPts val="5200"/>
              <a:buNone/>
              <a:defRPr sz="5200"/>
            </a:lvl8pPr>
            <a:lvl9pPr lvl="8" rtl="0"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rtl="0" algn="ctr">
              <a:spcBef>
                <a:spcPts val="0"/>
              </a:spcBef>
              <a:buSzPts val="12000"/>
              <a:buNone/>
              <a:defRPr sz="12000"/>
            </a:lvl1pPr>
            <a:lvl2pPr lvl="1" rtl="0" algn="ctr">
              <a:spcBef>
                <a:spcPts val="0"/>
              </a:spcBef>
              <a:buSzPts val="12000"/>
              <a:buNone/>
              <a:defRPr sz="12000"/>
            </a:lvl2pPr>
            <a:lvl3pPr lvl="2" rtl="0" algn="ctr">
              <a:spcBef>
                <a:spcPts val="0"/>
              </a:spcBef>
              <a:buSzPts val="12000"/>
              <a:buNone/>
              <a:defRPr sz="12000"/>
            </a:lvl3pPr>
            <a:lvl4pPr lvl="3" rtl="0" algn="ctr">
              <a:spcBef>
                <a:spcPts val="0"/>
              </a:spcBef>
              <a:buSzPts val="12000"/>
              <a:buNone/>
              <a:defRPr sz="12000"/>
            </a:lvl4pPr>
            <a:lvl5pPr lvl="4" rtl="0" algn="ctr">
              <a:spcBef>
                <a:spcPts val="0"/>
              </a:spcBef>
              <a:buSzPts val="12000"/>
              <a:buNone/>
              <a:defRPr sz="12000"/>
            </a:lvl5pPr>
            <a:lvl6pPr lvl="5" rtl="0" algn="ctr">
              <a:spcBef>
                <a:spcPts val="0"/>
              </a:spcBef>
              <a:buSzPts val="12000"/>
              <a:buNone/>
              <a:defRPr sz="12000"/>
            </a:lvl6pPr>
            <a:lvl7pPr lvl="6" rtl="0" algn="ctr">
              <a:spcBef>
                <a:spcPts val="0"/>
              </a:spcBef>
              <a:buSzPts val="12000"/>
              <a:buNone/>
              <a:defRPr sz="12000"/>
            </a:lvl7pPr>
            <a:lvl8pPr lvl="7" rtl="0" algn="ctr">
              <a:spcBef>
                <a:spcPts val="0"/>
              </a:spcBef>
              <a:buSzPts val="12000"/>
              <a:buNone/>
              <a:defRPr sz="12000"/>
            </a:lvl8pPr>
            <a:lvl9pPr lvl="8" rtl="0"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rtl="0" algn="ctr">
              <a:spcBef>
                <a:spcPts val="0"/>
              </a:spcBef>
              <a:buSzPts val="1800"/>
              <a:buChar char="●"/>
              <a:defRPr/>
            </a:lvl1pPr>
            <a:lvl2pPr lvl="1" rtl="0" algn="ctr">
              <a:spcBef>
                <a:spcPts val="0"/>
              </a:spcBef>
              <a:buSzPts val="1400"/>
              <a:buChar char="○"/>
              <a:defRPr/>
            </a:lvl2pPr>
            <a:lvl3pPr lvl="2" rtl="0" algn="ctr">
              <a:spcBef>
                <a:spcPts val="0"/>
              </a:spcBef>
              <a:buSzPts val="1400"/>
              <a:buChar char="■"/>
              <a:defRPr/>
            </a:lvl3pPr>
            <a:lvl4pPr lvl="3" rtl="0" algn="ctr">
              <a:spcBef>
                <a:spcPts val="0"/>
              </a:spcBef>
              <a:buSzPts val="1400"/>
              <a:buChar char="●"/>
              <a:defRPr/>
            </a:lvl4pPr>
            <a:lvl5pPr lvl="4" rtl="0" algn="ctr">
              <a:spcBef>
                <a:spcPts val="0"/>
              </a:spcBef>
              <a:buSzPts val="1400"/>
              <a:buChar char="○"/>
              <a:defRPr/>
            </a:lvl5pPr>
            <a:lvl6pPr lvl="5" rtl="0" algn="ctr">
              <a:spcBef>
                <a:spcPts val="0"/>
              </a:spcBef>
              <a:buSzPts val="1400"/>
              <a:buChar char="■"/>
              <a:defRPr/>
            </a:lvl6pPr>
            <a:lvl7pPr lvl="6" rtl="0" algn="ctr">
              <a:spcBef>
                <a:spcPts val="0"/>
              </a:spcBef>
              <a:buSzPts val="1400"/>
              <a:buChar char="●"/>
              <a:defRPr/>
            </a:lvl7pPr>
            <a:lvl8pPr lvl="7" rtl="0" algn="ctr">
              <a:spcBef>
                <a:spcPts val="0"/>
              </a:spcBef>
              <a:buSzPts val="1400"/>
              <a:buChar char="○"/>
              <a:defRPr/>
            </a:lvl8pPr>
            <a:lvl9pPr lvl="8" rtl="0"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rtl="0" algn="ctr">
              <a:spcBef>
                <a:spcPts val="0"/>
              </a:spcBef>
              <a:buSzPts val="3600"/>
              <a:buNone/>
              <a:defRPr sz="3600"/>
            </a:lvl1pPr>
            <a:lvl2pPr lvl="1" rtl="0" algn="ctr">
              <a:spcBef>
                <a:spcPts val="0"/>
              </a:spcBef>
              <a:buSzPts val="3600"/>
              <a:buNone/>
              <a:defRPr sz="3600"/>
            </a:lvl2pPr>
            <a:lvl3pPr lvl="2" rtl="0" algn="ctr">
              <a:spcBef>
                <a:spcPts val="0"/>
              </a:spcBef>
              <a:buSzPts val="3600"/>
              <a:buNone/>
              <a:defRPr sz="3600"/>
            </a:lvl3pPr>
            <a:lvl4pPr lvl="3" rtl="0" algn="ctr">
              <a:spcBef>
                <a:spcPts val="0"/>
              </a:spcBef>
              <a:buSzPts val="3600"/>
              <a:buNone/>
              <a:defRPr sz="3600"/>
            </a:lvl4pPr>
            <a:lvl5pPr lvl="4" rtl="0" algn="ctr">
              <a:spcBef>
                <a:spcPts val="0"/>
              </a:spcBef>
              <a:buSzPts val="3600"/>
              <a:buNone/>
              <a:defRPr sz="3600"/>
            </a:lvl5pPr>
            <a:lvl6pPr lvl="5" rtl="0" algn="ctr">
              <a:spcBef>
                <a:spcPts val="0"/>
              </a:spcBef>
              <a:buSzPts val="3600"/>
              <a:buNone/>
              <a:defRPr sz="3600"/>
            </a:lvl6pPr>
            <a:lvl7pPr lvl="6" rtl="0" algn="ctr">
              <a:spcBef>
                <a:spcPts val="0"/>
              </a:spcBef>
              <a:buSzPts val="3600"/>
              <a:buNone/>
              <a:defRPr sz="3600"/>
            </a:lvl7pPr>
            <a:lvl8pPr lvl="7" rtl="0" algn="ctr">
              <a:spcBef>
                <a:spcPts val="0"/>
              </a:spcBef>
              <a:buSzPts val="3600"/>
              <a:buNone/>
              <a:defRPr sz="3600"/>
            </a:lvl8pPr>
            <a:lvl9pPr lvl="8" rtl="0"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rtl="0">
              <a:spcBef>
                <a:spcPts val="0"/>
              </a:spcBef>
              <a:buSzPts val="1400"/>
              <a:buChar char="●"/>
              <a:defRPr sz="14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rtl="0">
              <a:spcBef>
                <a:spcPts val="0"/>
              </a:spcBef>
              <a:buSzPts val="2400"/>
              <a:buNone/>
              <a:defRPr sz="2400"/>
            </a:lvl1pPr>
            <a:lvl2pPr lvl="1" rtl="0">
              <a:spcBef>
                <a:spcPts val="0"/>
              </a:spcBef>
              <a:buSzPts val="2400"/>
              <a:buNone/>
              <a:defRPr sz="2400"/>
            </a:lvl2pPr>
            <a:lvl3pPr lvl="2" rtl="0">
              <a:spcBef>
                <a:spcPts val="0"/>
              </a:spcBef>
              <a:buSzPts val="2400"/>
              <a:buNone/>
              <a:defRPr sz="2400"/>
            </a:lvl3pPr>
            <a:lvl4pPr lvl="3" rtl="0">
              <a:spcBef>
                <a:spcPts val="0"/>
              </a:spcBef>
              <a:buSzPts val="2400"/>
              <a:buNone/>
              <a:defRPr sz="2400"/>
            </a:lvl4pPr>
            <a:lvl5pPr lvl="4" rtl="0">
              <a:spcBef>
                <a:spcPts val="0"/>
              </a:spcBef>
              <a:buSzPts val="2400"/>
              <a:buNone/>
              <a:defRPr sz="2400"/>
            </a:lvl5pPr>
            <a:lvl6pPr lvl="5" rtl="0">
              <a:spcBef>
                <a:spcPts val="0"/>
              </a:spcBef>
              <a:buSzPts val="2400"/>
              <a:buNone/>
              <a:defRPr sz="2400"/>
            </a:lvl6pPr>
            <a:lvl7pPr lvl="6" rtl="0">
              <a:spcBef>
                <a:spcPts val="0"/>
              </a:spcBef>
              <a:buSzPts val="2400"/>
              <a:buNone/>
              <a:defRPr sz="2400"/>
            </a:lvl7pPr>
            <a:lvl8pPr lvl="7" rtl="0">
              <a:spcBef>
                <a:spcPts val="0"/>
              </a:spcBef>
              <a:buSzPts val="2400"/>
              <a:buNone/>
              <a:defRPr sz="2400"/>
            </a:lvl8pPr>
            <a:lvl9pPr lvl="8" rtl="0">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rtl="0">
              <a:spcBef>
                <a:spcPts val="0"/>
              </a:spcBef>
              <a:buSzPts val="1200"/>
              <a:buChar char="●"/>
              <a:defRPr sz="1200"/>
            </a:lvl1pPr>
            <a:lvl2pPr lvl="1" rtl="0">
              <a:spcBef>
                <a:spcPts val="0"/>
              </a:spcBef>
              <a:buSzPts val="1200"/>
              <a:buChar char="○"/>
              <a:defRPr sz="1200"/>
            </a:lvl2pPr>
            <a:lvl3pPr lvl="2" rtl="0">
              <a:spcBef>
                <a:spcPts val="0"/>
              </a:spcBef>
              <a:buSzPts val="1200"/>
              <a:buChar char="■"/>
              <a:defRPr sz="1200"/>
            </a:lvl3pPr>
            <a:lvl4pPr lvl="3" rtl="0">
              <a:spcBef>
                <a:spcPts val="0"/>
              </a:spcBef>
              <a:buSzPts val="1200"/>
              <a:buChar char="●"/>
              <a:defRPr sz="1200"/>
            </a:lvl4pPr>
            <a:lvl5pPr lvl="4" rtl="0">
              <a:spcBef>
                <a:spcPts val="0"/>
              </a:spcBef>
              <a:buSzPts val="1200"/>
              <a:buChar char="○"/>
              <a:defRPr sz="1200"/>
            </a:lvl5pPr>
            <a:lvl6pPr lvl="5" rtl="0">
              <a:spcBef>
                <a:spcPts val="0"/>
              </a:spcBef>
              <a:buSzPts val="1200"/>
              <a:buChar char="■"/>
              <a:defRPr sz="1200"/>
            </a:lvl6pPr>
            <a:lvl7pPr lvl="6" rtl="0">
              <a:spcBef>
                <a:spcPts val="0"/>
              </a:spcBef>
              <a:buSzPts val="1200"/>
              <a:buChar char="●"/>
              <a:defRPr sz="1200"/>
            </a:lvl7pPr>
            <a:lvl8pPr lvl="7" rtl="0">
              <a:spcBef>
                <a:spcPts val="0"/>
              </a:spcBef>
              <a:buSzPts val="1200"/>
              <a:buChar char="○"/>
              <a:defRPr sz="1200"/>
            </a:lvl8pPr>
            <a:lvl9pPr lvl="8" rtl="0">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rtl="0">
              <a:spcBef>
                <a:spcPts val="0"/>
              </a:spcBef>
              <a:buSzPts val="4800"/>
              <a:buNone/>
              <a:defRPr sz="4800"/>
            </a:lvl1pPr>
            <a:lvl2pPr lvl="1" rtl="0">
              <a:spcBef>
                <a:spcPts val="0"/>
              </a:spcBef>
              <a:buSzPts val="4800"/>
              <a:buNone/>
              <a:defRPr sz="4800"/>
            </a:lvl2pPr>
            <a:lvl3pPr lvl="2" rtl="0">
              <a:spcBef>
                <a:spcPts val="0"/>
              </a:spcBef>
              <a:buSzPts val="4800"/>
              <a:buNone/>
              <a:defRPr sz="4800"/>
            </a:lvl3pPr>
            <a:lvl4pPr lvl="3" rtl="0">
              <a:spcBef>
                <a:spcPts val="0"/>
              </a:spcBef>
              <a:buSzPts val="4800"/>
              <a:buNone/>
              <a:defRPr sz="4800"/>
            </a:lvl4pPr>
            <a:lvl5pPr lvl="4" rtl="0">
              <a:spcBef>
                <a:spcPts val="0"/>
              </a:spcBef>
              <a:buSzPts val="4800"/>
              <a:buNone/>
              <a:defRPr sz="4800"/>
            </a:lvl5pPr>
            <a:lvl6pPr lvl="5" rtl="0">
              <a:spcBef>
                <a:spcPts val="0"/>
              </a:spcBef>
              <a:buSzPts val="4800"/>
              <a:buNone/>
              <a:defRPr sz="4800"/>
            </a:lvl6pPr>
            <a:lvl7pPr lvl="6" rtl="0">
              <a:spcBef>
                <a:spcPts val="0"/>
              </a:spcBef>
              <a:buSzPts val="4800"/>
              <a:buNone/>
              <a:defRPr sz="4800"/>
            </a:lvl7pPr>
            <a:lvl8pPr lvl="7" rtl="0">
              <a:spcBef>
                <a:spcPts val="0"/>
              </a:spcBef>
              <a:buSzPts val="4800"/>
              <a:buNone/>
              <a:defRPr sz="4800"/>
            </a:lvl8pPr>
            <a:lvl9pPr lvl="8" rtl="0">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rtl="0" algn="ctr">
              <a:spcBef>
                <a:spcPts val="0"/>
              </a:spcBef>
              <a:buSzPts val="4200"/>
              <a:buNone/>
              <a:defRPr sz="4200"/>
            </a:lvl1pPr>
            <a:lvl2pPr lvl="1" rtl="0" algn="ctr">
              <a:spcBef>
                <a:spcPts val="0"/>
              </a:spcBef>
              <a:buSzPts val="4200"/>
              <a:buNone/>
              <a:defRPr sz="4200"/>
            </a:lvl2pPr>
            <a:lvl3pPr lvl="2" rtl="0" algn="ctr">
              <a:spcBef>
                <a:spcPts val="0"/>
              </a:spcBef>
              <a:buSzPts val="4200"/>
              <a:buNone/>
              <a:defRPr sz="4200"/>
            </a:lvl3pPr>
            <a:lvl4pPr lvl="3" rtl="0" algn="ctr">
              <a:spcBef>
                <a:spcPts val="0"/>
              </a:spcBef>
              <a:buSzPts val="4200"/>
              <a:buNone/>
              <a:defRPr sz="4200"/>
            </a:lvl4pPr>
            <a:lvl5pPr lvl="4" rtl="0" algn="ctr">
              <a:spcBef>
                <a:spcPts val="0"/>
              </a:spcBef>
              <a:buSzPts val="4200"/>
              <a:buNone/>
              <a:defRPr sz="4200"/>
            </a:lvl5pPr>
            <a:lvl6pPr lvl="5" rtl="0" algn="ctr">
              <a:spcBef>
                <a:spcPts val="0"/>
              </a:spcBef>
              <a:buSzPts val="4200"/>
              <a:buNone/>
              <a:defRPr sz="4200"/>
            </a:lvl6pPr>
            <a:lvl7pPr lvl="6" rtl="0" algn="ctr">
              <a:spcBef>
                <a:spcPts val="0"/>
              </a:spcBef>
              <a:buSzPts val="4200"/>
              <a:buNone/>
              <a:defRPr sz="4200"/>
            </a:lvl7pPr>
            <a:lvl8pPr lvl="7" rtl="0" algn="ctr">
              <a:spcBef>
                <a:spcPts val="0"/>
              </a:spcBef>
              <a:buSzPts val="4200"/>
              <a:buNone/>
              <a:defRPr sz="4200"/>
            </a:lvl8pPr>
            <a:lvl9pPr lvl="8" rtl="0"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1"/>
              </a:buClr>
              <a:buSzPts val="2800"/>
              <a:buNone/>
              <a:defRPr sz="2800">
                <a:solidFill>
                  <a:schemeClr val="dk1"/>
                </a:solidFill>
              </a:defRPr>
            </a:lvl1pPr>
            <a:lvl2pPr lvl="1" rtl="0">
              <a:spcBef>
                <a:spcPts val="0"/>
              </a:spcBef>
              <a:buClr>
                <a:schemeClr val="dk1"/>
              </a:buClr>
              <a:buSzPts val="2800"/>
              <a:buNone/>
              <a:defRPr sz="2800">
                <a:solidFill>
                  <a:schemeClr val="dk1"/>
                </a:solidFill>
              </a:defRPr>
            </a:lvl2pPr>
            <a:lvl3pPr lvl="2" rtl="0">
              <a:spcBef>
                <a:spcPts val="0"/>
              </a:spcBef>
              <a:buClr>
                <a:schemeClr val="dk1"/>
              </a:buClr>
              <a:buSzPts val="2800"/>
              <a:buNone/>
              <a:defRPr sz="2800">
                <a:solidFill>
                  <a:schemeClr val="dk1"/>
                </a:solidFill>
              </a:defRPr>
            </a:lvl3pPr>
            <a:lvl4pPr lvl="3" rtl="0">
              <a:spcBef>
                <a:spcPts val="0"/>
              </a:spcBef>
              <a:buClr>
                <a:schemeClr val="dk1"/>
              </a:buClr>
              <a:buSzPts val="2800"/>
              <a:buNone/>
              <a:defRPr sz="2800">
                <a:solidFill>
                  <a:schemeClr val="dk1"/>
                </a:solidFill>
              </a:defRPr>
            </a:lvl4pPr>
            <a:lvl5pPr lvl="4" rtl="0">
              <a:spcBef>
                <a:spcPts val="0"/>
              </a:spcBef>
              <a:buClr>
                <a:schemeClr val="dk1"/>
              </a:buClr>
              <a:buSzPts val="2800"/>
              <a:buNone/>
              <a:defRPr sz="2800">
                <a:solidFill>
                  <a:schemeClr val="dk1"/>
                </a:solidFill>
              </a:defRPr>
            </a:lvl5pPr>
            <a:lvl6pPr lvl="5" rtl="0">
              <a:spcBef>
                <a:spcPts val="0"/>
              </a:spcBef>
              <a:buClr>
                <a:schemeClr val="dk1"/>
              </a:buClr>
              <a:buSzPts val="2800"/>
              <a:buNone/>
              <a:defRPr sz="2800">
                <a:solidFill>
                  <a:schemeClr val="dk1"/>
                </a:solidFill>
              </a:defRPr>
            </a:lvl6pPr>
            <a:lvl7pPr lvl="6" rtl="0">
              <a:spcBef>
                <a:spcPts val="0"/>
              </a:spcBef>
              <a:buClr>
                <a:schemeClr val="dk1"/>
              </a:buClr>
              <a:buSzPts val="2800"/>
              <a:buNone/>
              <a:defRPr sz="2800">
                <a:solidFill>
                  <a:schemeClr val="dk1"/>
                </a:solidFill>
              </a:defRPr>
            </a:lvl7pPr>
            <a:lvl8pPr lvl="7" rtl="0">
              <a:spcBef>
                <a:spcPts val="0"/>
              </a:spcBef>
              <a:buClr>
                <a:schemeClr val="dk1"/>
              </a:buClr>
              <a:buSzPts val="2800"/>
              <a:buNone/>
              <a:defRPr sz="2800">
                <a:solidFill>
                  <a:schemeClr val="dk1"/>
                </a:solidFill>
              </a:defRPr>
            </a:lvl8pPr>
            <a:lvl9pPr lvl="8" rtl="0">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800"/>
              <a:buChar char="●"/>
              <a:defRPr sz="1800">
                <a:solidFill>
                  <a:schemeClr val="dk2"/>
                </a:solidFill>
              </a:defRPr>
            </a:lvl1pPr>
            <a:lvl2pPr lvl="1" rtl="0">
              <a:lnSpc>
                <a:spcPct val="115000"/>
              </a:lnSpc>
              <a:spcBef>
                <a:spcPts val="0"/>
              </a:spcBef>
              <a:spcAft>
                <a:spcPts val="1600"/>
              </a:spcAft>
              <a:buClr>
                <a:schemeClr val="dk2"/>
              </a:buClr>
              <a:buSzPts val="1400"/>
              <a:buChar char="○"/>
              <a:defRPr>
                <a:solidFill>
                  <a:schemeClr val="dk2"/>
                </a:solidFill>
              </a:defRPr>
            </a:lvl2pPr>
            <a:lvl3pPr lvl="2" rtl="0">
              <a:lnSpc>
                <a:spcPct val="115000"/>
              </a:lnSpc>
              <a:spcBef>
                <a:spcPts val="0"/>
              </a:spcBef>
              <a:spcAft>
                <a:spcPts val="1600"/>
              </a:spcAft>
              <a:buClr>
                <a:schemeClr val="dk2"/>
              </a:buClr>
              <a:buSzPts val="1400"/>
              <a:buChar char="■"/>
              <a:defRPr>
                <a:solidFill>
                  <a:schemeClr val="dk2"/>
                </a:solidFill>
              </a:defRPr>
            </a:lvl3pPr>
            <a:lvl4pPr lvl="3" rtl="0">
              <a:lnSpc>
                <a:spcPct val="115000"/>
              </a:lnSpc>
              <a:spcBef>
                <a:spcPts val="0"/>
              </a:spcBef>
              <a:spcAft>
                <a:spcPts val="1600"/>
              </a:spcAft>
              <a:buClr>
                <a:schemeClr val="dk2"/>
              </a:buClr>
              <a:buSzPts val="1400"/>
              <a:buChar char="●"/>
              <a:defRPr>
                <a:solidFill>
                  <a:schemeClr val="dk2"/>
                </a:solidFill>
              </a:defRPr>
            </a:lvl4pPr>
            <a:lvl5pPr lvl="4" rtl="0">
              <a:lnSpc>
                <a:spcPct val="115000"/>
              </a:lnSpc>
              <a:spcBef>
                <a:spcPts val="0"/>
              </a:spcBef>
              <a:spcAft>
                <a:spcPts val="1600"/>
              </a:spcAft>
              <a:buClr>
                <a:schemeClr val="dk2"/>
              </a:buClr>
              <a:buSzPts val="1400"/>
              <a:buChar char="○"/>
              <a:defRPr>
                <a:solidFill>
                  <a:schemeClr val="dk2"/>
                </a:solidFill>
              </a:defRPr>
            </a:lvl5pPr>
            <a:lvl6pPr lvl="5" rtl="0">
              <a:lnSpc>
                <a:spcPct val="115000"/>
              </a:lnSpc>
              <a:spcBef>
                <a:spcPts val="0"/>
              </a:spcBef>
              <a:spcAft>
                <a:spcPts val="1600"/>
              </a:spcAft>
              <a:buClr>
                <a:schemeClr val="dk2"/>
              </a:buClr>
              <a:buSzPts val="1400"/>
              <a:buChar char="■"/>
              <a:defRPr>
                <a:solidFill>
                  <a:schemeClr val="dk2"/>
                </a:solidFill>
              </a:defRPr>
            </a:lvl6pPr>
            <a:lvl7pPr lvl="6" rtl="0">
              <a:lnSpc>
                <a:spcPct val="115000"/>
              </a:lnSpc>
              <a:spcBef>
                <a:spcPts val="0"/>
              </a:spcBef>
              <a:spcAft>
                <a:spcPts val="1600"/>
              </a:spcAft>
              <a:buClr>
                <a:schemeClr val="dk2"/>
              </a:buClr>
              <a:buSzPts val="1400"/>
              <a:buChar char="●"/>
              <a:defRPr>
                <a:solidFill>
                  <a:schemeClr val="dk2"/>
                </a:solidFill>
              </a:defRPr>
            </a:lvl7pPr>
            <a:lvl8pPr lvl="7" rtl="0">
              <a:lnSpc>
                <a:spcPct val="115000"/>
              </a:lnSpc>
              <a:spcBef>
                <a:spcPts val="0"/>
              </a:spcBef>
              <a:spcAft>
                <a:spcPts val="1600"/>
              </a:spcAft>
              <a:buClr>
                <a:schemeClr val="dk2"/>
              </a:buClr>
              <a:buSzPts val="1400"/>
              <a:buChar char="○"/>
              <a:defRPr>
                <a:solidFill>
                  <a:schemeClr val="dk2"/>
                </a:solidFill>
              </a:defRPr>
            </a:lvl8pPr>
            <a:lvl9pPr lvl="8" rtl="0">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784500" y="683000"/>
            <a:ext cx="7339800" cy="1334700"/>
          </a:xfrm>
          <a:prstGeom prst="rect">
            <a:avLst/>
          </a:prstGeom>
        </p:spPr>
        <p:txBody>
          <a:bodyPr anchorCtr="0" anchor="b" bIns="91425" lIns="91425" rIns="91425" wrap="square" tIns="91425">
            <a:noAutofit/>
          </a:bodyPr>
          <a:lstStyle/>
          <a:p>
            <a:pPr indent="0" lvl="0" marL="0" rtl="0" algn="r">
              <a:lnSpc>
                <a:spcPct val="115000"/>
              </a:lnSpc>
              <a:spcBef>
                <a:spcPts val="0"/>
              </a:spcBef>
              <a:buNone/>
            </a:pPr>
            <a:r>
              <a:rPr lang="en" sz="3600"/>
              <a:t>Sedimentation Tank Remainder</a:t>
            </a:r>
          </a:p>
          <a:p>
            <a:pPr indent="0" lvl="0" marL="0" algn="r">
              <a:lnSpc>
                <a:spcPct val="115000"/>
              </a:lnSpc>
              <a:spcBef>
                <a:spcPts val="0"/>
              </a:spcBef>
              <a:buNone/>
            </a:pPr>
            <a:r>
              <a:rPr lang="en" sz="2400"/>
              <a:t>Capstone Design 2017 </a:t>
            </a:r>
          </a:p>
        </p:txBody>
      </p:sp>
      <p:sp>
        <p:nvSpPr>
          <p:cNvPr id="55" name="Shape 55"/>
          <p:cNvSpPr txBox="1"/>
          <p:nvPr>
            <p:ph idx="1" type="subTitle"/>
          </p:nvPr>
        </p:nvSpPr>
        <p:spPr>
          <a:xfrm>
            <a:off x="784500" y="2256725"/>
            <a:ext cx="7339800" cy="1962600"/>
          </a:xfrm>
          <a:prstGeom prst="rect">
            <a:avLst/>
          </a:prstGeom>
        </p:spPr>
        <p:txBody>
          <a:bodyPr anchorCtr="0" anchor="t" bIns="91425" lIns="91425" rIns="91425" wrap="square" tIns="91425">
            <a:noAutofit/>
          </a:bodyPr>
          <a:lstStyle/>
          <a:p>
            <a:pPr indent="0" lvl="0" marL="0" rtl="0" algn="r">
              <a:lnSpc>
                <a:spcPct val="115000"/>
              </a:lnSpc>
              <a:spcBef>
                <a:spcPts val="0"/>
              </a:spcBef>
              <a:buNone/>
            </a:pPr>
            <a:r>
              <a:rPr lang="en" sz="2400">
                <a:solidFill>
                  <a:srgbClr val="000000"/>
                </a:solidFill>
              </a:rPr>
              <a:t>Team SYM</a:t>
            </a:r>
          </a:p>
          <a:p>
            <a:pPr indent="0" lvl="0" marL="0" algn="r">
              <a:lnSpc>
                <a:spcPct val="115000"/>
              </a:lnSpc>
              <a:spcBef>
                <a:spcPts val="0"/>
              </a:spcBef>
              <a:buNone/>
            </a:pPr>
            <a:r>
              <a:rPr lang="en" sz="2000"/>
              <a:t>Melanie Lim</a:t>
            </a:r>
          </a:p>
          <a:p>
            <a:pPr indent="0" lvl="0" marL="0" algn="r">
              <a:lnSpc>
                <a:spcPct val="115000"/>
              </a:lnSpc>
              <a:spcBef>
                <a:spcPts val="0"/>
              </a:spcBef>
              <a:buNone/>
            </a:pPr>
            <a:r>
              <a:rPr lang="en" sz="2000"/>
              <a:t>Shiyao Sun</a:t>
            </a:r>
          </a:p>
        </p:txBody>
      </p:sp>
      <p:cxnSp>
        <p:nvCxnSpPr>
          <p:cNvPr id="56" name="Shape 56"/>
          <p:cNvCxnSpPr/>
          <p:nvPr/>
        </p:nvCxnSpPr>
        <p:spPr>
          <a:xfrm>
            <a:off x="1037400" y="2111500"/>
            <a:ext cx="7069200" cy="0"/>
          </a:xfrm>
          <a:prstGeom prst="straightConnector1">
            <a:avLst/>
          </a:prstGeom>
          <a:noFill/>
          <a:ln cap="flat" cmpd="sng" w="28575">
            <a:solidFill>
              <a:srgbClr val="6D9EEB"/>
            </a:solidFill>
            <a:prstDash val="solid"/>
            <a:round/>
            <a:headEnd len="lg" w="lg" type="none"/>
            <a:tailEnd len="lg" w="lg" type="none"/>
          </a:ln>
        </p:spPr>
      </p:cxnSp>
      <p:cxnSp>
        <p:nvCxnSpPr>
          <p:cNvPr id="57" name="Shape 57"/>
          <p:cNvCxnSpPr/>
          <p:nvPr/>
        </p:nvCxnSpPr>
        <p:spPr>
          <a:xfrm>
            <a:off x="1037400" y="2044713"/>
            <a:ext cx="7069200" cy="0"/>
          </a:xfrm>
          <a:prstGeom prst="straightConnector1">
            <a:avLst/>
          </a:prstGeom>
          <a:noFill/>
          <a:ln cap="flat" cmpd="sng" w="28575">
            <a:solidFill>
              <a:srgbClr val="6D9EEB"/>
            </a:solidFill>
            <a:prstDash val="solid"/>
            <a:round/>
            <a:headEnd len="lg" w="lg" type="none"/>
            <a:tailEnd len="lg" w="lg"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789825" y="721925"/>
            <a:ext cx="7187100" cy="572700"/>
          </a:xfrm>
          <a:prstGeom prst="rect">
            <a:avLst/>
          </a:prstGeom>
        </p:spPr>
        <p:txBody>
          <a:bodyPr anchorCtr="0" anchor="t" bIns="91425" lIns="91425" rIns="91425" wrap="square" tIns="91425">
            <a:noAutofit/>
          </a:bodyPr>
          <a:lstStyle/>
          <a:p>
            <a:pPr indent="0" lvl="0" marL="0">
              <a:spcBef>
                <a:spcPts val="0"/>
              </a:spcBef>
              <a:buNone/>
            </a:pPr>
            <a:r>
              <a:rPr lang="en" sz="3000"/>
              <a:t>Questions?</a:t>
            </a:r>
          </a:p>
        </p:txBody>
      </p:sp>
      <p:cxnSp>
        <p:nvCxnSpPr>
          <p:cNvPr id="158" name="Shape 158"/>
          <p:cNvCxnSpPr/>
          <p:nvPr/>
        </p:nvCxnSpPr>
        <p:spPr>
          <a:xfrm>
            <a:off x="831525" y="1555100"/>
            <a:ext cx="7270500" cy="0"/>
          </a:xfrm>
          <a:prstGeom prst="straightConnector1">
            <a:avLst/>
          </a:prstGeom>
          <a:noFill/>
          <a:ln cap="flat" cmpd="sng" w="38100">
            <a:solidFill>
              <a:srgbClr val="6D9EEB"/>
            </a:solidFill>
            <a:prstDash val="solid"/>
            <a:round/>
            <a:headEnd len="lg" w="lg" type="none"/>
            <a:tailEnd len="lg" w="lg" type="none"/>
          </a:ln>
        </p:spPr>
      </p:cxnSp>
      <p:sp>
        <p:nvSpPr>
          <p:cNvPr id="159" name="Shape 159"/>
          <p:cNvSpPr txBox="1"/>
          <p:nvPr>
            <p:ph idx="1" type="body"/>
          </p:nvPr>
        </p:nvSpPr>
        <p:spPr>
          <a:xfrm>
            <a:off x="831525" y="1846750"/>
            <a:ext cx="7187100" cy="2526900"/>
          </a:xfrm>
          <a:prstGeom prst="rect">
            <a:avLst/>
          </a:prstGeom>
          <a:ln>
            <a:noFill/>
          </a:ln>
        </p:spPr>
        <p:txBody>
          <a:bodyPr anchorCtr="0" anchor="t" bIns="91425" lIns="91425" rIns="91425" wrap="square" tIns="91425">
            <a:noAutofit/>
          </a:bodyPr>
          <a:lstStyle/>
          <a:p>
            <a:pPr indent="0" lvl="0" marL="0" rtl="0">
              <a:lnSpc>
                <a:spcPct val="115000"/>
              </a:lnSpc>
              <a:spcBef>
                <a:spcPts val="0"/>
              </a:spcBef>
              <a:spcAft>
                <a:spcPts val="0"/>
              </a:spcAft>
              <a:buNone/>
            </a:pPr>
            <a:r>
              <a:rPr lang="en" sz="2400">
                <a:solidFill>
                  <a:srgbClr val="6D9EEB"/>
                </a:solidFill>
              </a:rPr>
              <a:t>Resources:</a:t>
            </a:r>
          </a:p>
          <a:p>
            <a:pPr indent="0" lvl="0" marL="0" rtl="0">
              <a:lnSpc>
                <a:spcPct val="115000"/>
              </a:lnSpc>
              <a:spcBef>
                <a:spcPts val="0"/>
              </a:spcBef>
              <a:spcAft>
                <a:spcPts val="0"/>
              </a:spcAft>
              <a:buNone/>
            </a:pPr>
            <a:r>
              <a:t/>
            </a:r>
            <a:endParaRPr sz="1000">
              <a:solidFill>
                <a:srgbClr val="6D9EEB"/>
              </a:solidFill>
            </a:endParaRPr>
          </a:p>
          <a:p>
            <a:pPr indent="0" lvl="0" marL="0" rtl="0">
              <a:lnSpc>
                <a:spcPct val="115000"/>
              </a:lnSpc>
              <a:spcBef>
                <a:spcPts val="0"/>
              </a:spcBef>
              <a:spcAft>
                <a:spcPts val="0"/>
              </a:spcAft>
              <a:buNone/>
            </a:pPr>
            <a:r>
              <a:rPr lang="en" sz="2000">
                <a:solidFill>
                  <a:srgbClr val="6D9EEB"/>
                </a:solidFill>
              </a:rPr>
              <a:t>Monroe</a:t>
            </a:r>
          </a:p>
          <a:p>
            <a:pPr indent="0" lvl="0" marL="0" rtl="0">
              <a:lnSpc>
                <a:spcPct val="115000"/>
              </a:lnSpc>
              <a:spcBef>
                <a:spcPts val="0"/>
              </a:spcBef>
              <a:spcAft>
                <a:spcPts val="0"/>
              </a:spcAft>
              <a:buNone/>
            </a:pPr>
            <a:r>
              <a:rPr lang="en" sz="2000">
                <a:solidFill>
                  <a:srgbClr val="6D9EEB"/>
                </a:solidFill>
              </a:rPr>
              <a:t>AIDE_design team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To create a sed tank:</a:t>
            </a:r>
          </a:p>
        </p:txBody>
      </p:sp>
      <p:cxnSp>
        <p:nvCxnSpPr>
          <p:cNvPr id="63" name="Shape 63"/>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pic>
        <p:nvPicPr>
          <p:cNvPr id="64" name="Shape 64"/>
          <p:cNvPicPr preferRelativeResize="0"/>
          <p:nvPr/>
        </p:nvPicPr>
        <p:blipFill rotWithShape="1">
          <a:blip r:embed="rId3">
            <a:alphaModFix/>
          </a:blip>
          <a:srcRect b="11382" l="8761" r="4319" t="9353"/>
          <a:stretch/>
        </p:blipFill>
        <p:spPr>
          <a:xfrm>
            <a:off x="1169875" y="1947250"/>
            <a:ext cx="6808450" cy="3049375"/>
          </a:xfrm>
          <a:prstGeom prst="rect">
            <a:avLst/>
          </a:prstGeom>
          <a:noFill/>
          <a:ln>
            <a:noFill/>
          </a:ln>
        </p:spPr>
      </p:pic>
      <p:sp>
        <p:nvSpPr>
          <p:cNvPr id="65" name="Shape 65"/>
          <p:cNvSpPr/>
          <p:nvPr/>
        </p:nvSpPr>
        <p:spPr>
          <a:xfrm>
            <a:off x="4804075" y="1279374"/>
            <a:ext cx="2679900" cy="432900"/>
          </a:xfrm>
          <a:prstGeom prst="roundRect">
            <a:avLst>
              <a:gd fmla="val 16667" name="adj"/>
            </a:avLst>
          </a:prstGeom>
          <a:solidFill>
            <a:srgbClr val="C9DAF8"/>
          </a:solidFill>
          <a:ln cap="flat" cmpd="sng" w="19050">
            <a:solidFill>
              <a:srgbClr val="1155CC"/>
            </a:solidFill>
            <a:prstDash val="solid"/>
            <a:round/>
            <a:headEnd len="med" w="med" type="none"/>
            <a:tailEnd len="med" w="med" type="none"/>
          </a:ln>
          <a:effectLst>
            <a:outerShdw blurRad="57150" rotWithShape="0" algn="bl" dir="5400000" dist="19050">
              <a:srgbClr val="000000">
                <a:alpha val="0"/>
              </a:srgbClr>
            </a:outerShdw>
            <a:reflection blurRad="0" dir="5400000" dist="38100" endA="0" endPos="30000" fadeDir="5400012" kx="0" rotWithShape="0" algn="bl" stA="0" stPos="0" sy="-100000" ky="0"/>
          </a:effectLst>
        </p:spPr>
        <p:txBody>
          <a:bodyPr anchorCtr="0" anchor="ctr" bIns="91425" lIns="91425" rIns="91425" wrap="square" tIns="91425">
            <a:noAutofit/>
          </a:bodyPr>
          <a:lstStyle/>
          <a:p>
            <a:pPr indent="0" lvl="0" marL="0">
              <a:spcBef>
                <a:spcPts val="0"/>
              </a:spcBef>
              <a:buNone/>
            </a:pPr>
            <a:r>
              <a:t/>
            </a:r>
            <a:endParaRPr/>
          </a:p>
        </p:txBody>
      </p:sp>
      <p:sp>
        <p:nvSpPr>
          <p:cNvPr id="66" name="Shape 66"/>
          <p:cNvSpPr txBox="1"/>
          <p:nvPr>
            <p:ph idx="1" type="body"/>
          </p:nvPr>
        </p:nvSpPr>
        <p:spPr>
          <a:xfrm>
            <a:off x="4840525" y="1290178"/>
            <a:ext cx="2607000" cy="512400"/>
          </a:xfrm>
          <a:prstGeom prst="rect">
            <a:avLst/>
          </a:prstGeom>
        </p:spPr>
        <p:txBody>
          <a:bodyPr anchorCtr="0" anchor="t" bIns="91425" lIns="91425" rIns="91425" wrap="square" tIns="91425">
            <a:noAutofit/>
          </a:bodyPr>
          <a:lstStyle/>
          <a:p>
            <a:pPr indent="0" lvl="0" marL="0" rtl="0">
              <a:spcBef>
                <a:spcPts val="0"/>
              </a:spcBef>
              <a:buNone/>
            </a:pPr>
            <a:r>
              <a:rPr lang="en">
                <a:solidFill>
                  <a:srgbClr val="000000"/>
                </a:solidFill>
              </a:rPr>
              <a:t>Hydraulic Constraints</a:t>
            </a:r>
          </a:p>
        </p:txBody>
      </p:sp>
      <p:sp>
        <p:nvSpPr>
          <p:cNvPr id="67" name="Shape 67"/>
          <p:cNvSpPr/>
          <p:nvPr/>
        </p:nvSpPr>
        <p:spPr>
          <a:xfrm>
            <a:off x="1725600" y="1317173"/>
            <a:ext cx="2754900" cy="395100"/>
          </a:xfrm>
          <a:prstGeom prst="roundRect">
            <a:avLst>
              <a:gd fmla="val 16667" name="adj"/>
            </a:avLst>
          </a:prstGeom>
          <a:solidFill>
            <a:srgbClr val="C9DAF8"/>
          </a:solidFill>
          <a:ln cap="flat" cmpd="sng" w="19050">
            <a:solidFill>
              <a:srgbClr val="1155CC"/>
            </a:solidFill>
            <a:prstDash val="solid"/>
            <a:round/>
            <a:headEnd len="med" w="med" type="none"/>
            <a:tailEnd len="med" w="med" type="none"/>
          </a:ln>
          <a:effectLst>
            <a:outerShdw blurRad="57150" rotWithShape="0" algn="bl" dir="5400000" dist="19050">
              <a:srgbClr val="000000">
                <a:alpha val="0"/>
              </a:srgbClr>
            </a:outerShdw>
            <a:reflection blurRad="0" dir="5400000" dist="38100" endA="0" endPos="30000" fadeDir="5400012" kx="0" rotWithShape="0" algn="bl" stA="0" stPos="0" sy="-100000" ky="0"/>
          </a:effectLst>
        </p:spPr>
        <p:txBody>
          <a:bodyPr anchorCtr="0" anchor="ctr" bIns="91425" lIns="91425" rIns="91425" wrap="square" tIns="91425">
            <a:noAutofit/>
          </a:bodyPr>
          <a:lstStyle/>
          <a:p>
            <a:pPr indent="0" lvl="0" marL="0">
              <a:spcBef>
                <a:spcPts val="0"/>
              </a:spcBef>
              <a:buNone/>
            </a:pPr>
            <a:r>
              <a:t/>
            </a:r>
            <a:endParaRPr/>
          </a:p>
        </p:txBody>
      </p:sp>
      <p:sp>
        <p:nvSpPr>
          <p:cNvPr id="68" name="Shape 68"/>
          <p:cNvSpPr txBox="1"/>
          <p:nvPr>
            <p:ph idx="1" type="body"/>
          </p:nvPr>
        </p:nvSpPr>
        <p:spPr>
          <a:xfrm>
            <a:off x="1725600" y="1290150"/>
            <a:ext cx="2754900" cy="512400"/>
          </a:xfrm>
          <a:prstGeom prst="rect">
            <a:avLst/>
          </a:prstGeom>
        </p:spPr>
        <p:txBody>
          <a:bodyPr anchorCtr="0" anchor="t" bIns="91425" lIns="91425" rIns="91425" wrap="square" tIns="91425">
            <a:noAutofit/>
          </a:bodyPr>
          <a:lstStyle/>
          <a:p>
            <a:pPr indent="0" lvl="0" marL="0" rtl="0">
              <a:spcBef>
                <a:spcPts val="0"/>
              </a:spcBef>
              <a:buNone/>
            </a:pPr>
            <a:r>
              <a:rPr lang="en" sz="2000">
                <a:solidFill>
                  <a:srgbClr val="000000"/>
                </a:solidFill>
              </a:rPr>
              <a:t>Geometric</a:t>
            </a:r>
            <a:r>
              <a:rPr lang="en" sz="2000">
                <a:solidFill>
                  <a:srgbClr val="000000"/>
                </a:solidFill>
              </a:rPr>
              <a:t> Constraints</a:t>
            </a:r>
          </a:p>
        </p:txBody>
      </p:sp>
      <p:sp>
        <p:nvSpPr>
          <p:cNvPr id="69" name="Shape 69"/>
          <p:cNvSpPr/>
          <p:nvPr/>
        </p:nvSpPr>
        <p:spPr>
          <a:xfrm rot="2701686">
            <a:off x="3873932" y="1824817"/>
            <a:ext cx="432537" cy="291894"/>
          </a:xfrm>
          <a:prstGeom prst="rightArrow">
            <a:avLst>
              <a:gd fmla="val 50000" name="adj1"/>
              <a:gd fmla="val 50000" name="adj2"/>
            </a:avLst>
          </a:prstGeom>
          <a:solidFill>
            <a:srgbClr val="FFF2CC"/>
          </a:solidFill>
          <a:ln cap="flat" cmpd="sng" w="19050">
            <a:solidFill>
              <a:srgbClr val="1155C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rot="7807879">
            <a:off x="4955651" y="1824778"/>
            <a:ext cx="432400" cy="291890"/>
          </a:xfrm>
          <a:prstGeom prst="rightArrow">
            <a:avLst>
              <a:gd fmla="val 50000" name="adj1"/>
              <a:gd fmla="val 50000" name="adj2"/>
            </a:avLst>
          </a:prstGeom>
          <a:solidFill>
            <a:srgbClr val="FFF2CC"/>
          </a:solidFill>
          <a:ln cap="flat" cmpd="sng" w="19050">
            <a:solidFill>
              <a:srgbClr val="1155CC"/>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Design Steps</a:t>
            </a:r>
          </a:p>
        </p:txBody>
      </p:sp>
      <p:cxnSp>
        <p:nvCxnSpPr>
          <p:cNvPr id="76" name="Shape 76"/>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77" name="Shape 77"/>
          <p:cNvSpPr txBox="1"/>
          <p:nvPr/>
        </p:nvSpPr>
        <p:spPr>
          <a:xfrm>
            <a:off x="1033575" y="1309775"/>
            <a:ext cx="5240700" cy="3414000"/>
          </a:xfrm>
          <a:prstGeom prst="rect">
            <a:avLst/>
          </a:prstGeom>
          <a:noFill/>
          <a:ln>
            <a:noFill/>
          </a:ln>
        </p:spPr>
        <p:txBody>
          <a:bodyPr anchorCtr="0" anchor="ctr" bIns="91425" lIns="91425" rIns="91425" wrap="square" tIns="91425">
            <a:noAutofit/>
          </a:bodyPr>
          <a:lstStyle/>
          <a:p>
            <a:pPr indent="-381000" lvl="0" marL="457200" rtl="0">
              <a:lnSpc>
                <a:spcPct val="200000"/>
              </a:lnSpc>
              <a:spcBef>
                <a:spcPts val="0"/>
              </a:spcBef>
              <a:spcAft>
                <a:spcPts val="0"/>
              </a:spcAft>
              <a:buClr>
                <a:srgbClr val="CC0000"/>
              </a:buClr>
              <a:buSzPts val="2400"/>
              <a:buAutoNum type="arabicPeriod"/>
            </a:pPr>
            <a:r>
              <a:rPr lang="en" sz="2400">
                <a:solidFill>
                  <a:srgbClr val="CC0000"/>
                </a:solidFill>
              </a:rPr>
              <a:t>Diffusers</a:t>
            </a:r>
          </a:p>
          <a:p>
            <a:pPr indent="-381000" lvl="0" marL="457200" rtl="0">
              <a:lnSpc>
                <a:spcPct val="200000"/>
              </a:lnSpc>
              <a:spcBef>
                <a:spcPts val="0"/>
              </a:spcBef>
              <a:spcAft>
                <a:spcPts val="0"/>
              </a:spcAft>
              <a:buClr>
                <a:srgbClr val="F1C232"/>
              </a:buClr>
              <a:buSzPts val="2400"/>
              <a:buAutoNum type="arabicPeriod"/>
            </a:pPr>
            <a:r>
              <a:rPr lang="en" sz="2400">
                <a:solidFill>
                  <a:srgbClr val="F1C232"/>
                </a:solidFill>
              </a:rPr>
              <a:t>Inlet Manifold</a:t>
            </a:r>
          </a:p>
          <a:p>
            <a:pPr indent="-381000" lvl="0" marL="457200" rtl="0">
              <a:lnSpc>
                <a:spcPct val="200000"/>
              </a:lnSpc>
              <a:spcBef>
                <a:spcPts val="0"/>
              </a:spcBef>
              <a:spcAft>
                <a:spcPts val="0"/>
              </a:spcAft>
              <a:buClr>
                <a:srgbClr val="6AA84F"/>
              </a:buClr>
              <a:buSzPts val="2400"/>
              <a:buAutoNum type="arabicPeriod"/>
            </a:pPr>
            <a:r>
              <a:rPr lang="en" sz="2400">
                <a:solidFill>
                  <a:srgbClr val="6AA84F"/>
                </a:solidFill>
              </a:rPr>
              <a:t>Plate Settlers</a:t>
            </a:r>
          </a:p>
          <a:p>
            <a:pPr indent="-381000" lvl="0" marL="457200" rtl="0">
              <a:lnSpc>
                <a:spcPct val="200000"/>
              </a:lnSpc>
              <a:spcBef>
                <a:spcPts val="0"/>
              </a:spcBef>
              <a:buClr>
                <a:srgbClr val="3C78D8"/>
              </a:buClr>
              <a:buSzPts val="2400"/>
              <a:buAutoNum type="arabicPeriod"/>
            </a:pPr>
            <a:r>
              <a:rPr lang="en" sz="2400">
                <a:solidFill>
                  <a:srgbClr val="3C78D8"/>
                </a:solidFill>
              </a:rPr>
              <a:t>Outlet Orifices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353500" cy="572700"/>
          </a:xfrm>
          <a:prstGeom prst="rect">
            <a:avLst/>
          </a:prstGeom>
        </p:spPr>
        <p:txBody>
          <a:bodyPr anchorCtr="0" anchor="t" bIns="91425" lIns="91425" rIns="91425" wrap="square" tIns="91425">
            <a:noAutofit/>
          </a:bodyPr>
          <a:lstStyle/>
          <a:p>
            <a:pPr indent="0" lvl="0" marL="0" rtl="0">
              <a:spcBef>
                <a:spcPts val="0"/>
              </a:spcBef>
              <a:buNone/>
            </a:pPr>
            <a:r>
              <a:rPr lang="en"/>
              <a:t>Diffusers</a:t>
            </a:r>
          </a:p>
        </p:txBody>
      </p:sp>
      <p:cxnSp>
        <p:nvCxnSpPr>
          <p:cNvPr id="83" name="Shape 83"/>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84" name="Shape 84"/>
          <p:cNvSpPr txBox="1"/>
          <p:nvPr/>
        </p:nvSpPr>
        <p:spPr>
          <a:xfrm>
            <a:off x="601750" y="1297628"/>
            <a:ext cx="3322500" cy="1721400"/>
          </a:xfrm>
          <a:prstGeom prst="rect">
            <a:avLst/>
          </a:prstGeom>
          <a:noFill/>
          <a:ln cap="flat" cmpd="sng" w="28575">
            <a:solidFill>
              <a:srgbClr val="CC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Assumptions &amp; Inputs</a:t>
            </a:r>
          </a:p>
          <a:p>
            <a:pPr indent="0" lvl="0" marL="0" rtl="0">
              <a:spcBef>
                <a:spcPts val="0"/>
              </a:spcBef>
              <a:buNone/>
            </a:pPr>
            <a:r>
              <a:rPr lang="en" sz="1800"/>
              <a:t>Head loss exiting diffusers</a:t>
            </a:r>
          </a:p>
          <a:p>
            <a:pPr indent="0" lvl="0" marL="0" rtl="0">
              <a:spcBef>
                <a:spcPts val="0"/>
              </a:spcBef>
              <a:buNone/>
            </a:pPr>
            <a:r>
              <a:rPr lang="en" sz="1800"/>
              <a:t>Nominal diameter</a:t>
            </a:r>
          </a:p>
          <a:p>
            <a:pPr indent="0" lvl="0" marL="0" rtl="0">
              <a:spcBef>
                <a:spcPts val="0"/>
              </a:spcBef>
              <a:buNone/>
            </a:pPr>
            <a:r>
              <a:rPr lang="en" sz="1800"/>
              <a:t>PVC Stretch</a:t>
            </a:r>
          </a:p>
          <a:p>
            <a:pPr indent="0" lvl="0" marL="0" rtl="0">
              <a:spcBef>
                <a:spcPts val="0"/>
              </a:spcBef>
              <a:buNone/>
            </a:pPr>
            <a:r>
              <a:rPr lang="en" sz="1800"/>
              <a:t>Upflow velocity</a:t>
            </a:r>
          </a:p>
          <a:p>
            <a:pPr indent="0" lvl="0" marL="0" rtl="0">
              <a:spcBef>
                <a:spcPts val="0"/>
              </a:spcBef>
              <a:buNone/>
            </a:pPr>
            <a:r>
              <a:rPr lang="en" sz="1800"/>
              <a:t>SDR</a:t>
            </a:r>
          </a:p>
        </p:txBody>
      </p:sp>
      <p:grpSp>
        <p:nvGrpSpPr>
          <p:cNvPr id="85" name="Shape 85"/>
          <p:cNvGrpSpPr/>
          <p:nvPr/>
        </p:nvGrpSpPr>
        <p:grpSpPr>
          <a:xfrm>
            <a:off x="601750" y="3230950"/>
            <a:ext cx="4178853" cy="1754100"/>
            <a:chOff x="699017" y="1233575"/>
            <a:chExt cx="4091700" cy="1754100"/>
          </a:xfrm>
        </p:grpSpPr>
        <p:sp>
          <p:nvSpPr>
            <p:cNvPr id="86" name="Shape 86"/>
            <p:cNvSpPr txBox="1"/>
            <p:nvPr/>
          </p:nvSpPr>
          <p:spPr>
            <a:xfrm>
              <a:off x="699017" y="1233575"/>
              <a:ext cx="4091700" cy="1754100"/>
            </a:xfrm>
            <a:prstGeom prst="rect">
              <a:avLst/>
            </a:prstGeom>
            <a:noFill/>
            <a:ln cap="flat" cmpd="sng" w="28575">
              <a:solidFill>
                <a:srgbClr val="CC0000"/>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Diffusers</a:t>
              </a:r>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p:txBody>
        </p:sp>
        <p:pic>
          <p:nvPicPr>
            <p:cNvPr id="87" name="Shape 87"/>
            <p:cNvPicPr preferRelativeResize="0"/>
            <p:nvPr/>
          </p:nvPicPr>
          <p:blipFill>
            <a:blip r:embed="rId3">
              <a:alphaModFix/>
            </a:blip>
            <a:stretch>
              <a:fillRect/>
            </a:stretch>
          </p:blipFill>
          <p:spPr>
            <a:xfrm>
              <a:off x="747309" y="1662813"/>
              <a:ext cx="3864941" cy="775450"/>
            </a:xfrm>
            <a:prstGeom prst="rect">
              <a:avLst/>
            </a:prstGeom>
            <a:noFill/>
            <a:ln>
              <a:noFill/>
            </a:ln>
          </p:spPr>
        </p:pic>
        <p:pic>
          <p:nvPicPr>
            <p:cNvPr id="88" name="Shape 88"/>
            <p:cNvPicPr preferRelativeResize="0"/>
            <p:nvPr/>
          </p:nvPicPr>
          <p:blipFill>
            <a:blip r:embed="rId4">
              <a:alphaModFix/>
            </a:blip>
            <a:stretch>
              <a:fillRect/>
            </a:stretch>
          </p:blipFill>
          <p:spPr>
            <a:xfrm>
              <a:off x="812072" y="2524200"/>
              <a:ext cx="3735415" cy="295200"/>
            </a:xfrm>
            <a:prstGeom prst="rect">
              <a:avLst/>
            </a:prstGeom>
            <a:noFill/>
            <a:ln>
              <a:noFill/>
            </a:ln>
          </p:spPr>
        </p:pic>
      </p:grpSp>
      <p:pic>
        <p:nvPicPr>
          <p:cNvPr id="89" name="Shape 89"/>
          <p:cNvPicPr preferRelativeResize="0"/>
          <p:nvPr/>
        </p:nvPicPr>
        <p:blipFill>
          <a:blip r:embed="rId5">
            <a:alphaModFix/>
          </a:blip>
          <a:stretch>
            <a:fillRect/>
          </a:stretch>
        </p:blipFill>
        <p:spPr>
          <a:xfrm>
            <a:off x="5843000" y="3446850"/>
            <a:ext cx="1847850" cy="1409700"/>
          </a:xfrm>
          <a:prstGeom prst="rect">
            <a:avLst/>
          </a:prstGeom>
          <a:noFill/>
          <a:ln>
            <a:noFill/>
          </a:ln>
        </p:spPr>
      </p:pic>
      <p:pic>
        <p:nvPicPr>
          <p:cNvPr id="90" name="Shape 90"/>
          <p:cNvPicPr preferRelativeResize="0"/>
          <p:nvPr/>
        </p:nvPicPr>
        <p:blipFill rotWithShape="1">
          <a:blip r:embed="rId6">
            <a:alphaModFix/>
          </a:blip>
          <a:srcRect b="7798" l="6684" r="40304" t="32758"/>
          <a:stretch/>
        </p:blipFill>
        <p:spPr>
          <a:xfrm>
            <a:off x="5471825" y="1153675"/>
            <a:ext cx="2590200" cy="222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353500" cy="572700"/>
          </a:xfrm>
          <a:prstGeom prst="rect">
            <a:avLst/>
          </a:prstGeom>
        </p:spPr>
        <p:txBody>
          <a:bodyPr anchorCtr="0" anchor="t" bIns="91425" lIns="91425" rIns="91425" wrap="square" tIns="91425">
            <a:noAutofit/>
          </a:bodyPr>
          <a:lstStyle/>
          <a:p>
            <a:pPr indent="0" lvl="0" marL="0" rtl="0">
              <a:spcBef>
                <a:spcPts val="0"/>
              </a:spcBef>
              <a:buNone/>
            </a:pPr>
            <a:r>
              <a:rPr lang="en"/>
              <a:t>Inlet Manifold</a:t>
            </a:r>
          </a:p>
        </p:txBody>
      </p:sp>
      <p:cxnSp>
        <p:nvCxnSpPr>
          <p:cNvPr id="96" name="Shape 96"/>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97" name="Shape 97"/>
          <p:cNvSpPr txBox="1"/>
          <p:nvPr/>
        </p:nvSpPr>
        <p:spPr>
          <a:xfrm>
            <a:off x="747675" y="2048675"/>
            <a:ext cx="3322500" cy="1402200"/>
          </a:xfrm>
          <a:prstGeom prst="rect">
            <a:avLst/>
          </a:prstGeom>
          <a:noFill/>
          <a:ln cap="flat" cmpd="sng" w="28575">
            <a:solidFill>
              <a:srgbClr val="F1C23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Assumptions &amp; Inputs</a:t>
            </a:r>
          </a:p>
          <a:p>
            <a:pPr indent="0" lvl="0" marL="0" rtl="0">
              <a:spcBef>
                <a:spcPts val="0"/>
              </a:spcBef>
              <a:buNone/>
            </a:pPr>
            <a:r>
              <a:rPr lang="en" sz="1800"/>
              <a:t>Sed tank dimensions</a:t>
            </a:r>
          </a:p>
          <a:p>
            <a:pPr indent="0" lvl="0" marL="0" rtl="0">
              <a:spcBef>
                <a:spcPts val="0"/>
              </a:spcBef>
              <a:buNone/>
            </a:pPr>
            <a:r>
              <a:rPr lang="en" sz="1800"/>
              <a:t>Exit head loss</a:t>
            </a:r>
          </a:p>
          <a:p>
            <a:pPr indent="0" lvl="0" marL="0" rtl="0">
              <a:spcBef>
                <a:spcPts val="0"/>
              </a:spcBef>
              <a:buNone/>
            </a:pPr>
            <a:r>
              <a:rPr lang="en" sz="1800"/>
              <a:t>Q_ratio</a:t>
            </a:r>
          </a:p>
          <a:p>
            <a:pPr indent="0" lvl="0" marL="0" rtl="0">
              <a:spcBef>
                <a:spcPts val="0"/>
              </a:spcBef>
              <a:buNone/>
            </a:pPr>
            <a:r>
              <a:rPr lang="en" sz="1800"/>
              <a:t>SDR</a:t>
            </a:r>
          </a:p>
        </p:txBody>
      </p:sp>
      <p:grpSp>
        <p:nvGrpSpPr>
          <p:cNvPr id="98" name="Shape 98"/>
          <p:cNvGrpSpPr/>
          <p:nvPr/>
        </p:nvGrpSpPr>
        <p:grpSpPr>
          <a:xfrm>
            <a:off x="4486200" y="2048675"/>
            <a:ext cx="4179000" cy="1837200"/>
            <a:chOff x="360950" y="3203525"/>
            <a:chExt cx="4179000" cy="1837200"/>
          </a:xfrm>
        </p:grpSpPr>
        <p:sp>
          <p:nvSpPr>
            <p:cNvPr id="99" name="Shape 99"/>
            <p:cNvSpPr txBox="1"/>
            <p:nvPr/>
          </p:nvSpPr>
          <p:spPr>
            <a:xfrm>
              <a:off x="360950" y="3203525"/>
              <a:ext cx="4179000" cy="1837200"/>
            </a:xfrm>
            <a:prstGeom prst="rect">
              <a:avLst/>
            </a:prstGeom>
            <a:noFill/>
            <a:ln cap="flat" cmpd="sng" w="28575">
              <a:solidFill>
                <a:srgbClr val="F1C23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Inlet Manifold</a:t>
              </a:r>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p:txBody>
        </p:sp>
        <p:pic>
          <p:nvPicPr>
            <p:cNvPr id="100" name="Shape 100"/>
            <p:cNvPicPr preferRelativeResize="0"/>
            <p:nvPr/>
          </p:nvPicPr>
          <p:blipFill>
            <a:blip r:embed="rId3">
              <a:alphaModFix/>
            </a:blip>
            <a:stretch>
              <a:fillRect/>
            </a:stretch>
          </p:blipFill>
          <p:spPr>
            <a:xfrm>
              <a:off x="476075" y="4335250"/>
              <a:ext cx="3671401" cy="572700"/>
            </a:xfrm>
            <a:prstGeom prst="rect">
              <a:avLst/>
            </a:prstGeom>
            <a:noFill/>
            <a:ln>
              <a:noFill/>
            </a:ln>
          </p:spPr>
        </p:pic>
        <p:pic>
          <p:nvPicPr>
            <p:cNvPr id="101" name="Shape 101"/>
            <p:cNvPicPr preferRelativeResize="0"/>
            <p:nvPr/>
          </p:nvPicPr>
          <p:blipFill>
            <a:blip r:embed="rId4">
              <a:alphaModFix/>
            </a:blip>
            <a:stretch>
              <a:fillRect/>
            </a:stretch>
          </p:blipFill>
          <p:spPr>
            <a:xfrm>
              <a:off x="476075" y="3614213"/>
              <a:ext cx="3983550" cy="77547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353500" cy="572700"/>
          </a:xfrm>
          <a:prstGeom prst="rect">
            <a:avLst/>
          </a:prstGeom>
        </p:spPr>
        <p:txBody>
          <a:bodyPr anchorCtr="0" anchor="t" bIns="91425" lIns="91425" rIns="91425" wrap="square" tIns="91425">
            <a:noAutofit/>
          </a:bodyPr>
          <a:lstStyle/>
          <a:p>
            <a:pPr indent="0" lvl="0" marL="0" rtl="0">
              <a:spcBef>
                <a:spcPts val="0"/>
              </a:spcBef>
              <a:buNone/>
            </a:pPr>
            <a:r>
              <a:rPr lang="en"/>
              <a:t>Plate Settlers</a:t>
            </a:r>
          </a:p>
        </p:txBody>
      </p:sp>
      <p:cxnSp>
        <p:nvCxnSpPr>
          <p:cNvPr id="107" name="Shape 107"/>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108" name="Shape 108"/>
          <p:cNvSpPr txBox="1"/>
          <p:nvPr/>
        </p:nvSpPr>
        <p:spPr>
          <a:xfrm>
            <a:off x="4797275" y="1322138"/>
            <a:ext cx="3322500" cy="1646100"/>
          </a:xfrm>
          <a:prstGeom prst="rect">
            <a:avLst/>
          </a:prstGeom>
          <a:noFill/>
          <a:ln cap="flat" cmpd="sng" w="28575">
            <a:solidFill>
              <a:srgbClr val="6AA84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Assumptions &amp; Inputs</a:t>
            </a:r>
          </a:p>
          <a:p>
            <a:pPr indent="0" lvl="0" marL="0" rtl="0">
              <a:spcBef>
                <a:spcPts val="0"/>
              </a:spcBef>
              <a:buNone/>
            </a:pPr>
            <a:r>
              <a:rPr lang="en" sz="1800"/>
              <a:t>Upflow velocity</a:t>
            </a:r>
          </a:p>
          <a:p>
            <a:pPr indent="0" lvl="0" marL="0" rtl="0">
              <a:spcBef>
                <a:spcPts val="0"/>
              </a:spcBef>
              <a:buNone/>
            </a:pPr>
            <a:r>
              <a:rPr lang="en" sz="1800"/>
              <a:t>Plastic sheet dimensions</a:t>
            </a:r>
          </a:p>
          <a:p>
            <a:pPr indent="0" lvl="0" marL="0" rtl="0">
              <a:spcBef>
                <a:spcPts val="0"/>
              </a:spcBef>
              <a:buNone/>
            </a:pPr>
            <a:r>
              <a:rPr lang="en" sz="1800"/>
              <a:t>Angle and spacing</a:t>
            </a:r>
          </a:p>
          <a:p>
            <a:pPr indent="0" lvl="0" marL="0" rtl="0">
              <a:spcBef>
                <a:spcPts val="0"/>
              </a:spcBef>
              <a:buNone/>
            </a:pPr>
            <a:r>
              <a:rPr lang="en" sz="1800"/>
              <a:t>Capture velocity</a:t>
            </a:r>
          </a:p>
        </p:txBody>
      </p:sp>
      <p:grpSp>
        <p:nvGrpSpPr>
          <p:cNvPr id="109" name="Shape 109"/>
          <p:cNvGrpSpPr/>
          <p:nvPr/>
        </p:nvGrpSpPr>
        <p:grpSpPr>
          <a:xfrm>
            <a:off x="4797275" y="3204688"/>
            <a:ext cx="3322500" cy="1721400"/>
            <a:chOff x="4991600" y="1276175"/>
            <a:chExt cx="3322500" cy="1721400"/>
          </a:xfrm>
        </p:grpSpPr>
        <p:sp>
          <p:nvSpPr>
            <p:cNvPr id="110" name="Shape 110"/>
            <p:cNvSpPr txBox="1"/>
            <p:nvPr/>
          </p:nvSpPr>
          <p:spPr>
            <a:xfrm>
              <a:off x="4991600" y="1276175"/>
              <a:ext cx="3322500" cy="1721400"/>
            </a:xfrm>
            <a:prstGeom prst="rect">
              <a:avLst/>
            </a:prstGeom>
            <a:noFill/>
            <a:ln cap="flat" cmpd="sng" w="28575">
              <a:solidFill>
                <a:srgbClr val="6AA84F"/>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Plate Settlers</a:t>
              </a:r>
            </a:p>
            <a:p>
              <a:pPr indent="0" lvl="0" marL="0" rtl="0">
                <a:spcBef>
                  <a:spcPts val="0"/>
                </a:spcBef>
                <a:buNone/>
              </a:pPr>
              <a:r>
                <a:t/>
              </a:r>
              <a:endParaRPr sz="1800" u="sng"/>
            </a:p>
            <a:p>
              <a:pPr indent="0" lvl="0" marL="0" rtl="0">
                <a:spcBef>
                  <a:spcPts val="0"/>
                </a:spcBef>
                <a:buNone/>
              </a:pPr>
              <a:r>
                <a:t/>
              </a:r>
              <a:endParaRPr sz="1800" u="sng"/>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p:txBody>
        </p:sp>
        <p:pic>
          <p:nvPicPr>
            <p:cNvPr id="111" name="Shape 111"/>
            <p:cNvPicPr preferRelativeResize="0"/>
            <p:nvPr/>
          </p:nvPicPr>
          <p:blipFill>
            <a:blip r:embed="rId3">
              <a:alphaModFix/>
            </a:blip>
            <a:stretch>
              <a:fillRect/>
            </a:stretch>
          </p:blipFill>
          <p:spPr>
            <a:xfrm>
              <a:off x="5161992" y="2040638"/>
              <a:ext cx="2609522" cy="775475"/>
            </a:xfrm>
            <a:prstGeom prst="rect">
              <a:avLst/>
            </a:prstGeom>
            <a:noFill/>
            <a:ln>
              <a:noFill/>
            </a:ln>
          </p:spPr>
        </p:pic>
        <p:pic>
          <p:nvPicPr>
            <p:cNvPr id="112" name="Shape 112"/>
            <p:cNvPicPr preferRelativeResize="0"/>
            <p:nvPr/>
          </p:nvPicPr>
          <p:blipFill rotWithShape="1">
            <a:blip r:embed="rId4">
              <a:alphaModFix/>
            </a:blip>
            <a:srcRect b="0" l="1768" r="0" t="79171"/>
            <a:stretch/>
          </p:blipFill>
          <p:spPr>
            <a:xfrm>
              <a:off x="5085800" y="1704675"/>
              <a:ext cx="3202350" cy="259775"/>
            </a:xfrm>
            <a:prstGeom prst="rect">
              <a:avLst/>
            </a:prstGeom>
            <a:noFill/>
            <a:ln>
              <a:noFill/>
            </a:ln>
          </p:spPr>
        </p:pic>
      </p:grpSp>
      <p:pic>
        <p:nvPicPr>
          <p:cNvPr id="113" name="Shape 113"/>
          <p:cNvPicPr preferRelativeResize="0"/>
          <p:nvPr/>
        </p:nvPicPr>
        <p:blipFill>
          <a:blip r:embed="rId5">
            <a:alphaModFix/>
          </a:blip>
          <a:stretch>
            <a:fillRect/>
          </a:stretch>
        </p:blipFill>
        <p:spPr>
          <a:xfrm>
            <a:off x="620150" y="1322150"/>
            <a:ext cx="3490372" cy="360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353500" cy="572700"/>
          </a:xfrm>
          <a:prstGeom prst="rect">
            <a:avLst/>
          </a:prstGeom>
        </p:spPr>
        <p:txBody>
          <a:bodyPr anchorCtr="0" anchor="t" bIns="91425" lIns="91425" rIns="91425" wrap="square" tIns="91425">
            <a:noAutofit/>
          </a:bodyPr>
          <a:lstStyle/>
          <a:p>
            <a:pPr indent="0" lvl="0" marL="0" rtl="0">
              <a:spcBef>
                <a:spcPts val="0"/>
              </a:spcBef>
              <a:buNone/>
            </a:pPr>
            <a:r>
              <a:rPr lang="en"/>
              <a:t>Orifices</a:t>
            </a:r>
          </a:p>
        </p:txBody>
      </p:sp>
      <p:cxnSp>
        <p:nvCxnSpPr>
          <p:cNvPr id="119" name="Shape 119"/>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120" name="Shape 120"/>
          <p:cNvSpPr txBox="1"/>
          <p:nvPr/>
        </p:nvSpPr>
        <p:spPr>
          <a:xfrm>
            <a:off x="4945050" y="1221850"/>
            <a:ext cx="3045600" cy="2148600"/>
          </a:xfrm>
          <a:prstGeom prst="rect">
            <a:avLst/>
          </a:prstGeom>
          <a:noFill/>
          <a:ln cap="flat" cmpd="sng" w="28575">
            <a:solidFill>
              <a:srgbClr val="3C78D8"/>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Assumptions &amp; Inputs</a:t>
            </a:r>
          </a:p>
          <a:p>
            <a:pPr indent="0" lvl="0" marL="0" rtl="0">
              <a:spcBef>
                <a:spcPts val="0"/>
              </a:spcBef>
              <a:buNone/>
            </a:pPr>
            <a:r>
              <a:rPr lang="en" sz="1800"/>
              <a:t>Vena contracta</a:t>
            </a:r>
          </a:p>
          <a:p>
            <a:pPr indent="0" lvl="0" marL="0">
              <a:spcBef>
                <a:spcPts val="0"/>
              </a:spcBef>
              <a:buNone/>
            </a:pPr>
            <a:r>
              <a:rPr lang="en" sz="1800"/>
              <a:t>Spacing</a:t>
            </a:r>
          </a:p>
          <a:p>
            <a:pPr indent="0" lvl="0" marL="0">
              <a:spcBef>
                <a:spcPts val="0"/>
              </a:spcBef>
              <a:buNone/>
            </a:pPr>
            <a:r>
              <a:rPr lang="en" sz="1800"/>
              <a:t>Length of Sed tank</a:t>
            </a:r>
          </a:p>
          <a:p>
            <a:pPr indent="0" lvl="0" marL="0">
              <a:spcBef>
                <a:spcPts val="0"/>
              </a:spcBef>
              <a:buNone/>
            </a:pPr>
            <a:r>
              <a:rPr lang="en" sz="1800"/>
              <a:t>Headloss_exit</a:t>
            </a:r>
          </a:p>
          <a:p>
            <a:pPr indent="0" lvl="0" marL="0">
              <a:spcBef>
                <a:spcPts val="0"/>
              </a:spcBef>
              <a:buNone/>
            </a:pPr>
            <a:r>
              <a:rPr lang="en" sz="1800"/>
              <a:t>Headloss_Inlet</a:t>
            </a:r>
          </a:p>
          <a:p>
            <a:pPr indent="0" lvl="0" marL="0" rtl="0">
              <a:spcBef>
                <a:spcPts val="0"/>
              </a:spcBef>
              <a:buNone/>
            </a:pPr>
            <a:r>
              <a:t/>
            </a:r>
            <a:endParaRPr sz="1800"/>
          </a:p>
        </p:txBody>
      </p:sp>
      <p:grpSp>
        <p:nvGrpSpPr>
          <p:cNvPr id="121" name="Shape 121"/>
          <p:cNvGrpSpPr/>
          <p:nvPr/>
        </p:nvGrpSpPr>
        <p:grpSpPr>
          <a:xfrm>
            <a:off x="4945050" y="3530924"/>
            <a:ext cx="3407700" cy="1497900"/>
            <a:chOff x="5070550" y="3167399"/>
            <a:chExt cx="3407700" cy="1497900"/>
          </a:xfrm>
        </p:grpSpPr>
        <p:sp>
          <p:nvSpPr>
            <p:cNvPr id="122" name="Shape 122"/>
            <p:cNvSpPr txBox="1"/>
            <p:nvPr/>
          </p:nvSpPr>
          <p:spPr>
            <a:xfrm>
              <a:off x="5070550" y="3167399"/>
              <a:ext cx="3407700" cy="1497900"/>
            </a:xfrm>
            <a:prstGeom prst="rect">
              <a:avLst/>
            </a:prstGeom>
            <a:noFill/>
            <a:ln cap="flat" cmpd="sng" w="28575">
              <a:solidFill>
                <a:srgbClr val="3C78D8"/>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sz="1800" u="sng"/>
                <a:t>Outlet Orifices</a:t>
              </a:r>
            </a:p>
            <a:p>
              <a:pPr indent="0" lvl="0" marL="0" rtl="0">
                <a:spcBef>
                  <a:spcPts val="0"/>
                </a:spcBef>
                <a:buNone/>
              </a:pPr>
              <a:r>
                <a:t/>
              </a:r>
              <a:endParaRPr sz="1800" u="sng"/>
            </a:p>
            <a:p>
              <a:pPr indent="0" lvl="0" marL="0" rtl="0">
                <a:spcBef>
                  <a:spcPts val="0"/>
                </a:spcBef>
                <a:buNone/>
              </a:pPr>
              <a:r>
                <a:t/>
              </a:r>
              <a:endParaRPr sz="1800" u="sng"/>
            </a:p>
            <a:p>
              <a:pPr indent="0" lvl="0" marL="0" rtl="0">
                <a:spcBef>
                  <a:spcPts val="0"/>
                </a:spcBef>
                <a:buNone/>
              </a:pPr>
              <a:r>
                <a:t/>
              </a:r>
              <a:endParaRPr sz="1800" u="sng"/>
            </a:p>
          </p:txBody>
        </p:sp>
        <p:pic>
          <p:nvPicPr>
            <p:cNvPr id="123" name="Shape 123"/>
            <p:cNvPicPr preferRelativeResize="0"/>
            <p:nvPr/>
          </p:nvPicPr>
          <p:blipFill>
            <a:blip r:embed="rId3">
              <a:alphaModFix/>
            </a:blip>
            <a:stretch>
              <a:fillRect/>
            </a:stretch>
          </p:blipFill>
          <p:spPr>
            <a:xfrm>
              <a:off x="5144350" y="3839069"/>
              <a:ext cx="3260100" cy="565206"/>
            </a:xfrm>
            <a:prstGeom prst="rect">
              <a:avLst/>
            </a:prstGeom>
            <a:noFill/>
            <a:ln>
              <a:noFill/>
            </a:ln>
          </p:spPr>
        </p:pic>
      </p:grpSp>
      <p:pic>
        <p:nvPicPr>
          <p:cNvPr id="124" name="Shape 124"/>
          <p:cNvPicPr preferRelativeResize="0"/>
          <p:nvPr/>
        </p:nvPicPr>
        <p:blipFill rotWithShape="1">
          <a:blip r:embed="rId4">
            <a:alphaModFix/>
          </a:blip>
          <a:srcRect b="0" l="0" r="0" t="31063"/>
          <a:stretch/>
        </p:blipFill>
        <p:spPr>
          <a:xfrm>
            <a:off x="638825" y="1294800"/>
            <a:ext cx="3946150" cy="362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Applications</a:t>
            </a:r>
          </a:p>
        </p:txBody>
      </p:sp>
      <p:cxnSp>
        <p:nvCxnSpPr>
          <p:cNvPr id="130" name="Shape 130"/>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131" name="Shape 131"/>
          <p:cNvSpPr/>
          <p:nvPr/>
        </p:nvSpPr>
        <p:spPr>
          <a:xfrm>
            <a:off x="3141075" y="1468100"/>
            <a:ext cx="1963500" cy="1113000"/>
          </a:xfrm>
          <a:prstGeom prst="roundRect">
            <a:avLst>
              <a:gd fmla="val 16667" name="adj"/>
            </a:avLst>
          </a:prstGeom>
          <a:solidFill>
            <a:srgbClr val="FFF2CC"/>
          </a:solidFill>
          <a:ln cap="flat" cmpd="sng" w="28575">
            <a:solidFill>
              <a:srgbClr val="3C78D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2" name="Shape 132"/>
          <p:cNvSpPr txBox="1"/>
          <p:nvPr>
            <p:ph idx="4294967295" type="subTitle"/>
          </p:nvPr>
        </p:nvSpPr>
        <p:spPr>
          <a:xfrm>
            <a:off x="3239925" y="1556450"/>
            <a:ext cx="1765800" cy="936300"/>
          </a:xfrm>
          <a:prstGeom prst="rect">
            <a:avLst/>
          </a:prstGeom>
        </p:spPr>
        <p:txBody>
          <a:bodyPr anchorCtr="0" anchor="t" bIns="91425" lIns="91425" rIns="91425" wrap="square" tIns="91425">
            <a:noAutofit/>
          </a:bodyPr>
          <a:lstStyle/>
          <a:p>
            <a:pPr indent="0" lvl="0" marL="0" rtl="0" algn="ctr">
              <a:lnSpc>
                <a:spcPct val="115000"/>
              </a:lnSpc>
              <a:spcBef>
                <a:spcPts val="0"/>
              </a:spcBef>
              <a:spcAft>
                <a:spcPts val="0"/>
              </a:spcAft>
              <a:buNone/>
            </a:pPr>
            <a:r>
              <a:rPr lang="en" sz="2400">
                <a:solidFill>
                  <a:srgbClr val="000000"/>
                </a:solidFill>
              </a:rPr>
              <a:t>Sed Tank Remainder</a:t>
            </a:r>
          </a:p>
        </p:txBody>
      </p:sp>
      <p:sp>
        <p:nvSpPr>
          <p:cNvPr id="133" name="Shape 133"/>
          <p:cNvSpPr/>
          <p:nvPr/>
        </p:nvSpPr>
        <p:spPr>
          <a:xfrm>
            <a:off x="2238025" y="1776050"/>
            <a:ext cx="777900" cy="497100"/>
          </a:xfrm>
          <a:prstGeom prst="rightArrow">
            <a:avLst>
              <a:gd fmla="val 50000" name="adj1"/>
              <a:gd fmla="val 50000" name="adj2"/>
            </a:avLst>
          </a:prstGeom>
          <a:solidFill>
            <a:srgbClr val="C9DAF8"/>
          </a:solid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4" name="Shape 134"/>
          <p:cNvSpPr/>
          <p:nvPr/>
        </p:nvSpPr>
        <p:spPr>
          <a:xfrm>
            <a:off x="3141075" y="2734575"/>
            <a:ext cx="1963500" cy="936300"/>
          </a:xfrm>
          <a:prstGeom prst="roundRect">
            <a:avLst>
              <a:gd fmla="val 16667" name="adj"/>
            </a:avLst>
          </a:prstGeom>
          <a:solidFill>
            <a:srgbClr val="FFF2CC"/>
          </a:solidFill>
          <a:ln cap="flat" cmpd="sng" w="28575">
            <a:solidFill>
              <a:srgbClr val="3C78D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5" name="Shape 135"/>
          <p:cNvSpPr txBox="1"/>
          <p:nvPr>
            <p:ph idx="4294967295" type="subTitle"/>
          </p:nvPr>
        </p:nvSpPr>
        <p:spPr>
          <a:xfrm>
            <a:off x="3239925" y="2787351"/>
            <a:ext cx="1765800" cy="787500"/>
          </a:xfrm>
          <a:prstGeom prst="rect">
            <a:avLst/>
          </a:prstGeom>
        </p:spPr>
        <p:txBody>
          <a:bodyPr anchorCtr="0" anchor="t" bIns="91425" lIns="91425" rIns="91425" wrap="square" tIns="91425">
            <a:noAutofit/>
          </a:bodyPr>
          <a:lstStyle/>
          <a:p>
            <a:pPr indent="0" lvl="0" marL="0" rtl="0" algn="ctr">
              <a:lnSpc>
                <a:spcPct val="100000"/>
              </a:lnSpc>
              <a:spcBef>
                <a:spcPts val="0"/>
              </a:spcBef>
              <a:spcAft>
                <a:spcPts val="0"/>
              </a:spcAft>
              <a:buNone/>
            </a:pPr>
            <a:r>
              <a:rPr lang="en" sz="2000">
                <a:solidFill>
                  <a:srgbClr val="000000"/>
                </a:solidFill>
              </a:rPr>
              <a:t>Channel Designs</a:t>
            </a:r>
          </a:p>
        </p:txBody>
      </p:sp>
      <p:pic>
        <p:nvPicPr>
          <p:cNvPr id="136" name="Shape 136"/>
          <p:cNvPicPr preferRelativeResize="0"/>
          <p:nvPr/>
        </p:nvPicPr>
        <p:blipFill rotWithShape="1">
          <a:blip r:embed="rId3">
            <a:alphaModFix/>
          </a:blip>
          <a:srcRect b="0" l="5711" r="9175" t="0"/>
          <a:stretch/>
        </p:blipFill>
        <p:spPr>
          <a:xfrm>
            <a:off x="5945975" y="1544300"/>
            <a:ext cx="3083995" cy="3052225"/>
          </a:xfrm>
          <a:prstGeom prst="rect">
            <a:avLst/>
          </a:prstGeom>
          <a:noFill/>
          <a:ln>
            <a:noFill/>
          </a:ln>
        </p:spPr>
      </p:pic>
      <p:sp>
        <p:nvSpPr>
          <p:cNvPr id="137" name="Shape 137"/>
          <p:cNvSpPr/>
          <p:nvPr/>
        </p:nvSpPr>
        <p:spPr>
          <a:xfrm>
            <a:off x="248225" y="1468100"/>
            <a:ext cx="1864500" cy="1113000"/>
          </a:xfrm>
          <a:prstGeom prst="roundRect">
            <a:avLst>
              <a:gd fmla="val 16667" name="adj"/>
            </a:avLst>
          </a:prstGeom>
          <a:solidFill>
            <a:srgbClr val="FFF2CC"/>
          </a:solidFill>
          <a:ln cap="flat" cmpd="sng" w="28575">
            <a:solidFill>
              <a:srgbClr val="3C78D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txBox="1"/>
          <p:nvPr>
            <p:ph idx="4294967295" type="subTitle"/>
          </p:nvPr>
        </p:nvSpPr>
        <p:spPr>
          <a:xfrm>
            <a:off x="297575" y="1556450"/>
            <a:ext cx="1765800" cy="936300"/>
          </a:xfrm>
          <a:prstGeom prst="rect">
            <a:avLst/>
          </a:prstGeom>
        </p:spPr>
        <p:txBody>
          <a:bodyPr anchorCtr="0" anchor="t" bIns="91425" lIns="91425" rIns="91425" wrap="square" tIns="91425">
            <a:noAutofit/>
          </a:bodyPr>
          <a:lstStyle/>
          <a:p>
            <a:pPr indent="0" lvl="0" marL="0" rtl="0" algn="ctr">
              <a:lnSpc>
                <a:spcPct val="115000"/>
              </a:lnSpc>
              <a:spcBef>
                <a:spcPts val="0"/>
              </a:spcBef>
              <a:spcAft>
                <a:spcPts val="0"/>
              </a:spcAft>
              <a:buNone/>
            </a:pPr>
            <a:r>
              <a:rPr lang="en" sz="2000">
                <a:solidFill>
                  <a:srgbClr val="000000"/>
                </a:solidFill>
              </a:rPr>
              <a:t>Input Parameters</a:t>
            </a:r>
          </a:p>
        </p:txBody>
      </p:sp>
      <p:pic>
        <p:nvPicPr>
          <p:cNvPr descr="Autodesk-Fusion-360-logo.png" id="139" name="Shape 139"/>
          <p:cNvPicPr preferRelativeResize="0"/>
          <p:nvPr/>
        </p:nvPicPr>
        <p:blipFill>
          <a:blip r:embed="rId4">
            <a:alphaModFix/>
          </a:blip>
          <a:stretch>
            <a:fillRect/>
          </a:stretch>
        </p:blipFill>
        <p:spPr>
          <a:xfrm>
            <a:off x="3941532" y="3869479"/>
            <a:ext cx="1107424" cy="1023726"/>
          </a:xfrm>
          <a:prstGeom prst="rect">
            <a:avLst/>
          </a:prstGeom>
          <a:noFill/>
          <a:ln>
            <a:noFill/>
          </a:ln>
        </p:spPr>
      </p:pic>
      <p:sp>
        <p:nvSpPr>
          <p:cNvPr id="140" name="Shape 140"/>
          <p:cNvSpPr/>
          <p:nvPr/>
        </p:nvSpPr>
        <p:spPr>
          <a:xfrm>
            <a:off x="5180213" y="3944025"/>
            <a:ext cx="682200" cy="339300"/>
          </a:xfrm>
          <a:prstGeom prst="rightArrow">
            <a:avLst>
              <a:gd fmla="val 50000" name="adj1"/>
              <a:gd fmla="val 50000" name="adj2"/>
            </a:avLst>
          </a:prstGeom>
          <a:solidFill>
            <a:srgbClr val="C9DAF8"/>
          </a:solid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nvSpPr>
        <p:spPr>
          <a:xfrm>
            <a:off x="5180225" y="1946100"/>
            <a:ext cx="682200" cy="339300"/>
          </a:xfrm>
          <a:prstGeom prst="rightArrow">
            <a:avLst>
              <a:gd fmla="val 50000" name="adj1"/>
              <a:gd fmla="val 50000" name="adj2"/>
            </a:avLst>
          </a:prstGeom>
          <a:solidFill>
            <a:srgbClr val="C9DAF8"/>
          </a:solid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42" name="Shape 142"/>
          <p:cNvSpPr/>
          <p:nvPr/>
        </p:nvSpPr>
        <p:spPr>
          <a:xfrm>
            <a:off x="5180225" y="3006200"/>
            <a:ext cx="682200" cy="339300"/>
          </a:xfrm>
          <a:prstGeom prst="rightArrow">
            <a:avLst>
              <a:gd fmla="val 50000" name="adj1"/>
              <a:gd fmla="val 50000" name="adj2"/>
            </a:avLst>
          </a:prstGeom>
          <a:solidFill>
            <a:srgbClr val="C9DAF8"/>
          </a:solidFill>
          <a:ln cap="flat" cmpd="sng" w="28575">
            <a:solidFill>
              <a:srgbClr val="4A86E8"/>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lang="en"/>
              <a:t>Further Development</a:t>
            </a:r>
          </a:p>
        </p:txBody>
      </p:sp>
      <p:cxnSp>
        <p:nvCxnSpPr>
          <p:cNvPr id="148" name="Shape 148"/>
          <p:cNvCxnSpPr/>
          <p:nvPr/>
        </p:nvCxnSpPr>
        <p:spPr>
          <a:xfrm>
            <a:off x="311700" y="1085700"/>
            <a:ext cx="8524800" cy="0"/>
          </a:xfrm>
          <a:prstGeom prst="straightConnector1">
            <a:avLst/>
          </a:prstGeom>
          <a:noFill/>
          <a:ln cap="flat" cmpd="sng" w="38100">
            <a:solidFill>
              <a:srgbClr val="6D9EEB"/>
            </a:solidFill>
            <a:prstDash val="solid"/>
            <a:round/>
            <a:headEnd len="lg" w="lg" type="none"/>
            <a:tailEnd len="lg" w="lg" type="none"/>
          </a:ln>
        </p:spPr>
      </p:cxnSp>
      <p:sp>
        <p:nvSpPr>
          <p:cNvPr id="149" name="Shape 149"/>
          <p:cNvSpPr txBox="1"/>
          <p:nvPr/>
        </p:nvSpPr>
        <p:spPr>
          <a:xfrm>
            <a:off x="4998725" y="2398450"/>
            <a:ext cx="3598200" cy="1352700"/>
          </a:xfrm>
          <a:prstGeom prst="rect">
            <a:avLst/>
          </a:prstGeom>
          <a:noFill/>
          <a:ln>
            <a:noFill/>
          </a:ln>
        </p:spPr>
        <p:txBody>
          <a:bodyPr anchorCtr="0" anchor="ctr" bIns="91425" lIns="91425" rIns="91425" wrap="square" tIns="91425">
            <a:noAutofit/>
          </a:bodyPr>
          <a:lstStyle/>
          <a:p>
            <a:pPr indent="0" lvl="0" marL="0" rtl="0">
              <a:lnSpc>
                <a:spcPct val="100000"/>
              </a:lnSpc>
              <a:spcBef>
                <a:spcPts val="0"/>
              </a:spcBef>
              <a:buNone/>
            </a:pPr>
            <a:r>
              <a:rPr lang="en" sz="2400">
                <a:solidFill>
                  <a:schemeClr val="dk1"/>
                </a:solidFill>
              </a:rPr>
              <a:t>Floc Blanket Design </a:t>
            </a:r>
          </a:p>
          <a:p>
            <a:pPr indent="-381000" lvl="0" marL="457200" rtl="0">
              <a:lnSpc>
                <a:spcPct val="100000"/>
              </a:lnSpc>
              <a:spcBef>
                <a:spcPts val="0"/>
              </a:spcBef>
              <a:spcAft>
                <a:spcPts val="0"/>
              </a:spcAft>
              <a:buClr>
                <a:schemeClr val="dk1"/>
              </a:buClr>
              <a:buSzPts val="2400"/>
              <a:buChar char="-"/>
            </a:pPr>
            <a:r>
              <a:rPr lang="en" sz="2400">
                <a:solidFill>
                  <a:schemeClr val="dk1"/>
                </a:solidFill>
              </a:rPr>
              <a:t>Blanket height</a:t>
            </a:r>
          </a:p>
          <a:p>
            <a:pPr indent="-381000" lvl="0" marL="457200" rtl="0">
              <a:lnSpc>
                <a:spcPct val="150000"/>
              </a:lnSpc>
              <a:spcBef>
                <a:spcPts val="0"/>
              </a:spcBef>
              <a:buClr>
                <a:schemeClr val="dk1"/>
              </a:buClr>
              <a:buSzPts val="2400"/>
              <a:buChar char="-"/>
            </a:pPr>
            <a:r>
              <a:rPr lang="en" sz="2400">
                <a:solidFill>
                  <a:schemeClr val="dk1"/>
                </a:solidFill>
              </a:rPr>
              <a:t>Floc weir dimensions</a:t>
            </a:r>
          </a:p>
        </p:txBody>
      </p:sp>
      <p:pic>
        <p:nvPicPr>
          <p:cNvPr id="150" name="Shape 150"/>
          <p:cNvPicPr preferRelativeResize="0"/>
          <p:nvPr/>
        </p:nvPicPr>
        <p:blipFill rotWithShape="1">
          <a:blip r:embed="rId3">
            <a:alphaModFix/>
          </a:blip>
          <a:srcRect b="51660" l="31859" r="4320" t="9352"/>
          <a:stretch/>
        </p:blipFill>
        <p:spPr>
          <a:xfrm>
            <a:off x="282938" y="1666800"/>
            <a:ext cx="4508826" cy="1352700"/>
          </a:xfrm>
          <a:prstGeom prst="rect">
            <a:avLst/>
          </a:prstGeom>
          <a:noFill/>
          <a:ln>
            <a:noFill/>
          </a:ln>
        </p:spPr>
      </p:pic>
      <p:pic>
        <p:nvPicPr>
          <p:cNvPr id="151" name="Shape 151"/>
          <p:cNvPicPr preferRelativeResize="0"/>
          <p:nvPr/>
        </p:nvPicPr>
        <p:blipFill rotWithShape="1">
          <a:blip r:embed="rId3">
            <a:alphaModFix/>
          </a:blip>
          <a:srcRect b="18642" l="28673" r="4315" t="46195"/>
          <a:stretch/>
        </p:blipFill>
        <p:spPr>
          <a:xfrm>
            <a:off x="3453325" y="3600600"/>
            <a:ext cx="5248900" cy="1352700"/>
          </a:xfrm>
          <a:prstGeom prst="rect">
            <a:avLst/>
          </a:prstGeom>
          <a:noFill/>
          <a:ln>
            <a:noFill/>
          </a:ln>
        </p:spPr>
      </p:pic>
      <p:sp>
        <p:nvSpPr>
          <p:cNvPr id="152" name="Shape 152"/>
          <p:cNvSpPr txBox="1"/>
          <p:nvPr/>
        </p:nvSpPr>
        <p:spPr>
          <a:xfrm>
            <a:off x="497038" y="1172775"/>
            <a:ext cx="4080600" cy="878400"/>
          </a:xfrm>
          <a:prstGeom prst="rect">
            <a:avLst/>
          </a:prstGeom>
          <a:noFill/>
          <a:ln>
            <a:noFill/>
          </a:ln>
        </p:spPr>
        <p:txBody>
          <a:bodyPr anchorCtr="0" anchor="ctr" bIns="91425" lIns="91425" rIns="91425" wrap="square" tIns="91425">
            <a:noAutofit/>
          </a:bodyPr>
          <a:lstStyle/>
          <a:p>
            <a:pPr indent="0" lvl="0" marL="0" rtl="0">
              <a:lnSpc>
                <a:spcPct val="100000"/>
              </a:lnSpc>
              <a:spcBef>
                <a:spcPts val="0"/>
              </a:spcBef>
              <a:buNone/>
            </a:pPr>
            <a:r>
              <a:rPr lang="en" sz="2400"/>
              <a:t>Outlet Manifold </a:t>
            </a:r>
          </a:p>
          <a:p>
            <a:pPr indent="0" lvl="0" marL="0" rtl="0">
              <a:lnSpc>
                <a:spcPct val="100000"/>
              </a:lnSpc>
              <a:spcBef>
                <a:spcPts val="0"/>
              </a:spcBef>
              <a:buNone/>
            </a:pPr>
            <a:r>
              <a:rPr lang="en" sz="2400"/>
              <a:t>- Pipe diameter</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