
<file path=[Content_Types].xml><?xml version="1.0" encoding="utf-8"?>
<Types xmlns="http://schemas.openxmlformats.org/package/2006/content-types">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96" y="-5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194AF-834E-4699-B579-59C3EF2B8DDA}" type="datetimeFigureOut">
              <a:rPr lang="en-US" smtClean="0"/>
              <a:t>11/21/2015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99873-966E-4558-AA16-905769F59620}" type="slidenum">
              <a:rPr lang="en-US" smtClean="0"/>
              <a:t>‹#›</a:t>
            </a:fld>
            <a:endParaRPr lang="en-US"/>
          </a:p>
        </p:txBody>
      </p:sp>
    </p:spTree>
    <p:extLst>
      <p:ext uri="{BB962C8B-B14F-4D97-AF65-F5344CB8AC3E}">
        <p14:creationId xmlns:p14="http://schemas.microsoft.com/office/powerpoint/2010/main" val="2943962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6A4BB-04A5-4861-8CBF-67B0FE3744D4}" type="slidenum">
              <a:rPr lang="en-US"/>
              <a:pPr/>
              <a:t>1</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a:t>Rittmann, B. E. and P. M. Huck (1989). "Biological Treatment of Public Water Supplies." </a:t>
            </a:r>
            <a:r>
              <a:rPr lang="en-US" u="sng"/>
              <a:t>Critical Reviews in Environmental Control</a:t>
            </a:r>
            <a:r>
              <a:rPr lang="en-US"/>
              <a:t> </a:t>
            </a:r>
            <a:r>
              <a:rPr lang="en-US" b="1"/>
              <a:t>19</a:t>
            </a:r>
            <a:r>
              <a:rPr lang="en-US"/>
              <a:t>(2): 119-184.</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D7DF48-7FE5-41EB-A97A-68664942EC33}" type="slidenum">
              <a:rPr lang="en-US"/>
              <a:pPr/>
              <a:t>10</a:t>
            </a:fld>
            <a:endParaRPr 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r>
              <a:rPr lang="en-US"/>
              <a:t>http://www.cdc.gov/epo/mmwr/preview/mmwrhtml/00001765.htm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2EFA1C-66B5-463C-BF87-34A5F79EA66F}" type="slidenum">
              <a:rPr lang="en-US"/>
              <a:pPr/>
              <a:t>11</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pPr>
              <a:lnSpc>
                <a:spcPct val="80000"/>
              </a:lnSpc>
            </a:pPr>
            <a:r>
              <a:rPr lang="en-US" sz="800"/>
              <a:t>http://www.cdc.gov/epo/mmwr/preview/mmwrhtml/00025893.htm#00000446.htm</a:t>
            </a:r>
          </a:p>
          <a:p>
            <a:pPr>
              <a:lnSpc>
                <a:spcPct val="80000"/>
              </a:lnSpc>
            </a:pPr>
            <a:endParaRPr lang="en-US" sz="800"/>
          </a:p>
          <a:p>
            <a:pPr>
              <a:lnSpc>
                <a:spcPct val="80000"/>
              </a:lnSpc>
            </a:pPr>
            <a:r>
              <a:rPr lang="en-US" sz="800"/>
              <a:t>As in previous years (</a:t>
            </a:r>
            <a:r>
              <a:rPr lang="en-US" sz="800">
                <a:hlinkClick r:id="" action="ppaction://noaction"/>
              </a:rPr>
              <a:t>Figure_4</a:t>
            </a:r>
            <a:r>
              <a:rPr lang="en-US" sz="800"/>
              <a:t>), the majority of outbreaks (68%) during 1991-1992 were classified as AGI of unknown etiology. Although some outbreaks were rigorously investigated, for many of these, the search for a causative agent was limited or clinical specimens could not be or were not obtained in a timely manner. The likelihood of identifying an etiologic agent was equally low (approximately one-third) for surface water and groundwater sources. However, the agent was much more frequently identified for WBDOs in community systems (63%) than in noncommunity systems (17%), emphasizing the difficulty of investigating outbreaks affecting the transient populations that use noncommunity water. Although the clinical features of illness in more than half of the AGI outbreaks suggest a viral etiology, clinical diagnosis is not specific; the group of outbreaks of AGI probably includes viral, bacterial, and parasitic etiologies. Availability of rapid diagnostic tests for viruses and newly emerging pathogens can aid in identifying the causative agents of these outbreaks. Information about the pathogens responsible for WBDOs is important for evaluating the adequacy of current water treatment processes and regulations. Nevertheless, the water quality data from AGI outbreaks suggest that available water disinfection technology is not always in place or used reliably; for 91% of these outbreaks, water sampling showed the presence of coliforms and/or deficiencies in chlorination. </a:t>
            </a:r>
          </a:p>
          <a:p>
            <a:pPr>
              <a:lnSpc>
                <a:spcPct val="80000"/>
              </a:lnSpc>
            </a:pPr>
            <a:r>
              <a:rPr lang="en-US" sz="800"/>
              <a:t>During 1991-1992, 24 outbreaks (71%) were associated with contaminated untreated or inadequately treated groundwater. Adequate, continuous disinfection of groundwater should reduce the occurrence of WBDOs, particularly in small systems in which intermittent contamination of wells and springs is difficult to detect or prevent. In addition, wells and springs must be protected from sources of contamination such as surface runoff, septic tank drainage, and sewage discharges. </a:t>
            </a:r>
          </a:p>
          <a:p>
            <a:pPr>
              <a:lnSpc>
                <a:spcPct val="80000"/>
              </a:lnSpc>
            </a:pPr>
            <a:r>
              <a:rPr lang="en-US" sz="800"/>
              <a:t>Two outbreaks were associated with treatment deficiencies in water systems using UV light for disinfection. UV light can be an effective disinfectant if properly applied, operated, and maintained. It may be effective for disinfecting bacteria and viruses but not protozoa (20,21). Reduced efficacy of UV systems for colored or turbid water has been noted (22), and UV light is not approved by EPA for use in surface water systems or in groundwater systems under the influence of surface water. For many of the outbreaks associated with inadequately treated water, chlorination was not maintained consistently. Adequate, consistent levels of chlorine are particularly important for disinfection of relatively chlorine-resistant organisms such as Giardia (23). Unfortunately, Cryptosporidium is highly resistant to disinfection by chlorine. Ozone is more effective than chlorine against Cryptosporidium (24), but no residual disinfectant is provided with this treatment. Ozone may not be suitable for small systems because of expense and the technical expertise required, and it is used as a disinfectant by less than 1% of the drinking water systems that serve populations of more than 10,000. Therefore, efforts to reduce the risk of waterborne giardiasis and cryptosporidiosis should focus on source protection and removal of cysts and oocysts by filtration. </a:t>
            </a:r>
          </a:p>
          <a:p>
            <a:pPr>
              <a:lnSpc>
                <a:spcPct val="80000"/>
              </a:lnSpc>
            </a:pPr>
            <a:r>
              <a:rPr lang="en-US" sz="800"/>
              <a:t>The SWTR requires filtration of all but exceptionally well-protected surface water sources, including groundwater influenced by surface water. The SWTR was promulgated to reduce the risk of disease caused by waterborne protozoal parasites. Three protozoal outbreaks during 1991-1992 occurred in systems that were equipped with chlorine disinfection and met EPA coliform standards but were not equipped with filtration. EPA is considering an Information Collection Rule (ICR) that would require larger water utilities to monitor for Cryptosporidium, Giardia, and perhaps other pathogens in source water and, under certain conditions, in treated water for 18 months. Under the ICR, careful laboratory analysis and quality control would be needed, and the currently available laboratory methods do not assess infectivity of cysts or oocysts. Epidemiologic studies in conjunction with information on the occurrence of cysts and oocysts in source water will be helpful in assessing waterborne disease risks, determining the need for an enhanced Surface Water Treatment Rule, and determining whether specific monitoring for protozoal pathogens is necessary to supplement the total coliform MCL. The water quality data collected for WBDOs in the years 1991-1992 indicated that coliforms were detected for 88% of the outbreaks with bacterial, viral, or unknown etiologies but only 33% of the protozoal outbreaks. These data suggest that the use of coliforms as indicators of water contamination is generally sound but may not be adequate to detect contamination by protozoa. </a:t>
            </a:r>
          </a:p>
          <a:p>
            <a:pPr>
              <a:lnSpc>
                <a:spcPct val="80000"/>
              </a:lnSpc>
            </a:pPr>
            <a:r>
              <a:rPr lang="en-US" sz="800"/>
              <a:t>Four of the six surface water systems associated with WBDOs were equipped with filtration. In three of these outbreaks, raw water quality had deteriorated because of sewage effluents that were not appropriately diluted as a result of low stream flows during dry weather. During the outbreaks associated with these systems, filtration deficiencies were noted, with elevated turbidity in finished water. Decreased filtration efficiency combined with deterioration in raw water quality also contributed to the WBDO in Milwaukee (1993). Although turbidity measurements indicated inefficient operation of the filtration process for the water systems associated with the 1993 Milwaukee outbreak and one Oregon outbreak (May 1992), none of the then-existing EPA water quality regulations were violated. Outbreaks associated with filtered systems illustrate the importance of improved operation and monitoring of the filtration process and the necessity for multiple barriers; in addition to disinfection and filtration, protection of raw water quality is essential for preventing transmission of waterborne diseases.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BCBADB-CA74-437A-B318-A59CB34F3B51}" type="slidenum">
              <a:rPr lang="en-US"/>
              <a:pPr/>
              <a:t>12</a:t>
            </a:fld>
            <a:endParaRPr 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r>
              <a:rPr lang="en-US"/>
              <a:t>http://www.cdc.gov/epo/mmwr/preview/mmwrhtml/00025893.htm#00000446.htm</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DC5B-F5F6-497B-B634-FB8EC47544F3}" type="slidenum">
              <a:rPr lang="en-US"/>
              <a:pPr/>
              <a:t>13</a:t>
            </a:fld>
            <a:endParaRPr 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en-US"/>
              <a:t>http://www.iwaponline.com/wst/04703/0007/047030007.pdf</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DC259A-9323-4810-BBE4-9C4C529F7733}" type="slidenum">
              <a:rPr lang="en-US"/>
              <a:pPr/>
              <a:t>14</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en-US"/>
              <a:t>Huffman, D. E., K. L. Nelson, et al. (2003). "Calicivirus—An Emerging Contaminant in Water: State of the Art." </a:t>
            </a:r>
            <a:r>
              <a:rPr lang="en-US" u="sng"/>
              <a:t>ENVIRONMENTAL ENGINEERING SCIENCE</a:t>
            </a:r>
            <a:r>
              <a:rPr lang="en-US"/>
              <a:t> </a:t>
            </a:r>
            <a:r>
              <a:rPr lang="en-US" b="1"/>
              <a:t>20</a:t>
            </a:r>
            <a:r>
              <a:rPr lang="en-US"/>
              <a:t>(5): 503-515.</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BB755-21B6-47B6-9431-4386AE0069F6}" type="slidenum">
              <a:rPr lang="en-US"/>
              <a:pPr/>
              <a:t>15</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a:t>Huffman, D. E., K. L. Nelson, et al. (2003). "Calicivirus—An Emerging Contaminant in Water: State of the Art." </a:t>
            </a:r>
            <a:r>
              <a:rPr lang="en-US" u="sng"/>
              <a:t>ENVIRONMENTAL ENGINEERING SCIENCE</a:t>
            </a:r>
            <a:r>
              <a:rPr lang="en-US"/>
              <a:t> </a:t>
            </a:r>
            <a:r>
              <a:rPr lang="en-US" b="1"/>
              <a:t>20</a:t>
            </a:r>
            <a:r>
              <a:rPr lang="en-US"/>
              <a:t>(5): 503-515.</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E176D-F116-4DB7-82CA-66021948EBED}" type="slidenum">
              <a:rPr lang="en-US"/>
              <a:pPr/>
              <a:t>16</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42207-FAB4-47BF-8BAE-255D834CD245}" type="slidenum">
              <a:rPr lang="en-US"/>
              <a:pPr/>
              <a:t>17</a:t>
            </a:fld>
            <a:endParaRPr 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r>
              <a:rPr lang="en-US"/>
              <a:t>Huffman, D. E., K. L. Nelson, et al. (2003). "Calicivirus—An Emerging Contaminant in Water: State of the Art." </a:t>
            </a:r>
            <a:r>
              <a:rPr lang="en-US" u="sng"/>
              <a:t>ENVIRONMENTAL ENGINEERING SCIENCE</a:t>
            </a:r>
            <a:r>
              <a:rPr lang="en-US"/>
              <a:t> </a:t>
            </a:r>
            <a:r>
              <a:rPr lang="en-US" b="1"/>
              <a:t>20</a:t>
            </a:r>
            <a:r>
              <a:rPr lang="en-US"/>
              <a:t>(5): 503-515.</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7BD8E5-8DEF-40F4-8790-F30E30C5B8EE}" type="slidenum">
              <a:rPr lang="en-US"/>
              <a:pPr/>
              <a:t>18</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r>
              <a:rPr lang="en-US"/>
              <a:t>Huffman, D. E., K. L. Nelson, et al. (2003). "Calicivirus—An Emerging Contaminant in Water: State of the Art." </a:t>
            </a:r>
            <a:r>
              <a:rPr lang="en-US" u="sng"/>
              <a:t>ENVIRONMENTAL ENGINEERING SCIENCE</a:t>
            </a:r>
            <a:r>
              <a:rPr lang="en-US"/>
              <a:t> </a:t>
            </a:r>
            <a:r>
              <a:rPr lang="en-US" b="1"/>
              <a:t>20</a:t>
            </a:r>
            <a:r>
              <a:rPr lang="en-US"/>
              <a:t>(5): 503-515.</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16521-AADE-4D76-A291-836ED4D0F46F}" type="slidenum">
              <a:rPr lang="en-US"/>
              <a:pPr/>
              <a:t>19</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US"/>
              <a:t>Rittmann, B. E. and P. M. Huck (1989). "Biological Treatment of Public Water Supplies." </a:t>
            </a:r>
            <a:r>
              <a:rPr lang="en-US" u="sng"/>
              <a:t>Critical Reviews in Environmental Control</a:t>
            </a:r>
            <a:r>
              <a:rPr lang="en-US"/>
              <a:t> </a:t>
            </a:r>
            <a:r>
              <a:rPr lang="en-US" b="1"/>
              <a:t>19</a:t>
            </a:r>
            <a:r>
              <a:rPr lang="en-US"/>
              <a:t>(2): 119-184.</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AE45BB-49A5-4CAB-8753-4E65A833686E}" type="slidenum">
              <a:rPr lang="en-US"/>
              <a:pPr/>
              <a:t>2</a:t>
            </a:fld>
            <a:endParaRPr 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r>
              <a:rPr lang="en-US" sz="900"/>
              <a:t>http://www.cdc.gov/ncidod/eid/vol7no3_supp/hunter.htm</a:t>
            </a:r>
          </a:p>
          <a:p>
            <a:endParaRPr lang="en-US" sz="900"/>
          </a:p>
          <a:p>
            <a:r>
              <a:rPr lang="en-US" sz="900"/>
              <a:t>Mark W. LeChevallier, director of research at the American Water Works Service Company, discussed health concerns regarding biofilms in the drinking water distribution system. Biofilms are coatings of organic and inorganic materials in pipes that can harbor, protect, and allow the proliferation of several bacterial pathogens, including </a:t>
            </a:r>
            <a:r>
              <a:rPr lang="en-US" sz="900" i="1"/>
              <a:t>Legionella</a:t>
            </a:r>
            <a:r>
              <a:rPr lang="en-US" sz="900"/>
              <a:t> and </a:t>
            </a:r>
            <a:r>
              <a:rPr lang="en-US" sz="900" i="1"/>
              <a:t>Mycobacterium avium</a:t>
            </a:r>
            <a:r>
              <a:rPr lang="en-US" sz="900"/>
              <a:t> complex (MAC). Factors that affect bacterial growth on biofilms include water temperature, type of disinfectant and residual concentration, assimilable organic carbon level, biodegradable organic carbon level, degree of pipe corrosion, and treatment/distribution system characteristics. Chloramine is considerably more effective than chlorine for controlling </a:t>
            </a:r>
            <a:r>
              <a:rPr lang="en-US" sz="900" i="1"/>
              <a:t>Legionella</a:t>
            </a:r>
            <a:r>
              <a:rPr lang="en-US" sz="900"/>
              <a:t> in biofilms, presumably because chloramine is more stable and thus less reactive than chlorine, allowing it to penetrate the biofilm more deeply. </a:t>
            </a:r>
          </a:p>
          <a:p>
            <a:r>
              <a:rPr lang="en-US" sz="900"/>
              <a:t>An important factor in distribution system contamination and bacterial growth on biofilms is transient water pressure fluctuations that create pressure waves that pass through pipes in the distibution system. During the negative portion of the pressure wave, a substantial amount of contaminated water (&gt;1 gal per minute) from the outside can be pulled into pipes through a small leak. This problem is aggravated when sewer lines are placed close to water pipes. Dr. LeChevallier stated that a number of waterborne disease outbreaks have been linked to distribution system deficiencies. Among the agents of nosocomial waterborne disease is MAC. This opportunistic bacterial pathogen lives in water, is resistant to water disinfection (much more so than </a:t>
            </a:r>
            <a:r>
              <a:rPr lang="en-US" sz="900" i="1"/>
              <a:t>Giardia</a:t>
            </a:r>
            <a:r>
              <a:rPr lang="en-US" sz="900"/>
              <a:t> cysts), and grows in pipe biofilms.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17AAB3-0FE3-44D4-A58D-D9E0D6EF4816}" type="slidenum">
              <a:rPr lang="en-US"/>
              <a:pPr/>
              <a:t>20</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a:t>Rittmann, B. E. and P. M. Huck (1989). "Biological Treatment of Public Water Supplies." </a:t>
            </a:r>
            <a:r>
              <a:rPr lang="en-US" u="sng"/>
              <a:t>Critical Reviews in Environmental Control</a:t>
            </a:r>
            <a:r>
              <a:rPr lang="en-US"/>
              <a:t> </a:t>
            </a:r>
            <a:r>
              <a:rPr lang="en-US" b="1"/>
              <a:t>19</a:t>
            </a:r>
            <a:r>
              <a:rPr lang="en-US"/>
              <a:t>(2): 119-184.</a:t>
            </a:r>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D1E1C5-A9CD-42CA-A526-A8B6D815E7AC}" type="slidenum">
              <a:rPr lang="en-US"/>
              <a:pPr/>
              <a:t>21</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a:t>Rittmann, B. E. and P. M. Huck (1989). "Biological Treatment of Public Water Supplies." </a:t>
            </a:r>
            <a:r>
              <a:rPr lang="en-US" u="sng"/>
              <a:t>Critical Reviews in Environmental Control</a:t>
            </a:r>
            <a:r>
              <a:rPr lang="en-US"/>
              <a:t> </a:t>
            </a:r>
            <a:r>
              <a:rPr lang="en-US" b="1"/>
              <a:t>19</a:t>
            </a:r>
            <a:r>
              <a:rPr lang="en-US"/>
              <a:t>(2): 119-184.</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CE4C2D-77F8-4F5E-B228-CB5DC5DEA085}" type="slidenum">
              <a:rPr lang="en-US"/>
              <a:pPr/>
              <a:t>22</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E67C20-D864-46FB-A1F6-4B79D0917558}" type="slidenum">
              <a:rPr lang="en-US"/>
              <a:pPr/>
              <a:t>3</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r>
              <a:rPr lang="en-US"/>
              <a:t>http://www.who.int/water_sanitation_health/dwq/en/gdwq3_4.pdf</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C6CD73-56CB-40EB-9DCE-739333E968FF}" type="slidenum">
              <a:rPr lang="en-US"/>
              <a:pPr/>
              <a:t>4</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r>
              <a:rPr lang="en-US" dirty="0"/>
              <a:t>http://www.who.int/water_sanitation_health/dwq/en/gdwq3_7.pdf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32656F-35A6-45DF-822B-32DEAD00E1CA}" type="slidenum">
              <a:rPr lang="en-US"/>
              <a:pPr/>
              <a:t>5</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lang="en-US"/>
              <a:t>http://www.who.int/water_sanitation_health/dwq/0207tab20/en/</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20A3D6-EB8B-45F6-BB12-972B0318FB33}" type="slidenum">
              <a:rPr lang="en-US"/>
              <a:pPr/>
              <a:t>6</a:t>
            </a:fld>
            <a:endParaRPr lang="en-US"/>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r>
              <a:rPr lang="en-US"/>
              <a:t>P 136 in Probability and Statistics for Engineering and the Sciences by Jay L. Devore (5</a:t>
            </a:r>
            <a:r>
              <a:rPr lang="en-US" baseline="30000"/>
              <a:t>th</a:t>
            </a:r>
            <a:r>
              <a:rPr lang="en-US"/>
              <a:t> edition)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7DAE53-0B5B-40B5-8BEC-02045051873D}" type="slidenum">
              <a:rPr lang="en-US"/>
              <a:pPr/>
              <a:t>7</a:t>
            </a:fld>
            <a:endParaRPr lang="en-US"/>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D35FEF-5F98-4DFA-BA35-14266B0A037C}" type="slidenum">
              <a:rPr lang="en-US"/>
              <a:pPr/>
              <a:t>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68C96-8EA8-4825-9DBE-513527041160}" type="slidenum">
              <a:rPr lang="en-US"/>
              <a:pPr/>
              <a:t>9</a:t>
            </a:fld>
            <a:endParaRPr lang="en-US"/>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fld id="{420694E2-4E89-4CD1-BC26-3ACAC562B706}" type="datetimeFigureOut">
              <a:rPr lang="en-US" smtClean="0"/>
              <a:t>11/21/2015</a:t>
            </a:fld>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B52134AC-5DE5-4F1A-A329-87AD8C01BAB1}" type="slidenum">
              <a:rPr lang="en-US" smtClean="0"/>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20694E2-4E89-4CD1-BC26-3ACAC562B706}" type="datetimeFigureOut">
              <a:rPr lang="en-US" smtClean="0"/>
              <a:t>11/21/2015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2134AC-5DE5-4F1A-A329-87AD8C01BAB1}" type="slidenum">
              <a:rPr lang="en-US" smtClean="0"/>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20694E2-4E89-4CD1-BC26-3ACAC562B706}" type="datetimeFigureOut">
              <a:rPr lang="en-US" smtClean="0"/>
              <a:t>11/21/2015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2134AC-5DE5-4F1A-A329-87AD8C01BAB1}" type="slidenum">
              <a:rPr lang="en-US" smtClean="0"/>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420694E2-4E89-4CD1-BC26-3ACAC562B706}" type="datetimeFigureOut">
              <a:rPr lang="en-US" smtClean="0"/>
              <a:t>11/21/2015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52134AC-5DE5-4F1A-A329-87AD8C01BAB1}" type="slidenum">
              <a:rPr lang="en-US" smtClean="0"/>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420694E2-4E89-4CD1-BC26-3ACAC562B706}" type="datetimeFigureOut">
              <a:rPr lang="en-US" smtClean="0"/>
              <a:t>11/21/2015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134AC-5DE5-4F1A-A329-87AD8C01BAB1}" type="slidenum">
              <a:rPr lang="en-US" smtClean="0"/>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420694E2-4E89-4CD1-BC26-3ACAC562B706}" type="datetimeFigureOut">
              <a:rPr lang="en-US" smtClean="0"/>
              <a:t>11/21/2015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52134AC-5DE5-4F1A-A329-87AD8C01BAB1}" type="slidenum">
              <a:rPr lang="en-US" smtClean="0"/>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20694E2-4E89-4CD1-BC26-3ACAC562B706}" type="datetimeFigureOut">
              <a:rPr lang="en-US" smtClean="0"/>
              <a:t>11/21/2015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52134AC-5DE5-4F1A-A329-87AD8C01BAB1}" type="slidenum">
              <a:rPr lang="en-US" smtClean="0"/>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420694E2-4E89-4CD1-BC26-3ACAC562B706}" type="datetimeFigureOut">
              <a:rPr lang="en-US" smtClean="0"/>
              <a:t>11/21/2015</a:t>
            </a:fld>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52134AC-5DE5-4F1A-A329-87AD8C01BAB1}" type="slidenum">
              <a:rPr lang="en-US" smtClean="0"/>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Microsoft_Excel_97-2003_Worksheet1.xls"/></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8.xml"/><Relationship Id="rId7" Type="http://schemas.openxmlformats.org/officeDocument/2006/relationships/image" Target="../media/image5.e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Microsoft_Excel_97-2003_Worksheet2.xls"/><Relationship Id="rId11" Type="http://schemas.openxmlformats.org/officeDocument/2006/relationships/image" Target="../media/image7.emf"/><Relationship Id="rId5" Type="http://schemas.openxmlformats.org/officeDocument/2006/relationships/image" Target="../media/image4.emf"/><Relationship Id="rId10" Type="http://schemas.openxmlformats.org/officeDocument/2006/relationships/oleObject" Target="../embeddings/oleObject5.bin"/><Relationship Id="rId4" Type="http://schemas.openxmlformats.org/officeDocument/2006/relationships/oleObject" Target="../embeddings/oleObject3.bin"/><Relationship Id="rId9"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effectLst/>
        </p:spPr>
        <p:txBody>
          <a:bodyPr>
            <a:normAutofit fontScale="90000"/>
          </a:bodyPr>
          <a:lstStyle/>
          <a:p>
            <a:r>
              <a:rPr lang="en-US" sz="4000" dirty="0"/>
              <a:t>Growth of Bacteria in Water Distribution Systems </a:t>
            </a:r>
          </a:p>
        </p:txBody>
      </p:sp>
      <p:sp>
        <p:nvSpPr>
          <p:cNvPr id="139267" name="Rectangle 3"/>
          <p:cNvSpPr>
            <a:spLocks noGrp="1" noChangeArrowheads="1"/>
          </p:cNvSpPr>
          <p:nvPr>
            <p:ph idx="1"/>
          </p:nvPr>
        </p:nvSpPr>
        <p:spPr/>
        <p:txBody>
          <a:bodyPr/>
          <a:lstStyle/>
          <a:p>
            <a:r>
              <a:rPr lang="en-US" sz="2800"/>
              <a:t>Consumption of dissolved oxygen</a:t>
            </a:r>
          </a:p>
          <a:p>
            <a:r>
              <a:rPr lang="en-US" sz="2800"/>
              <a:t>Increased heterotrophic plate counts or coliform counts</a:t>
            </a:r>
          </a:p>
          <a:p>
            <a:pPr lvl="1"/>
            <a:r>
              <a:rPr lang="en-US" sz="2400"/>
              <a:t>This does not imply a health risk</a:t>
            </a:r>
          </a:p>
          <a:p>
            <a:r>
              <a:rPr lang="en-US" sz="2800"/>
              <a:t>Decreased hydraulic capacity of the pipes</a:t>
            </a:r>
          </a:p>
          <a:p>
            <a:r>
              <a:rPr lang="en-US" sz="2800"/>
              <a:t>Formation of taste/odor compounds</a:t>
            </a:r>
          </a:p>
          <a:p>
            <a:pPr lvl="1"/>
            <a:r>
              <a:rPr lang="en-US" sz="2400"/>
              <a:t>Geosmin, mercaptans, amines, tryptophans, sulfates</a:t>
            </a:r>
          </a:p>
          <a:p>
            <a:r>
              <a:rPr lang="en-US" sz="2800"/>
              <a:t>Increased rates of pipe corrosion (for metal pipes)</a:t>
            </a:r>
          </a:p>
        </p:txBody>
      </p:sp>
      <p:sp>
        <p:nvSpPr>
          <p:cNvPr id="139268" name="Text Box 4"/>
          <p:cNvSpPr txBox="1">
            <a:spLocks noChangeArrowheads="1"/>
          </p:cNvSpPr>
          <p:nvPr/>
        </p:nvSpPr>
        <p:spPr bwMode="auto">
          <a:xfrm>
            <a:off x="490538" y="5911850"/>
            <a:ext cx="7645400" cy="946150"/>
          </a:xfrm>
          <a:prstGeom prst="rect">
            <a:avLst/>
          </a:prstGeom>
          <a:noFill/>
          <a:ln w="12700">
            <a:noFill/>
            <a:miter lim="800000"/>
            <a:headEnd type="none" w="lg" len="med"/>
            <a:tailEnd type="none" w="lg" len="med"/>
          </a:ln>
          <a:effectLst/>
        </p:spPr>
        <p:txBody>
          <a:bodyPr>
            <a:spAutoFit/>
          </a:bodyPr>
          <a:lstStyle/>
          <a:p>
            <a:r>
              <a:rPr lang="en-US"/>
              <a:t>I don’t have any evidence that this biological growth has a significant public health impact</a:t>
            </a:r>
          </a:p>
        </p:txBody>
      </p:sp>
      <p:sp>
        <p:nvSpPr>
          <p:cNvPr id="5" name="Oval 4"/>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56694374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effectLst/>
        </p:spPr>
        <p:txBody>
          <a:bodyPr/>
          <a:lstStyle/>
          <a:p>
            <a:r>
              <a:rPr lang="en-US" sz="4000" dirty="0"/>
              <a:t>Waterborne Disease Outbreaks in the US (1985)</a:t>
            </a:r>
          </a:p>
        </p:txBody>
      </p:sp>
      <p:sp>
        <p:nvSpPr>
          <p:cNvPr id="246787" name="Rectangle 3"/>
          <p:cNvSpPr>
            <a:spLocks noGrp="1" noChangeArrowheads="1"/>
          </p:cNvSpPr>
          <p:nvPr>
            <p:ph idx="1"/>
          </p:nvPr>
        </p:nvSpPr>
        <p:spPr/>
        <p:txBody>
          <a:bodyPr/>
          <a:lstStyle/>
          <a:p>
            <a:pPr>
              <a:lnSpc>
                <a:spcPct val="90000"/>
              </a:lnSpc>
            </a:pPr>
            <a:r>
              <a:rPr lang="en-US" sz="2400" i="1"/>
              <a:t>G. lamblia</a:t>
            </a:r>
            <a:r>
              <a:rPr lang="en-US" sz="2400"/>
              <a:t> was the most frequently identified pathogen for the seventh consecutive year, causing three (20%) of 15 waterborne outbreaks. </a:t>
            </a:r>
          </a:p>
          <a:p>
            <a:pPr>
              <a:lnSpc>
                <a:spcPct val="90000"/>
              </a:lnSpc>
            </a:pPr>
            <a:r>
              <a:rPr lang="en-US" sz="2400"/>
              <a:t>In each of the outbreaks, as in well-characterized waterborne outbreaks of giardiasis in the past, water chlorination had been maintained at adequate levels to make outbreaks of bacterial diseases unlikely, but the lack of an intact filtering system capable of filtering Giardia cysts, distribution system problems, and mechanical deficiencies allowed drinking water to become a vehicle of giardiasis. </a:t>
            </a:r>
          </a:p>
        </p:txBody>
      </p:sp>
      <p:sp>
        <p:nvSpPr>
          <p:cNvPr id="246788" name="Line 4"/>
          <p:cNvSpPr>
            <a:spLocks noChangeShapeType="1"/>
          </p:cNvSpPr>
          <p:nvPr/>
        </p:nvSpPr>
        <p:spPr bwMode="auto">
          <a:xfrm>
            <a:off x="1855788" y="4740275"/>
            <a:ext cx="5972175" cy="0"/>
          </a:xfrm>
          <a:prstGeom prst="line">
            <a:avLst/>
          </a:prstGeom>
          <a:noFill/>
          <a:ln w="57150">
            <a:solidFill>
              <a:schemeClr val="folHlink"/>
            </a:solidFill>
            <a:round/>
            <a:headEnd type="none" w="lg" len="med"/>
            <a:tailEnd type="none" w="lg" len="med"/>
          </a:ln>
          <a:effectLst/>
        </p:spPr>
        <p:txBody>
          <a:bodyPr wrap="none" anchor="ctr">
            <a:spAutoFit/>
          </a:bodyPr>
          <a:lstStyle/>
          <a:p>
            <a:endParaRPr lang="en-US"/>
          </a:p>
        </p:txBody>
      </p:sp>
    </p:spTree>
    <p:extLst>
      <p:ext uri="{BB962C8B-B14F-4D97-AF65-F5344CB8AC3E}">
        <p14:creationId xmlns:p14="http://schemas.microsoft.com/office/powerpoint/2010/main" val="786217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effectLst/>
        </p:spPr>
        <p:txBody>
          <a:bodyPr/>
          <a:lstStyle/>
          <a:p>
            <a:r>
              <a:rPr lang="en-US" sz="4000" dirty="0"/>
              <a:t>Waterborne Disease Outbreaks (1993)</a:t>
            </a:r>
          </a:p>
        </p:txBody>
      </p:sp>
      <p:sp>
        <p:nvSpPr>
          <p:cNvPr id="248835" name="Rectangle 3"/>
          <p:cNvSpPr>
            <a:spLocks noGrp="1" noChangeArrowheads="1"/>
          </p:cNvSpPr>
          <p:nvPr>
            <p:ph idx="1"/>
          </p:nvPr>
        </p:nvSpPr>
        <p:spPr/>
        <p:txBody>
          <a:bodyPr/>
          <a:lstStyle/>
          <a:p>
            <a:pPr>
              <a:lnSpc>
                <a:spcPct val="80000"/>
              </a:lnSpc>
            </a:pPr>
            <a:r>
              <a:rPr lang="en-US" sz="2400"/>
              <a:t>The majority of outbreaks (68%) during 1991-1992 were classified as AGI of unknown etiology</a:t>
            </a:r>
          </a:p>
          <a:p>
            <a:pPr>
              <a:lnSpc>
                <a:spcPct val="80000"/>
              </a:lnSpc>
            </a:pPr>
            <a:r>
              <a:rPr lang="en-US" sz="2400"/>
              <a:t>Water sampling showed the presence of coliforms and/or deficiencies in chlorination for 91% of these outbreaks</a:t>
            </a:r>
          </a:p>
          <a:p>
            <a:pPr>
              <a:lnSpc>
                <a:spcPct val="80000"/>
              </a:lnSpc>
            </a:pPr>
            <a:r>
              <a:rPr lang="en-US" sz="2400"/>
              <a:t>24 outbreaks (71%) were associated with contaminated untreated or inadequately treated groundwater</a:t>
            </a:r>
          </a:p>
          <a:p>
            <a:pPr>
              <a:lnSpc>
                <a:spcPct val="80000"/>
              </a:lnSpc>
            </a:pPr>
            <a:r>
              <a:rPr lang="en-US" sz="2400"/>
              <a:t>Two outbreaks were associated with treatment deficiencies in water systems using UV light for disinfection</a:t>
            </a:r>
          </a:p>
          <a:p>
            <a:pPr>
              <a:lnSpc>
                <a:spcPct val="80000"/>
              </a:lnSpc>
            </a:pPr>
            <a:r>
              <a:rPr lang="en-US" sz="2400"/>
              <a:t>Three protozoal outbreaks during 1991-1992 occurred in systems that were equipped with chlorine disinfection and met EPA coliform standards but were not equipped with filtration</a:t>
            </a:r>
          </a:p>
        </p:txBody>
      </p:sp>
      <p:sp>
        <p:nvSpPr>
          <p:cNvPr id="248836" name="Line 4"/>
          <p:cNvSpPr>
            <a:spLocks noChangeShapeType="1"/>
          </p:cNvSpPr>
          <p:nvPr/>
        </p:nvSpPr>
        <p:spPr bwMode="auto">
          <a:xfrm>
            <a:off x="1149350" y="3255963"/>
            <a:ext cx="4351338"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248837" name="Text Box 5"/>
          <p:cNvSpPr txBox="1">
            <a:spLocks noChangeArrowheads="1"/>
          </p:cNvSpPr>
          <p:nvPr/>
        </p:nvSpPr>
        <p:spPr bwMode="auto">
          <a:xfrm>
            <a:off x="0" y="5969000"/>
            <a:ext cx="9144000" cy="946150"/>
          </a:xfrm>
          <a:prstGeom prst="rect">
            <a:avLst/>
          </a:prstGeom>
          <a:noFill/>
          <a:ln w="12700">
            <a:noFill/>
            <a:miter lim="800000"/>
            <a:headEnd type="none" w="lg" len="med"/>
            <a:tailEnd type="none" w="lg" len="med"/>
          </a:ln>
          <a:effectLst/>
        </p:spPr>
        <p:txBody>
          <a:bodyPr>
            <a:spAutoFit/>
          </a:bodyPr>
          <a:lstStyle/>
          <a:p>
            <a:r>
              <a:rPr lang="en-US"/>
              <a:t>If you believe chlorine is what prevents waterborne disease outbreaks, then you will look for deficiencies in chlorination</a:t>
            </a:r>
          </a:p>
        </p:txBody>
      </p:sp>
    </p:spTree>
    <p:extLst>
      <p:ext uri="{BB962C8B-B14F-4D97-AF65-F5344CB8AC3E}">
        <p14:creationId xmlns:p14="http://schemas.microsoft.com/office/powerpoint/2010/main" val="2971140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effectLst/>
        </p:spPr>
        <p:txBody>
          <a:bodyPr/>
          <a:lstStyle/>
          <a:p>
            <a:r>
              <a:rPr lang="en-US" sz="4000" dirty="0"/>
              <a:t>Waterborne Disease Outbreaks (1993)</a:t>
            </a:r>
          </a:p>
        </p:txBody>
      </p:sp>
      <p:sp>
        <p:nvSpPr>
          <p:cNvPr id="250883" name="Rectangle 3"/>
          <p:cNvSpPr>
            <a:spLocks noGrp="1" noChangeArrowheads="1"/>
          </p:cNvSpPr>
          <p:nvPr>
            <p:ph idx="1"/>
          </p:nvPr>
        </p:nvSpPr>
        <p:spPr>
          <a:xfrm>
            <a:off x="366713" y="1981200"/>
            <a:ext cx="8561387" cy="3949700"/>
          </a:xfrm>
        </p:spPr>
        <p:txBody>
          <a:bodyPr/>
          <a:lstStyle/>
          <a:p>
            <a:pPr>
              <a:lnSpc>
                <a:spcPct val="80000"/>
              </a:lnSpc>
            </a:pPr>
            <a:r>
              <a:rPr lang="en-US" sz="2800"/>
              <a:t>Four of the six surface water systems associated with WBDOs were equipped with filtration.</a:t>
            </a:r>
          </a:p>
          <a:p>
            <a:pPr lvl="1">
              <a:lnSpc>
                <a:spcPct val="80000"/>
              </a:lnSpc>
            </a:pPr>
            <a:r>
              <a:rPr lang="en-US" sz="2400"/>
              <a:t>In three of these outbreaks, raw water quality had deteriorated because of sewage effluents that were not appropriately diluted as a result of low stream flows during dry weather.</a:t>
            </a:r>
          </a:p>
          <a:p>
            <a:pPr lvl="1">
              <a:lnSpc>
                <a:spcPct val="80000"/>
              </a:lnSpc>
            </a:pPr>
            <a:r>
              <a:rPr lang="en-US" sz="2400"/>
              <a:t>During the outbreaks associated with these systems, filtration deficiencies were noted, with elevated turbidity in finished water.</a:t>
            </a:r>
          </a:p>
          <a:p>
            <a:pPr>
              <a:lnSpc>
                <a:spcPct val="80000"/>
              </a:lnSpc>
            </a:pPr>
            <a:r>
              <a:rPr lang="en-US" sz="2800"/>
              <a:t>Decreased filtration efficiency combined with deterioration in raw water quality also contributed to the WBDO in Milwaukee (1993).</a:t>
            </a:r>
          </a:p>
          <a:p>
            <a:pPr>
              <a:lnSpc>
                <a:spcPct val="80000"/>
              </a:lnSpc>
            </a:pPr>
            <a:endParaRPr lang="en-US" sz="2800"/>
          </a:p>
        </p:txBody>
      </p:sp>
      <p:sp>
        <p:nvSpPr>
          <p:cNvPr id="250884" name="Text Box 4"/>
          <p:cNvSpPr txBox="1">
            <a:spLocks noChangeArrowheads="1"/>
          </p:cNvSpPr>
          <p:nvPr/>
        </p:nvSpPr>
        <p:spPr bwMode="auto">
          <a:xfrm>
            <a:off x="641350" y="5911850"/>
            <a:ext cx="8140700" cy="946150"/>
          </a:xfrm>
          <a:prstGeom prst="rect">
            <a:avLst/>
          </a:prstGeom>
          <a:noFill/>
          <a:ln w="12700">
            <a:noFill/>
            <a:miter lim="800000"/>
            <a:headEnd type="none" w="lg" len="med"/>
            <a:tailEnd type="none" w="lg" len="med"/>
          </a:ln>
          <a:effectLst/>
        </p:spPr>
        <p:txBody>
          <a:bodyPr>
            <a:spAutoFit/>
          </a:bodyPr>
          <a:lstStyle/>
          <a:p>
            <a:r>
              <a:rPr lang="en-US">
                <a:solidFill>
                  <a:schemeClr val="folHlink"/>
                </a:solidFill>
              </a:rPr>
              <a:t>It appears that chlorination was unable to provide an effective barrier when filtration failed</a:t>
            </a:r>
          </a:p>
        </p:txBody>
      </p:sp>
    </p:spTree>
    <p:extLst>
      <p:ext uri="{BB962C8B-B14F-4D97-AF65-F5344CB8AC3E}">
        <p14:creationId xmlns:p14="http://schemas.microsoft.com/office/powerpoint/2010/main" val="3390330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effectLst/>
        </p:spPr>
        <p:txBody>
          <a:bodyPr/>
          <a:lstStyle/>
          <a:p>
            <a:r>
              <a:rPr lang="en-US" dirty="0"/>
              <a:t>A fatal waterborne disease epidemic in Walkerton, Ontario</a:t>
            </a:r>
          </a:p>
        </p:txBody>
      </p:sp>
      <p:sp>
        <p:nvSpPr>
          <p:cNvPr id="252931" name="Rectangle 3"/>
          <p:cNvSpPr>
            <a:spLocks noGrp="1" noChangeArrowheads="1"/>
          </p:cNvSpPr>
          <p:nvPr>
            <p:ph idx="1"/>
          </p:nvPr>
        </p:nvSpPr>
        <p:spPr/>
        <p:txBody>
          <a:bodyPr/>
          <a:lstStyle/>
          <a:p>
            <a:pPr>
              <a:lnSpc>
                <a:spcPct val="80000"/>
              </a:lnSpc>
            </a:pPr>
            <a:r>
              <a:rPr lang="en-US" sz="2000"/>
              <a:t>An estimated 2,300 people became seriously ill and seven died from exposure to microbially contaminated drinking water in the town of Walkerton, Ontario, Canada in May 2000</a:t>
            </a:r>
          </a:p>
          <a:p>
            <a:pPr>
              <a:lnSpc>
                <a:spcPct val="80000"/>
              </a:lnSpc>
            </a:pPr>
            <a:r>
              <a:rPr lang="en-US" sz="2000"/>
              <a:t>The Walkerton operators were asked to provide a chlorine residual (majority to be free chlorine) of 0.5 mg/L after 15 min. </a:t>
            </a:r>
          </a:p>
          <a:p>
            <a:pPr>
              <a:lnSpc>
                <a:spcPct val="80000"/>
              </a:lnSpc>
            </a:pPr>
            <a:r>
              <a:rPr lang="en-US" sz="2000"/>
              <a:t>Evidence at the Inquiry revealed that chlorine dosage practice at Well #5 was insufficient to achieve a 0.5 mg/L residual even in the absence of any chlorine demand. </a:t>
            </a:r>
          </a:p>
          <a:p>
            <a:pPr>
              <a:lnSpc>
                <a:spcPct val="80000"/>
              </a:lnSpc>
            </a:pPr>
            <a:r>
              <a:rPr lang="en-US" sz="2000"/>
              <a:t>Although the evidence did not allow for an estimate of the chlorine demand at the time Well #5 was contaminated, it was reasonable to assume that the contamination causing this outbreak was accompanied by a chlorine demand sufficient to consume entirely, or almost entirely, the low chlorine dose thereby allowing inadequately disinfected water into the distribution system</a:t>
            </a:r>
          </a:p>
        </p:txBody>
      </p:sp>
      <p:sp>
        <p:nvSpPr>
          <p:cNvPr id="252932" name="Text Box 4"/>
          <p:cNvSpPr txBox="1">
            <a:spLocks noChangeArrowheads="1"/>
          </p:cNvSpPr>
          <p:nvPr/>
        </p:nvSpPr>
        <p:spPr bwMode="auto">
          <a:xfrm>
            <a:off x="889000" y="5761038"/>
            <a:ext cx="7054850" cy="822325"/>
          </a:xfrm>
          <a:prstGeom prst="rect">
            <a:avLst/>
          </a:prstGeom>
          <a:noFill/>
          <a:ln w="12700">
            <a:noFill/>
            <a:miter lim="800000"/>
            <a:headEnd type="none" w="lg" len="med"/>
            <a:tailEnd type="none" w="lg" len="med"/>
          </a:ln>
          <a:effectLst/>
        </p:spPr>
        <p:txBody>
          <a:bodyPr>
            <a:spAutoFit/>
          </a:bodyPr>
          <a:lstStyle/>
          <a:p>
            <a:r>
              <a:rPr lang="en-US" sz="2400">
                <a:solidFill>
                  <a:schemeClr val="folHlink"/>
                </a:solidFill>
              </a:rPr>
              <a:t>Evidence that chlorination that doesn’t produce a residual doesn’t provide protection</a:t>
            </a:r>
          </a:p>
        </p:txBody>
      </p:sp>
    </p:spTree>
    <p:extLst>
      <p:ext uri="{BB962C8B-B14F-4D97-AF65-F5344CB8AC3E}">
        <p14:creationId xmlns:p14="http://schemas.microsoft.com/office/powerpoint/2010/main" val="1045892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effectLst/>
        </p:spPr>
        <p:txBody>
          <a:bodyPr/>
          <a:lstStyle/>
          <a:p>
            <a:r>
              <a:rPr lang="en-US" sz="4000" dirty="0" err="1"/>
              <a:t>Calicivirus</a:t>
            </a:r>
            <a:r>
              <a:rPr lang="en-US" sz="4000" dirty="0"/>
              <a:t> - An Emerging Contaminant in Water</a:t>
            </a:r>
          </a:p>
        </p:txBody>
      </p:sp>
      <p:sp>
        <p:nvSpPr>
          <p:cNvPr id="196611" name="Rectangle 3"/>
          <p:cNvSpPr>
            <a:spLocks noGrp="1" noChangeArrowheads="1"/>
          </p:cNvSpPr>
          <p:nvPr>
            <p:ph idx="1"/>
          </p:nvPr>
        </p:nvSpPr>
        <p:spPr/>
        <p:txBody>
          <a:bodyPr/>
          <a:lstStyle/>
          <a:p>
            <a:pPr>
              <a:lnSpc>
                <a:spcPct val="80000"/>
              </a:lnSpc>
            </a:pPr>
            <a:r>
              <a:rPr lang="en-US" sz="2400"/>
              <a:t>Annual estimates among adults in the U.S. reveal approximately 267 million episodes of diarrhea leading to 612,000 hospitalizations and 3,000 deaths</a:t>
            </a:r>
          </a:p>
          <a:p>
            <a:pPr>
              <a:lnSpc>
                <a:spcPct val="80000"/>
              </a:lnSpc>
            </a:pPr>
            <a:r>
              <a:rPr lang="en-US" sz="2400"/>
              <a:t>In the last 3 decades it has become increasingly clear that viral agents are responsible for much of this public health burden</a:t>
            </a:r>
          </a:p>
          <a:p>
            <a:pPr>
              <a:lnSpc>
                <a:spcPct val="80000"/>
              </a:lnSpc>
            </a:pPr>
            <a:r>
              <a:rPr lang="en-US" sz="2400"/>
              <a:t>Human caliciviruses (HuCVs) have been estimated to cause 95–96% of nonbacterial gastroenteritis outbreaks (Fankhauser </a:t>
            </a:r>
            <a:r>
              <a:rPr lang="en-US" sz="2400" i="1"/>
              <a:t>et al.</a:t>
            </a:r>
            <a:r>
              <a:rPr lang="en-US" sz="2400"/>
              <a:t>, 1998; K.Y. Green </a:t>
            </a:r>
            <a:r>
              <a:rPr lang="en-US" sz="2400" i="1"/>
              <a:t>et al</a:t>
            </a:r>
            <a:r>
              <a:rPr lang="en-US" sz="2400"/>
              <a:t>., 2000). </a:t>
            </a:r>
          </a:p>
          <a:p>
            <a:pPr>
              <a:lnSpc>
                <a:spcPct val="80000"/>
              </a:lnSpc>
            </a:pPr>
            <a:r>
              <a:rPr lang="en-US" sz="2400"/>
              <a:t>These viruses are considered ubiquitous in nature and stable in the environment, thereby increasing their propensity to spread and cause disease</a:t>
            </a:r>
          </a:p>
        </p:txBody>
      </p:sp>
    </p:spTree>
    <p:extLst>
      <p:ext uri="{BB962C8B-B14F-4D97-AF65-F5344CB8AC3E}">
        <p14:creationId xmlns:p14="http://schemas.microsoft.com/office/powerpoint/2010/main" val="40920891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Calicivirus</a:t>
            </a:r>
          </a:p>
        </p:txBody>
      </p:sp>
      <p:sp>
        <p:nvSpPr>
          <p:cNvPr id="203779" name="Rectangle 3"/>
          <p:cNvSpPr>
            <a:spLocks noGrp="1" noChangeArrowheads="1"/>
          </p:cNvSpPr>
          <p:nvPr>
            <p:ph idx="1"/>
          </p:nvPr>
        </p:nvSpPr>
        <p:spPr>
          <a:xfrm>
            <a:off x="228600" y="1898650"/>
            <a:ext cx="7772400" cy="4114800"/>
          </a:xfrm>
        </p:spPr>
        <p:txBody>
          <a:bodyPr/>
          <a:lstStyle/>
          <a:p>
            <a:pPr>
              <a:lnSpc>
                <a:spcPct val="90000"/>
              </a:lnSpc>
            </a:pPr>
            <a:r>
              <a:rPr lang="en-US"/>
              <a:t>Four genera</a:t>
            </a:r>
          </a:p>
          <a:p>
            <a:pPr lvl="1">
              <a:lnSpc>
                <a:spcPct val="90000"/>
              </a:lnSpc>
            </a:pPr>
            <a:r>
              <a:rPr lang="en-US"/>
              <a:t>Lagovirus</a:t>
            </a:r>
          </a:p>
          <a:p>
            <a:pPr lvl="1">
              <a:lnSpc>
                <a:spcPct val="90000"/>
              </a:lnSpc>
            </a:pPr>
            <a:r>
              <a:rPr lang="en-US"/>
              <a:t>Vesivirus</a:t>
            </a:r>
          </a:p>
          <a:p>
            <a:pPr lvl="1">
              <a:lnSpc>
                <a:spcPct val="90000"/>
              </a:lnSpc>
            </a:pPr>
            <a:r>
              <a:rPr lang="en-US"/>
              <a:t>Norwalk-like viruses (Noroviruses or NLVs)</a:t>
            </a:r>
          </a:p>
          <a:p>
            <a:pPr lvl="1">
              <a:lnSpc>
                <a:spcPct val="90000"/>
              </a:lnSpc>
            </a:pPr>
            <a:r>
              <a:rPr lang="en-US"/>
              <a:t>Sapporo-like viruses (Sapoviruses or SLVs)</a:t>
            </a:r>
          </a:p>
          <a:p>
            <a:pPr>
              <a:lnSpc>
                <a:spcPct val="90000"/>
              </a:lnSpc>
            </a:pPr>
            <a:r>
              <a:rPr lang="en-US"/>
              <a:t>Single structural protein that makes up the viral capsid</a:t>
            </a:r>
          </a:p>
          <a:p>
            <a:pPr>
              <a:lnSpc>
                <a:spcPct val="90000"/>
              </a:lnSpc>
            </a:pPr>
            <a:r>
              <a:rPr lang="en-US"/>
              <a:t>27-40 nm in diameter</a:t>
            </a:r>
          </a:p>
        </p:txBody>
      </p:sp>
      <p:sp>
        <p:nvSpPr>
          <p:cNvPr id="203780" name="AutoShape 4"/>
          <p:cNvSpPr>
            <a:spLocks/>
          </p:cNvSpPr>
          <p:nvPr/>
        </p:nvSpPr>
        <p:spPr bwMode="auto">
          <a:xfrm flipH="1">
            <a:off x="7370763" y="3592513"/>
            <a:ext cx="290512" cy="930275"/>
          </a:xfrm>
          <a:prstGeom prst="leftBrace">
            <a:avLst>
              <a:gd name="adj1" fmla="val 26685"/>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sp>
        <p:nvSpPr>
          <p:cNvPr id="203781" name="Text Box 5"/>
          <p:cNvSpPr txBox="1">
            <a:spLocks noChangeArrowheads="1"/>
          </p:cNvSpPr>
          <p:nvPr/>
        </p:nvSpPr>
        <p:spPr bwMode="auto">
          <a:xfrm>
            <a:off x="7624763" y="3584575"/>
            <a:ext cx="1339850" cy="915988"/>
          </a:xfrm>
          <a:prstGeom prst="rect">
            <a:avLst/>
          </a:prstGeom>
          <a:noFill/>
          <a:ln w="12700">
            <a:noFill/>
            <a:miter lim="800000"/>
            <a:headEnd type="none" w="lg" len="med"/>
            <a:tailEnd type="none" w="lg" len="med"/>
          </a:ln>
          <a:effectLst/>
        </p:spPr>
        <p:txBody>
          <a:bodyPr>
            <a:spAutoFit/>
          </a:bodyPr>
          <a:lstStyle/>
          <a:p>
            <a:r>
              <a:rPr lang="en-US" sz="1800"/>
              <a:t>Cause disease in humans</a:t>
            </a:r>
          </a:p>
        </p:txBody>
      </p:sp>
    </p:spTree>
    <p:extLst>
      <p:ext uri="{BB962C8B-B14F-4D97-AF65-F5344CB8AC3E}">
        <p14:creationId xmlns:p14="http://schemas.microsoft.com/office/powerpoint/2010/main" val="300378748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Norovirus: Infectious Dose</a:t>
            </a:r>
          </a:p>
        </p:txBody>
      </p:sp>
      <p:sp>
        <p:nvSpPr>
          <p:cNvPr id="198659" name="Rectangle 3"/>
          <p:cNvSpPr>
            <a:spLocks noGrp="1" noChangeArrowheads="1"/>
          </p:cNvSpPr>
          <p:nvPr>
            <p:ph idx="1"/>
          </p:nvPr>
        </p:nvSpPr>
        <p:spPr/>
        <p:txBody>
          <a:bodyPr/>
          <a:lstStyle/>
          <a:p>
            <a:r>
              <a:rPr lang="en-US" sz="2800"/>
              <a:t>Human volunteer feeding studies have determined the number of viral particles needed to initiate infection is 10 to 100</a:t>
            </a:r>
          </a:p>
          <a:p>
            <a:r>
              <a:rPr lang="en-US" sz="2800"/>
              <a:t>The infectious dose may well be the result of mass transfer limitations in the gut</a:t>
            </a:r>
          </a:p>
          <a:p>
            <a:pPr lvl="1"/>
            <a:r>
              <a:rPr lang="en-US" sz="2400"/>
              <a:t>i.e. the virus needs to be transported to the villi in the gastric mucosa and attach to initiate infection</a:t>
            </a:r>
          </a:p>
          <a:p>
            <a:r>
              <a:rPr lang="en-US" sz="2800"/>
              <a:t>Thus it is likely that 1 viral particle is sufficient to initiate infection</a:t>
            </a:r>
          </a:p>
          <a:p>
            <a:endParaRPr lang="en-US" sz="2800"/>
          </a:p>
        </p:txBody>
      </p:sp>
      <p:sp>
        <p:nvSpPr>
          <p:cNvPr id="198660" name="Rectangle 4"/>
          <p:cNvSpPr>
            <a:spLocks noChangeArrowheads="1"/>
          </p:cNvSpPr>
          <p:nvPr/>
        </p:nvSpPr>
        <p:spPr bwMode="auto">
          <a:xfrm>
            <a:off x="5454650" y="2460473"/>
            <a:ext cx="3289300" cy="304800"/>
          </a:xfrm>
          <a:prstGeom prst="rect">
            <a:avLst/>
          </a:prstGeom>
          <a:noFill/>
          <a:ln w="12700">
            <a:noFill/>
            <a:miter lim="800000"/>
            <a:headEnd type="none" w="lg" len="med"/>
            <a:tailEnd type="none" w="lg" len="med"/>
          </a:ln>
          <a:effectLst/>
        </p:spPr>
        <p:txBody>
          <a:bodyPr wrap="none">
            <a:spAutoFit/>
          </a:bodyPr>
          <a:lstStyle/>
          <a:p>
            <a:r>
              <a:rPr lang="en-US" sz="1400" dirty="0"/>
              <a:t>Huffman, D. E., K. L. Nelson, et al. (2003).</a:t>
            </a:r>
          </a:p>
        </p:txBody>
      </p:sp>
      <p:sp>
        <p:nvSpPr>
          <p:cNvPr id="198661" name="Rectangle 5"/>
          <p:cNvSpPr>
            <a:spLocks noChangeArrowheads="1"/>
          </p:cNvSpPr>
          <p:nvPr/>
        </p:nvSpPr>
        <p:spPr bwMode="auto">
          <a:xfrm>
            <a:off x="7099300" y="5174313"/>
            <a:ext cx="1101725" cy="304800"/>
          </a:xfrm>
          <a:prstGeom prst="rect">
            <a:avLst/>
          </a:prstGeom>
          <a:noFill/>
          <a:ln w="12700">
            <a:noFill/>
            <a:miter lim="800000"/>
            <a:headEnd type="none" w="lg" len="med"/>
            <a:tailEnd type="none" w="lg" len="med"/>
          </a:ln>
          <a:effectLst/>
        </p:spPr>
        <p:txBody>
          <a:bodyPr wrap="none">
            <a:spAutoFit/>
          </a:bodyPr>
          <a:lstStyle/>
          <a:p>
            <a:r>
              <a:rPr lang="en-US" sz="1400" dirty="0"/>
              <a:t>Weber-Shirk</a:t>
            </a:r>
          </a:p>
        </p:txBody>
      </p:sp>
    </p:spTree>
    <p:extLst>
      <p:ext uri="{BB962C8B-B14F-4D97-AF65-F5344CB8AC3E}">
        <p14:creationId xmlns:p14="http://schemas.microsoft.com/office/powerpoint/2010/main" val="117714442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Grp="1" noChangeArrowheads="1"/>
          </p:cNvSpPr>
          <p:nvPr>
            <p:ph type="title"/>
          </p:nvPr>
        </p:nvSpPr>
        <p:spPr/>
        <p:txBody>
          <a:bodyPr/>
          <a:lstStyle/>
          <a:p>
            <a:r>
              <a:rPr lang="en-US" sz="4000"/>
              <a:t>Norovirus: Clinical Illness and Diagnosis</a:t>
            </a:r>
          </a:p>
        </p:txBody>
      </p:sp>
      <p:sp>
        <p:nvSpPr>
          <p:cNvPr id="199685" name="Rectangle 5"/>
          <p:cNvSpPr>
            <a:spLocks noGrp="1" noChangeArrowheads="1"/>
          </p:cNvSpPr>
          <p:nvPr>
            <p:ph idx="1"/>
          </p:nvPr>
        </p:nvSpPr>
        <p:spPr/>
        <p:txBody>
          <a:bodyPr/>
          <a:lstStyle/>
          <a:p>
            <a:pPr>
              <a:lnSpc>
                <a:spcPct val="80000"/>
              </a:lnSpc>
            </a:pPr>
            <a:r>
              <a:rPr lang="en-US" sz="2400"/>
              <a:t>The most common symptoms of NLV infections include mild to moderate diarrhea, abdominal cramps, and nausea (Adler and Zickl, 1969; Hedberg and Osterholm, 1993). </a:t>
            </a:r>
          </a:p>
          <a:p>
            <a:pPr>
              <a:lnSpc>
                <a:spcPct val="80000"/>
              </a:lnSpc>
            </a:pPr>
            <a:r>
              <a:rPr lang="en-US" sz="2400"/>
              <a:t>Other symptoms may include headache, malaise, chills, cramping, and abdominal pain. Stools typically do not contain blood or mucus. </a:t>
            </a:r>
          </a:p>
          <a:p>
            <a:pPr>
              <a:lnSpc>
                <a:spcPct val="80000"/>
              </a:lnSpc>
            </a:pPr>
            <a:r>
              <a:rPr lang="en-US" sz="2400"/>
              <a:t>The onset of illness is generally within 24 to 28 h of exposure with a relatively short duration of illness (12 to 60 h). </a:t>
            </a:r>
          </a:p>
          <a:p>
            <a:pPr>
              <a:lnSpc>
                <a:spcPct val="80000"/>
              </a:lnSpc>
            </a:pPr>
            <a:r>
              <a:rPr lang="en-US" sz="2400"/>
              <a:t>Adult infection with NLV can be distinguished from bacterial pathogens such as Salmonella and Shigella due to its characteristic projectile vomiting (Adler and Zickl, 1969; Caul, 1996) </a:t>
            </a:r>
          </a:p>
        </p:txBody>
      </p:sp>
    </p:spTree>
    <p:extLst>
      <p:ext uri="{BB962C8B-B14F-4D97-AF65-F5344CB8AC3E}">
        <p14:creationId xmlns:p14="http://schemas.microsoft.com/office/powerpoint/2010/main" val="27457571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effectLst/>
        </p:spPr>
        <p:txBody>
          <a:bodyPr/>
          <a:lstStyle/>
          <a:p>
            <a:r>
              <a:rPr lang="en-US" dirty="0" err="1"/>
              <a:t>Norovirus</a:t>
            </a:r>
            <a:r>
              <a:rPr lang="en-US" dirty="0"/>
              <a:t>: Inactivation</a:t>
            </a:r>
          </a:p>
        </p:txBody>
      </p:sp>
      <p:sp>
        <p:nvSpPr>
          <p:cNvPr id="201731" name="Rectangle 3"/>
          <p:cNvSpPr>
            <a:spLocks noGrp="1" noChangeArrowheads="1"/>
          </p:cNvSpPr>
          <p:nvPr>
            <p:ph idx="1"/>
          </p:nvPr>
        </p:nvSpPr>
        <p:spPr/>
        <p:txBody>
          <a:bodyPr/>
          <a:lstStyle/>
          <a:p>
            <a:r>
              <a:rPr lang="en-US" dirty="0"/>
              <a:t>A 1-log reduction in the RTPCR signal of Norwalk virus was observed after treatment with 2 mg/L </a:t>
            </a:r>
            <a:r>
              <a:rPr lang="en-US" dirty="0" err="1"/>
              <a:t>monochloramine</a:t>
            </a:r>
            <a:r>
              <a:rPr lang="en-US" dirty="0"/>
              <a:t> at pH 8 for 3 h</a:t>
            </a:r>
          </a:p>
          <a:p>
            <a:r>
              <a:rPr lang="en-US" dirty="0"/>
              <a:t>Norwalk virus appears to be fairly resistant to free chlorine and </a:t>
            </a:r>
            <a:r>
              <a:rPr lang="en-US" dirty="0" err="1"/>
              <a:t>monochloramine</a:t>
            </a:r>
            <a:endParaRPr lang="en-US" dirty="0"/>
          </a:p>
          <a:p>
            <a:endParaRPr lang="en-US" dirty="0"/>
          </a:p>
          <a:p>
            <a:endParaRPr lang="en-US" dirty="0"/>
          </a:p>
        </p:txBody>
      </p:sp>
    </p:spTree>
    <p:extLst>
      <p:ext uri="{BB962C8B-B14F-4D97-AF65-F5344CB8AC3E}">
        <p14:creationId xmlns:p14="http://schemas.microsoft.com/office/powerpoint/2010/main" val="18844430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sz="4000"/>
              <a:t>Chlorine Disinfection Mechanisms*</a:t>
            </a:r>
          </a:p>
        </p:txBody>
      </p:sp>
      <p:sp>
        <p:nvSpPr>
          <p:cNvPr id="143363" name="Rectangle 3"/>
          <p:cNvSpPr>
            <a:spLocks noGrp="1" noChangeArrowheads="1"/>
          </p:cNvSpPr>
          <p:nvPr>
            <p:ph idx="1"/>
          </p:nvPr>
        </p:nvSpPr>
        <p:spPr/>
        <p:txBody>
          <a:bodyPr/>
          <a:lstStyle/>
          <a:p>
            <a:pPr>
              <a:lnSpc>
                <a:spcPct val="90000"/>
              </a:lnSpc>
            </a:pPr>
            <a:r>
              <a:rPr lang="en-US" sz="2800">
                <a:solidFill>
                  <a:schemeClr val="accent1"/>
                </a:solidFill>
              </a:rPr>
              <a:t>Oxidation</a:t>
            </a:r>
            <a:r>
              <a:rPr lang="en-US" sz="2800"/>
              <a:t> of membrane-bound enzymes for transport and oxidative phosphorylation</a:t>
            </a:r>
          </a:p>
          <a:p>
            <a:pPr>
              <a:lnSpc>
                <a:spcPct val="90000"/>
              </a:lnSpc>
            </a:pPr>
            <a:r>
              <a:rPr lang="en-US" sz="2800">
                <a:solidFill>
                  <a:schemeClr val="accent1"/>
                </a:solidFill>
              </a:rPr>
              <a:t>Oxidation</a:t>
            </a:r>
            <a:r>
              <a:rPr lang="en-US" sz="2800"/>
              <a:t> of cytoplasmic enzymes</a:t>
            </a:r>
          </a:p>
          <a:p>
            <a:pPr>
              <a:lnSpc>
                <a:spcPct val="90000"/>
              </a:lnSpc>
            </a:pPr>
            <a:r>
              <a:rPr lang="en-US" sz="2800">
                <a:solidFill>
                  <a:schemeClr val="accent1"/>
                </a:solidFill>
              </a:rPr>
              <a:t>Oxidation</a:t>
            </a:r>
            <a:r>
              <a:rPr lang="en-US" sz="2800"/>
              <a:t> of cytoplasmic amino acids to nitrites and aldehydes</a:t>
            </a:r>
          </a:p>
          <a:p>
            <a:pPr>
              <a:lnSpc>
                <a:spcPct val="90000"/>
              </a:lnSpc>
            </a:pPr>
            <a:r>
              <a:rPr lang="en-US" sz="2800">
                <a:solidFill>
                  <a:schemeClr val="accent1"/>
                </a:solidFill>
              </a:rPr>
              <a:t>Oxidation</a:t>
            </a:r>
            <a:r>
              <a:rPr lang="en-US" sz="2800"/>
              <a:t> of nucleotide bases</a:t>
            </a:r>
          </a:p>
          <a:p>
            <a:pPr>
              <a:lnSpc>
                <a:spcPct val="90000"/>
              </a:lnSpc>
            </a:pPr>
            <a:r>
              <a:rPr lang="en-US" sz="2800"/>
              <a:t>Chlorine </a:t>
            </a:r>
            <a:r>
              <a:rPr lang="en-US" sz="2800">
                <a:solidFill>
                  <a:schemeClr val="accent1"/>
                </a:solidFill>
              </a:rPr>
              <a:t>substitution</a:t>
            </a:r>
            <a:r>
              <a:rPr lang="en-US" sz="2800"/>
              <a:t> onto amino acids</a:t>
            </a:r>
          </a:p>
          <a:p>
            <a:pPr>
              <a:lnSpc>
                <a:spcPct val="90000"/>
              </a:lnSpc>
            </a:pPr>
            <a:r>
              <a:rPr lang="en-US" sz="2800"/>
              <a:t>DNA mutations</a:t>
            </a:r>
          </a:p>
          <a:p>
            <a:pPr>
              <a:lnSpc>
                <a:spcPct val="90000"/>
              </a:lnSpc>
            </a:pPr>
            <a:r>
              <a:rPr lang="en-US" sz="2800"/>
              <a:t>DNA lesions</a:t>
            </a:r>
          </a:p>
        </p:txBody>
      </p:sp>
      <p:sp>
        <p:nvSpPr>
          <p:cNvPr id="143364" name="Text Box 4"/>
          <p:cNvSpPr txBox="1">
            <a:spLocks noChangeArrowheads="1"/>
          </p:cNvSpPr>
          <p:nvPr/>
        </p:nvSpPr>
        <p:spPr bwMode="auto">
          <a:xfrm>
            <a:off x="185738" y="6203950"/>
            <a:ext cx="8764587" cy="457200"/>
          </a:xfrm>
          <a:prstGeom prst="rect">
            <a:avLst/>
          </a:prstGeom>
          <a:noFill/>
          <a:ln w="12700">
            <a:noFill/>
            <a:miter lim="800000"/>
            <a:headEnd type="none" w="lg" len="med"/>
            <a:tailEnd type="none" w="lg" len="med"/>
          </a:ln>
          <a:effectLst/>
        </p:spPr>
        <p:txBody>
          <a:bodyPr>
            <a:spAutoFit/>
          </a:bodyPr>
          <a:lstStyle/>
          <a:p>
            <a:r>
              <a:rPr lang="en-US" sz="2400"/>
              <a:t>*It is possible that none of these mechanisms have been documented</a:t>
            </a:r>
          </a:p>
        </p:txBody>
      </p:sp>
      <p:sp>
        <p:nvSpPr>
          <p:cNvPr id="143365" name="Text Box 5"/>
          <p:cNvSpPr txBox="1">
            <a:spLocks noChangeArrowheads="1"/>
          </p:cNvSpPr>
          <p:nvPr/>
        </p:nvSpPr>
        <p:spPr bwMode="auto">
          <a:xfrm>
            <a:off x="6808788" y="4568825"/>
            <a:ext cx="2049462"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(more likely)</a:t>
            </a:r>
          </a:p>
        </p:txBody>
      </p:sp>
      <p:sp>
        <p:nvSpPr>
          <p:cNvPr id="143366" name="Line 6"/>
          <p:cNvSpPr>
            <a:spLocks noChangeShapeType="1"/>
          </p:cNvSpPr>
          <p:nvPr/>
        </p:nvSpPr>
        <p:spPr bwMode="auto">
          <a:xfrm>
            <a:off x="6954838" y="5070475"/>
            <a:ext cx="18288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extLst>
      <p:ext uri="{BB962C8B-B14F-4D97-AF65-F5344CB8AC3E}">
        <p14:creationId xmlns:p14="http://schemas.microsoft.com/office/powerpoint/2010/main" val="22619123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effectLst/>
        </p:spPr>
        <p:txBody>
          <a:bodyPr>
            <a:normAutofit fontScale="90000"/>
          </a:bodyPr>
          <a:lstStyle/>
          <a:p>
            <a:r>
              <a:rPr lang="en-US" sz="4000" dirty="0"/>
              <a:t>Pathogen Growth in Distribution Systems (CDC)</a:t>
            </a:r>
          </a:p>
        </p:txBody>
      </p:sp>
      <p:sp>
        <p:nvSpPr>
          <p:cNvPr id="185347" name="Rectangle 3"/>
          <p:cNvSpPr>
            <a:spLocks noGrp="1" noChangeArrowheads="1"/>
          </p:cNvSpPr>
          <p:nvPr>
            <p:ph idx="1"/>
          </p:nvPr>
        </p:nvSpPr>
        <p:spPr>
          <a:xfrm>
            <a:off x="685800" y="1981200"/>
            <a:ext cx="7772400" cy="3575050"/>
          </a:xfrm>
        </p:spPr>
        <p:txBody>
          <a:bodyPr/>
          <a:lstStyle/>
          <a:p>
            <a:pPr>
              <a:lnSpc>
                <a:spcPct val="80000"/>
              </a:lnSpc>
            </a:pPr>
            <a:r>
              <a:rPr lang="en-US" sz="2800"/>
              <a:t>Biofilms are coatings of organic and inorganic materials in pipes that can harbor, protect, and allow the proliferation of several bacterial pathogens, including </a:t>
            </a:r>
            <a:r>
              <a:rPr lang="en-US" sz="2800" i="1"/>
              <a:t>Legionella</a:t>
            </a:r>
            <a:r>
              <a:rPr lang="en-US" sz="2800"/>
              <a:t> and </a:t>
            </a:r>
            <a:r>
              <a:rPr lang="en-US" sz="2800" i="1"/>
              <a:t>Mycobacterium avium</a:t>
            </a:r>
            <a:r>
              <a:rPr lang="en-US" sz="2800"/>
              <a:t> complex (MAC). </a:t>
            </a:r>
          </a:p>
          <a:p>
            <a:pPr>
              <a:lnSpc>
                <a:spcPct val="80000"/>
              </a:lnSpc>
            </a:pPr>
            <a:r>
              <a:rPr lang="en-US" sz="2800" i="1"/>
              <a:t>Mycobacterium avium</a:t>
            </a:r>
            <a:r>
              <a:rPr lang="en-US" sz="2800"/>
              <a:t> complex, MAC, is an opportunistic bacterial pathogen, is resistant to water disinfection (much more so than </a:t>
            </a:r>
            <a:r>
              <a:rPr lang="en-US" sz="2800" i="1"/>
              <a:t>Giardia</a:t>
            </a:r>
            <a:r>
              <a:rPr lang="en-US" sz="2800"/>
              <a:t> cysts), and </a:t>
            </a:r>
            <a:r>
              <a:rPr lang="en-US" sz="2800">
                <a:solidFill>
                  <a:schemeClr val="accent1"/>
                </a:solidFill>
              </a:rPr>
              <a:t>grows</a:t>
            </a:r>
            <a:r>
              <a:rPr lang="en-US" sz="2800"/>
              <a:t> in pipe biofilms</a:t>
            </a:r>
          </a:p>
        </p:txBody>
      </p:sp>
      <p:sp>
        <p:nvSpPr>
          <p:cNvPr id="185348" name="Text Box 4"/>
          <p:cNvSpPr txBox="1">
            <a:spLocks noChangeArrowheads="1"/>
          </p:cNvSpPr>
          <p:nvPr/>
        </p:nvSpPr>
        <p:spPr bwMode="auto">
          <a:xfrm>
            <a:off x="279400" y="5489575"/>
            <a:ext cx="8628063" cy="1187450"/>
          </a:xfrm>
          <a:prstGeom prst="rect">
            <a:avLst/>
          </a:prstGeom>
          <a:noFill/>
          <a:ln w="12700">
            <a:noFill/>
            <a:miter lim="800000"/>
            <a:headEnd type="none" w="lg" len="med"/>
            <a:tailEnd type="none" w="lg" len="med"/>
          </a:ln>
          <a:effectLst/>
        </p:spPr>
        <p:txBody>
          <a:bodyPr>
            <a:spAutoFit/>
          </a:bodyPr>
          <a:lstStyle/>
          <a:p>
            <a:r>
              <a:rPr lang="en-US" sz="2400"/>
              <a:t>We need more data here! Is this a real public health threat?</a:t>
            </a:r>
          </a:p>
          <a:p>
            <a:r>
              <a:rPr lang="en-US" sz="2400"/>
              <a:t>This is inconsistent with the purported (but apparently inconsequential) beneficial role of biofilms in SSF</a:t>
            </a:r>
          </a:p>
        </p:txBody>
      </p:sp>
      <p:sp>
        <p:nvSpPr>
          <p:cNvPr id="5" name="Oval 4"/>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78946120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effectLst/>
        </p:spPr>
        <p:txBody>
          <a:bodyPr/>
          <a:lstStyle/>
          <a:p>
            <a:r>
              <a:rPr lang="en-US" dirty="0"/>
              <a:t>Ammonia Reactions</a:t>
            </a:r>
          </a:p>
        </p:txBody>
      </p:sp>
      <p:sp>
        <p:nvSpPr>
          <p:cNvPr id="146435" name="Rectangle 3"/>
          <p:cNvSpPr>
            <a:spLocks noGrp="1" noChangeArrowheads="1"/>
          </p:cNvSpPr>
          <p:nvPr>
            <p:ph idx="1"/>
          </p:nvPr>
        </p:nvSpPr>
        <p:spPr>
          <a:xfrm>
            <a:off x="685800" y="4308475"/>
            <a:ext cx="7772400" cy="1427163"/>
          </a:xfrm>
        </p:spPr>
        <p:txBody>
          <a:bodyPr/>
          <a:lstStyle/>
          <a:p>
            <a:pPr>
              <a:lnSpc>
                <a:spcPct val="90000"/>
              </a:lnSpc>
            </a:pPr>
            <a:r>
              <a:rPr lang="en-US" sz="2400"/>
              <a:t>Substitution reactions…</a:t>
            </a:r>
          </a:p>
          <a:p>
            <a:pPr>
              <a:lnSpc>
                <a:spcPct val="90000"/>
              </a:lnSpc>
            </a:pPr>
            <a:r>
              <a:rPr lang="en-US" sz="2400"/>
              <a:t>The combined chlorine maintains its oxidizing potential </a:t>
            </a:r>
          </a:p>
          <a:p>
            <a:pPr>
              <a:lnSpc>
                <a:spcPct val="90000"/>
              </a:lnSpc>
            </a:pPr>
            <a:r>
              <a:rPr lang="en-US" sz="2400"/>
              <a:t>Total chlorine is combined chlorine plus free chlorine</a:t>
            </a:r>
          </a:p>
        </p:txBody>
      </p:sp>
      <p:sp>
        <p:nvSpPr>
          <p:cNvPr id="146437" name="Rectangle 5"/>
          <p:cNvSpPr>
            <a:spLocks noChangeArrowheads="1"/>
          </p:cNvSpPr>
          <p:nvPr/>
        </p:nvSpPr>
        <p:spPr bwMode="auto">
          <a:xfrm>
            <a:off x="2008188" y="2179638"/>
            <a:ext cx="5499100" cy="530225"/>
          </a:xfrm>
          <a:prstGeom prst="rect">
            <a:avLst/>
          </a:prstGeom>
          <a:noFill/>
          <a:ln w="12700">
            <a:noFill/>
            <a:miter lim="800000"/>
            <a:headEnd type="none" w="lg" len="med"/>
            <a:tailEnd type="none" w="lg" len="med"/>
          </a:ln>
          <a:effectLst/>
        </p:spPr>
        <p:txBody>
          <a:bodyPr wrap="none">
            <a:spAutoFit/>
          </a:bodyPr>
          <a:lstStyle/>
          <a:p>
            <a:pPr>
              <a:lnSpc>
                <a:spcPct val="90000"/>
              </a:lnSpc>
              <a:spcBef>
                <a:spcPct val="20000"/>
              </a:spcBef>
              <a:buClr>
                <a:schemeClr val="accent1"/>
              </a:buClr>
              <a:buFont typeface="Wingdings" pitchFamily="2" charset="2"/>
              <a:buNone/>
            </a:pPr>
            <a:r>
              <a:rPr lang="en-US" sz="3200"/>
              <a:t>NH</a:t>
            </a:r>
            <a:r>
              <a:rPr lang="en-US" sz="3200" baseline="-25000"/>
              <a:t>3(aq)</a:t>
            </a:r>
            <a:r>
              <a:rPr lang="en-US" sz="3200"/>
              <a:t> + HOCl </a:t>
            </a:r>
            <a:r>
              <a:rPr lang="en-US" sz="3200">
                <a:sym typeface="Symbol" pitchFamily="18" charset="2"/>
              </a:rPr>
              <a:t> </a:t>
            </a:r>
            <a:r>
              <a:rPr lang="en-US" sz="3200"/>
              <a:t>NH</a:t>
            </a:r>
            <a:r>
              <a:rPr lang="en-US" sz="3200" baseline="-25000"/>
              <a:t>2</a:t>
            </a:r>
            <a:r>
              <a:rPr lang="en-US" sz="3200"/>
              <a:t>Cl</a:t>
            </a:r>
            <a:r>
              <a:rPr lang="en-US" sz="3200">
                <a:sym typeface="Symbol" pitchFamily="18" charset="2"/>
              </a:rPr>
              <a:t>+ H</a:t>
            </a:r>
            <a:r>
              <a:rPr lang="en-US" sz="3200" baseline="-25000">
                <a:sym typeface="Symbol" pitchFamily="18" charset="2"/>
              </a:rPr>
              <a:t>2</a:t>
            </a:r>
            <a:r>
              <a:rPr lang="en-US" sz="3200">
                <a:sym typeface="Symbol" pitchFamily="18" charset="2"/>
              </a:rPr>
              <a:t>O</a:t>
            </a:r>
            <a:endParaRPr lang="en-US" sz="3200" baseline="30000">
              <a:sym typeface="Symbol" pitchFamily="18" charset="2"/>
            </a:endParaRPr>
          </a:p>
        </p:txBody>
      </p:sp>
      <p:sp>
        <p:nvSpPr>
          <p:cNvPr id="146438" name="Rectangle 6"/>
          <p:cNvSpPr>
            <a:spLocks noChangeArrowheads="1"/>
          </p:cNvSpPr>
          <p:nvPr/>
        </p:nvSpPr>
        <p:spPr bwMode="auto">
          <a:xfrm>
            <a:off x="1938338" y="3649663"/>
            <a:ext cx="5453062" cy="530225"/>
          </a:xfrm>
          <a:prstGeom prst="rect">
            <a:avLst/>
          </a:prstGeom>
          <a:noFill/>
          <a:ln w="12700">
            <a:noFill/>
            <a:miter lim="800000"/>
            <a:headEnd type="none" w="lg" len="med"/>
            <a:tailEnd type="none" w="lg" len="med"/>
          </a:ln>
          <a:effectLst/>
        </p:spPr>
        <p:txBody>
          <a:bodyPr wrap="none">
            <a:spAutoFit/>
          </a:bodyPr>
          <a:lstStyle/>
          <a:p>
            <a:pPr>
              <a:lnSpc>
                <a:spcPct val="90000"/>
              </a:lnSpc>
              <a:spcBef>
                <a:spcPct val="20000"/>
              </a:spcBef>
              <a:buClr>
                <a:schemeClr val="accent1"/>
              </a:buClr>
              <a:buFont typeface="Wingdings" pitchFamily="2" charset="2"/>
              <a:buNone/>
            </a:pPr>
            <a:r>
              <a:rPr lang="en-US" sz="3200"/>
              <a:t>NH</a:t>
            </a:r>
            <a:r>
              <a:rPr lang="en-US" sz="3200" baseline="-25000"/>
              <a:t>2</a:t>
            </a:r>
            <a:r>
              <a:rPr lang="en-US" sz="3200"/>
              <a:t>Cl + HOCl </a:t>
            </a:r>
            <a:r>
              <a:rPr lang="en-US" sz="3200">
                <a:sym typeface="Symbol" pitchFamily="18" charset="2"/>
              </a:rPr>
              <a:t> </a:t>
            </a:r>
            <a:r>
              <a:rPr lang="en-US" sz="3200"/>
              <a:t>NHCl</a:t>
            </a:r>
            <a:r>
              <a:rPr lang="en-US" sz="3200" baseline="-25000"/>
              <a:t>2</a:t>
            </a:r>
            <a:r>
              <a:rPr lang="en-US" sz="3200">
                <a:sym typeface="Symbol" pitchFamily="18" charset="2"/>
              </a:rPr>
              <a:t>+ H</a:t>
            </a:r>
            <a:r>
              <a:rPr lang="en-US" sz="3200" baseline="-25000">
                <a:sym typeface="Symbol" pitchFamily="18" charset="2"/>
              </a:rPr>
              <a:t>2</a:t>
            </a:r>
            <a:r>
              <a:rPr lang="en-US" sz="3200">
                <a:sym typeface="Symbol" pitchFamily="18" charset="2"/>
              </a:rPr>
              <a:t>O</a:t>
            </a:r>
          </a:p>
        </p:txBody>
      </p:sp>
      <p:sp>
        <p:nvSpPr>
          <p:cNvPr id="146439" name="Text Box 7"/>
          <p:cNvSpPr txBox="1">
            <a:spLocks noChangeArrowheads="1"/>
          </p:cNvSpPr>
          <p:nvPr/>
        </p:nvSpPr>
        <p:spPr bwMode="auto">
          <a:xfrm>
            <a:off x="2017713" y="1655763"/>
            <a:ext cx="481012"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-3</a:t>
            </a:r>
          </a:p>
        </p:txBody>
      </p:sp>
      <p:sp>
        <p:nvSpPr>
          <p:cNvPr id="146440" name="Line 8"/>
          <p:cNvSpPr>
            <a:spLocks noChangeShapeType="1"/>
          </p:cNvSpPr>
          <p:nvPr/>
        </p:nvSpPr>
        <p:spPr bwMode="auto">
          <a:xfrm>
            <a:off x="2274888" y="2071688"/>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6441" name="Text Box 9"/>
          <p:cNvSpPr txBox="1">
            <a:spLocks noChangeArrowheads="1"/>
          </p:cNvSpPr>
          <p:nvPr/>
        </p:nvSpPr>
        <p:spPr bwMode="auto">
          <a:xfrm>
            <a:off x="5148263" y="1600200"/>
            <a:ext cx="481012"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-3</a:t>
            </a:r>
          </a:p>
        </p:txBody>
      </p:sp>
      <p:sp>
        <p:nvSpPr>
          <p:cNvPr id="146442" name="Line 10"/>
          <p:cNvSpPr>
            <a:spLocks noChangeShapeType="1"/>
          </p:cNvSpPr>
          <p:nvPr/>
        </p:nvSpPr>
        <p:spPr bwMode="auto">
          <a:xfrm>
            <a:off x="5405438" y="2016125"/>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6443" name="Text Box 11"/>
          <p:cNvSpPr txBox="1">
            <a:spLocks noChangeArrowheads="1"/>
          </p:cNvSpPr>
          <p:nvPr/>
        </p:nvSpPr>
        <p:spPr bwMode="auto">
          <a:xfrm>
            <a:off x="5453063" y="1600200"/>
            <a:ext cx="561975"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146444" name="Line 12"/>
          <p:cNvSpPr>
            <a:spLocks noChangeShapeType="1"/>
          </p:cNvSpPr>
          <p:nvPr/>
        </p:nvSpPr>
        <p:spPr bwMode="auto">
          <a:xfrm>
            <a:off x="5710238" y="2016125"/>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6445" name="Text Box 13"/>
          <p:cNvSpPr txBox="1">
            <a:spLocks noChangeArrowheads="1"/>
          </p:cNvSpPr>
          <p:nvPr/>
        </p:nvSpPr>
        <p:spPr bwMode="auto">
          <a:xfrm>
            <a:off x="5924550" y="1600200"/>
            <a:ext cx="561975"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146446" name="Line 14"/>
          <p:cNvSpPr>
            <a:spLocks noChangeShapeType="1"/>
          </p:cNvSpPr>
          <p:nvPr/>
        </p:nvSpPr>
        <p:spPr bwMode="auto">
          <a:xfrm>
            <a:off x="6181725" y="2016125"/>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6447" name="Text Box 15"/>
          <p:cNvSpPr txBox="1">
            <a:spLocks noChangeArrowheads="1"/>
          </p:cNvSpPr>
          <p:nvPr/>
        </p:nvSpPr>
        <p:spPr bwMode="auto">
          <a:xfrm>
            <a:off x="4192588" y="16271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146448" name="Line 16"/>
          <p:cNvSpPr>
            <a:spLocks noChangeShapeType="1"/>
          </p:cNvSpPr>
          <p:nvPr/>
        </p:nvSpPr>
        <p:spPr bwMode="auto">
          <a:xfrm>
            <a:off x="4449763" y="2043113"/>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6449" name="Text Box 17"/>
          <p:cNvSpPr txBox="1">
            <a:spLocks noChangeArrowheads="1"/>
          </p:cNvSpPr>
          <p:nvPr/>
        </p:nvSpPr>
        <p:spPr bwMode="auto">
          <a:xfrm>
            <a:off x="5573713" y="3016250"/>
            <a:ext cx="2916237"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Combined chlorine</a:t>
            </a:r>
          </a:p>
        </p:txBody>
      </p:sp>
      <p:sp>
        <p:nvSpPr>
          <p:cNvPr id="146450" name="Line 18"/>
          <p:cNvSpPr>
            <a:spLocks noChangeShapeType="1"/>
          </p:cNvSpPr>
          <p:nvPr/>
        </p:nvSpPr>
        <p:spPr bwMode="auto">
          <a:xfrm flipH="1" flipV="1">
            <a:off x="6192838" y="2674938"/>
            <a:ext cx="0" cy="442912"/>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6451" name="Line 19"/>
          <p:cNvSpPr>
            <a:spLocks noChangeShapeType="1"/>
          </p:cNvSpPr>
          <p:nvPr/>
        </p:nvSpPr>
        <p:spPr bwMode="auto">
          <a:xfrm rot="10800000" flipV="1">
            <a:off x="5967413" y="3448050"/>
            <a:ext cx="179387" cy="249238"/>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9" name="Oval 18"/>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361742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44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44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644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9" grpId="0" build="p" autoUpdateAnimBg="0"/>
      <p:bldP spid="146441" grpId="0" build="p" autoUpdateAnimBg="0"/>
      <p:bldP spid="146443" grpId="0" build="p" autoUpdateAnimBg="0"/>
      <p:bldP spid="146445" grpId="0" build="p" autoUpdateAnimBg="0"/>
      <p:bldP spid="146447" grpId="0" build="p" autoUpdateAnimBg="0"/>
      <p:bldP spid="1464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effectLst/>
        </p:spPr>
        <p:txBody>
          <a:bodyPr/>
          <a:lstStyle/>
          <a:p>
            <a:r>
              <a:rPr lang="en-US" dirty="0"/>
              <a:t>Breakpoint Chlorination</a:t>
            </a:r>
          </a:p>
        </p:txBody>
      </p:sp>
      <p:sp>
        <p:nvSpPr>
          <p:cNvPr id="147459" name="Rectangle 3"/>
          <p:cNvSpPr>
            <a:spLocks noGrp="1" noChangeArrowheads="1"/>
          </p:cNvSpPr>
          <p:nvPr>
            <p:ph idx="1"/>
          </p:nvPr>
        </p:nvSpPr>
        <p:spPr/>
        <p:txBody>
          <a:bodyPr/>
          <a:lstStyle/>
          <a:p>
            <a:r>
              <a:rPr lang="en-US"/>
              <a:t>Removal of ammonia by chlorination</a:t>
            </a:r>
          </a:p>
          <a:p>
            <a:endParaRPr lang="en-US"/>
          </a:p>
          <a:p>
            <a:endParaRPr lang="en-US"/>
          </a:p>
          <a:p>
            <a:endParaRPr lang="en-US"/>
          </a:p>
          <a:p>
            <a:r>
              <a:rPr lang="en-US"/>
              <a:t>Oxidizing equivalents of chlorine are consumed</a:t>
            </a:r>
          </a:p>
        </p:txBody>
      </p:sp>
      <p:sp>
        <p:nvSpPr>
          <p:cNvPr id="147460" name="Rectangle 4"/>
          <p:cNvSpPr>
            <a:spLocks noChangeArrowheads="1"/>
          </p:cNvSpPr>
          <p:nvPr/>
        </p:nvSpPr>
        <p:spPr bwMode="auto">
          <a:xfrm>
            <a:off x="1190625" y="3121025"/>
            <a:ext cx="6538913" cy="530225"/>
          </a:xfrm>
          <a:prstGeom prst="rect">
            <a:avLst/>
          </a:prstGeom>
          <a:noFill/>
          <a:ln w="12700">
            <a:noFill/>
            <a:miter lim="800000"/>
            <a:headEnd type="none" w="lg" len="med"/>
            <a:tailEnd type="none" w="lg" len="med"/>
          </a:ln>
          <a:effectLst/>
        </p:spPr>
        <p:txBody>
          <a:bodyPr wrap="none">
            <a:spAutoFit/>
          </a:bodyPr>
          <a:lstStyle/>
          <a:p>
            <a:pPr>
              <a:lnSpc>
                <a:spcPct val="90000"/>
              </a:lnSpc>
              <a:spcBef>
                <a:spcPct val="20000"/>
              </a:spcBef>
              <a:buClr>
                <a:schemeClr val="accent1"/>
              </a:buClr>
              <a:buFont typeface="Wingdings" pitchFamily="2" charset="2"/>
              <a:buNone/>
            </a:pPr>
            <a:r>
              <a:rPr lang="en-US" sz="3200"/>
              <a:t>2NH</a:t>
            </a:r>
            <a:r>
              <a:rPr lang="en-US" sz="3200" baseline="-25000"/>
              <a:t>3(aq)</a:t>
            </a:r>
            <a:r>
              <a:rPr lang="en-US" sz="3200"/>
              <a:t> + 3HOCl </a:t>
            </a:r>
            <a:r>
              <a:rPr lang="en-US" sz="3200">
                <a:sym typeface="Symbol" pitchFamily="18" charset="2"/>
              </a:rPr>
              <a:t> </a:t>
            </a:r>
            <a:r>
              <a:rPr lang="en-US" sz="3200"/>
              <a:t>N</a:t>
            </a:r>
            <a:r>
              <a:rPr lang="en-US" sz="3200" baseline="-25000"/>
              <a:t>2</a:t>
            </a:r>
            <a:r>
              <a:rPr lang="en-US" sz="3200">
                <a:sym typeface="Symbol" pitchFamily="18" charset="2"/>
              </a:rPr>
              <a:t>+ </a:t>
            </a:r>
            <a:r>
              <a:rPr lang="en-US" sz="3200"/>
              <a:t>3Cl</a:t>
            </a:r>
            <a:r>
              <a:rPr lang="en-US" sz="3200" baseline="30000"/>
              <a:t>-</a:t>
            </a:r>
            <a:r>
              <a:rPr lang="en-US" sz="3200">
                <a:sym typeface="Symbol" pitchFamily="18" charset="2"/>
              </a:rPr>
              <a:t> + 3H</a:t>
            </a:r>
            <a:r>
              <a:rPr lang="en-US" sz="3200" baseline="-25000">
                <a:sym typeface="Symbol" pitchFamily="18" charset="2"/>
              </a:rPr>
              <a:t>2</a:t>
            </a:r>
            <a:r>
              <a:rPr lang="en-US" sz="3200">
                <a:sym typeface="Symbol" pitchFamily="18" charset="2"/>
              </a:rPr>
              <a:t>O</a:t>
            </a:r>
          </a:p>
        </p:txBody>
      </p:sp>
      <p:sp>
        <p:nvSpPr>
          <p:cNvPr id="147461" name="Text Box 5"/>
          <p:cNvSpPr txBox="1">
            <a:spLocks noChangeArrowheads="1"/>
          </p:cNvSpPr>
          <p:nvPr/>
        </p:nvSpPr>
        <p:spPr bwMode="auto">
          <a:xfrm>
            <a:off x="1346200" y="2555875"/>
            <a:ext cx="481013"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-3</a:t>
            </a:r>
          </a:p>
        </p:txBody>
      </p:sp>
      <p:sp>
        <p:nvSpPr>
          <p:cNvPr id="147462" name="Line 6"/>
          <p:cNvSpPr>
            <a:spLocks noChangeShapeType="1"/>
          </p:cNvSpPr>
          <p:nvPr/>
        </p:nvSpPr>
        <p:spPr bwMode="auto">
          <a:xfrm>
            <a:off x="1603375" y="2971800"/>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7463" name="Text Box 7"/>
          <p:cNvSpPr txBox="1">
            <a:spLocks noChangeArrowheads="1"/>
          </p:cNvSpPr>
          <p:nvPr/>
        </p:nvSpPr>
        <p:spPr bwMode="auto">
          <a:xfrm>
            <a:off x="3821113" y="2527300"/>
            <a:ext cx="561975"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147464" name="Line 8"/>
          <p:cNvSpPr>
            <a:spLocks noChangeShapeType="1"/>
          </p:cNvSpPr>
          <p:nvPr/>
        </p:nvSpPr>
        <p:spPr bwMode="auto">
          <a:xfrm>
            <a:off x="4078288" y="2943225"/>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7465" name="Text Box 9"/>
          <p:cNvSpPr txBox="1">
            <a:spLocks noChangeArrowheads="1"/>
          </p:cNvSpPr>
          <p:nvPr/>
        </p:nvSpPr>
        <p:spPr bwMode="auto">
          <a:xfrm>
            <a:off x="4816475" y="2536825"/>
            <a:ext cx="36195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sp>
        <p:nvSpPr>
          <p:cNvPr id="147466" name="Line 10"/>
          <p:cNvSpPr>
            <a:spLocks noChangeShapeType="1"/>
          </p:cNvSpPr>
          <p:nvPr/>
        </p:nvSpPr>
        <p:spPr bwMode="auto">
          <a:xfrm>
            <a:off x="4987925" y="2952750"/>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47467" name="Text Box 11"/>
          <p:cNvSpPr txBox="1">
            <a:spLocks noChangeArrowheads="1"/>
          </p:cNvSpPr>
          <p:nvPr/>
        </p:nvSpPr>
        <p:spPr bwMode="auto">
          <a:xfrm>
            <a:off x="5802313" y="2536825"/>
            <a:ext cx="481012"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147468" name="Line 12"/>
          <p:cNvSpPr>
            <a:spLocks noChangeShapeType="1"/>
          </p:cNvSpPr>
          <p:nvPr/>
        </p:nvSpPr>
        <p:spPr bwMode="auto">
          <a:xfrm>
            <a:off x="6059488" y="2952750"/>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3" name="Oval 12"/>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3908530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46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46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4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1" grpId="0" build="p" autoUpdateAnimBg="0"/>
      <p:bldP spid="147463" grpId="0" build="p" autoUpdateAnimBg="0"/>
      <p:bldP spid="147465" grpId="0" build="p" autoUpdateAnimBg="0"/>
      <p:bldP spid="14746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Line 5"/>
          <p:cNvSpPr>
            <a:spLocks noChangeShapeType="1"/>
          </p:cNvSpPr>
          <p:nvPr/>
        </p:nvSpPr>
        <p:spPr bwMode="auto">
          <a:xfrm>
            <a:off x="457200" y="2209800"/>
            <a:ext cx="7010400" cy="0"/>
          </a:xfrm>
          <a:prstGeom prst="line">
            <a:avLst/>
          </a:prstGeom>
          <a:noFill/>
          <a:ln w="76200">
            <a:solidFill>
              <a:schemeClr val="folHlink"/>
            </a:solidFill>
            <a:round/>
            <a:headEnd type="none" w="lg" len="med"/>
            <a:tailEnd type="none" w="lg" len="med"/>
          </a:ln>
          <a:effectLst/>
        </p:spPr>
        <p:txBody>
          <a:bodyPr wrap="none" anchor="ctr">
            <a:spAutoFit/>
          </a:bodyPr>
          <a:lstStyle/>
          <a:p>
            <a:endParaRPr lang="en-US"/>
          </a:p>
        </p:txBody>
      </p:sp>
      <p:sp>
        <p:nvSpPr>
          <p:cNvPr id="51202" name="Rectangle 2"/>
          <p:cNvSpPr>
            <a:spLocks noGrp="1" noChangeArrowheads="1"/>
          </p:cNvSpPr>
          <p:nvPr>
            <p:ph type="title"/>
          </p:nvPr>
        </p:nvSpPr>
        <p:spPr>
          <a:effectLst/>
        </p:spPr>
        <p:txBody>
          <a:bodyPr/>
          <a:lstStyle/>
          <a:p>
            <a:r>
              <a:rPr lang="en-US" sz="4000" dirty="0"/>
              <a:t>Does Chlorine Completely oxidize organic matter?</a:t>
            </a:r>
          </a:p>
        </p:txBody>
      </p:sp>
      <p:sp>
        <p:nvSpPr>
          <p:cNvPr id="51203" name="Rectangle 3"/>
          <p:cNvSpPr>
            <a:spLocks noGrp="1" noChangeArrowheads="1"/>
          </p:cNvSpPr>
          <p:nvPr>
            <p:ph idx="1"/>
          </p:nvPr>
        </p:nvSpPr>
        <p:spPr>
          <a:xfrm>
            <a:off x="685800" y="2743200"/>
            <a:ext cx="7772400" cy="4114800"/>
          </a:xfrm>
        </p:spPr>
        <p:txBody>
          <a:bodyPr/>
          <a:lstStyle/>
          <a:p>
            <a:pPr>
              <a:lnSpc>
                <a:spcPct val="90000"/>
              </a:lnSpc>
            </a:pPr>
            <a:r>
              <a:rPr lang="en-US"/>
              <a:t>Oxidation states</a:t>
            </a:r>
          </a:p>
          <a:p>
            <a:pPr lvl="1">
              <a:lnSpc>
                <a:spcPct val="90000"/>
              </a:lnSpc>
            </a:pPr>
            <a:r>
              <a:rPr lang="en-US"/>
              <a:t>Carbon in organic matter (-4)</a:t>
            </a:r>
          </a:p>
          <a:p>
            <a:pPr lvl="1">
              <a:lnSpc>
                <a:spcPct val="90000"/>
              </a:lnSpc>
            </a:pPr>
            <a:r>
              <a:rPr lang="en-US"/>
              <a:t>Carbon in carbon dioxide (+4)</a:t>
            </a:r>
          </a:p>
          <a:p>
            <a:pPr lvl="1">
              <a:lnSpc>
                <a:spcPct val="90000"/>
              </a:lnSpc>
            </a:pPr>
            <a:r>
              <a:rPr lang="en-US"/>
              <a:t>Chlorine in HOCl (+1)</a:t>
            </a:r>
          </a:p>
          <a:p>
            <a:pPr lvl="1">
              <a:lnSpc>
                <a:spcPct val="90000"/>
              </a:lnSpc>
            </a:pPr>
            <a:r>
              <a:rPr lang="en-US"/>
              <a:t>Chloride (-1)</a:t>
            </a:r>
          </a:p>
          <a:p>
            <a:pPr>
              <a:lnSpc>
                <a:spcPct val="90000"/>
              </a:lnSpc>
            </a:pPr>
            <a:r>
              <a:rPr lang="en-US"/>
              <a:t>Therefore should take 4 moles of chlorine (Cl</a:t>
            </a:r>
            <a:r>
              <a:rPr lang="en-US" baseline="-25000"/>
              <a:t>2</a:t>
            </a:r>
            <a:r>
              <a:rPr lang="en-US"/>
              <a:t>) per mole of organic carbon</a:t>
            </a:r>
          </a:p>
          <a:p>
            <a:pPr>
              <a:lnSpc>
                <a:spcPct val="90000"/>
              </a:lnSpc>
            </a:pPr>
            <a:r>
              <a:rPr lang="en-US"/>
              <a:t>23.6 g chlorine/g organic carbon</a:t>
            </a:r>
          </a:p>
        </p:txBody>
      </p:sp>
      <p:sp>
        <p:nvSpPr>
          <p:cNvPr id="51204" name="Rectangle 4"/>
          <p:cNvSpPr>
            <a:spLocks noChangeArrowheads="1"/>
          </p:cNvSpPr>
          <p:nvPr/>
        </p:nvSpPr>
        <p:spPr bwMode="auto">
          <a:xfrm>
            <a:off x="838200" y="1898650"/>
            <a:ext cx="6429375" cy="519113"/>
          </a:xfrm>
          <a:prstGeom prst="rect">
            <a:avLst/>
          </a:prstGeom>
          <a:noFill/>
          <a:ln w="12700">
            <a:noFill/>
            <a:miter lim="800000"/>
            <a:headEnd type="none" w="lg" len="med"/>
            <a:tailEnd type="none" w="lg" len="med"/>
          </a:ln>
          <a:effectLst/>
        </p:spPr>
        <p:txBody>
          <a:bodyPr wrap="none">
            <a:spAutoFit/>
          </a:bodyPr>
          <a:lstStyle/>
          <a:p>
            <a:r>
              <a:rPr lang="en-US">
                <a:sym typeface="Symbol" pitchFamily="18" charset="2"/>
              </a:rPr>
              <a:t>4HOCl + CH</a:t>
            </a:r>
            <a:r>
              <a:rPr lang="en-US" baseline="-25000">
                <a:sym typeface="Symbol" pitchFamily="18" charset="2"/>
              </a:rPr>
              <a:t>4</a:t>
            </a:r>
            <a:r>
              <a:rPr lang="en-US">
                <a:sym typeface="Symbol" pitchFamily="18" charset="2"/>
              </a:rPr>
              <a:t>  CO</a:t>
            </a:r>
            <a:r>
              <a:rPr lang="en-US" baseline="-25000">
                <a:sym typeface="Symbol" pitchFamily="18" charset="2"/>
              </a:rPr>
              <a:t>2</a:t>
            </a:r>
            <a:r>
              <a:rPr lang="en-US">
                <a:sym typeface="Symbol" pitchFamily="18" charset="2"/>
              </a:rPr>
              <a:t> + 2H</a:t>
            </a:r>
            <a:r>
              <a:rPr lang="en-US" baseline="-25000">
                <a:sym typeface="Symbol" pitchFamily="18" charset="2"/>
              </a:rPr>
              <a:t>2</a:t>
            </a:r>
            <a:r>
              <a:rPr lang="en-US">
                <a:sym typeface="Symbol" pitchFamily="18" charset="2"/>
              </a:rPr>
              <a:t>O + 4Cl</a:t>
            </a:r>
            <a:r>
              <a:rPr lang="en-US" baseline="30000">
                <a:sym typeface="Symbol" pitchFamily="18" charset="2"/>
              </a:rPr>
              <a:t>- </a:t>
            </a:r>
            <a:r>
              <a:rPr lang="en-US">
                <a:sym typeface="Symbol" pitchFamily="18" charset="2"/>
              </a:rPr>
              <a:t>+ 4H</a:t>
            </a:r>
            <a:r>
              <a:rPr lang="en-US" baseline="30000">
                <a:sym typeface="Symbol" pitchFamily="18" charset="2"/>
              </a:rPr>
              <a:t>+</a:t>
            </a:r>
          </a:p>
        </p:txBody>
      </p:sp>
      <p:sp>
        <p:nvSpPr>
          <p:cNvPr id="51206" name="Text Box 6"/>
          <p:cNvSpPr txBox="1">
            <a:spLocks noChangeArrowheads="1"/>
          </p:cNvSpPr>
          <p:nvPr/>
        </p:nvSpPr>
        <p:spPr bwMode="auto">
          <a:xfrm>
            <a:off x="6613525" y="904875"/>
            <a:ext cx="817563"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NO!</a:t>
            </a:r>
          </a:p>
        </p:txBody>
      </p:sp>
      <p:sp>
        <p:nvSpPr>
          <p:cNvPr id="7" name="Oval 6"/>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880221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nimBg="1"/>
      <p:bldP spid="512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effectLst/>
        </p:spPr>
        <p:txBody>
          <a:bodyPr/>
          <a:lstStyle/>
          <a:p>
            <a:r>
              <a:rPr lang="en-US" dirty="0"/>
              <a:t>WHO on </a:t>
            </a:r>
            <a:r>
              <a:rPr lang="en-US" dirty="0" err="1"/>
              <a:t>Regrowth</a:t>
            </a:r>
            <a:endParaRPr lang="en-US" dirty="0"/>
          </a:p>
        </p:txBody>
      </p:sp>
      <p:sp>
        <p:nvSpPr>
          <p:cNvPr id="207875" name="Rectangle 3"/>
          <p:cNvSpPr>
            <a:spLocks noGrp="1" noChangeArrowheads="1"/>
          </p:cNvSpPr>
          <p:nvPr>
            <p:ph idx="1"/>
          </p:nvPr>
        </p:nvSpPr>
        <p:spPr/>
        <p:txBody>
          <a:bodyPr/>
          <a:lstStyle/>
          <a:p>
            <a:pPr>
              <a:lnSpc>
                <a:spcPct val="80000"/>
              </a:lnSpc>
            </a:pPr>
            <a:r>
              <a:rPr lang="en-US" sz="2400"/>
              <a:t>There is no evidence to implicate the occurrence of most microorganisms from biofilms (excepting, for example, </a:t>
            </a:r>
            <a:r>
              <a:rPr lang="en-US" sz="2400" i="1"/>
              <a:t>Legionella</a:t>
            </a:r>
            <a:r>
              <a:rPr lang="en-US" sz="2400"/>
              <a:t>, which can colonize water systems in buildings) with adverse health effects in the general population through drinking water, with the possible exception of severely immunocompromised people </a:t>
            </a:r>
          </a:p>
          <a:p>
            <a:pPr>
              <a:lnSpc>
                <a:spcPct val="80000"/>
              </a:lnSpc>
            </a:pPr>
            <a:r>
              <a:rPr lang="en-US" sz="2400"/>
              <a:t>Water temperatures and nutrient concentrations are not generally elevated enough within the distribution system to support the growth of </a:t>
            </a:r>
            <a:r>
              <a:rPr lang="en-US" sz="2400" i="1"/>
              <a:t>E. coli </a:t>
            </a:r>
            <a:r>
              <a:rPr lang="en-US" sz="2400"/>
              <a:t>(or enteric pathogenic bacteria) in biofilms. </a:t>
            </a:r>
          </a:p>
          <a:p>
            <a:pPr>
              <a:lnSpc>
                <a:spcPct val="80000"/>
              </a:lnSpc>
            </a:pPr>
            <a:r>
              <a:rPr lang="en-US" sz="2400"/>
              <a:t>Thus, the presence of </a:t>
            </a:r>
            <a:r>
              <a:rPr lang="en-US" sz="2400" i="1"/>
              <a:t>E. coli </a:t>
            </a:r>
            <a:r>
              <a:rPr lang="en-US" sz="2400"/>
              <a:t>should be considered as evidence of recent faecal contamination.</a:t>
            </a:r>
          </a:p>
        </p:txBody>
      </p:sp>
      <p:sp>
        <p:nvSpPr>
          <p:cNvPr id="207876" name="Rectangle 4"/>
          <p:cNvSpPr>
            <a:spLocks noChangeArrowheads="1"/>
          </p:cNvSpPr>
          <p:nvPr/>
        </p:nvSpPr>
        <p:spPr bwMode="auto">
          <a:xfrm>
            <a:off x="1066800" y="6216650"/>
            <a:ext cx="6235700" cy="366713"/>
          </a:xfrm>
          <a:prstGeom prst="rect">
            <a:avLst/>
          </a:prstGeom>
          <a:noFill/>
          <a:ln w="12700">
            <a:noFill/>
            <a:miter lim="800000"/>
            <a:headEnd type="none" w="lg" len="med"/>
            <a:tailEnd type="none" w="lg" len="med"/>
          </a:ln>
          <a:effectLst/>
        </p:spPr>
        <p:txBody>
          <a:bodyPr wrap="none">
            <a:spAutoFit/>
          </a:bodyPr>
          <a:lstStyle/>
          <a:p>
            <a:r>
              <a:rPr lang="en-US" sz="1800"/>
              <a:t>http://www.who.int/water_sanitation_health/dwq/en/gdwq3_4.pdf</a:t>
            </a:r>
          </a:p>
        </p:txBody>
      </p:sp>
    </p:spTree>
    <p:extLst>
      <p:ext uri="{BB962C8B-B14F-4D97-AF65-F5344CB8AC3E}">
        <p14:creationId xmlns:p14="http://schemas.microsoft.com/office/powerpoint/2010/main" val="144473403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effectLst/>
        </p:spPr>
        <p:txBody>
          <a:bodyPr/>
          <a:lstStyle/>
          <a:p>
            <a:r>
              <a:rPr lang="en-US" dirty="0"/>
              <a:t>WHO on </a:t>
            </a:r>
            <a:r>
              <a:rPr lang="en-US" dirty="0" err="1"/>
              <a:t>Regrowth</a:t>
            </a:r>
            <a:r>
              <a:rPr lang="en-US" dirty="0"/>
              <a:t> (2)</a:t>
            </a:r>
          </a:p>
        </p:txBody>
      </p:sp>
      <p:sp>
        <p:nvSpPr>
          <p:cNvPr id="205827" name="Rectangle 3"/>
          <p:cNvSpPr>
            <a:spLocks noGrp="1" noChangeArrowheads="1"/>
          </p:cNvSpPr>
          <p:nvPr>
            <p:ph idx="1"/>
          </p:nvPr>
        </p:nvSpPr>
        <p:spPr/>
        <p:txBody>
          <a:bodyPr/>
          <a:lstStyle/>
          <a:p>
            <a:r>
              <a:rPr lang="en-US" sz="2800"/>
              <a:t>Viruses and the resting stages of parasites (cysts, oocysts, ova) are unable to multiply in water. </a:t>
            </a:r>
          </a:p>
          <a:p>
            <a:r>
              <a:rPr lang="en-US" sz="2800"/>
              <a:t>Relatively high amounts of biodegradable organic carbon, together with warm temperatures and low residual concentrations of chlorine, can permit growth of </a:t>
            </a:r>
            <a:r>
              <a:rPr lang="en-US" sz="2800" i="1"/>
              <a:t>Legionella</a:t>
            </a:r>
            <a:r>
              <a:rPr lang="en-US" sz="2800"/>
              <a:t>, </a:t>
            </a:r>
            <a:r>
              <a:rPr lang="en-US" sz="2800" i="1"/>
              <a:t>V. cholerae</a:t>
            </a:r>
            <a:r>
              <a:rPr lang="en-US" sz="2800"/>
              <a:t>, </a:t>
            </a:r>
            <a:r>
              <a:rPr lang="en-US" sz="2800" i="1"/>
              <a:t>Naegleria fowleri</a:t>
            </a:r>
            <a:r>
              <a:rPr lang="en-US" sz="2800"/>
              <a:t>, </a:t>
            </a:r>
            <a:r>
              <a:rPr lang="en-US" sz="2800" i="1"/>
              <a:t>Acanthamoeba </a:t>
            </a:r>
            <a:r>
              <a:rPr lang="en-US" sz="2800"/>
              <a:t>and nuisance organisms in some surface waters and during water distribution</a:t>
            </a:r>
          </a:p>
          <a:p>
            <a:endParaRPr lang="en-US" sz="2800"/>
          </a:p>
        </p:txBody>
      </p:sp>
      <p:sp>
        <p:nvSpPr>
          <p:cNvPr id="205828" name="Rectangle 4"/>
          <p:cNvSpPr>
            <a:spLocks noChangeArrowheads="1"/>
          </p:cNvSpPr>
          <p:nvPr/>
        </p:nvSpPr>
        <p:spPr bwMode="auto">
          <a:xfrm>
            <a:off x="758825" y="5641975"/>
            <a:ext cx="6961188" cy="396875"/>
          </a:xfrm>
          <a:prstGeom prst="rect">
            <a:avLst/>
          </a:prstGeom>
          <a:noFill/>
          <a:ln w="12700">
            <a:noFill/>
            <a:miter lim="800000"/>
            <a:headEnd type="none" w="lg" len="med"/>
            <a:tailEnd type="none" w="lg" len="med"/>
          </a:ln>
          <a:effectLst/>
        </p:spPr>
        <p:txBody>
          <a:bodyPr wrap="none">
            <a:spAutoFit/>
          </a:bodyPr>
          <a:lstStyle/>
          <a:p>
            <a:pPr eaLnBrk="1" hangingPunct="1">
              <a:spcBef>
                <a:spcPct val="30000"/>
              </a:spcBef>
            </a:pPr>
            <a:r>
              <a:rPr lang="en-US" sz="2000"/>
              <a:t>http://www.who.int/water_sanitation_health/dwq/en/gdwq3_7.pdf </a:t>
            </a:r>
          </a:p>
        </p:txBody>
      </p:sp>
      <p:sp>
        <p:nvSpPr>
          <p:cNvPr id="205829" name="Text Box 5"/>
          <p:cNvSpPr txBox="1">
            <a:spLocks noChangeArrowheads="1"/>
          </p:cNvSpPr>
          <p:nvPr/>
        </p:nvSpPr>
        <p:spPr bwMode="auto">
          <a:xfrm>
            <a:off x="377825" y="6148388"/>
            <a:ext cx="7688263" cy="519112"/>
          </a:xfrm>
          <a:prstGeom prst="rect">
            <a:avLst/>
          </a:prstGeom>
          <a:noFill/>
          <a:ln w="12700">
            <a:noFill/>
            <a:miter lim="800000"/>
            <a:headEnd type="none" w="lg" len="med"/>
            <a:tailEnd type="none" w="lg" len="med"/>
          </a:ln>
          <a:effectLst/>
        </p:spPr>
        <p:txBody>
          <a:bodyPr wrap="none">
            <a:spAutoFit/>
          </a:bodyPr>
          <a:lstStyle/>
          <a:p>
            <a:r>
              <a:rPr lang="en-US" dirty="0"/>
              <a:t>Where is the original research for these conclusions?</a:t>
            </a:r>
          </a:p>
        </p:txBody>
      </p:sp>
    </p:spTree>
    <p:extLst>
      <p:ext uri="{BB962C8B-B14F-4D97-AF65-F5344CB8AC3E}">
        <p14:creationId xmlns:p14="http://schemas.microsoft.com/office/powerpoint/2010/main" val="38760641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effectLst/>
        </p:spPr>
        <p:txBody>
          <a:bodyPr>
            <a:normAutofit fontScale="90000"/>
          </a:bodyPr>
          <a:lstStyle/>
          <a:p>
            <a:r>
              <a:rPr lang="en-US" sz="4000" dirty="0"/>
              <a:t>WHO Recommendations for Chlorine as Sole Treatment</a:t>
            </a:r>
          </a:p>
        </p:txBody>
      </p:sp>
      <p:sp>
        <p:nvSpPr>
          <p:cNvPr id="137219" name="Rectangle 3"/>
          <p:cNvSpPr>
            <a:spLocks noGrp="1" noChangeArrowheads="1"/>
          </p:cNvSpPr>
          <p:nvPr>
            <p:ph idx="1"/>
          </p:nvPr>
        </p:nvSpPr>
        <p:spPr/>
        <p:txBody>
          <a:bodyPr/>
          <a:lstStyle/>
          <a:p>
            <a:pPr>
              <a:lnSpc>
                <a:spcPct val="80000"/>
              </a:lnSpc>
            </a:pPr>
            <a:r>
              <a:rPr lang="en-US" sz="2800"/>
              <a:t>Low turbidity (&lt;30 NTU) and low chlorine demand</a:t>
            </a:r>
          </a:p>
          <a:p>
            <a:pPr lvl="1">
              <a:lnSpc>
                <a:spcPct val="80000"/>
              </a:lnSpc>
            </a:pPr>
            <a:r>
              <a:rPr lang="en-US" sz="2400"/>
              <a:t>Low turbidity probably means good quality groundwater (from a spring or from a well)</a:t>
            </a:r>
          </a:p>
          <a:p>
            <a:pPr>
              <a:lnSpc>
                <a:spcPct val="80000"/>
              </a:lnSpc>
            </a:pPr>
            <a:r>
              <a:rPr lang="en-US" sz="2800"/>
              <a:t>For effective use; pre-treat turbid water</a:t>
            </a:r>
          </a:p>
          <a:p>
            <a:pPr lvl="1">
              <a:lnSpc>
                <a:spcPct val="80000"/>
              </a:lnSpc>
            </a:pPr>
            <a:r>
              <a:rPr lang="en-US" sz="2400"/>
              <a:t>Pre-treat means using a particle removal technology first</a:t>
            </a:r>
          </a:p>
          <a:p>
            <a:pPr lvl="1">
              <a:lnSpc>
                <a:spcPct val="80000"/>
              </a:lnSpc>
            </a:pPr>
            <a:r>
              <a:rPr lang="en-US" sz="2400"/>
              <a:t>Surface water would generally not meet the NTU requirement</a:t>
            </a:r>
          </a:p>
          <a:p>
            <a:pPr>
              <a:lnSpc>
                <a:spcPct val="80000"/>
              </a:lnSpc>
            </a:pPr>
            <a:r>
              <a:rPr lang="en-US" sz="2800"/>
              <a:t>Chlorine requires process control (feedback based on residual chlorine concentration)</a:t>
            </a:r>
          </a:p>
          <a:p>
            <a:pPr>
              <a:lnSpc>
                <a:spcPct val="80000"/>
              </a:lnSpc>
            </a:pPr>
            <a:endParaRPr lang="en-US" sz="2800"/>
          </a:p>
          <a:p>
            <a:pPr>
              <a:lnSpc>
                <a:spcPct val="80000"/>
              </a:lnSpc>
            </a:pPr>
            <a:endParaRPr lang="en-US" sz="2800"/>
          </a:p>
        </p:txBody>
      </p:sp>
      <p:sp>
        <p:nvSpPr>
          <p:cNvPr id="137241" name="Rectangle 25"/>
          <p:cNvSpPr>
            <a:spLocks noChangeArrowheads="1"/>
          </p:cNvSpPr>
          <p:nvPr/>
        </p:nvSpPr>
        <p:spPr bwMode="auto">
          <a:xfrm>
            <a:off x="285750" y="6400800"/>
            <a:ext cx="7996238" cy="457200"/>
          </a:xfrm>
          <a:prstGeom prst="rect">
            <a:avLst/>
          </a:prstGeom>
          <a:noFill/>
          <a:ln w="12700">
            <a:noFill/>
            <a:miter lim="800000"/>
            <a:headEnd type="none" w="lg" len="med"/>
            <a:tailEnd type="none" w="lg" len="med"/>
          </a:ln>
          <a:effectLst/>
        </p:spPr>
        <p:txBody>
          <a:bodyPr wrap="none">
            <a:spAutoFit/>
          </a:bodyPr>
          <a:lstStyle/>
          <a:p>
            <a:pPr eaLnBrk="1" hangingPunct="1">
              <a:spcBef>
                <a:spcPct val="30000"/>
              </a:spcBef>
            </a:pPr>
            <a:r>
              <a:rPr lang="en-US" sz="2400"/>
              <a:t>http://www.who.int/water_sanitation_health/dwq/0207tab20/en/</a:t>
            </a:r>
          </a:p>
        </p:txBody>
      </p:sp>
    </p:spTree>
    <p:extLst>
      <p:ext uri="{BB962C8B-B14F-4D97-AF65-F5344CB8AC3E}">
        <p14:creationId xmlns:p14="http://schemas.microsoft.com/office/powerpoint/2010/main" val="694583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effectLst/>
        </p:spPr>
        <p:txBody>
          <a:bodyPr/>
          <a:lstStyle/>
          <a:p>
            <a:r>
              <a:rPr lang="en-US" sz="4000" dirty="0"/>
              <a:t>Pathogen Poisson Process Probability</a:t>
            </a:r>
          </a:p>
        </p:txBody>
      </p:sp>
      <p:sp>
        <p:nvSpPr>
          <p:cNvPr id="238595" name="Rectangle 3"/>
          <p:cNvSpPr>
            <a:spLocks noGrp="1" noChangeArrowheads="1"/>
          </p:cNvSpPr>
          <p:nvPr>
            <p:ph idx="1"/>
          </p:nvPr>
        </p:nvSpPr>
        <p:spPr>
          <a:xfrm>
            <a:off x="685800" y="1981200"/>
            <a:ext cx="8159750" cy="4114800"/>
          </a:xfrm>
        </p:spPr>
        <p:txBody>
          <a:bodyPr/>
          <a:lstStyle/>
          <a:p>
            <a:r>
              <a:rPr lang="en-US"/>
              <a:t>Suppose we have an average pathogen concentration of C in our drinking water</a:t>
            </a:r>
          </a:p>
          <a:p>
            <a:r>
              <a:rPr lang="en-US"/>
              <a:t>Suppose we drink volume V</a:t>
            </a:r>
          </a:p>
          <a:p>
            <a:r>
              <a:rPr lang="en-US"/>
              <a:t>What is the probability that we will ingest k pathogens?</a:t>
            </a:r>
          </a:p>
          <a:p>
            <a:r>
              <a:rPr lang="en-US"/>
              <a:t>Suppose V = 1 L, C = 2/L, what is probability of ingesting exactly 2 pathogens?</a:t>
            </a:r>
          </a:p>
        </p:txBody>
      </p:sp>
      <p:graphicFrame>
        <p:nvGraphicFramePr>
          <p:cNvPr id="238596" name="Object 4"/>
          <p:cNvGraphicFramePr>
            <a:graphicFrameLocks noChangeAspect="1"/>
          </p:cNvGraphicFramePr>
          <p:nvPr/>
        </p:nvGraphicFramePr>
        <p:xfrm>
          <a:off x="609600" y="5715000"/>
          <a:ext cx="2633663" cy="855663"/>
        </p:xfrm>
        <a:graphic>
          <a:graphicData uri="http://schemas.openxmlformats.org/presentationml/2006/ole">
            <mc:AlternateContent xmlns:mc="http://schemas.openxmlformats.org/markup-compatibility/2006">
              <mc:Choice xmlns:v="urn:schemas-microsoft-com:vml" Requires="v">
                <p:oleObj spid="_x0000_s1028" name="Equation" r:id="rId4" imgW="2006280" imgH="850680" progId="Equation.DSMT4">
                  <p:embed/>
                </p:oleObj>
              </mc:Choice>
              <mc:Fallback>
                <p:oleObj name="Equation" r:id="rId4" imgW="2006280" imgH="8506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715000"/>
                        <a:ext cx="2633663" cy="8556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38597" name="Object 5"/>
          <p:cNvGraphicFramePr>
            <a:graphicFrameLocks noChangeAspect="1"/>
          </p:cNvGraphicFramePr>
          <p:nvPr/>
        </p:nvGraphicFramePr>
        <p:xfrm>
          <a:off x="3924300" y="5791200"/>
          <a:ext cx="3167063" cy="855663"/>
        </p:xfrm>
        <a:graphic>
          <a:graphicData uri="http://schemas.openxmlformats.org/presentationml/2006/ole">
            <mc:AlternateContent xmlns:mc="http://schemas.openxmlformats.org/markup-compatibility/2006">
              <mc:Choice xmlns:v="urn:schemas-microsoft-com:vml" Requires="v">
                <p:oleObj spid="_x0000_s1029" name="Equation" r:id="rId6" imgW="2412720" imgH="850680" progId="Equation.DSMT4">
                  <p:embed/>
                </p:oleObj>
              </mc:Choice>
              <mc:Fallback>
                <p:oleObj name="Equation" r:id="rId6" imgW="2412720" imgH="8506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4300" y="5791200"/>
                        <a:ext cx="3167063" cy="8556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extLst>
      <p:ext uri="{BB962C8B-B14F-4D97-AF65-F5344CB8AC3E}">
        <p14:creationId xmlns:p14="http://schemas.microsoft.com/office/powerpoint/2010/main" val="1368327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385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38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effectLst/>
        </p:spPr>
        <p:txBody>
          <a:bodyPr/>
          <a:lstStyle/>
          <a:p>
            <a:r>
              <a:rPr lang="en-US" dirty="0"/>
              <a:t>Probability of k Pathogens</a:t>
            </a:r>
          </a:p>
        </p:txBody>
      </p:sp>
      <p:sp>
        <p:nvSpPr>
          <p:cNvPr id="240643" name="Rectangle 3"/>
          <p:cNvSpPr>
            <a:spLocks noGrp="1" noChangeArrowheads="1"/>
          </p:cNvSpPr>
          <p:nvPr>
            <p:ph idx="1"/>
          </p:nvPr>
        </p:nvSpPr>
        <p:spPr>
          <a:xfrm>
            <a:off x="477838" y="5210175"/>
            <a:ext cx="7772400" cy="1233488"/>
          </a:xfrm>
        </p:spPr>
        <p:txBody>
          <a:bodyPr/>
          <a:lstStyle/>
          <a:p>
            <a:pPr>
              <a:lnSpc>
                <a:spcPct val="80000"/>
              </a:lnSpc>
            </a:pPr>
            <a:r>
              <a:rPr lang="en-US" sz="2800"/>
              <a:t>What is probability of k &lt; (dose)?</a:t>
            </a:r>
          </a:p>
          <a:p>
            <a:pPr lvl="1">
              <a:lnSpc>
                <a:spcPct val="80000"/>
              </a:lnSpc>
            </a:pPr>
            <a:r>
              <a:rPr lang="en-US" sz="2400"/>
              <a:t>Let dose = 15 </a:t>
            </a:r>
          </a:p>
          <a:p>
            <a:pPr lvl="1">
              <a:lnSpc>
                <a:spcPct val="80000"/>
              </a:lnSpc>
            </a:pPr>
            <a:r>
              <a:rPr lang="en-US" sz="2400"/>
              <a:t>Find cumulative probability for k=14</a:t>
            </a:r>
          </a:p>
          <a:p>
            <a:pPr lvl="1">
              <a:lnSpc>
                <a:spcPct val="80000"/>
              </a:lnSpc>
            </a:pPr>
            <a:endParaRPr lang="en-US" sz="2400"/>
          </a:p>
        </p:txBody>
      </p:sp>
      <p:graphicFrame>
        <p:nvGraphicFramePr>
          <p:cNvPr id="240644" name="Object 4"/>
          <p:cNvGraphicFramePr>
            <a:graphicFrameLocks noChangeAspect="1"/>
          </p:cNvGraphicFramePr>
          <p:nvPr/>
        </p:nvGraphicFramePr>
        <p:xfrm>
          <a:off x="355600" y="1824038"/>
          <a:ext cx="4492625" cy="3362325"/>
        </p:xfrm>
        <a:graphic>
          <a:graphicData uri="http://schemas.openxmlformats.org/presentationml/2006/ole">
            <mc:AlternateContent xmlns:mc="http://schemas.openxmlformats.org/markup-compatibility/2006">
              <mc:Choice xmlns:v="urn:schemas-microsoft-com:vml" Requires="v">
                <p:oleObj spid="_x0000_s2051" name="Chart" r:id="rId4" imgW="4457734" imgH="3371760" progId="Excel.Sheet.8">
                  <p:embed followColorScheme="full"/>
                </p:oleObj>
              </mc:Choice>
              <mc:Fallback>
                <p:oleObj name="Chart" r:id="rId4" imgW="4457734" imgH="3371760" progId="Excel.Sheet.8">
                  <p:embed followColorScheme="full"/>
                  <p:pic>
                    <p:nvPicPr>
                      <p:cNvPr id="0" name=""/>
                      <p:cNvPicPr>
                        <a:picLocks noChangeAspect="1" noChangeArrowheads="1"/>
                      </p:cNvPicPr>
                      <p:nvPr/>
                    </p:nvPicPr>
                    <p:blipFill>
                      <a:blip r:embed="rId5"/>
                      <a:srcRect/>
                      <a:stretch>
                        <a:fillRect/>
                      </a:stretch>
                    </p:blipFill>
                    <p:spPr bwMode="auto">
                      <a:xfrm>
                        <a:off x="355600" y="1824038"/>
                        <a:ext cx="4492625" cy="336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0645" name="Text Box 5"/>
          <p:cNvSpPr txBox="1">
            <a:spLocks noChangeArrowheads="1"/>
          </p:cNvSpPr>
          <p:nvPr/>
        </p:nvSpPr>
        <p:spPr bwMode="auto">
          <a:xfrm>
            <a:off x="1655763" y="1822450"/>
            <a:ext cx="1233487" cy="519113"/>
          </a:xfrm>
          <a:prstGeom prst="rect">
            <a:avLst/>
          </a:prstGeom>
          <a:noFill/>
          <a:ln w="12700">
            <a:noFill/>
            <a:miter lim="800000"/>
            <a:headEnd type="none" w="lg" len="med"/>
            <a:tailEnd type="none" w="lg" len="med"/>
          </a:ln>
          <a:effectLst/>
        </p:spPr>
        <p:txBody>
          <a:bodyPr wrap="none">
            <a:spAutoFit/>
          </a:bodyPr>
          <a:lstStyle/>
          <a:p>
            <a:r>
              <a:rPr lang="en-US"/>
              <a:t>CV=15</a:t>
            </a:r>
          </a:p>
        </p:txBody>
      </p:sp>
      <p:sp>
        <p:nvSpPr>
          <p:cNvPr id="240646" name="Line 6"/>
          <p:cNvSpPr>
            <a:spLocks noChangeShapeType="1"/>
          </p:cNvSpPr>
          <p:nvPr/>
        </p:nvSpPr>
        <p:spPr bwMode="auto">
          <a:xfrm flipV="1">
            <a:off x="2387600" y="3373438"/>
            <a:ext cx="0" cy="982662"/>
          </a:xfrm>
          <a:prstGeom prst="line">
            <a:avLst/>
          </a:prstGeom>
          <a:noFill/>
          <a:ln w="38100">
            <a:solidFill>
              <a:schemeClr val="folHlink"/>
            </a:solidFill>
            <a:round/>
            <a:headEnd type="none" w="lg" len="med"/>
            <a:tailEnd type="triangle" w="lg" len="med"/>
          </a:ln>
          <a:effectLst/>
        </p:spPr>
        <p:txBody>
          <a:bodyPr wrap="none" anchor="ctr">
            <a:spAutoFit/>
          </a:bodyPr>
          <a:lstStyle/>
          <a:p>
            <a:endParaRPr lang="en-US"/>
          </a:p>
        </p:txBody>
      </p:sp>
      <p:sp>
        <p:nvSpPr>
          <p:cNvPr id="240647" name="Line 7"/>
          <p:cNvSpPr>
            <a:spLocks noChangeShapeType="1"/>
          </p:cNvSpPr>
          <p:nvPr/>
        </p:nvSpPr>
        <p:spPr bwMode="auto">
          <a:xfrm rot="5400000" flipV="1">
            <a:off x="2929732" y="2840831"/>
            <a:ext cx="0" cy="1096963"/>
          </a:xfrm>
          <a:prstGeom prst="line">
            <a:avLst/>
          </a:prstGeom>
          <a:noFill/>
          <a:ln w="38100">
            <a:solidFill>
              <a:schemeClr val="folHlink"/>
            </a:solidFill>
            <a:round/>
            <a:headEnd type="none" w="lg" len="med"/>
            <a:tailEnd type="triangle" w="lg" len="med"/>
          </a:ln>
          <a:effectLst/>
        </p:spPr>
        <p:txBody>
          <a:bodyPr anchor="ctr">
            <a:spAutoFit/>
          </a:bodyPr>
          <a:lstStyle/>
          <a:p>
            <a:endParaRPr lang="en-US"/>
          </a:p>
        </p:txBody>
      </p:sp>
      <p:sp>
        <p:nvSpPr>
          <p:cNvPr id="240648" name="Text Box 8"/>
          <p:cNvSpPr txBox="1">
            <a:spLocks noChangeArrowheads="1"/>
          </p:cNvSpPr>
          <p:nvPr/>
        </p:nvSpPr>
        <p:spPr bwMode="auto">
          <a:xfrm>
            <a:off x="5048250" y="2989263"/>
            <a:ext cx="2947988" cy="946150"/>
          </a:xfrm>
          <a:prstGeom prst="rect">
            <a:avLst/>
          </a:prstGeom>
          <a:noFill/>
          <a:ln w="12700">
            <a:noFill/>
            <a:miter lim="800000"/>
            <a:headEnd type="none" w="lg" len="med"/>
            <a:tailEnd type="none" w="lg" len="med"/>
          </a:ln>
          <a:effectLst/>
        </p:spPr>
        <p:txBody>
          <a:bodyPr>
            <a:spAutoFit/>
          </a:bodyPr>
          <a:lstStyle/>
          <a:p>
            <a:r>
              <a:rPr lang="en-US">
                <a:solidFill>
                  <a:schemeClr val="folHlink"/>
                </a:solidFill>
              </a:rPr>
              <a:t>45% chance of not getting sick!</a:t>
            </a:r>
          </a:p>
        </p:txBody>
      </p:sp>
      <p:sp>
        <p:nvSpPr>
          <p:cNvPr id="240649" name="Line 9"/>
          <p:cNvSpPr>
            <a:spLocks noChangeShapeType="1"/>
          </p:cNvSpPr>
          <p:nvPr/>
        </p:nvSpPr>
        <p:spPr bwMode="auto">
          <a:xfrm>
            <a:off x="5084763" y="3463925"/>
            <a:ext cx="279876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40650" name="Line 10"/>
          <p:cNvSpPr>
            <a:spLocks noChangeShapeType="1"/>
          </p:cNvSpPr>
          <p:nvPr/>
        </p:nvSpPr>
        <p:spPr bwMode="auto">
          <a:xfrm>
            <a:off x="5108575" y="3930650"/>
            <a:ext cx="2798763"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extLst>
      <p:ext uri="{BB962C8B-B14F-4D97-AF65-F5344CB8AC3E}">
        <p14:creationId xmlns:p14="http://schemas.microsoft.com/office/powerpoint/2010/main" val="27529897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0646"/>
                                        </p:tgtEl>
                                        <p:attrNameLst>
                                          <p:attrName>style.visibility</p:attrName>
                                        </p:attrNameLst>
                                      </p:cBhvr>
                                      <p:to>
                                        <p:strVal val="visible"/>
                                      </p:to>
                                    </p:set>
                                    <p:animEffect transition="in" filter="wipe(down)">
                                      <p:cBhvr>
                                        <p:cTn id="7" dur="500"/>
                                        <p:tgtEl>
                                          <p:spTgt spid="2406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0647"/>
                                        </p:tgtEl>
                                        <p:attrNameLst>
                                          <p:attrName>style.visibility</p:attrName>
                                        </p:attrNameLst>
                                      </p:cBhvr>
                                      <p:to>
                                        <p:strVal val="visible"/>
                                      </p:to>
                                    </p:set>
                                    <p:animEffect transition="in" filter="wipe(left)">
                                      <p:cBhvr>
                                        <p:cTn id="12" dur="500"/>
                                        <p:tgtEl>
                                          <p:spTgt spid="24064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0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6" grpId="0" animBg="1"/>
      <p:bldP spid="240647" grpId="0" animBg="1"/>
      <p:bldP spid="2406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effectLst/>
        </p:spPr>
        <p:txBody>
          <a:bodyPr/>
          <a:lstStyle/>
          <a:p>
            <a:r>
              <a:rPr lang="en-US" dirty="0"/>
              <a:t>Find probability that k&gt;0</a:t>
            </a:r>
          </a:p>
        </p:txBody>
      </p:sp>
      <p:graphicFrame>
        <p:nvGraphicFramePr>
          <p:cNvPr id="242691" name="Object 3"/>
          <p:cNvGraphicFramePr>
            <a:graphicFrameLocks noChangeAspect="1"/>
          </p:cNvGraphicFramePr>
          <p:nvPr/>
        </p:nvGraphicFramePr>
        <p:xfrm>
          <a:off x="457200" y="2057400"/>
          <a:ext cx="2633663" cy="855663"/>
        </p:xfrm>
        <a:graphic>
          <a:graphicData uri="http://schemas.openxmlformats.org/presentationml/2006/ole">
            <mc:AlternateContent xmlns:mc="http://schemas.openxmlformats.org/markup-compatibility/2006">
              <mc:Choice xmlns:v="urn:schemas-microsoft-com:vml" Requires="v">
                <p:oleObj spid="_x0000_s3078" name="Equation" r:id="rId4" imgW="2006280" imgH="850680" progId="Equation.DSMT4">
                  <p:embed/>
                </p:oleObj>
              </mc:Choice>
              <mc:Fallback>
                <p:oleObj name="Equation" r:id="rId4" imgW="2006280" imgH="8506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057400"/>
                        <a:ext cx="2633663" cy="8556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42692" name="Object 4"/>
          <p:cNvGraphicFramePr>
            <a:graphicFrameLocks noChangeAspect="1"/>
          </p:cNvGraphicFramePr>
          <p:nvPr/>
        </p:nvGraphicFramePr>
        <p:xfrm>
          <a:off x="4084638" y="1952625"/>
          <a:ext cx="4344987" cy="3186113"/>
        </p:xfrm>
        <a:graphic>
          <a:graphicData uri="http://schemas.openxmlformats.org/presentationml/2006/ole">
            <mc:AlternateContent xmlns:mc="http://schemas.openxmlformats.org/markup-compatibility/2006">
              <mc:Choice xmlns:v="urn:schemas-microsoft-com:vml" Requires="v">
                <p:oleObj spid="_x0000_s3079" name="Chart" r:id="rId6" imgW="4171933" imgH="3095550" progId="Excel.Sheet.8">
                  <p:embed followColorScheme="full"/>
                </p:oleObj>
              </mc:Choice>
              <mc:Fallback>
                <p:oleObj name="Chart" r:id="rId6" imgW="4171933" imgH="3095550" progId="Excel.Sheet.8">
                  <p:embed followColorScheme="full"/>
                  <p:pic>
                    <p:nvPicPr>
                      <p:cNvPr id="0" name=""/>
                      <p:cNvPicPr>
                        <a:picLocks noChangeAspect="1" noChangeArrowheads="1"/>
                      </p:cNvPicPr>
                      <p:nvPr/>
                    </p:nvPicPr>
                    <p:blipFill>
                      <a:blip r:embed="rId7"/>
                      <a:srcRect/>
                      <a:stretch>
                        <a:fillRect/>
                      </a:stretch>
                    </p:blipFill>
                    <p:spPr bwMode="auto">
                      <a:xfrm>
                        <a:off x="4084638" y="1952625"/>
                        <a:ext cx="4344987" cy="3186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2693" name="Text Box 5"/>
          <p:cNvSpPr txBox="1">
            <a:spLocks noChangeArrowheads="1"/>
          </p:cNvSpPr>
          <p:nvPr/>
        </p:nvSpPr>
        <p:spPr bwMode="auto">
          <a:xfrm>
            <a:off x="5695950" y="1892300"/>
            <a:ext cx="1055688" cy="519113"/>
          </a:xfrm>
          <a:prstGeom prst="rect">
            <a:avLst/>
          </a:prstGeom>
          <a:noFill/>
          <a:ln w="12700">
            <a:noFill/>
            <a:miter lim="800000"/>
            <a:headEnd type="none" w="lg" len="med"/>
            <a:tailEnd type="none" w="lg" len="med"/>
          </a:ln>
          <a:effectLst/>
        </p:spPr>
        <p:txBody>
          <a:bodyPr wrap="none">
            <a:spAutoFit/>
          </a:bodyPr>
          <a:lstStyle/>
          <a:p>
            <a:r>
              <a:rPr lang="en-US"/>
              <a:t>CV=1</a:t>
            </a:r>
          </a:p>
        </p:txBody>
      </p:sp>
      <p:graphicFrame>
        <p:nvGraphicFramePr>
          <p:cNvPr id="242694" name="Object 6"/>
          <p:cNvGraphicFramePr>
            <a:graphicFrameLocks noChangeAspect="1"/>
          </p:cNvGraphicFramePr>
          <p:nvPr/>
        </p:nvGraphicFramePr>
        <p:xfrm>
          <a:off x="0" y="3333750"/>
          <a:ext cx="3967163" cy="855663"/>
        </p:xfrm>
        <a:graphic>
          <a:graphicData uri="http://schemas.openxmlformats.org/presentationml/2006/ole">
            <mc:AlternateContent xmlns:mc="http://schemas.openxmlformats.org/markup-compatibility/2006">
              <mc:Choice xmlns:v="urn:schemas-microsoft-com:vml" Requires="v">
                <p:oleObj spid="_x0000_s3080" name="Equation" r:id="rId8" imgW="3022560" imgH="850680" progId="Equation.DSMT4">
                  <p:embed/>
                </p:oleObj>
              </mc:Choice>
              <mc:Fallback>
                <p:oleObj name="Equation" r:id="rId8" imgW="3022560" imgH="8506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3333750"/>
                        <a:ext cx="3967163" cy="8556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42695" name="Object 7"/>
          <p:cNvGraphicFramePr>
            <a:graphicFrameLocks noChangeAspect="1"/>
          </p:cNvGraphicFramePr>
          <p:nvPr/>
        </p:nvGraphicFramePr>
        <p:xfrm>
          <a:off x="377825" y="4397375"/>
          <a:ext cx="2200275" cy="422275"/>
        </p:xfrm>
        <a:graphic>
          <a:graphicData uri="http://schemas.openxmlformats.org/presentationml/2006/ole">
            <mc:AlternateContent xmlns:mc="http://schemas.openxmlformats.org/markup-compatibility/2006">
              <mc:Choice xmlns:v="urn:schemas-microsoft-com:vml" Requires="v">
                <p:oleObj spid="_x0000_s3081" name="Equation" r:id="rId10" imgW="1676160" imgH="419040" progId="Equation.DSMT4">
                  <p:embed/>
                </p:oleObj>
              </mc:Choice>
              <mc:Fallback>
                <p:oleObj name="Equation" r:id="rId10" imgW="1676160" imgH="4190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7825" y="4397375"/>
                        <a:ext cx="2200275" cy="4222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42696" name="Text Box 8"/>
          <p:cNvSpPr txBox="1">
            <a:spLocks noChangeArrowheads="1"/>
          </p:cNvSpPr>
          <p:nvPr/>
        </p:nvSpPr>
        <p:spPr bwMode="auto">
          <a:xfrm>
            <a:off x="298450" y="5019675"/>
            <a:ext cx="3660775" cy="519113"/>
          </a:xfrm>
          <a:prstGeom prst="rect">
            <a:avLst/>
          </a:prstGeom>
          <a:noFill/>
          <a:ln w="12700">
            <a:noFill/>
            <a:miter lim="800000"/>
            <a:headEnd type="none" w="lg" len="med"/>
            <a:tailEnd type="none" w="lg" len="med"/>
          </a:ln>
          <a:effectLst/>
        </p:spPr>
        <p:txBody>
          <a:bodyPr wrap="none">
            <a:spAutoFit/>
          </a:bodyPr>
          <a:lstStyle/>
          <a:p>
            <a:r>
              <a:rPr lang="en-US"/>
              <a:t>For CV = 1, P</a:t>
            </a:r>
            <a:r>
              <a:rPr lang="en-US" baseline="-25000"/>
              <a:t>k&gt;0</a:t>
            </a:r>
            <a:r>
              <a:rPr lang="en-US"/>
              <a:t> = 0.63 </a:t>
            </a:r>
          </a:p>
        </p:txBody>
      </p:sp>
      <p:sp>
        <p:nvSpPr>
          <p:cNvPr id="242697" name="Rectangle 9"/>
          <p:cNvSpPr>
            <a:spLocks noChangeArrowheads="1"/>
          </p:cNvSpPr>
          <p:nvPr/>
        </p:nvSpPr>
        <p:spPr bwMode="auto">
          <a:xfrm>
            <a:off x="328613" y="5703888"/>
            <a:ext cx="4460875" cy="519112"/>
          </a:xfrm>
          <a:prstGeom prst="rect">
            <a:avLst/>
          </a:prstGeom>
          <a:noFill/>
          <a:ln w="12700">
            <a:noFill/>
            <a:miter lim="800000"/>
            <a:headEnd type="none" w="lg" len="med"/>
            <a:tailEnd type="none" w="lg" len="med"/>
          </a:ln>
          <a:effectLst/>
        </p:spPr>
        <p:txBody>
          <a:bodyPr wrap="none">
            <a:spAutoFit/>
          </a:bodyPr>
          <a:lstStyle/>
          <a:p>
            <a:r>
              <a:rPr lang="en-US"/>
              <a:t>For CV = 0.001, P</a:t>
            </a:r>
            <a:r>
              <a:rPr lang="en-US" baseline="-25000"/>
              <a:t>k&gt;0</a:t>
            </a:r>
            <a:r>
              <a:rPr lang="en-US"/>
              <a:t> = 0.001 </a:t>
            </a:r>
          </a:p>
        </p:txBody>
      </p:sp>
      <p:sp>
        <p:nvSpPr>
          <p:cNvPr id="242698" name="Text Box 10"/>
          <p:cNvSpPr txBox="1">
            <a:spLocks noChangeArrowheads="1"/>
          </p:cNvSpPr>
          <p:nvPr/>
        </p:nvSpPr>
        <p:spPr bwMode="auto">
          <a:xfrm>
            <a:off x="4978400" y="5664200"/>
            <a:ext cx="3668713" cy="519113"/>
          </a:xfrm>
          <a:prstGeom prst="rect">
            <a:avLst/>
          </a:prstGeom>
          <a:noFill/>
          <a:ln w="12700">
            <a:noFill/>
            <a:miter lim="800000"/>
            <a:headEnd type="none" w="lg" len="med"/>
            <a:tailEnd type="none" w="lg" len="med"/>
          </a:ln>
          <a:effectLst/>
        </p:spPr>
        <p:txBody>
          <a:bodyPr wrap="none">
            <a:spAutoFit/>
          </a:bodyPr>
          <a:lstStyle/>
          <a:p>
            <a:r>
              <a:rPr lang="en-US"/>
              <a:t>(</a:t>
            </a:r>
            <a:r>
              <a:rPr lang="en-US">
                <a:solidFill>
                  <a:schemeClr val="folHlink"/>
                </a:solidFill>
              </a:rPr>
              <a:t>converge for small CV</a:t>
            </a:r>
            <a:r>
              <a:rPr lang="en-US"/>
              <a:t>)</a:t>
            </a:r>
          </a:p>
        </p:txBody>
      </p:sp>
      <p:sp>
        <p:nvSpPr>
          <p:cNvPr id="242699" name="Line 11"/>
          <p:cNvSpPr>
            <a:spLocks noChangeShapeType="1"/>
          </p:cNvSpPr>
          <p:nvPr/>
        </p:nvSpPr>
        <p:spPr bwMode="auto">
          <a:xfrm>
            <a:off x="5192713" y="6137275"/>
            <a:ext cx="3254375"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extLst>
      <p:ext uri="{BB962C8B-B14F-4D97-AF65-F5344CB8AC3E}">
        <p14:creationId xmlns:p14="http://schemas.microsoft.com/office/powerpoint/2010/main" val="3132300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26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426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426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6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effectLst/>
        </p:spPr>
        <p:txBody>
          <a:bodyPr/>
          <a:lstStyle/>
          <a:p>
            <a:r>
              <a:rPr lang="en-US" dirty="0"/>
              <a:t>Effect of Pathogen Dose</a:t>
            </a:r>
          </a:p>
        </p:txBody>
      </p:sp>
      <p:sp>
        <p:nvSpPr>
          <p:cNvPr id="244739" name="Rectangle 3"/>
          <p:cNvSpPr>
            <a:spLocks noGrp="1" noChangeArrowheads="1"/>
          </p:cNvSpPr>
          <p:nvPr>
            <p:ph idx="1"/>
          </p:nvPr>
        </p:nvSpPr>
        <p:spPr>
          <a:xfrm>
            <a:off x="533400" y="2352675"/>
            <a:ext cx="7772400" cy="4505325"/>
          </a:xfrm>
        </p:spPr>
        <p:txBody>
          <a:bodyPr/>
          <a:lstStyle/>
          <a:p>
            <a:pPr>
              <a:lnSpc>
                <a:spcPct val="80000"/>
              </a:lnSpc>
            </a:pPr>
            <a:r>
              <a:rPr lang="en-US" sz="2800"/>
              <a:t>What happens if the pathogen dose is 10 rather than 1?</a:t>
            </a:r>
          </a:p>
          <a:p>
            <a:pPr>
              <a:lnSpc>
                <a:spcPct val="80000"/>
              </a:lnSpc>
            </a:pPr>
            <a:r>
              <a:rPr lang="en-US" sz="2800"/>
              <a:t>Let’s assume that the concentration of this new pathogen is 10 times as great (CV=0.01)</a:t>
            </a:r>
          </a:p>
          <a:p>
            <a:pPr>
              <a:lnSpc>
                <a:spcPct val="80000"/>
              </a:lnSpc>
            </a:pPr>
            <a:r>
              <a:rPr lang="en-US" sz="2800"/>
              <a:t>What is the probability that you ingest 10 or more?</a:t>
            </a:r>
          </a:p>
          <a:p>
            <a:pPr>
              <a:lnSpc>
                <a:spcPct val="80000"/>
              </a:lnSpc>
            </a:pPr>
            <a:r>
              <a:rPr lang="en-US" sz="2800"/>
              <a:t>Pathogens with an infectious dose of 1 are potentially quite harmful even at very low concentrations!</a:t>
            </a:r>
          </a:p>
          <a:p>
            <a:pPr>
              <a:lnSpc>
                <a:spcPct val="80000"/>
              </a:lnSpc>
            </a:pPr>
            <a:r>
              <a:rPr lang="en-US" sz="2800"/>
              <a:t>Pathogens with an infectious dose&gt;1 are not dangerous at low concentration!</a:t>
            </a:r>
          </a:p>
        </p:txBody>
      </p:sp>
      <p:sp>
        <p:nvSpPr>
          <p:cNvPr id="244740" name="Rectangle 4"/>
          <p:cNvSpPr>
            <a:spLocks noChangeArrowheads="1"/>
          </p:cNvSpPr>
          <p:nvPr/>
        </p:nvSpPr>
        <p:spPr bwMode="auto">
          <a:xfrm>
            <a:off x="2386013" y="1827213"/>
            <a:ext cx="4460875" cy="519112"/>
          </a:xfrm>
          <a:prstGeom prst="rect">
            <a:avLst/>
          </a:prstGeom>
          <a:noFill/>
          <a:ln w="12700">
            <a:noFill/>
            <a:miter lim="800000"/>
            <a:headEnd type="none" w="lg" len="med"/>
            <a:tailEnd type="none" w="lg" len="med"/>
          </a:ln>
          <a:effectLst/>
        </p:spPr>
        <p:txBody>
          <a:bodyPr wrap="none">
            <a:spAutoFit/>
          </a:bodyPr>
          <a:lstStyle/>
          <a:p>
            <a:r>
              <a:rPr lang="en-US"/>
              <a:t>For CV = 0.001, P</a:t>
            </a:r>
            <a:r>
              <a:rPr lang="en-US" baseline="-25000"/>
              <a:t>k&gt;0</a:t>
            </a:r>
            <a:r>
              <a:rPr lang="en-US"/>
              <a:t> = 0.001 </a:t>
            </a:r>
          </a:p>
        </p:txBody>
      </p:sp>
      <p:sp>
        <p:nvSpPr>
          <p:cNvPr id="244741" name="Rectangle 5"/>
          <p:cNvSpPr>
            <a:spLocks noChangeArrowheads="1"/>
          </p:cNvSpPr>
          <p:nvPr/>
        </p:nvSpPr>
        <p:spPr bwMode="auto">
          <a:xfrm>
            <a:off x="1981200" y="4217988"/>
            <a:ext cx="463232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For CV = 0.01, P</a:t>
            </a:r>
            <a:r>
              <a:rPr lang="en-US" baseline="-25000">
                <a:solidFill>
                  <a:schemeClr val="folHlink"/>
                </a:solidFill>
              </a:rPr>
              <a:t>k</a:t>
            </a:r>
            <a:r>
              <a:rPr lang="en-US" baseline="-25000">
                <a:solidFill>
                  <a:schemeClr val="folHlink"/>
                </a:solidFill>
                <a:cs typeface="Times New Roman" pitchFamily="18" charset="0"/>
              </a:rPr>
              <a:t>≥</a:t>
            </a:r>
            <a:r>
              <a:rPr lang="en-US" baseline="-25000">
                <a:solidFill>
                  <a:schemeClr val="folHlink"/>
                </a:solidFill>
              </a:rPr>
              <a:t>10</a:t>
            </a:r>
            <a:r>
              <a:rPr lang="en-US">
                <a:solidFill>
                  <a:schemeClr val="folHlink"/>
                </a:solidFill>
              </a:rPr>
              <a:t> = 3x10</a:t>
            </a:r>
            <a:r>
              <a:rPr lang="en-US" baseline="30000">
                <a:solidFill>
                  <a:schemeClr val="folHlink"/>
                </a:solidFill>
              </a:rPr>
              <a:t>-27</a:t>
            </a:r>
            <a:r>
              <a:rPr lang="en-US">
                <a:solidFill>
                  <a:schemeClr val="folHlink"/>
                </a:solidFill>
              </a:rPr>
              <a:t> </a:t>
            </a:r>
          </a:p>
        </p:txBody>
      </p:sp>
    </p:spTree>
    <p:extLst>
      <p:ext uri="{BB962C8B-B14F-4D97-AF65-F5344CB8AC3E}">
        <p14:creationId xmlns:p14="http://schemas.microsoft.com/office/powerpoint/2010/main" val="2320433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1" grpId="0"/>
    </p:bldLst>
  </p:timing>
</p:sld>
</file>

<file path=ppt/theme/theme1.xml><?xml version="1.0" encoding="utf-8"?>
<a:theme xmlns:a="http://schemas.openxmlformats.org/drawingml/2006/main" name="Lecture 4540 2015">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4540 2015</Template>
  <TotalTime>1</TotalTime>
  <Words>3289</Words>
  <Application>Microsoft Office PowerPoint</Application>
  <PresentationFormat>On-screen Show (4:3)</PresentationFormat>
  <Paragraphs>203</Paragraphs>
  <Slides>22</Slides>
  <Notes>22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5" baseType="lpstr">
      <vt:lpstr>Lecture 4540 2015</vt:lpstr>
      <vt:lpstr>Equation</vt:lpstr>
      <vt:lpstr>Chart</vt:lpstr>
      <vt:lpstr>Growth of Bacteria in Water Distribution Systems </vt:lpstr>
      <vt:lpstr>Pathogen Growth in Distribution Systems (CDC)</vt:lpstr>
      <vt:lpstr>WHO on Regrowth</vt:lpstr>
      <vt:lpstr>WHO on Regrowth (2)</vt:lpstr>
      <vt:lpstr>WHO Recommendations for Chlorine as Sole Treatment</vt:lpstr>
      <vt:lpstr>Pathogen Poisson Process Probability</vt:lpstr>
      <vt:lpstr>Probability of k Pathogens</vt:lpstr>
      <vt:lpstr>Find probability that k&gt;0</vt:lpstr>
      <vt:lpstr>Effect of Pathogen Dose</vt:lpstr>
      <vt:lpstr>Waterborne Disease Outbreaks in the US (1985)</vt:lpstr>
      <vt:lpstr>Waterborne Disease Outbreaks (1993)</vt:lpstr>
      <vt:lpstr>Waterborne Disease Outbreaks (1993)</vt:lpstr>
      <vt:lpstr>A fatal waterborne disease epidemic in Walkerton, Ontario</vt:lpstr>
      <vt:lpstr>Calicivirus - An Emerging Contaminant in Water</vt:lpstr>
      <vt:lpstr>Calicivirus</vt:lpstr>
      <vt:lpstr>Norovirus: Infectious Dose</vt:lpstr>
      <vt:lpstr>Norovirus: Clinical Illness and Diagnosis</vt:lpstr>
      <vt:lpstr>Norovirus: Inactivation</vt:lpstr>
      <vt:lpstr>Chlorine Disinfection Mechanisms*</vt:lpstr>
      <vt:lpstr>Ammonia Reactions</vt:lpstr>
      <vt:lpstr>Breakpoint Chlorination</vt:lpstr>
      <vt:lpstr>Does Chlorine Completely oxidize organic matter?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 Weber-Shirk</dc:creator>
  <cp:lastModifiedBy>Monroe Weber-Shirk</cp:lastModifiedBy>
  <cp:revision>2</cp:revision>
  <dcterms:created xsi:type="dcterms:W3CDTF">2015-11-21T21:03:03Z</dcterms:created>
  <dcterms:modified xsi:type="dcterms:W3CDTF">2015-11-21T21:04:45Z</dcterms:modified>
</cp:coreProperties>
</file>