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20.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0" r:id="rId1"/>
    <p:sldMasterId id="2147483712" r:id="rId2"/>
    <p:sldMasterId id="2147483724" r:id="rId3"/>
    <p:sldMasterId id="2147483736" r:id="rId4"/>
    <p:sldMasterId id="2147483748" r:id="rId5"/>
    <p:sldMasterId id="2147483760" r:id="rId6"/>
    <p:sldMasterId id="2147483772" r:id="rId7"/>
    <p:sldMasterId id="2147483784" r:id="rId8"/>
    <p:sldMasterId id="2147483796" r:id="rId9"/>
    <p:sldMasterId id="2147483808" r:id="rId10"/>
    <p:sldMasterId id="2147483820" r:id="rId11"/>
    <p:sldMasterId id="2147483832" r:id="rId12"/>
    <p:sldMasterId id="2147483844" r:id="rId13"/>
    <p:sldMasterId id="2147483856" r:id="rId14"/>
    <p:sldMasterId id="2147483868" r:id="rId15"/>
    <p:sldMasterId id="2147483880" r:id="rId16"/>
    <p:sldMasterId id="2147483892" r:id="rId17"/>
    <p:sldMasterId id="2147483904" r:id="rId18"/>
    <p:sldMasterId id="2147483916" r:id="rId19"/>
    <p:sldMasterId id="2147483954" r:id="rId20"/>
    <p:sldMasterId id="2147483962" r:id="rId21"/>
  </p:sldMasterIdLst>
  <p:notesMasterIdLst>
    <p:notesMasterId r:id="rId45"/>
  </p:notesMasterIdLst>
  <p:handoutMasterIdLst>
    <p:handoutMasterId r:id="rId46"/>
  </p:handoutMasterIdLst>
  <p:sldIdLst>
    <p:sldId id="522" r:id="rId22"/>
    <p:sldId id="411" r:id="rId23"/>
    <p:sldId id="519" r:id="rId24"/>
    <p:sldId id="506" r:id="rId25"/>
    <p:sldId id="428" r:id="rId26"/>
    <p:sldId id="524" r:id="rId27"/>
    <p:sldId id="523" r:id="rId28"/>
    <p:sldId id="507" r:id="rId29"/>
    <p:sldId id="518" r:id="rId30"/>
    <p:sldId id="517" r:id="rId31"/>
    <p:sldId id="509" r:id="rId32"/>
    <p:sldId id="510" r:id="rId33"/>
    <p:sldId id="511" r:id="rId34"/>
    <p:sldId id="512" r:id="rId35"/>
    <p:sldId id="513" r:id="rId36"/>
    <p:sldId id="478" r:id="rId37"/>
    <p:sldId id="479" r:id="rId38"/>
    <p:sldId id="480" r:id="rId39"/>
    <p:sldId id="521" r:id="rId40"/>
    <p:sldId id="503" r:id="rId41"/>
    <p:sldId id="502" r:id="rId42"/>
    <p:sldId id="514" r:id="rId43"/>
    <p:sldId id="520" r:id="rId44"/>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E8FF"/>
    <a:srgbClr val="F14343"/>
    <a:srgbClr val="6BFDD7"/>
    <a:srgbClr val="6AFE98"/>
    <a:srgbClr val="6AFE78"/>
    <a:srgbClr val="6AFE8D"/>
    <a:srgbClr val="72F6BA"/>
    <a:srgbClr val="71F781"/>
    <a:srgbClr val="69FF7B"/>
    <a:srgbClr val="69F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0" autoAdjust="0"/>
    <p:restoredTop sz="75101" autoAdjust="0"/>
  </p:normalViewPr>
  <p:slideViewPr>
    <p:cSldViewPr snapToGrid="0">
      <p:cViewPr varScale="1">
        <p:scale>
          <a:sx n="94" d="100"/>
          <a:sy n="94" d="100"/>
        </p:scale>
        <p:origin x="72" y="84"/>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83" d="100"/>
          <a:sy n="83" d="100"/>
        </p:scale>
        <p:origin x="-122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9"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8.xml"/><Relationship Id="rId41"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0.xml"/><Relationship Id="rId44"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slide" Target="slides/slide22.xml"/><Relationship Id="rId48" Type="http://schemas.openxmlformats.org/officeDocument/2006/relationships/viewProps" Target="viewProps.xml"/><Relationship Id="rId8" Type="http://schemas.openxmlformats.org/officeDocument/2006/relationships/slideMaster" Target="slideMasters/slideMaster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s-HN"/>
          </a:p>
        </p:txBody>
      </p:sp>
      <p:sp>
        <p:nvSpPr>
          <p:cNvPr id="317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fld id="{40487D26-2F69-4E7E-8B30-658E0D4AE69A}" type="datetime1">
              <a:rPr lang="es-HN" smtClean="0"/>
              <a:pPr/>
              <a:t>16/10/2017</a:t>
            </a:fld>
            <a:endParaRPr lang="es-HN" dirty="0"/>
          </a:p>
        </p:txBody>
      </p:sp>
      <p:sp>
        <p:nvSpPr>
          <p:cNvPr id="31748" name="Rectangle 4"/>
          <p:cNvSpPr>
            <a:spLocks noGrp="1" noChangeArrowheads="1"/>
          </p:cNvSpPr>
          <p:nvPr>
            <p:ph type="ftr" sz="quarter" idx="2"/>
          </p:nvPr>
        </p:nvSpPr>
        <p:spPr bwMode="auto">
          <a:xfrm>
            <a:off x="0" y="8685213"/>
            <a:ext cx="450342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r>
              <a:rPr lang="en-US" dirty="0" smtClean="0"/>
              <a:t>CEE 4540: Sustainable Municipal Drinking Water Treatment</a:t>
            </a:r>
          </a:p>
          <a:p>
            <a:r>
              <a:rPr lang="en-US" dirty="0" smtClean="0"/>
              <a:t>Monroe Weber-Shirk</a:t>
            </a:r>
          </a:p>
        </p:txBody>
      </p:sp>
      <p:sp>
        <p:nvSpPr>
          <p:cNvPr id="317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8E11505A-EAB7-43DA-8420-0B203B5F2757}" type="slidenum">
              <a:rPr lang="es-HN"/>
              <a:pPr/>
              <a:t>‹#›</a:t>
            </a:fld>
            <a:endParaRPr lang="es-HN"/>
          </a:p>
        </p:txBody>
      </p:sp>
    </p:spTree>
    <p:extLst>
      <p:ext uri="{BB962C8B-B14F-4D97-AF65-F5344CB8AC3E}">
        <p14:creationId xmlns:p14="http://schemas.microsoft.com/office/powerpoint/2010/main" val="290774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95044064-64A6-40ED-97A8-B308457DE91E}" type="slidenum">
              <a:rPr lang="en-US"/>
              <a:pPr/>
              <a:t>‹#›</a:t>
            </a:fld>
            <a:endParaRPr lang="en-US"/>
          </a:p>
        </p:txBody>
      </p:sp>
    </p:spTree>
    <p:extLst>
      <p:ext uri="{BB962C8B-B14F-4D97-AF65-F5344CB8AC3E}">
        <p14:creationId xmlns:p14="http://schemas.microsoft.com/office/powerpoint/2010/main" val="31692429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3</a:t>
            </a:fld>
            <a:endParaRPr lang="en-US"/>
          </a:p>
        </p:txBody>
      </p:sp>
    </p:spTree>
    <p:extLst>
      <p:ext uri="{BB962C8B-B14F-4D97-AF65-F5344CB8AC3E}">
        <p14:creationId xmlns:p14="http://schemas.microsoft.com/office/powerpoint/2010/main" val="196205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14</a:t>
            </a:fld>
            <a:endParaRPr lang="en-US" smtClean="0">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H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15</a:t>
            </a:fld>
            <a:endParaRPr lang="en-US" smtClean="0">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H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2m*g = 19.6 (m/s)^2</a:t>
            </a:r>
            <a:r>
              <a:rPr lang="en-US" baseline="0" dirty="0" smtClean="0"/>
              <a:t> = J/kg</a:t>
            </a:r>
          </a:p>
          <a:p>
            <a:r>
              <a:rPr lang="en-US" baseline="0" dirty="0" smtClean="0"/>
              <a:t>0.1m^3/s*1000kg/m^3*19.6J/kg = 1.9 kW</a:t>
            </a:r>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22</a:t>
            </a:fld>
            <a:endParaRPr lang="en-US"/>
          </a:p>
        </p:txBody>
      </p:sp>
    </p:spTree>
    <p:extLst>
      <p:ext uri="{BB962C8B-B14F-4D97-AF65-F5344CB8AC3E}">
        <p14:creationId xmlns:p14="http://schemas.microsoft.com/office/powerpoint/2010/main" val="13319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5</a:t>
            </a:fld>
            <a:endParaRPr lang="en-US"/>
          </a:p>
        </p:txBody>
      </p:sp>
    </p:spTree>
    <p:extLst>
      <p:ext uri="{BB962C8B-B14F-4D97-AF65-F5344CB8AC3E}">
        <p14:creationId xmlns:p14="http://schemas.microsoft.com/office/powerpoint/2010/main" val="2225819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31"/>
          <p:cNvSpPr>
            <a:spLocks noGrp="1" noChangeArrowheads="1"/>
          </p:cNvSpPr>
          <p:nvPr>
            <p:ph type="sldNum" sz="quarter" idx="5"/>
          </p:nvPr>
        </p:nvSpPr>
        <p:spPr>
          <a:noFill/>
        </p:spPr>
        <p:txBody>
          <a:bodyPr/>
          <a:lstStyle/>
          <a:p>
            <a:fld id="{BAF550CC-74E1-4B43-A285-1663E26FE865}" type="slidenum">
              <a:rPr lang="en-US" smtClean="0"/>
              <a:pPr/>
              <a:t>6</a:t>
            </a:fld>
            <a:endParaRPr lang="en-US"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w="9525"/>
        </p:spPr>
        <p:txBody>
          <a:bodyPr/>
          <a:lstStyle/>
          <a:p>
            <a:r>
              <a:rPr lang="en-US" dirty="0" smtClean="0">
                <a:latin typeface="Arial" charset="0"/>
              </a:rPr>
              <a:t>Emphasize the minor</a:t>
            </a:r>
            <a:r>
              <a:rPr lang="en-US" baseline="0" dirty="0" smtClean="0">
                <a:latin typeface="Arial" charset="0"/>
              </a:rPr>
              <a:t> loss coefficient is defined based on some relevant velocity. We can chose either V1 or V2. But the magnitude of the minor loss coefficient is determined by which velocity we use. We need to choose one and be consistent. The velocity that we choose will be a function of convenience. Minor losses are proportional to the square of the velocity. This is true whether the flow is turbulent or laminar!</a:t>
            </a:r>
            <a:endParaRPr lang="en-US" dirty="0" smtClean="0">
              <a:latin typeface="Arial" charset="0"/>
            </a:endParaRPr>
          </a:p>
        </p:txBody>
      </p:sp>
    </p:spTree>
    <p:extLst>
      <p:ext uri="{BB962C8B-B14F-4D97-AF65-F5344CB8AC3E}">
        <p14:creationId xmlns:p14="http://schemas.microsoft.com/office/powerpoint/2010/main" val="486846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94081B-DBBE-4D31-A8E3-E16DDCAECB53}" type="slidenum">
              <a:rPr lang="en-US"/>
              <a:pPr/>
              <a:t>7</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s-HN"/>
          </a:p>
        </p:txBody>
      </p:sp>
    </p:spTree>
    <p:extLst>
      <p:ext uri="{BB962C8B-B14F-4D97-AF65-F5344CB8AC3E}">
        <p14:creationId xmlns:p14="http://schemas.microsoft.com/office/powerpoint/2010/main" val="3201087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Minor</a:t>
            </a:r>
          </a:p>
          <a:p>
            <a:r>
              <a:rPr lang="en-US" dirty="0" smtClean="0"/>
              <a:t>Minor loss equation</a:t>
            </a:r>
          </a:p>
          <a:p>
            <a:r>
              <a:rPr lang="en-US" dirty="0" smtClean="0"/>
              <a:t>Solve</a:t>
            </a:r>
            <a:r>
              <a:rPr lang="en-US" baseline="0" dirty="0" smtClean="0"/>
              <a:t> for V and note that Q=VA</a:t>
            </a:r>
          </a:p>
          <a:p>
            <a:r>
              <a:rPr lang="en-US" baseline="0" dirty="0" smtClean="0"/>
              <a:t>Flow decreases linearly with time</a:t>
            </a:r>
          </a:p>
          <a:p>
            <a:r>
              <a:rPr lang="en-US" baseline="0" dirty="0" smtClean="0"/>
              <a:t>Average Q is ½ of initial Q.</a:t>
            </a:r>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8</a:t>
            </a:fld>
            <a:endParaRPr lang="en-US"/>
          </a:p>
        </p:txBody>
      </p:sp>
    </p:spTree>
    <p:extLst>
      <p:ext uri="{BB962C8B-B14F-4D97-AF65-F5344CB8AC3E}">
        <p14:creationId xmlns:p14="http://schemas.microsoft.com/office/powerpoint/2010/main" val="4022953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Flow measurement (no change in minor head loss)</a:t>
            </a:r>
          </a:p>
          <a:p>
            <a:r>
              <a:rPr lang="en-US" dirty="0" smtClean="0"/>
              <a:t>Chemical feed (air temperature?) If stock chemicals chill, then increased viscosity</a:t>
            </a:r>
            <a:r>
              <a:rPr lang="en-US" baseline="0" dirty="0" smtClean="0"/>
              <a:t> gives lower chemical flow rate.</a:t>
            </a:r>
            <a:endParaRPr lang="en-US" dirty="0" smtClean="0"/>
          </a:p>
          <a:p>
            <a:r>
              <a:rPr lang="en-US" dirty="0" smtClean="0"/>
              <a:t>Rapid mix (both diffusion and fluid</a:t>
            </a:r>
            <a:r>
              <a:rPr lang="en-US" baseline="0" dirty="0" smtClean="0"/>
              <a:t> deformation will slow down)</a:t>
            </a:r>
            <a:endParaRPr lang="en-US" dirty="0" smtClean="0"/>
          </a:p>
          <a:p>
            <a:r>
              <a:rPr lang="en-US" dirty="0" smtClean="0"/>
              <a:t>Flocculation</a:t>
            </a:r>
          </a:p>
          <a:p>
            <a:pPr lvl="1"/>
            <a:r>
              <a:rPr lang="en-US" dirty="0" smtClean="0"/>
              <a:t>Head loss through flocculator (no</a:t>
            </a:r>
            <a:r>
              <a:rPr lang="en-US" baseline="0" dirty="0" smtClean="0"/>
              <a:t> change)</a:t>
            </a:r>
            <a:endParaRPr lang="en-US" dirty="0" smtClean="0"/>
          </a:p>
          <a:p>
            <a:pPr lvl="1"/>
            <a:r>
              <a:rPr lang="en-US" dirty="0" smtClean="0"/>
              <a:t>Fluid deformation (</a:t>
            </a:r>
            <a:r>
              <a:rPr lang="en-US" dirty="0" err="1" smtClean="0"/>
              <a:t>G</a:t>
            </a:r>
            <a:r>
              <a:rPr lang="en-US" dirty="0" err="1" smtClean="0">
                <a:latin typeface="Symbol" pitchFamily="18" charset="2"/>
              </a:rPr>
              <a:t>q</a:t>
            </a:r>
            <a:r>
              <a:rPr lang="en-US" dirty="0" smtClean="0"/>
              <a:t>) (decrease in G)</a:t>
            </a:r>
          </a:p>
          <a:p>
            <a:r>
              <a:rPr lang="en-US" dirty="0" smtClean="0"/>
              <a:t>Sedimentation (decrease</a:t>
            </a:r>
            <a:r>
              <a:rPr lang="en-US" baseline="0" dirty="0" smtClean="0"/>
              <a:t> in sedimentation rate)</a:t>
            </a:r>
            <a:endParaRPr lang="en-US" dirty="0" smtClean="0"/>
          </a:p>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10</a:t>
            </a:fld>
            <a:endParaRPr lang="en-US"/>
          </a:p>
        </p:txBody>
      </p:sp>
    </p:spTree>
    <p:extLst>
      <p:ext uri="{BB962C8B-B14F-4D97-AF65-F5344CB8AC3E}">
        <p14:creationId xmlns:p14="http://schemas.microsoft.com/office/powerpoint/2010/main" val="175516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11</a:t>
            </a:fld>
            <a:endParaRPr lang="en-US" smtClean="0">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s-HN" dirty="0" err="1" smtClean="0"/>
              <a:t>Why</a:t>
            </a:r>
            <a:r>
              <a:rPr lang="es-HN" dirty="0" smtClean="0"/>
              <a:t> </a:t>
            </a:r>
            <a:r>
              <a:rPr lang="es-HN" dirty="0" err="1" smtClean="0"/>
              <a:t>is</a:t>
            </a:r>
            <a:r>
              <a:rPr lang="es-HN" dirty="0" smtClean="0"/>
              <a:t> Q vs </a:t>
            </a:r>
            <a:r>
              <a:rPr lang="es-HN" dirty="0" err="1" smtClean="0"/>
              <a:t>depth</a:t>
            </a:r>
            <a:r>
              <a:rPr lang="es-HN" dirty="0" smtClean="0"/>
              <a:t> of </a:t>
            </a:r>
            <a:r>
              <a:rPr lang="es-HN" dirty="0" err="1" smtClean="0"/>
              <a:t>water</a:t>
            </a:r>
            <a:r>
              <a:rPr lang="es-HN" dirty="0" smtClean="0"/>
              <a:t> linear </a:t>
            </a:r>
            <a:r>
              <a:rPr lang="es-HN" dirty="0" err="1" smtClean="0"/>
              <a:t>for</a:t>
            </a:r>
            <a:r>
              <a:rPr lang="es-HN" baseline="0" dirty="0" smtClean="0"/>
              <a:t> </a:t>
            </a:r>
            <a:r>
              <a:rPr lang="es-HN" baseline="0" dirty="0" err="1" smtClean="0"/>
              <a:t>the</a:t>
            </a:r>
            <a:r>
              <a:rPr lang="es-HN" baseline="0" dirty="0" smtClean="0"/>
              <a:t> </a:t>
            </a:r>
            <a:r>
              <a:rPr lang="es-HN" baseline="0" dirty="0" err="1" smtClean="0"/>
              <a:t>entrance</a:t>
            </a:r>
            <a:r>
              <a:rPr lang="es-HN" baseline="0" dirty="0" smtClean="0"/>
              <a:t> </a:t>
            </a:r>
            <a:r>
              <a:rPr lang="es-HN" baseline="0" dirty="0" err="1" smtClean="0"/>
              <a:t>tank</a:t>
            </a:r>
            <a:r>
              <a:rPr lang="es-HN" baseline="0" dirty="0" smtClean="0"/>
              <a:t>?</a:t>
            </a:r>
          </a:p>
          <a:p>
            <a:pPr eaLnBrk="1" hangingPunct="1"/>
            <a:r>
              <a:rPr lang="es-HN" baseline="0" dirty="0" err="1" smtClean="0"/>
              <a:t>Why</a:t>
            </a:r>
            <a:r>
              <a:rPr lang="es-HN" baseline="0" dirty="0" smtClean="0"/>
              <a:t> </a:t>
            </a:r>
            <a:r>
              <a:rPr lang="es-HN" baseline="0" dirty="0" err="1" smtClean="0"/>
              <a:t>is</a:t>
            </a:r>
            <a:r>
              <a:rPr lang="es-HN" baseline="0" dirty="0" smtClean="0"/>
              <a:t> Q vs H linear </a:t>
            </a:r>
            <a:r>
              <a:rPr lang="es-HN" baseline="0" dirty="0" err="1" smtClean="0"/>
              <a:t>for</a:t>
            </a:r>
            <a:r>
              <a:rPr lang="es-HN" baseline="0" dirty="0" smtClean="0"/>
              <a:t> </a:t>
            </a:r>
            <a:r>
              <a:rPr lang="es-HN" baseline="0" dirty="0" err="1" smtClean="0"/>
              <a:t>the</a:t>
            </a:r>
            <a:r>
              <a:rPr lang="es-HN" baseline="0" dirty="0" smtClean="0"/>
              <a:t> </a:t>
            </a:r>
            <a:r>
              <a:rPr lang="es-HN" baseline="0" dirty="0" err="1" smtClean="0"/>
              <a:t>coagulant</a:t>
            </a:r>
            <a:r>
              <a:rPr lang="es-HN" baseline="0" dirty="0" smtClean="0"/>
              <a:t>?</a:t>
            </a:r>
            <a:endParaRPr lang="es-H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12</a:t>
            </a:fld>
            <a:endParaRPr lang="en-US" smtClean="0">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H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13</a:t>
            </a:fld>
            <a:endParaRPr lang="en-US" smtClean="0">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H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1.xml"/><Relationship Id="rId4" Type="http://schemas.openxmlformats.org/officeDocument/2006/relationships/image" Target="../media/image3.jpeg"/></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2.xml"/><Relationship Id="rId4" Type="http://schemas.openxmlformats.org/officeDocument/2006/relationships/image" Target="../media/image3.jpeg"/></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3.xml"/><Relationship Id="rId4" Type="http://schemas.openxmlformats.org/officeDocument/2006/relationships/image" Target="../media/image3.jpeg"/></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4.xml"/><Relationship Id="rId4" Type="http://schemas.openxmlformats.org/officeDocument/2006/relationships/image" Target="../media/image3.jpeg"/></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5.xml"/><Relationship Id="rId4" Type="http://schemas.openxmlformats.org/officeDocument/2006/relationships/image" Target="../media/image3.jpeg"/></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6.xml"/><Relationship Id="rId4" Type="http://schemas.openxmlformats.org/officeDocument/2006/relationships/image" Target="../media/image3.jpeg"/></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7.xml"/><Relationship Id="rId4" Type="http://schemas.openxmlformats.org/officeDocument/2006/relationships/image" Target="../media/image3.jpeg"/></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8.xml"/><Relationship Id="rId4" Type="http://schemas.openxmlformats.org/officeDocument/2006/relationships/image" Target="../media/image3.jpeg"/></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9.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4"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jpe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fld id="{E1BF802B-21BB-4BE9-8DE5-F7FB740F773C}" type="slidenum">
              <a:rPr lang="en-US" smtClean="0"/>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A41620C-D3D3-4921-914F-4EABE4EA71D7}" type="slidenum">
              <a:rPr lang="en-US" smtClean="0"/>
              <a:pPr/>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24D6AF9-E347-4A9A-B54C-7F72D3E54336}" type="slidenum">
              <a:rPr lang="en-US" smtClean="0"/>
              <a:pPr/>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ADE63-3FDA-416F-A9F9-18A0D1B06E78}"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fld id="{E1BF802B-21BB-4BE9-8DE5-F7FB740F773C}" type="slidenum">
              <a:rPr lang="en-US" smtClean="0"/>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ADE63-3FDA-416F-A9F9-18A0D1B06E78}"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223CA3-D24D-45FF-B6A8-B29DA6F7FD82}" type="slidenum">
              <a:rPr lang="en-US" smtClean="0"/>
              <a:pPr/>
              <a:t>‹#›</a:t>
            </a:fld>
            <a:endParaRPr lang="en-US"/>
          </a:p>
        </p:txBody>
      </p:sp>
    </p:spTree>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8975AB-0F33-46D5-823F-F99AA875C828}" type="slidenum">
              <a:rPr lang="en-US" smtClean="0"/>
              <a:pPr/>
              <a:t>‹#›</a:t>
            </a:fld>
            <a:endParaRPr lang="en-US"/>
          </a:p>
        </p:txBody>
      </p:sp>
    </p:spTree>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68B08A4-B246-4226-8180-CFC46E1A4BED}" type="slidenum">
              <a:rPr lang="en-US" smtClean="0"/>
              <a:pPr/>
              <a:t>‹#›</a:t>
            </a:fld>
            <a:endParaRPr lang="en-US"/>
          </a:p>
        </p:txBody>
      </p:sp>
    </p:spTree>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C6E89E2-8019-44BF-90D5-1902BF5B0CCD}" type="slidenum">
              <a:rPr lang="en-US" smtClean="0"/>
              <a:pPr/>
              <a:t>‹#›</a:t>
            </a:fld>
            <a:endParaRPr lang="en-US"/>
          </a:p>
        </p:txBody>
      </p:sp>
    </p:spTree>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BF16BE7-D429-4842-A024-592A43A169BA}" type="slidenum">
              <a:rPr lang="en-US" smtClean="0"/>
              <a:pPr/>
              <a:t>‹#›</a:t>
            </a:fld>
            <a:endParaRPr lang="en-US"/>
          </a:p>
        </p:txBody>
      </p:sp>
    </p:spTree>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174" name="Rectangle 6"/>
          <p:cNvSpPr>
            <a:spLocks noGrp="1" noChangeArrowheads="1"/>
          </p:cNvSpPr>
          <p:nvPr userDrawn="1">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dirty="0"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endParaRPr lang="en-US" dirty="0">
              <a:solidFill>
                <a:srgbClr val="000000"/>
              </a:solidFill>
            </a:endParaRPr>
          </a:p>
        </p:txBody>
      </p:sp>
      <p:sp>
        <p:nvSpPr>
          <p:cNvPr id="7176" name="Rectangle 8"/>
          <p:cNvSpPr>
            <a:spLocks noGrp="1" noChangeArrowheads="1"/>
          </p:cNvSpPr>
          <p:nvPr>
            <p:ph type="ftr" sz="quarter" idx="3"/>
          </p:nvPr>
        </p:nvSpPr>
        <p:spPr/>
        <p:txBody>
          <a:bodyPr/>
          <a:lstStyle>
            <a:lvl1pPr>
              <a:defRPr>
                <a:latin typeface="+mj-lt"/>
              </a:defRPr>
            </a:lvl1pPr>
          </a:lstStyle>
          <a:p>
            <a:r>
              <a:rPr lang="en-US" dirty="0" smtClean="0">
                <a:solidFill>
                  <a:srgbClr val="000000"/>
                </a:solidFill>
              </a:rPr>
              <a:t>CEE 4540: Sustainable Municipal Drinking Water Treatment</a:t>
            </a:r>
            <a:endParaRPr lang="en-US" dirty="0">
              <a:solidFill>
                <a:srgbClr val="000000"/>
              </a:solidFill>
            </a:endParaRPr>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r>
              <a:rPr lang="en-US" dirty="0" smtClean="0">
                <a:solidFill>
                  <a:srgbClr val="000000"/>
                </a:solidFill>
              </a:rPr>
              <a:t>Monroe Weber-Shirk</a:t>
            </a:r>
            <a:endParaRPr lang="en-US" dirty="0">
              <a:solidFill>
                <a:srgbClr val="000000"/>
              </a:solidFill>
            </a:endParaRPr>
          </a:p>
        </p:txBody>
      </p:sp>
      <p:sp>
        <p:nvSpPr>
          <p:cNvPr id="11" name="Title 10"/>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6700302"/>
      </p:ext>
    </p:extLst>
  </p:cSld>
  <p:clrMapOvr>
    <a:masterClrMapping/>
  </p:clrMapOvr>
  <p:transition>
    <p:fade/>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D2E8599-6650-4B90-B385-27A02D7BD05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00478519"/>
      </p:ext>
    </p:extLst>
  </p:cSld>
  <p:clrMapOvr>
    <a:masterClrMapping/>
  </p:clrMapOvr>
  <p:transition>
    <p:fade/>
  </p:transition>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EA60F4B-0F2B-4F8D-89D6-27EDC7084F3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977855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D2AED78-0C3A-4A7A-A80F-076F9E8CCED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14326310"/>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2B67C3E1-7CAD-4E05-A2CB-4D20380CADB0}"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37643180"/>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8C6381B-51CC-476C-A4B9-2A0D52EED1BF}"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92774960"/>
      </p:ext>
    </p:extLst>
  </p:cSld>
  <p:clrMapOvr>
    <a:masterClrMapping/>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F681A1BE-7572-4384-AFC8-1A97AC4240B1}"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5289464"/>
      </p:ext>
    </p:extLst>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05D081B-905A-4619-9413-C6A6EF441F3D}"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11963832"/>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B51D9D3-42D5-4031-A136-14F9F0FE962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40490152"/>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A718B67-3B1B-4B41-A98F-33E29100D102}"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62805170"/>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C850057-B164-4382-824F-94B4BC37B93B}"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07399341"/>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7174" name="Rectangle 6"/>
          <p:cNvSpPr>
            <a:spLocks noGrp="1" noChangeArrowheads="1"/>
          </p:cNvSpPr>
          <p:nvPr userDrawn="1">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dirty="0"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endParaRPr lang="en-US" dirty="0">
              <a:solidFill>
                <a:srgbClr val="000000"/>
              </a:solidFill>
            </a:endParaRPr>
          </a:p>
        </p:txBody>
      </p:sp>
      <p:sp>
        <p:nvSpPr>
          <p:cNvPr id="7176" name="Rectangle 8"/>
          <p:cNvSpPr>
            <a:spLocks noGrp="1" noChangeArrowheads="1"/>
          </p:cNvSpPr>
          <p:nvPr>
            <p:ph type="ftr" sz="quarter" idx="3"/>
          </p:nvPr>
        </p:nvSpPr>
        <p:spPr/>
        <p:txBody>
          <a:bodyPr/>
          <a:lstStyle>
            <a:lvl1pPr>
              <a:defRPr>
                <a:latin typeface="+mj-lt"/>
              </a:defRPr>
            </a:lvl1pPr>
          </a:lstStyle>
          <a:p>
            <a:r>
              <a:rPr lang="en-US" dirty="0" smtClean="0">
                <a:solidFill>
                  <a:srgbClr val="000000"/>
                </a:solidFill>
              </a:rPr>
              <a:t>CEE 4540: Sustainable Municipal Drinking Water Treatment</a:t>
            </a:r>
            <a:endParaRPr lang="en-US" dirty="0">
              <a:solidFill>
                <a:srgbClr val="000000"/>
              </a:solidFill>
            </a:endParaRPr>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r>
              <a:rPr lang="en-US" dirty="0" smtClean="0">
                <a:solidFill>
                  <a:srgbClr val="000000"/>
                </a:solidFill>
              </a:rPr>
              <a:t>Monroe Weber-Shirk</a:t>
            </a:r>
            <a:endParaRPr lang="en-US" dirty="0">
              <a:solidFill>
                <a:srgbClr val="000000"/>
              </a:solidFill>
            </a:endParaRPr>
          </a:p>
        </p:txBody>
      </p:sp>
      <p:sp>
        <p:nvSpPr>
          <p:cNvPr id="11" name="Title 10"/>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245936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223CA3-D24D-45FF-B6A8-B29DA6F7FD82}" type="slidenum">
              <a:rPr lang="en-US" smtClean="0"/>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8975AB-0F33-46D5-823F-F99AA875C828}" type="slidenum">
              <a:rPr lang="en-US" smtClean="0"/>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68B08A4-B246-4226-8180-CFC46E1A4BED}" type="slidenum">
              <a:rPr lang="en-US" smtClean="0"/>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C6E89E2-8019-44BF-90D5-1902BF5B0CCD}" type="slidenum">
              <a:rPr lang="en-US" smtClean="0"/>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BF16BE7-D429-4842-A024-592A43A169BA}" type="slidenum">
              <a:rPr lang="en-US" smtClean="0"/>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16/10/2017</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0D0AFD9-ABE2-448C-ACAE-9EB3BD92F2E2}" type="slidenum">
              <a:rPr lang="en-US" smtClean="0"/>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AA2CA49-606E-44DF-B11F-BC867DD1AFF7}" type="slidenum">
              <a:rPr lang="en-US" smtClean="0"/>
              <a:pPr/>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theme" Target="../theme/theme20.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21.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354CE0EE-90E4-4CB8-9C28-36044EF41FF3}" type="slidenum">
              <a:rPr lang="en-US" smtClean="0"/>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16/10/2017</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16/10/2017</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16/10/2017</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16/10/2017</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354CE0EE-90E4-4CB8-9C28-36044EF41FF3}" type="slidenum">
              <a:rPr lang="en-US" smtClean="0"/>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solidFill>
                <a:srgbClr val="000000"/>
              </a:solidFill>
            </a:endParaRPr>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solidFill>
                <a:srgbClr val="000000"/>
              </a:solidFill>
            </a:endParaRPr>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47E3A8C-271B-42FD-B027-2D7F62A45E62}" type="slidenum">
              <a:rPr lang="en-US" smtClean="0">
                <a:solidFill>
                  <a:srgbClr val="000000"/>
                </a:solidFill>
              </a:rPr>
              <a:pPr/>
              <a:t>‹#›</a:t>
            </a:fld>
            <a:endParaRPr lang="en-US">
              <a:solidFill>
                <a:srgbClr val="000000"/>
              </a:solidFill>
            </a:endParaRPr>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solidFill>
                <a:srgbClr val="000000"/>
              </a:solidFill>
            </a:endParaRPr>
          </a:p>
        </p:txBody>
      </p:sp>
    </p:spTree>
    <p:extLst>
      <p:ext uri="{BB962C8B-B14F-4D97-AF65-F5344CB8AC3E}">
        <p14:creationId xmlns:p14="http://schemas.microsoft.com/office/powerpoint/2010/main" val="411721994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16/10/2017</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16/10/2017</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1.xml"/></Relationships>
</file>

<file path=ppt/slides/_rels/slide1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7.xml"/><Relationship Id="rId1" Type="http://schemas.openxmlformats.org/officeDocument/2006/relationships/slideLayout" Target="../slideLayouts/slideLayout223.xml"/><Relationship Id="rId5" Type="http://schemas.openxmlformats.org/officeDocument/2006/relationships/image" Target="../media/image21.jpeg"/><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wmf"/></Relationships>
</file>

<file path=ppt/slides/_rels/slide1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1.xml"/><Relationship Id="rId1" Type="http://schemas.openxmlformats.org/officeDocument/2006/relationships/slideLayout" Target="../slideLayouts/slideLayout223.xml"/><Relationship Id="rId5" Type="http://schemas.openxmlformats.org/officeDocument/2006/relationships/image" Target="../media/image21.jpeg"/><Relationship Id="rId4" Type="http://schemas.openxmlformats.org/officeDocument/2006/relationships/image" Target="../media/image20.wmf"/></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1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JPG"/><Relationship Id="rId1" Type="http://schemas.openxmlformats.org/officeDocument/2006/relationships/slideLayout" Target="../slideLayouts/slideLayout216.xml"/></Relationships>
</file>

<file path=ppt/slides/_rels/slide1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0.bin"/><Relationship Id="rId7" Type="http://schemas.openxmlformats.org/officeDocument/2006/relationships/oleObject" Target="../embeddings/oleObject11.bin"/><Relationship Id="rId12" Type="http://schemas.openxmlformats.org/officeDocument/2006/relationships/image" Target="../media/image28.wmf"/><Relationship Id="rId2" Type="http://schemas.openxmlformats.org/officeDocument/2006/relationships/slideLayout" Target="../slideLayouts/slideLayout211.xml"/><Relationship Id="rId1" Type="http://schemas.openxmlformats.org/officeDocument/2006/relationships/vmlDrawing" Target="../drawings/vmlDrawing5.vml"/><Relationship Id="rId6" Type="http://schemas.openxmlformats.org/officeDocument/2006/relationships/image" Target="../media/image22.JPG"/><Relationship Id="rId11" Type="http://schemas.openxmlformats.org/officeDocument/2006/relationships/oleObject" Target="../embeddings/oleObject13.bin"/><Relationship Id="rId5" Type="http://schemas.openxmlformats.org/officeDocument/2006/relationships/image" Target="../media/image21.jpeg"/><Relationship Id="rId10" Type="http://schemas.openxmlformats.org/officeDocument/2006/relationships/image" Target="../media/image27.wmf"/><Relationship Id="rId4" Type="http://schemas.openxmlformats.org/officeDocument/2006/relationships/image" Target="../media/image25.wmf"/><Relationship Id="rId9"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15.xml"/><Relationship Id="rId1" Type="http://schemas.openxmlformats.org/officeDocument/2006/relationships/vmlDrawing" Target="../drawings/vmlDrawing6.vml"/><Relationship Id="rId6" Type="http://schemas.openxmlformats.org/officeDocument/2006/relationships/image" Target="../media/image30.wmf"/><Relationship Id="rId5" Type="http://schemas.openxmlformats.org/officeDocument/2006/relationships/oleObject" Target="../embeddings/oleObject15.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11.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9.bin"/><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oleObject" Target="../embeddings/oleObject23.bin"/><Relationship Id="rId3" Type="http://schemas.openxmlformats.org/officeDocument/2006/relationships/image" Target="../media/image25.png"/><Relationship Id="rId7" Type="http://schemas.openxmlformats.org/officeDocument/2006/relationships/image" Target="../media/image36.wmf"/><Relationship Id="rId12" Type="http://schemas.openxmlformats.org/officeDocument/2006/relationships/image" Target="../media/image41.png"/><Relationship Id="rId2" Type="http://schemas.openxmlformats.org/officeDocument/2006/relationships/slideLayout" Target="../slideLayouts/slideLayout211.xml"/><Relationship Id="rId1" Type="http://schemas.openxmlformats.org/officeDocument/2006/relationships/vmlDrawing" Target="../drawings/vmlDrawing8.vml"/><Relationship Id="rId6" Type="http://schemas.openxmlformats.org/officeDocument/2006/relationships/oleObject" Target="../embeddings/oleObject21.bin"/><Relationship Id="rId11" Type="http://schemas.openxmlformats.org/officeDocument/2006/relationships/image" Target="../media/image40.png"/><Relationship Id="rId5" Type="http://schemas.openxmlformats.org/officeDocument/2006/relationships/image" Target="../media/image35.wmf"/><Relationship Id="rId10" Type="http://schemas.openxmlformats.org/officeDocument/2006/relationships/image" Target="../media/image39.png"/><Relationship Id="rId4" Type="http://schemas.openxmlformats.org/officeDocument/2006/relationships/oleObject" Target="../embeddings/oleObject20.bin"/><Relationship Id="rId9" Type="http://schemas.openxmlformats.org/officeDocument/2006/relationships/image" Target="../media/image37.wmf"/><Relationship Id="rId14" Type="http://schemas.openxmlformats.org/officeDocument/2006/relationships/image" Target="../media/image38.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1.xml"/></Relationships>
</file>

<file path=ppt/slides/_rels/slide23.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46.wmf"/><Relationship Id="rId2" Type="http://schemas.openxmlformats.org/officeDocument/2006/relationships/slideLayout" Target="../slideLayouts/slideLayout215.xml"/><Relationship Id="rId1" Type="http://schemas.openxmlformats.org/officeDocument/2006/relationships/vmlDrawing" Target="../drawings/vmlDrawing9.vml"/><Relationship Id="rId6" Type="http://schemas.openxmlformats.org/officeDocument/2006/relationships/image" Target="../media/image43.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11.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9.emf"/><Relationship Id="rId18" Type="http://schemas.openxmlformats.org/officeDocument/2006/relationships/image" Target="../media/image11.wmf"/><Relationship Id="rId3" Type="http://schemas.openxmlformats.org/officeDocument/2006/relationships/slideLayout" Target="../slideLayouts/slideLayout215.xml"/><Relationship Id="rId7" Type="http://schemas.openxmlformats.org/officeDocument/2006/relationships/oleObject" Target="../embeddings/oleObject3.bin"/><Relationship Id="rId12" Type="http://schemas.openxmlformats.org/officeDocument/2006/relationships/oleObject" Target="../embeddings/oleObject5.bin"/><Relationship Id="rId17" Type="http://schemas.openxmlformats.org/officeDocument/2006/relationships/oleObject" Target="../embeddings/oleObject7.bin"/><Relationship Id="rId2" Type="http://schemas.openxmlformats.org/officeDocument/2006/relationships/tags" Target="../tags/tag1.xml"/><Relationship Id="rId16" Type="http://schemas.openxmlformats.org/officeDocument/2006/relationships/image" Target="../media/image10.wmf"/><Relationship Id="rId1" Type="http://schemas.openxmlformats.org/officeDocument/2006/relationships/vmlDrawing" Target="../drawings/vmlDrawing2.v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oleObject" Target="../embeddings/oleObject2.bin"/><Relationship Id="rId15" Type="http://schemas.openxmlformats.org/officeDocument/2006/relationships/oleObject" Target="../embeddings/oleObject6.bin"/><Relationship Id="rId10" Type="http://schemas.openxmlformats.org/officeDocument/2006/relationships/image" Target="../media/image8.emf"/><Relationship Id="rId19" Type="http://schemas.openxmlformats.org/officeDocument/2006/relationships/image" Target="../media/image14.png"/><Relationship Id="rId4" Type="http://schemas.openxmlformats.org/officeDocument/2006/relationships/notesSlide" Target="../notesSlides/notesSlide3.xml"/><Relationship Id="rId9" Type="http://schemas.openxmlformats.org/officeDocument/2006/relationships/oleObject" Target="../embeddings/oleObject4.bin"/><Relationship Id="rId1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15.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11.xml"/><Relationship Id="rId1" Type="http://schemas.openxmlformats.org/officeDocument/2006/relationships/vmlDrawing" Target="../drawings/vmlDrawing3.vml"/><Relationship Id="rId5" Type="http://schemas.openxmlformats.org/officeDocument/2006/relationships/image" Target="../media/image17.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15.xml"/><Relationship Id="rId1" Type="http://schemas.openxmlformats.org/officeDocument/2006/relationships/vmlDrawing" Target="../drawings/vmlDrawing4.vml"/><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185874" y="2387600"/>
            <a:ext cx="3962400" cy="3309815"/>
          </a:xfrm>
        </p:spPr>
        <p:txBody>
          <a:bodyPr/>
          <a:lstStyle/>
          <a:p>
            <a:pPr algn="ctr"/>
            <a:r>
              <a:rPr lang="en-US" dirty="0"/>
              <a:t>Prelim </a:t>
            </a:r>
            <a:r>
              <a:rPr lang="en-US" dirty="0" smtClean="0"/>
              <a:t>1</a:t>
            </a:r>
            <a:r>
              <a:rPr lang="en-US" dirty="0"/>
              <a:t/>
            </a:r>
            <a:br>
              <a:rPr lang="en-US" dirty="0"/>
            </a:br>
            <a:r>
              <a:rPr lang="en-US" dirty="0" smtClean="0"/>
              <a:t>Tuesday October 17</a:t>
            </a:r>
          </a:p>
          <a:p>
            <a:pPr algn="ctr"/>
            <a:r>
              <a:rPr lang="en-US" dirty="0" smtClean="0"/>
              <a:t>7:30 </a:t>
            </a:r>
            <a:r>
              <a:rPr lang="en-US" dirty="0"/>
              <a:t>pm in 318 Phillips</a:t>
            </a:r>
          </a:p>
        </p:txBody>
      </p:sp>
      <p:sp>
        <p:nvSpPr>
          <p:cNvPr id="4" name="Title 3"/>
          <p:cNvSpPr>
            <a:spLocks noGrp="1"/>
          </p:cNvSpPr>
          <p:nvPr>
            <p:ph type="title"/>
          </p:nvPr>
        </p:nvSpPr>
        <p:spPr/>
        <p:txBody>
          <a:bodyPr/>
          <a:lstStyle/>
          <a:p>
            <a:r>
              <a:rPr lang="en-US" dirty="0" smtClean="0"/>
              <a:t>Prelim 1 Review</a:t>
            </a:r>
            <a:endParaRPr lang="en-US" dirty="0"/>
          </a:p>
        </p:txBody>
      </p:sp>
    </p:spTree>
    <p:extLst>
      <p:ext uri="{BB962C8B-B14F-4D97-AF65-F5344CB8AC3E}">
        <p14:creationId xmlns:p14="http://schemas.microsoft.com/office/powerpoint/2010/main" val="406401769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if raw water temperature drops in a WTP?</a:t>
            </a:r>
            <a:endParaRPr lang="en-US" dirty="0"/>
          </a:p>
        </p:txBody>
      </p:sp>
      <p:sp>
        <p:nvSpPr>
          <p:cNvPr id="3" name="Content Placeholder 2"/>
          <p:cNvSpPr>
            <a:spLocks noGrp="1"/>
          </p:cNvSpPr>
          <p:nvPr>
            <p:ph idx="1"/>
          </p:nvPr>
        </p:nvSpPr>
        <p:spPr/>
        <p:txBody>
          <a:bodyPr/>
          <a:lstStyle/>
          <a:p>
            <a:r>
              <a:rPr lang="en-US" dirty="0" smtClean="0"/>
              <a:t>Flow measurement</a:t>
            </a:r>
          </a:p>
          <a:p>
            <a:r>
              <a:rPr lang="en-US" dirty="0" smtClean="0"/>
              <a:t>Chemical feed (air temperature?)</a:t>
            </a:r>
          </a:p>
          <a:p>
            <a:r>
              <a:rPr lang="en-US" dirty="0" smtClean="0"/>
              <a:t>Rapid mix</a:t>
            </a:r>
          </a:p>
          <a:p>
            <a:r>
              <a:rPr lang="en-US" dirty="0" smtClean="0"/>
              <a:t>Flocculation</a:t>
            </a:r>
          </a:p>
          <a:p>
            <a:pPr lvl="1"/>
            <a:r>
              <a:rPr lang="en-US" dirty="0" smtClean="0"/>
              <a:t>Head loss through flocculator</a:t>
            </a:r>
          </a:p>
          <a:p>
            <a:pPr lvl="1"/>
            <a:r>
              <a:rPr lang="en-US" dirty="0" smtClean="0"/>
              <a:t>Fluid deformation (</a:t>
            </a:r>
            <a:r>
              <a:rPr lang="en-US" dirty="0" err="1" smtClean="0"/>
              <a:t>G</a:t>
            </a:r>
            <a:r>
              <a:rPr lang="en-US" dirty="0" err="1" smtClean="0">
                <a:latin typeface="Symbol" pitchFamily="18" charset="2"/>
              </a:rPr>
              <a:t>q</a:t>
            </a:r>
            <a:r>
              <a:rPr lang="en-US" dirty="0" smtClean="0"/>
              <a:t>)</a:t>
            </a:r>
          </a:p>
          <a:p>
            <a:r>
              <a:rPr lang="en-US" dirty="0" smtClean="0"/>
              <a:t>Sedimentation – prelim 2!</a:t>
            </a:r>
            <a:endParaRPr lang="en-US" dirty="0"/>
          </a:p>
        </p:txBody>
      </p:sp>
    </p:spTree>
    <p:extLst>
      <p:ext uri="{BB962C8B-B14F-4D97-AF65-F5344CB8AC3E}">
        <p14:creationId xmlns:p14="http://schemas.microsoft.com/office/powerpoint/2010/main" val="30475578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01" name="Rectangle 194"/>
          <p:cNvSpPr>
            <a:spLocks noChangeArrowheads="1"/>
          </p:cNvSpPr>
          <p:nvPr/>
        </p:nvSpPr>
        <p:spPr bwMode="auto">
          <a:xfrm>
            <a:off x="4679949" y="2886074"/>
            <a:ext cx="209895" cy="4928616"/>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4685506" y="7271858"/>
            <a:ext cx="201189" cy="523875"/>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4303713"/>
            <a:ext cx="3118239" cy="2073024"/>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197850" y="60381"/>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219200" y="3140075"/>
            <a:ext cx="3533775"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266" name="Group 265"/>
          <p:cNvGrpSpPr/>
          <p:nvPr/>
        </p:nvGrpSpPr>
        <p:grpSpPr>
          <a:xfrm>
            <a:off x="1295400" y="1988820"/>
            <a:ext cx="400050" cy="1154430"/>
            <a:chOff x="6858000" y="1988820"/>
            <a:chExt cx="400050" cy="1154430"/>
          </a:xfrm>
        </p:grpSpPr>
        <p:sp>
          <p:nvSpPr>
            <p:cNvPr id="13392" name="Line 198"/>
            <p:cNvSpPr>
              <a:spLocks noChangeShapeType="1"/>
            </p:cNvSpPr>
            <p:nvPr/>
          </p:nvSpPr>
          <p:spPr bwMode="auto">
            <a:xfrm flipH="1">
              <a:off x="7048500" y="1988820"/>
              <a:ext cx="0" cy="1154430"/>
            </a:xfrm>
            <a:prstGeom prst="line">
              <a:avLst/>
            </a:prstGeom>
            <a:noFill/>
            <a:ln w="12700">
              <a:solidFill>
                <a:schemeClr val="tx1"/>
              </a:solidFill>
              <a:round/>
              <a:headEnd type="triangle" w="med" len="med"/>
              <a:tailEnd type="triangle" w="med" len="med"/>
            </a:ln>
          </p:spPr>
          <p:txBody>
            <a:bodyPr wrap="square" anchor="ctr">
              <a:noAutofit/>
            </a:bodyPr>
            <a:lstStyle/>
            <a:p>
              <a:endParaRPr lang="en-US">
                <a:solidFill>
                  <a:srgbClr val="000000"/>
                </a:solidFill>
              </a:endParaRPr>
            </a:p>
          </p:txBody>
        </p:sp>
        <p:sp>
          <p:nvSpPr>
            <p:cNvPr id="13393" name="Rectangle 199"/>
            <p:cNvSpPr>
              <a:spLocks noChangeArrowheads="1"/>
            </p:cNvSpPr>
            <p:nvPr/>
          </p:nvSpPr>
          <p:spPr bwMode="auto">
            <a:xfrm rot="-5400000">
              <a:off x="6873081" y="2354422"/>
              <a:ext cx="369887" cy="400050"/>
            </a:xfrm>
            <a:prstGeom prst="rect">
              <a:avLst/>
            </a:prstGeom>
            <a:solidFill>
              <a:schemeClr val="bg1"/>
            </a:solidFill>
            <a:ln w="12700">
              <a:noFill/>
              <a:miter lim="800000"/>
              <a:headEnd type="none" w="lg" len="med"/>
              <a:tailEnd type="none" w="lg" len="med"/>
            </a:ln>
          </p:spPr>
          <p:txBody>
            <a:bodyPr wrap="none">
              <a:noAutofit/>
            </a:bodyPr>
            <a:lstStyle/>
            <a:p>
              <a:r>
                <a:rPr lang="en-US" sz="2000" b="1">
                  <a:solidFill>
                    <a:srgbClr val="000000"/>
                  </a:solidFill>
                </a:rPr>
                <a:t>H</a:t>
              </a:r>
            </a:p>
          </p:txBody>
        </p:sp>
      </p:grpSp>
      <p:sp>
        <p:nvSpPr>
          <p:cNvPr id="13394" name="Rectangle 115"/>
          <p:cNvSpPr>
            <a:spLocks noChangeArrowheads="1"/>
          </p:cNvSpPr>
          <p:nvPr/>
        </p:nvSpPr>
        <p:spPr bwMode="auto">
          <a:xfrm>
            <a:off x="7786540" y="4149306"/>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215"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2"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3"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4"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5"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255"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0" name="Group 184"/>
          <p:cNvGrpSpPr/>
          <p:nvPr/>
        </p:nvGrpSpPr>
        <p:grpSpPr>
          <a:xfrm>
            <a:off x="2957513" y="1573213"/>
            <a:ext cx="3281362" cy="2192337"/>
            <a:chOff x="881063" y="1573213"/>
            <a:chExt cx="3281362" cy="2192337"/>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2493963" y="2663825"/>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2819400" y="2590800"/>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2"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4931054" y="6788037"/>
            <a:ext cx="2223829" cy="1141794"/>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5010391"/>
              <a:gd name="connsiteY0" fmla="*/ 9224263 h 10900323"/>
              <a:gd name="connsiteX1" fmla="*/ 5010391 w 5010391"/>
              <a:gd name="connsiteY1" fmla="*/ 207266 h 10900323"/>
            </a:gdLst>
            <a:ahLst/>
            <a:cxnLst>
              <a:cxn ang="0">
                <a:pos x="connsiteX0" y="connsiteY0"/>
              </a:cxn>
              <a:cxn ang="0">
                <a:pos x="connsiteX1" y="connsiteY1"/>
              </a:cxn>
            </a:cxnLst>
            <a:rect l="l" t="t" r="r" b="b"/>
            <a:pathLst>
              <a:path w="5010391" h="10900323">
                <a:moveTo>
                  <a:pt x="0" y="9224263"/>
                </a:moveTo>
                <a:cubicBezTo>
                  <a:pt x="28543" y="10900323"/>
                  <a:pt x="3240113" y="2"/>
                  <a:pt x="5010391" y="207266"/>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smtClean="0">
              <a:solidFill>
                <a:srgbClr val="000000"/>
              </a:solidFill>
            </a:endParaRPr>
          </a:p>
        </p:txBody>
      </p:sp>
      <p:sp>
        <p:nvSpPr>
          <p:cNvPr id="190" name="TextBox 189"/>
          <p:cNvSpPr txBox="1"/>
          <p:nvPr/>
        </p:nvSpPr>
        <p:spPr>
          <a:xfrm>
            <a:off x="1218903" y="3760718"/>
            <a:ext cx="2205990" cy="1815882"/>
          </a:xfrm>
          <a:prstGeom prst="rect">
            <a:avLst/>
          </a:prstGeom>
          <a:noFill/>
        </p:spPr>
        <p:txBody>
          <a:bodyPr wrap="square" rtlCol="0">
            <a:spAutoFit/>
          </a:bodyPr>
          <a:lstStyle/>
          <a:p>
            <a:r>
              <a:rPr lang="en-US" dirty="0" smtClean="0">
                <a:solidFill>
                  <a:srgbClr val="000000"/>
                </a:solidFill>
              </a:rPr>
              <a:t>Open channel supercritical flow</a:t>
            </a:r>
          </a:p>
          <a:p>
            <a:r>
              <a:rPr lang="en-US" dirty="0" smtClean="0">
                <a:solidFill>
                  <a:srgbClr val="000000"/>
                </a:solidFill>
              </a:rPr>
              <a:t>Drop tube</a:t>
            </a:r>
            <a:endParaRPr lang="en-US" dirty="0">
              <a:solidFill>
                <a:srgbClr val="000000"/>
              </a:solidFill>
            </a:endParaRPr>
          </a:p>
        </p:txBody>
      </p:sp>
      <p:cxnSp>
        <p:nvCxnSpPr>
          <p:cNvPr id="200" name="Straight Arrow Connector 199"/>
          <p:cNvCxnSpPr/>
          <p:nvPr/>
        </p:nvCxnSpPr>
        <p:spPr bwMode="auto">
          <a:xfrm flipV="1">
            <a:off x="3162300" y="4229101"/>
            <a:ext cx="1524000" cy="247649"/>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97" name="Group 196"/>
          <p:cNvGrpSpPr/>
          <p:nvPr/>
        </p:nvGrpSpPr>
        <p:grpSpPr>
          <a:xfrm>
            <a:off x="6158333" y="3280412"/>
            <a:ext cx="3253086"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3486150" y="398145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743960" y="377856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267"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grpSp>
        <p:nvGrpSpPr>
          <p:cNvPr id="273" name="Group 272"/>
          <p:cNvGrpSpPr/>
          <p:nvPr/>
        </p:nvGrpSpPr>
        <p:grpSpPr>
          <a:xfrm>
            <a:off x="4090416" y="3002541"/>
            <a:ext cx="613258" cy="3603762"/>
            <a:chOff x="4090416" y="3002541"/>
            <a:chExt cx="613258" cy="3603762"/>
          </a:xfrm>
        </p:grpSpPr>
        <p:sp>
          <p:nvSpPr>
            <p:cNvPr id="263" name="Freeform 262"/>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58" name="Freeform 257"/>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grpSp>
      <p:sp>
        <p:nvSpPr>
          <p:cNvPr id="265" name="Freeform 264"/>
          <p:cNvSpPr/>
          <p:nvPr/>
        </p:nvSpPr>
        <p:spPr bwMode="auto">
          <a:xfrm>
            <a:off x="4686300" y="3152775"/>
            <a:ext cx="209550" cy="4105275"/>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grpSp>
        <p:nvGrpSpPr>
          <p:cNvPr id="237"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238"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242"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grpSp>
        <p:nvGrpSpPr>
          <p:cNvPr id="274"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grpSp>
      <p:sp>
        <p:nvSpPr>
          <p:cNvPr id="278" name="TextBox 277"/>
          <p:cNvSpPr txBox="1"/>
          <p:nvPr/>
        </p:nvSpPr>
        <p:spPr>
          <a:xfrm>
            <a:off x="1161753" y="5619750"/>
            <a:ext cx="2205990" cy="523220"/>
          </a:xfrm>
          <a:prstGeom prst="rect">
            <a:avLst/>
          </a:prstGeom>
          <a:noFill/>
        </p:spPr>
        <p:txBody>
          <a:bodyPr wrap="square" rtlCol="0">
            <a:spAutoFit/>
          </a:bodyPr>
          <a:lstStyle/>
          <a:p>
            <a:r>
              <a:rPr lang="en-US" dirty="0" smtClean="0">
                <a:solidFill>
                  <a:srgbClr val="000000"/>
                </a:solidFill>
              </a:rPr>
              <a:t>Dosing tubes</a:t>
            </a:r>
            <a:endParaRPr lang="en-US" dirty="0">
              <a:solidFill>
                <a:srgbClr val="000000"/>
              </a:solidFill>
            </a:endParaRPr>
          </a:p>
        </p:txBody>
      </p:sp>
      <p:sp>
        <p:nvSpPr>
          <p:cNvPr id="279" name="TextBox 278"/>
          <p:cNvSpPr txBox="1"/>
          <p:nvPr/>
        </p:nvSpPr>
        <p:spPr>
          <a:xfrm>
            <a:off x="1957049" y="218828"/>
            <a:ext cx="1981497" cy="590549"/>
          </a:xfrm>
          <a:prstGeom prst="rect">
            <a:avLst/>
          </a:prstGeom>
          <a:noFill/>
        </p:spPr>
        <p:txBody>
          <a:bodyPr wrap="square" rtlCol="0">
            <a:noAutofit/>
          </a:bodyPr>
          <a:lstStyle/>
          <a:p>
            <a:r>
              <a:rPr lang="en-US" dirty="0" smtClean="0">
                <a:solidFill>
                  <a:srgbClr val="000000"/>
                </a:solidFill>
              </a:rPr>
              <a:t>Stock Tank of coagulant</a:t>
            </a:r>
            <a:endParaRPr lang="en-US" dirty="0">
              <a:solidFill>
                <a:srgbClr val="000000"/>
              </a:solidFill>
            </a:endParaRPr>
          </a:p>
        </p:txBody>
      </p:sp>
      <p:sp>
        <p:nvSpPr>
          <p:cNvPr id="280" name="TextBox 279"/>
          <p:cNvSpPr txBox="1"/>
          <p:nvPr/>
        </p:nvSpPr>
        <p:spPr>
          <a:xfrm rot="19251893">
            <a:off x="6133803" y="685802"/>
            <a:ext cx="1181397" cy="523220"/>
          </a:xfrm>
          <a:prstGeom prst="rect">
            <a:avLst/>
          </a:prstGeom>
          <a:noFill/>
        </p:spPr>
        <p:txBody>
          <a:bodyPr wrap="square" rtlCol="0">
            <a:spAutoFit/>
          </a:bodyPr>
          <a:lstStyle/>
          <a:p>
            <a:r>
              <a:rPr lang="en-US" dirty="0" smtClean="0">
                <a:solidFill>
                  <a:srgbClr val="000000"/>
                </a:solidFill>
              </a:rPr>
              <a:t>Lever</a:t>
            </a:r>
            <a:endParaRPr lang="en-US" dirty="0">
              <a:solidFill>
                <a:srgbClr val="000000"/>
              </a:solidFill>
            </a:endParaRPr>
          </a:p>
        </p:txBody>
      </p:sp>
      <p:sp>
        <p:nvSpPr>
          <p:cNvPr id="281" name="TextBox 280"/>
          <p:cNvSpPr txBox="1"/>
          <p:nvPr/>
        </p:nvSpPr>
        <p:spPr>
          <a:xfrm>
            <a:off x="6724353" y="3486151"/>
            <a:ext cx="857547" cy="369332"/>
          </a:xfrm>
          <a:prstGeom prst="rect">
            <a:avLst/>
          </a:prstGeom>
          <a:noFill/>
        </p:spPr>
        <p:txBody>
          <a:bodyPr wrap="square" rtlCol="0">
            <a:spAutoFit/>
          </a:bodyPr>
          <a:lstStyle/>
          <a:p>
            <a:r>
              <a:rPr lang="en-US" sz="1800" dirty="0" smtClean="0">
                <a:solidFill>
                  <a:srgbClr val="000000"/>
                </a:solidFill>
              </a:rPr>
              <a:t>LFOM</a:t>
            </a:r>
            <a:endParaRPr lang="en-US" sz="1800" dirty="0">
              <a:solidFill>
                <a:srgbClr val="000000"/>
              </a:solidFill>
            </a:endParaRPr>
          </a:p>
        </p:txBody>
      </p:sp>
      <p:sp>
        <p:nvSpPr>
          <p:cNvPr id="282" name="TextBox 281"/>
          <p:cNvSpPr txBox="1"/>
          <p:nvPr/>
        </p:nvSpPr>
        <p:spPr>
          <a:xfrm>
            <a:off x="7886403" y="4152901"/>
            <a:ext cx="857547" cy="369332"/>
          </a:xfrm>
          <a:prstGeom prst="rect">
            <a:avLst/>
          </a:prstGeom>
          <a:noFill/>
        </p:spPr>
        <p:txBody>
          <a:bodyPr wrap="square" rtlCol="0">
            <a:spAutoFit/>
          </a:bodyPr>
          <a:lstStyle/>
          <a:p>
            <a:r>
              <a:rPr lang="en-US" sz="1800" dirty="0" smtClean="0">
                <a:solidFill>
                  <a:srgbClr val="000000"/>
                </a:solidFill>
              </a:rPr>
              <a:t>Float</a:t>
            </a:r>
            <a:endParaRPr lang="en-US" sz="1800" dirty="0">
              <a:solidFill>
                <a:srgbClr val="000000"/>
              </a:solidFill>
            </a:endParaRPr>
          </a:p>
        </p:txBody>
      </p:sp>
      <p:sp>
        <p:nvSpPr>
          <p:cNvPr id="283" name="TextBox 282"/>
          <p:cNvSpPr txBox="1"/>
          <p:nvPr/>
        </p:nvSpPr>
        <p:spPr>
          <a:xfrm>
            <a:off x="0" y="304801"/>
            <a:ext cx="1695450" cy="954107"/>
          </a:xfrm>
          <a:prstGeom prst="rect">
            <a:avLst/>
          </a:prstGeom>
          <a:noFill/>
        </p:spPr>
        <p:txBody>
          <a:bodyPr wrap="square" rtlCol="0">
            <a:spAutoFit/>
          </a:bodyPr>
          <a:lstStyle/>
          <a:p>
            <a:r>
              <a:rPr lang="en-US" dirty="0" smtClean="0">
                <a:solidFill>
                  <a:srgbClr val="000000"/>
                </a:solidFill>
              </a:rPr>
              <a:t>Constant head tank</a:t>
            </a:r>
            <a:endParaRPr lang="en-US" dirty="0">
              <a:solidFill>
                <a:srgbClr val="000000"/>
              </a:solidFill>
            </a:endParaRPr>
          </a:p>
        </p:txBody>
      </p:sp>
      <p:cxnSp>
        <p:nvCxnSpPr>
          <p:cNvPr id="284" name="Straight Arrow Connector 283"/>
          <p:cNvCxnSpPr>
            <a:endCxn id="201" idx="1"/>
          </p:cNvCxnSpPr>
          <p:nvPr/>
        </p:nvCxnSpPr>
        <p:spPr bwMode="auto">
          <a:xfrm flipH="1">
            <a:off x="721606" y="1200150"/>
            <a:ext cx="97544" cy="304047"/>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287" name="TextBox 286"/>
          <p:cNvSpPr txBox="1"/>
          <p:nvPr/>
        </p:nvSpPr>
        <p:spPr>
          <a:xfrm>
            <a:off x="781050" y="3257551"/>
            <a:ext cx="2038350" cy="523220"/>
          </a:xfrm>
          <a:prstGeom prst="rect">
            <a:avLst/>
          </a:prstGeom>
          <a:noFill/>
        </p:spPr>
        <p:txBody>
          <a:bodyPr wrap="square" rtlCol="0">
            <a:spAutoFit/>
          </a:bodyPr>
          <a:lstStyle/>
          <a:p>
            <a:r>
              <a:rPr lang="en-US" dirty="0" smtClean="0">
                <a:solidFill>
                  <a:srgbClr val="000000"/>
                </a:solidFill>
              </a:rPr>
              <a:t>Float valve</a:t>
            </a:r>
            <a:endParaRPr lang="en-US" dirty="0">
              <a:solidFill>
                <a:srgbClr val="000000"/>
              </a:solidFill>
            </a:endParaRPr>
          </a:p>
        </p:txBody>
      </p:sp>
      <p:cxnSp>
        <p:nvCxnSpPr>
          <p:cNvPr id="288" name="Straight Arrow Connector 287"/>
          <p:cNvCxnSpPr>
            <a:stCxn id="287" idx="1"/>
          </p:cNvCxnSpPr>
          <p:nvPr/>
        </p:nvCxnSpPr>
        <p:spPr bwMode="auto">
          <a:xfrm flipH="1" flipV="1">
            <a:off x="685800" y="1847850"/>
            <a:ext cx="95250" cy="1671311"/>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93" name="Straight Arrow Connector 292"/>
          <p:cNvCxnSpPr/>
          <p:nvPr/>
        </p:nvCxnSpPr>
        <p:spPr bwMode="auto">
          <a:xfrm flipV="1">
            <a:off x="2819400" y="5029200"/>
            <a:ext cx="1866900" cy="285750"/>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296" name="TextBox 295"/>
          <p:cNvSpPr txBox="1"/>
          <p:nvPr/>
        </p:nvSpPr>
        <p:spPr>
          <a:xfrm rot="19251893">
            <a:off x="3536216" y="1922552"/>
            <a:ext cx="1181397" cy="523220"/>
          </a:xfrm>
          <a:prstGeom prst="rect">
            <a:avLst/>
          </a:prstGeom>
          <a:noFill/>
        </p:spPr>
        <p:txBody>
          <a:bodyPr wrap="square" rtlCol="0">
            <a:spAutoFit/>
          </a:bodyPr>
          <a:lstStyle/>
          <a:p>
            <a:r>
              <a:rPr lang="en-US" dirty="0" smtClean="0">
                <a:solidFill>
                  <a:srgbClr val="000000"/>
                </a:solidFill>
              </a:rPr>
              <a:t>Slider</a:t>
            </a:r>
            <a:endParaRPr lang="en-US" dirty="0">
              <a:solidFill>
                <a:srgbClr val="000000"/>
              </a:solidFill>
            </a:endParaRPr>
          </a:p>
        </p:txBody>
      </p:sp>
      <p:sp>
        <p:nvSpPr>
          <p:cNvPr id="297" name="Rectangle 296"/>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smtClean="0">
              <a:solidFill>
                <a:srgbClr val="000000"/>
              </a:solidFill>
              <a:latin typeface="Century Gothic" pitchFamily="34" charset="0"/>
              <a:cs typeface="Arial" charset="0"/>
            </a:endParaRPr>
          </a:p>
        </p:txBody>
      </p:sp>
      <p:sp>
        <p:nvSpPr>
          <p:cNvPr id="298" name="TextBox 297"/>
          <p:cNvSpPr txBox="1"/>
          <p:nvPr/>
        </p:nvSpPr>
        <p:spPr>
          <a:xfrm>
            <a:off x="1098142" y="6334780"/>
            <a:ext cx="2145990" cy="523220"/>
          </a:xfrm>
          <a:prstGeom prst="rect">
            <a:avLst/>
          </a:prstGeom>
          <a:noFill/>
        </p:spPr>
        <p:txBody>
          <a:bodyPr wrap="square" rtlCol="0">
            <a:spAutoFit/>
          </a:bodyPr>
          <a:lstStyle/>
          <a:p>
            <a:r>
              <a:rPr lang="en-US" dirty="0" smtClean="0">
                <a:solidFill>
                  <a:srgbClr val="000000"/>
                </a:solidFill>
              </a:rPr>
              <a:t>Purge valves</a:t>
            </a:r>
            <a:endParaRPr lang="en-US" dirty="0">
              <a:solidFill>
                <a:srgbClr val="000000"/>
              </a:solidFill>
            </a:endParaRPr>
          </a:p>
        </p:txBody>
      </p:sp>
      <p:cxnSp>
        <p:nvCxnSpPr>
          <p:cNvPr id="299" name="Straight Arrow Connector 298"/>
          <p:cNvCxnSpPr>
            <a:stCxn id="298" idx="3"/>
            <a:endCxn id="269" idx="2"/>
          </p:cNvCxnSpPr>
          <p:nvPr/>
        </p:nvCxnSpPr>
        <p:spPr bwMode="auto">
          <a:xfrm>
            <a:off x="3244132" y="6596390"/>
            <a:ext cx="974544" cy="12646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304" name="Straight Arrow Connector 303"/>
          <p:cNvCxnSpPr>
            <a:stCxn id="298" idx="1"/>
            <a:endCxn id="268" idx="2"/>
          </p:cNvCxnSpPr>
          <p:nvPr/>
        </p:nvCxnSpPr>
        <p:spPr bwMode="auto">
          <a:xfrm flipH="1">
            <a:off x="496199" y="6596390"/>
            <a:ext cx="601943" cy="58888"/>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307" name="Straight Arrow Connector 306"/>
          <p:cNvCxnSpPr>
            <a:stCxn id="296" idx="2"/>
            <a:endCxn id="198" idx="0"/>
          </p:cNvCxnSpPr>
          <p:nvPr/>
        </p:nvCxnSpPr>
        <p:spPr bwMode="auto">
          <a:xfrm>
            <a:off x="4292030" y="2387082"/>
            <a:ext cx="483287" cy="303679"/>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231" name="Rectangle 230"/>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smtClean="0">
              <a:solidFill>
                <a:srgbClr val="000000"/>
              </a:solidFill>
              <a:latin typeface="Century Gothic" pitchFamily="34" charset="0"/>
              <a:cs typeface="Arial" charset="0"/>
            </a:endParaRPr>
          </a:p>
        </p:txBody>
      </p:sp>
    </p:spTree>
    <p:extLst>
      <p:ext uri="{BB962C8B-B14F-4D97-AF65-F5344CB8AC3E}">
        <p14:creationId xmlns:p14="http://schemas.microsoft.com/office/powerpoint/2010/main" val="138839082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01" name="Rectangle 194"/>
          <p:cNvSpPr>
            <a:spLocks noChangeArrowheads="1"/>
          </p:cNvSpPr>
          <p:nvPr/>
        </p:nvSpPr>
        <p:spPr bwMode="auto">
          <a:xfrm>
            <a:off x="5318273" y="2368514"/>
            <a:ext cx="209895" cy="4928616"/>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5323830" y="6735248"/>
            <a:ext cx="201189" cy="523875"/>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4303713"/>
            <a:ext cx="3144118" cy="2073024"/>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197850" y="60381"/>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354348" y="2674249"/>
            <a:ext cx="4019730"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sp>
        <p:nvSpPr>
          <p:cNvPr id="13392" name="Line 198"/>
          <p:cNvSpPr>
            <a:spLocks noChangeShapeType="1"/>
          </p:cNvSpPr>
          <p:nvPr/>
        </p:nvSpPr>
        <p:spPr bwMode="auto">
          <a:xfrm flipH="1">
            <a:off x="1485900" y="1988820"/>
            <a:ext cx="0" cy="685369"/>
          </a:xfrm>
          <a:prstGeom prst="line">
            <a:avLst/>
          </a:prstGeom>
          <a:noFill/>
          <a:ln w="12700">
            <a:solidFill>
              <a:schemeClr val="tx1"/>
            </a:solidFill>
            <a:round/>
            <a:headEnd type="triangle" w="med" len="med"/>
            <a:tailEnd type="triangle" w="med" len="med"/>
          </a:ln>
        </p:spPr>
        <p:txBody>
          <a:bodyPr wrap="square" anchor="ctr">
            <a:noAutofit/>
          </a:bodyPr>
          <a:lstStyle/>
          <a:p>
            <a:endParaRPr lang="en-US">
              <a:solidFill>
                <a:srgbClr val="000000"/>
              </a:solidFill>
            </a:endParaRPr>
          </a:p>
        </p:txBody>
      </p:sp>
      <p:sp>
        <p:nvSpPr>
          <p:cNvPr id="13393" name="Rectangle 199"/>
          <p:cNvSpPr>
            <a:spLocks noChangeArrowheads="1"/>
          </p:cNvSpPr>
          <p:nvPr/>
        </p:nvSpPr>
        <p:spPr bwMode="auto">
          <a:xfrm rot="16200000">
            <a:off x="1341244" y="2155841"/>
            <a:ext cx="295073" cy="400110"/>
          </a:xfrm>
          <a:prstGeom prst="rect">
            <a:avLst/>
          </a:prstGeom>
          <a:solidFill>
            <a:schemeClr val="bg1"/>
          </a:solidFill>
          <a:ln w="12700">
            <a:noFill/>
            <a:miter lim="800000"/>
            <a:headEnd type="none" w="lg" len="med"/>
            <a:tailEnd type="none" w="lg" len="med"/>
          </a:ln>
        </p:spPr>
        <p:txBody>
          <a:bodyPr wrap="square">
            <a:noAutofit/>
          </a:bodyPr>
          <a:lstStyle/>
          <a:p>
            <a:r>
              <a:rPr lang="en-US" sz="2000" b="1" dirty="0">
                <a:solidFill>
                  <a:srgbClr val="000000"/>
                </a:solidFill>
              </a:rPr>
              <a:t>H</a:t>
            </a:r>
          </a:p>
        </p:txBody>
      </p:sp>
      <p:sp>
        <p:nvSpPr>
          <p:cNvPr id="13394" name="Rectangle 115"/>
          <p:cNvSpPr>
            <a:spLocks noChangeArrowheads="1"/>
          </p:cNvSpPr>
          <p:nvPr/>
        </p:nvSpPr>
        <p:spPr bwMode="auto">
          <a:xfrm>
            <a:off x="7786540" y="4149306"/>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3"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4"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5"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9"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10"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11"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2" name="Group 184"/>
          <p:cNvGrpSpPr/>
          <p:nvPr/>
        </p:nvGrpSpPr>
        <p:grpSpPr>
          <a:xfrm>
            <a:off x="2957513" y="1573213"/>
            <a:ext cx="3281362" cy="2192337"/>
            <a:chOff x="881063" y="1573213"/>
            <a:chExt cx="3281362" cy="2192337"/>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3166791" y="2094509"/>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3492228" y="2021484"/>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3"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5538518" y="6495237"/>
            <a:ext cx="1616365" cy="962299"/>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5015291"/>
              <a:gd name="connsiteY0" fmla="*/ 1321478 h 2997539"/>
              <a:gd name="connsiteX1" fmla="*/ 5015291 w 5015291"/>
              <a:gd name="connsiteY1" fmla="*/ 207263 h 2997539"/>
              <a:gd name="connsiteX0" fmla="*/ 0 w 5015291"/>
              <a:gd name="connsiteY0" fmla="*/ 1321480 h 1654591"/>
              <a:gd name="connsiteX1" fmla="*/ 5015291 w 5015291"/>
              <a:gd name="connsiteY1" fmla="*/ 207265 h 1654591"/>
            </a:gdLst>
            <a:ahLst/>
            <a:cxnLst>
              <a:cxn ang="0">
                <a:pos x="connsiteX0" y="connsiteY0"/>
              </a:cxn>
              <a:cxn ang="0">
                <a:pos x="connsiteX1" y="connsiteY1"/>
              </a:cxn>
            </a:cxnLst>
            <a:rect l="l" t="t" r="r" b="b"/>
            <a:pathLst>
              <a:path w="5015291" h="1654591">
                <a:moveTo>
                  <a:pt x="0" y="1321480"/>
                </a:moveTo>
                <a:cubicBezTo>
                  <a:pt x="2215566" y="1654592"/>
                  <a:pt x="3245013" y="1"/>
                  <a:pt x="5015291" y="207265"/>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smtClean="0">
              <a:solidFill>
                <a:srgbClr val="000000"/>
              </a:solidFill>
            </a:endParaRPr>
          </a:p>
        </p:txBody>
      </p: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4" name="Group 196"/>
          <p:cNvGrpSpPr/>
          <p:nvPr/>
        </p:nvGrpSpPr>
        <p:grpSpPr>
          <a:xfrm>
            <a:off x="6158333" y="3280412"/>
            <a:ext cx="3287592"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3486150" y="398145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743960" y="377856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15"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sp>
        <p:nvSpPr>
          <p:cNvPr id="263" name="Freeform 262"/>
          <p:cNvSpPr/>
          <p:nvPr/>
        </p:nvSpPr>
        <p:spPr bwMode="auto">
          <a:xfrm>
            <a:off x="4080295" y="2510287"/>
            <a:ext cx="1259455" cy="4166558"/>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 name="connsiteX0" fmla="*/ 593995 w 601311"/>
              <a:gd name="connsiteY0" fmla="*/ 84474 h 3603762"/>
              <a:gd name="connsiteX1" fmla="*/ 86563 w 601311"/>
              <a:gd name="connsiteY1" fmla="*/ 1226960 h 3603762"/>
              <a:gd name="connsiteX2" fmla="*/ 74616 w 601311"/>
              <a:gd name="connsiteY2" fmla="*/ 3603086 h 3603762"/>
              <a:gd name="connsiteX3" fmla="*/ 147768 w 601311"/>
              <a:gd name="connsiteY3" fmla="*/ 3588455 h 3603762"/>
              <a:gd name="connsiteX4" fmla="*/ 147768 w 601311"/>
              <a:gd name="connsiteY4" fmla="*/ 1174440 h 3603762"/>
              <a:gd name="connsiteX5" fmla="*/ 601311 w 601311"/>
              <a:gd name="connsiteY5" fmla="*/ 164942 h 3603762"/>
              <a:gd name="connsiteX6" fmla="*/ 593995 w 601311"/>
              <a:gd name="connsiteY6" fmla="*/ 84474 h 3603762"/>
              <a:gd name="connsiteX0" fmla="*/ 574084 w 581400"/>
              <a:gd name="connsiteY0" fmla="*/ 84474 h 3603762"/>
              <a:gd name="connsiteX1" fmla="*/ 66652 w 581400"/>
              <a:gd name="connsiteY1" fmla="*/ 1226960 h 3603762"/>
              <a:gd name="connsiteX2" fmla="*/ 54705 w 581400"/>
              <a:gd name="connsiteY2" fmla="*/ 3603086 h 3603762"/>
              <a:gd name="connsiteX3" fmla="*/ 127857 w 581400"/>
              <a:gd name="connsiteY3" fmla="*/ 3588455 h 3603762"/>
              <a:gd name="connsiteX4" fmla="*/ 127857 w 581400"/>
              <a:gd name="connsiteY4" fmla="*/ 1174440 h 3603762"/>
              <a:gd name="connsiteX5" fmla="*/ 581400 w 581400"/>
              <a:gd name="connsiteY5" fmla="*/ 164942 h 3603762"/>
              <a:gd name="connsiteX6" fmla="*/ 574084 w 581400"/>
              <a:gd name="connsiteY6" fmla="*/ 84474 h 3603762"/>
              <a:gd name="connsiteX0" fmla="*/ 574084 w 581400"/>
              <a:gd name="connsiteY0" fmla="*/ 84474 h 3603762"/>
              <a:gd name="connsiteX1" fmla="*/ 66652 w 581400"/>
              <a:gd name="connsiteY1" fmla="*/ 1226960 h 3603762"/>
              <a:gd name="connsiteX2" fmla="*/ 78599 w 581400"/>
              <a:gd name="connsiteY2" fmla="*/ 3603086 h 3603762"/>
              <a:gd name="connsiteX3" fmla="*/ 127857 w 581400"/>
              <a:gd name="connsiteY3" fmla="*/ 3588455 h 3603762"/>
              <a:gd name="connsiteX4" fmla="*/ 127857 w 581400"/>
              <a:gd name="connsiteY4" fmla="*/ 1174440 h 3603762"/>
              <a:gd name="connsiteX5" fmla="*/ 581400 w 581400"/>
              <a:gd name="connsiteY5" fmla="*/ 164942 h 3603762"/>
              <a:gd name="connsiteX6" fmla="*/ 574084 w 581400"/>
              <a:gd name="connsiteY6" fmla="*/ 84474 h 3603762"/>
              <a:gd name="connsiteX0" fmla="*/ 574084 w 581400"/>
              <a:gd name="connsiteY0" fmla="*/ 84474 h 3603762"/>
              <a:gd name="connsiteX1" fmla="*/ 66652 w 581400"/>
              <a:gd name="connsiteY1" fmla="*/ 1226960 h 3603762"/>
              <a:gd name="connsiteX2" fmla="*/ 78599 w 581400"/>
              <a:gd name="connsiteY2" fmla="*/ 3603086 h 3603762"/>
              <a:gd name="connsiteX3" fmla="*/ 127857 w 581400"/>
              <a:gd name="connsiteY3" fmla="*/ 3588455 h 3603762"/>
              <a:gd name="connsiteX4" fmla="*/ 127857 w 581400"/>
              <a:gd name="connsiteY4" fmla="*/ 1174440 h 3603762"/>
              <a:gd name="connsiteX5" fmla="*/ 581400 w 581400"/>
              <a:gd name="connsiteY5" fmla="*/ 164942 h 3603762"/>
              <a:gd name="connsiteX6" fmla="*/ 574084 w 581400"/>
              <a:gd name="connsiteY6" fmla="*/ 84474 h 3603762"/>
              <a:gd name="connsiteX0" fmla="*/ 574084 w 581400"/>
              <a:gd name="connsiteY0" fmla="*/ 84474 h 3603762"/>
              <a:gd name="connsiteX1" fmla="*/ 66652 w 581400"/>
              <a:gd name="connsiteY1" fmla="*/ 1226960 h 3603762"/>
              <a:gd name="connsiteX2" fmla="*/ 78599 w 581400"/>
              <a:gd name="connsiteY2" fmla="*/ 3603086 h 3603762"/>
              <a:gd name="connsiteX3" fmla="*/ 127857 w 581400"/>
              <a:gd name="connsiteY3" fmla="*/ 3588455 h 3603762"/>
              <a:gd name="connsiteX4" fmla="*/ 119893 w 581400"/>
              <a:gd name="connsiteY4" fmla="*/ 1152056 h 3603762"/>
              <a:gd name="connsiteX5" fmla="*/ 581400 w 581400"/>
              <a:gd name="connsiteY5" fmla="*/ 164942 h 3603762"/>
              <a:gd name="connsiteX6" fmla="*/ 574084 w 581400"/>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400" h="3603762">
                <a:moveTo>
                  <a:pt x="574084" y="84474"/>
                </a:moveTo>
                <a:cubicBezTo>
                  <a:pt x="232805" y="195964"/>
                  <a:pt x="153215" y="640525"/>
                  <a:pt x="66652" y="1226960"/>
                </a:cubicBezTo>
                <a:cubicBezTo>
                  <a:pt x="0" y="1820857"/>
                  <a:pt x="66407" y="3198312"/>
                  <a:pt x="78599" y="3603086"/>
                </a:cubicBezTo>
                <a:cubicBezTo>
                  <a:pt x="136059" y="3591400"/>
                  <a:pt x="101734" y="3603762"/>
                  <a:pt x="127857" y="3588455"/>
                </a:cubicBezTo>
                <a:cubicBezTo>
                  <a:pt x="101122" y="3177731"/>
                  <a:pt x="44303" y="1722641"/>
                  <a:pt x="119893" y="1152056"/>
                </a:cubicBezTo>
                <a:cubicBezTo>
                  <a:pt x="195483" y="581471"/>
                  <a:pt x="341109" y="198609"/>
                  <a:pt x="581400" y="164942"/>
                </a:cubicBezTo>
                <a:cubicBezTo>
                  <a:pt x="568194" y="0"/>
                  <a:pt x="580385" y="126893"/>
                  <a:pt x="574084"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58" name="Freeform 257"/>
          <p:cNvSpPr/>
          <p:nvPr/>
        </p:nvSpPr>
        <p:spPr bwMode="auto">
          <a:xfrm>
            <a:off x="4152169" y="2661958"/>
            <a:ext cx="1186424" cy="4008554"/>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65" name="Freeform 264"/>
          <p:cNvSpPr/>
          <p:nvPr/>
        </p:nvSpPr>
        <p:spPr bwMode="auto">
          <a:xfrm>
            <a:off x="5324625" y="2692365"/>
            <a:ext cx="180826" cy="4222785"/>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grpSp>
        <p:nvGrpSpPr>
          <p:cNvPr id="17"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8"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9"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grpSp>
        <p:nvGrpSpPr>
          <p:cNvPr id="20"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grpSp>
      <p:sp>
        <p:nvSpPr>
          <p:cNvPr id="215" name="TextBox 214"/>
          <p:cNvSpPr txBox="1"/>
          <p:nvPr/>
        </p:nvSpPr>
        <p:spPr>
          <a:xfrm>
            <a:off x="4554747" y="276046"/>
            <a:ext cx="2244525" cy="523220"/>
          </a:xfrm>
          <a:prstGeom prst="rect">
            <a:avLst/>
          </a:prstGeom>
          <a:noFill/>
        </p:spPr>
        <p:txBody>
          <a:bodyPr wrap="none" rtlCol="0">
            <a:noAutofit/>
          </a:bodyPr>
          <a:lstStyle/>
          <a:p>
            <a:r>
              <a:rPr lang="en-US" dirty="0" smtClean="0">
                <a:solidFill>
                  <a:srgbClr val="000000"/>
                </a:solidFill>
              </a:rPr>
              <a:t>Decrease dose</a:t>
            </a:r>
            <a:endParaRPr lang="en-US" dirty="0">
              <a:solidFill>
                <a:srgbClr val="000000"/>
              </a:solidFill>
            </a:endParaRPr>
          </a:p>
        </p:txBody>
      </p:sp>
      <p:sp>
        <p:nvSpPr>
          <p:cNvPr id="216" name="Rectangle 215"/>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smtClean="0">
              <a:solidFill>
                <a:srgbClr val="000000"/>
              </a:solidFill>
              <a:latin typeface="Century Gothic" pitchFamily="34" charset="0"/>
              <a:cs typeface="Arial" charset="0"/>
            </a:endParaRPr>
          </a:p>
        </p:txBody>
      </p:sp>
      <p:sp>
        <p:nvSpPr>
          <p:cNvPr id="213" name="Rectangle 212"/>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smtClean="0">
              <a:solidFill>
                <a:srgbClr val="000000"/>
              </a:solidFill>
              <a:latin typeface="Century Gothic" pitchFamily="34" charset="0"/>
              <a:cs typeface="Arial" charset="0"/>
            </a:endParaRPr>
          </a:p>
        </p:txBody>
      </p:sp>
    </p:spTree>
    <p:extLst>
      <p:ext uri="{BB962C8B-B14F-4D97-AF65-F5344CB8AC3E}">
        <p14:creationId xmlns:p14="http://schemas.microsoft.com/office/powerpoint/2010/main" val="217477102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 name="TextBox 214"/>
          <p:cNvSpPr txBox="1"/>
          <p:nvPr/>
        </p:nvSpPr>
        <p:spPr>
          <a:xfrm>
            <a:off x="4554747" y="276046"/>
            <a:ext cx="2125903" cy="523220"/>
          </a:xfrm>
          <a:prstGeom prst="rect">
            <a:avLst/>
          </a:prstGeom>
          <a:noFill/>
        </p:spPr>
        <p:txBody>
          <a:bodyPr wrap="none" rtlCol="0">
            <a:noAutofit/>
          </a:bodyPr>
          <a:lstStyle/>
          <a:p>
            <a:r>
              <a:rPr lang="en-US" dirty="0" smtClean="0">
                <a:solidFill>
                  <a:srgbClr val="000000"/>
                </a:solidFill>
              </a:rPr>
              <a:t>Increase dose</a:t>
            </a:r>
            <a:endParaRPr lang="en-US" dirty="0">
              <a:solidFill>
                <a:srgbClr val="000000"/>
              </a:solidFill>
            </a:endParaRPr>
          </a:p>
        </p:txBody>
      </p:sp>
      <p:grpSp>
        <p:nvGrpSpPr>
          <p:cNvPr id="221" name="Group 220"/>
          <p:cNvGrpSpPr/>
          <p:nvPr/>
        </p:nvGrpSpPr>
        <p:grpSpPr>
          <a:xfrm>
            <a:off x="238155" y="-438150"/>
            <a:ext cx="9199142" cy="9150463"/>
            <a:chOff x="238155" y="-438150"/>
            <a:chExt cx="9199142" cy="9150463"/>
          </a:xfrm>
        </p:grpSpPr>
        <p:sp>
          <p:nvSpPr>
            <p:cNvPr id="13401" name="Rectangle 194"/>
            <p:cNvSpPr>
              <a:spLocks noChangeArrowheads="1"/>
            </p:cNvSpPr>
            <p:nvPr/>
          </p:nvSpPr>
          <p:spPr bwMode="auto">
            <a:xfrm>
              <a:off x="3622935" y="3783697"/>
              <a:ext cx="209895" cy="4928616"/>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4685506" y="7290908"/>
              <a:ext cx="201189" cy="523875"/>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4303713"/>
              <a:ext cx="3187250" cy="2073024"/>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197850" y="60381"/>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062848" y="4082333"/>
              <a:ext cx="3533775"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2" name="Group 265"/>
            <p:cNvGrpSpPr/>
            <p:nvPr/>
          </p:nvGrpSpPr>
          <p:grpSpPr>
            <a:xfrm>
              <a:off x="1295400" y="1988819"/>
              <a:ext cx="400050" cy="2093513"/>
              <a:chOff x="6858000" y="1988819"/>
              <a:chExt cx="400050" cy="2093513"/>
            </a:xfrm>
          </p:grpSpPr>
          <p:sp>
            <p:nvSpPr>
              <p:cNvPr id="13392" name="Line 198"/>
              <p:cNvSpPr>
                <a:spLocks noChangeShapeType="1"/>
              </p:cNvSpPr>
              <p:nvPr/>
            </p:nvSpPr>
            <p:spPr bwMode="auto">
              <a:xfrm flipH="1">
                <a:off x="7029450" y="1988819"/>
                <a:ext cx="19050" cy="2093513"/>
              </a:xfrm>
              <a:prstGeom prst="line">
                <a:avLst/>
              </a:prstGeom>
              <a:noFill/>
              <a:ln w="12700">
                <a:solidFill>
                  <a:schemeClr val="tx1"/>
                </a:solidFill>
                <a:round/>
                <a:headEnd type="triangle" w="med" len="med"/>
                <a:tailEnd type="triangle" w="med" len="med"/>
              </a:ln>
            </p:spPr>
            <p:txBody>
              <a:bodyPr wrap="square" anchor="ctr">
                <a:noAutofit/>
              </a:bodyPr>
              <a:lstStyle/>
              <a:p>
                <a:endParaRPr lang="en-US">
                  <a:solidFill>
                    <a:srgbClr val="000000"/>
                  </a:solidFill>
                </a:endParaRPr>
              </a:p>
            </p:txBody>
          </p:sp>
          <p:sp>
            <p:nvSpPr>
              <p:cNvPr id="13393" name="Rectangle 199"/>
              <p:cNvSpPr>
                <a:spLocks noChangeArrowheads="1"/>
              </p:cNvSpPr>
              <p:nvPr/>
            </p:nvSpPr>
            <p:spPr bwMode="auto">
              <a:xfrm rot="-5400000">
                <a:off x="6873081" y="2354422"/>
                <a:ext cx="369887" cy="400050"/>
              </a:xfrm>
              <a:prstGeom prst="rect">
                <a:avLst/>
              </a:prstGeom>
              <a:solidFill>
                <a:schemeClr val="bg1"/>
              </a:solidFill>
              <a:ln w="12700">
                <a:noFill/>
                <a:miter lim="800000"/>
                <a:headEnd type="none" w="lg" len="med"/>
                <a:tailEnd type="none" w="lg" len="med"/>
              </a:ln>
            </p:spPr>
            <p:txBody>
              <a:bodyPr wrap="none">
                <a:noAutofit/>
              </a:bodyPr>
              <a:lstStyle/>
              <a:p>
                <a:r>
                  <a:rPr lang="en-US" sz="2000" b="1">
                    <a:solidFill>
                      <a:srgbClr val="000000"/>
                    </a:solidFill>
                  </a:rPr>
                  <a:t>H</a:t>
                </a:r>
              </a:p>
            </p:txBody>
          </p:sp>
        </p:grpSp>
        <p:sp>
          <p:nvSpPr>
            <p:cNvPr id="13394" name="Rectangle 115"/>
            <p:cNvSpPr>
              <a:spLocks noChangeArrowheads="1"/>
            </p:cNvSpPr>
            <p:nvPr/>
          </p:nvSpPr>
          <p:spPr bwMode="auto">
            <a:xfrm>
              <a:off x="7786540" y="4149306"/>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3"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4"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5"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9"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10"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11"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2" name="Group 184"/>
            <p:cNvGrpSpPr/>
            <p:nvPr/>
          </p:nvGrpSpPr>
          <p:grpSpPr>
            <a:xfrm>
              <a:off x="2957513" y="1573213"/>
              <a:ext cx="3281362" cy="2216835"/>
              <a:chOff x="881063" y="1573213"/>
              <a:chExt cx="3281362" cy="2216835"/>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1436949" y="3561448"/>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1762386" y="3488423"/>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3"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4912004" y="6788037"/>
              <a:ext cx="2242879" cy="1027494"/>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5053312"/>
                <a:gd name="connsiteY0" fmla="*/ 8133079 h 9809140"/>
                <a:gd name="connsiteX1" fmla="*/ 5053312 w 5053312"/>
                <a:gd name="connsiteY1" fmla="*/ 207266 h 9809140"/>
              </a:gdLst>
              <a:ahLst/>
              <a:cxnLst>
                <a:cxn ang="0">
                  <a:pos x="connsiteX0" y="connsiteY0"/>
                </a:cxn>
                <a:cxn ang="0">
                  <a:pos x="connsiteX1" y="connsiteY1"/>
                </a:cxn>
              </a:cxnLst>
              <a:rect l="l" t="t" r="r" b="b"/>
              <a:pathLst>
                <a:path w="5053312" h="9809140">
                  <a:moveTo>
                    <a:pt x="0" y="8133079"/>
                  </a:moveTo>
                  <a:cubicBezTo>
                    <a:pt x="28543" y="9809139"/>
                    <a:pt x="3283034" y="2"/>
                    <a:pt x="5053312" y="207266"/>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smtClean="0">
                <a:solidFill>
                  <a:srgbClr val="000000"/>
                </a:solidFill>
              </a:endParaRPr>
            </a:p>
          </p:txBody>
        </p: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4" name="Group 196"/>
            <p:cNvGrpSpPr/>
            <p:nvPr/>
          </p:nvGrpSpPr>
          <p:grpSpPr>
            <a:xfrm>
              <a:off x="6158332" y="3280412"/>
              <a:ext cx="3278965"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3486150" y="398145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743960" y="377856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15"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sp>
          <p:nvSpPr>
            <p:cNvPr id="263" name="Freeform 262"/>
            <p:cNvSpPr/>
            <p:nvPr/>
          </p:nvSpPr>
          <p:spPr bwMode="auto">
            <a:xfrm flipH="1">
              <a:off x="3737245" y="4046219"/>
              <a:ext cx="606425" cy="2560083"/>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65" name="Freeform 264"/>
            <p:cNvSpPr/>
            <p:nvPr/>
          </p:nvSpPr>
          <p:spPr bwMode="auto">
            <a:xfrm>
              <a:off x="3648710" y="4194977"/>
              <a:ext cx="190500" cy="4162425"/>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grpSp>
          <p:nvGrpSpPr>
            <p:cNvPr id="17"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8"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9"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grpSp>
          <p:nvGrpSpPr>
            <p:cNvPr id="20"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grpSp>
        <p:sp>
          <p:nvSpPr>
            <p:cNvPr id="216" name="Rectangle 215"/>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smtClean="0">
                <a:solidFill>
                  <a:srgbClr val="000000"/>
                </a:solidFill>
                <a:latin typeface="Century Gothic" pitchFamily="34" charset="0"/>
                <a:cs typeface="Arial" charset="0"/>
              </a:endParaRPr>
            </a:p>
          </p:txBody>
        </p:sp>
        <p:sp>
          <p:nvSpPr>
            <p:cNvPr id="218" name="Rectangle 217"/>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smtClean="0">
                <a:solidFill>
                  <a:srgbClr val="000000"/>
                </a:solidFill>
                <a:latin typeface="Century Gothic" pitchFamily="34" charset="0"/>
                <a:cs typeface="Arial" charset="0"/>
              </a:endParaRPr>
            </a:p>
          </p:txBody>
        </p:sp>
      </p:grpSp>
    </p:spTree>
    <p:extLst>
      <p:ext uri="{BB962C8B-B14F-4D97-AF65-F5344CB8AC3E}">
        <p14:creationId xmlns:p14="http://schemas.microsoft.com/office/powerpoint/2010/main" val="425371845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01" name="Rectangle 194"/>
          <p:cNvSpPr>
            <a:spLocks noChangeArrowheads="1"/>
          </p:cNvSpPr>
          <p:nvPr/>
        </p:nvSpPr>
        <p:spPr bwMode="auto">
          <a:xfrm>
            <a:off x="4369395" y="2316726"/>
            <a:ext cx="209895" cy="4928616"/>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4364447" y="6701976"/>
            <a:ext cx="201189" cy="523875"/>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5167223"/>
            <a:ext cx="3195876" cy="1209513"/>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680906" y="888477"/>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247687" y="2580830"/>
            <a:ext cx="311066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92" name="Line 198"/>
          <p:cNvSpPr>
            <a:spLocks noChangeShapeType="1"/>
          </p:cNvSpPr>
          <p:nvPr/>
        </p:nvSpPr>
        <p:spPr bwMode="auto">
          <a:xfrm flipH="1">
            <a:off x="1485900" y="1988820"/>
            <a:ext cx="0" cy="600556"/>
          </a:xfrm>
          <a:prstGeom prst="line">
            <a:avLst/>
          </a:prstGeom>
          <a:noFill/>
          <a:ln w="12700">
            <a:solidFill>
              <a:schemeClr val="tx1"/>
            </a:solidFill>
            <a:round/>
            <a:headEnd type="triangle" w="med" len="med"/>
            <a:tailEnd type="triangle" w="med" len="med"/>
          </a:ln>
        </p:spPr>
        <p:txBody>
          <a:bodyPr wrap="square" anchor="ctr">
            <a:noAutofit/>
          </a:bodyPr>
          <a:lstStyle/>
          <a:p>
            <a:endParaRPr lang="en-US">
              <a:solidFill>
                <a:srgbClr val="000000"/>
              </a:solidFill>
            </a:endParaRPr>
          </a:p>
        </p:txBody>
      </p:sp>
      <p:sp>
        <p:nvSpPr>
          <p:cNvPr id="13393" name="Rectangle 199"/>
          <p:cNvSpPr>
            <a:spLocks noChangeArrowheads="1"/>
          </p:cNvSpPr>
          <p:nvPr/>
        </p:nvSpPr>
        <p:spPr bwMode="auto">
          <a:xfrm rot="16200000">
            <a:off x="1318460" y="2096298"/>
            <a:ext cx="353928" cy="400050"/>
          </a:xfrm>
          <a:prstGeom prst="rect">
            <a:avLst/>
          </a:prstGeom>
          <a:solidFill>
            <a:schemeClr val="bg1"/>
          </a:solidFill>
          <a:ln w="12700">
            <a:noFill/>
            <a:miter lim="800000"/>
            <a:headEnd type="none" w="lg" len="med"/>
            <a:tailEnd type="none" w="lg" len="med"/>
          </a:ln>
        </p:spPr>
        <p:txBody>
          <a:bodyPr wrap="square">
            <a:noAutofit/>
          </a:bodyPr>
          <a:lstStyle/>
          <a:p>
            <a:r>
              <a:rPr lang="en-US" sz="2000" b="1" dirty="0">
                <a:solidFill>
                  <a:srgbClr val="000000"/>
                </a:solidFill>
              </a:rPr>
              <a:t>H</a:t>
            </a:r>
          </a:p>
        </p:txBody>
      </p:sp>
      <p:sp>
        <p:nvSpPr>
          <p:cNvPr id="13394" name="Rectangle 115"/>
          <p:cNvSpPr>
            <a:spLocks noChangeArrowheads="1"/>
          </p:cNvSpPr>
          <p:nvPr/>
        </p:nvSpPr>
        <p:spPr bwMode="auto">
          <a:xfrm>
            <a:off x="8269596" y="4977402"/>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3"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4"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5"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9"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10"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11"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216" name="Group 215"/>
          <p:cNvGrpSpPr/>
          <p:nvPr/>
        </p:nvGrpSpPr>
        <p:grpSpPr>
          <a:xfrm rot="1242137">
            <a:off x="2966139" y="-210466"/>
            <a:ext cx="5249862" cy="3746500"/>
            <a:chOff x="2957513" y="39688"/>
            <a:chExt cx="5249862" cy="3746500"/>
          </a:xfrm>
        </p:grpSpPr>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2" name="Group 184"/>
            <p:cNvGrpSpPr/>
            <p:nvPr/>
          </p:nvGrpSpPr>
          <p:grpSpPr>
            <a:xfrm>
              <a:off x="2957513" y="1573213"/>
              <a:ext cx="3281362" cy="2192337"/>
              <a:chOff x="881063" y="1573213"/>
              <a:chExt cx="3281362" cy="2192337"/>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2493963" y="2663825"/>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2819400" y="2590800"/>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3"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4587642" y="6420851"/>
            <a:ext cx="2567242" cy="1389649"/>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4979332"/>
              <a:gd name="connsiteY0" fmla="*/ 849044 h 2525104"/>
              <a:gd name="connsiteX1" fmla="*/ 4979332 w 4979332"/>
              <a:gd name="connsiteY1" fmla="*/ 207264 h 2525104"/>
              <a:gd name="connsiteX0" fmla="*/ 0 w 4979332"/>
              <a:gd name="connsiteY0" fmla="*/ 849044 h 1431009"/>
              <a:gd name="connsiteX1" fmla="*/ 4979332 w 4979332"/>
              <a:gd name="connsiteY1" fmla="*/ 207264 h 1431009"/>
            </a:gdLst>
            <a:ahLst/>
            <a:cxnLst>
              <a:cxn ang="0">
                <a:pos x="connsiteX0" y="connsiteY0"/>
              </a:cxn>
              <a:cxn ang="0">
                <a:pos x="connsiteX1" y="connsiteY1"/>
              </a:cxn>
            </a:cxnLst>
            <a:rect l="l" t="t" r="r" b="b"/>
            <a:pathLst>
              <a:path w="4979332" h="1431009">
                <a:moveTo>
                  <a:pt x="0" y="849044"/>
                </a:moveTo>
                <a:cubicBezTo>
                  <a:pt x="2467157" y="1431009"/>
                  <a:pt x="3209054" y="0"/>
                  <a:pt x="4979332" y="207264"/>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smtClean="0">
              <a:solidFill>
                <a:srgbClr val="000000"/>
              </a:solidFill>
            </a:endParaRPr>
          </a:p>
        </p:txBody>
      </p: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4" name="Group 196"/>
          <p:cNvGrpSpPr/>
          <p:nvPr/>
        </p:nvGrpSpPr>
        <p:grpSpPr>
          <a:xfrm>
            <a:off x="6158332" y="3280412"/>
            <a:ext cx="3322097"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2895600" y="297180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153410" y="276891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15"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sp>
        <p:nvSpPr>
          <p:cNvPr id="263" name="Freeform 262"/>
          <p:cNvSpPr/>
          <p:nvPr/>
        </p:nvSpPr>
        <p:spPr bwMode="auto">
          <a:xfrm>
            <a:off x="4153256" y="2458046"/>
            <a:ext cx="228963" cy="4156804"/>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297052 w 613258"/>
              <a:gd name="connsiteY4" fmla="*/ 1181774 h 3603762"/>
              <a:gd name="connsiteX5" fmla="*/ 613258 w 613258"/>
              <a:gd name="connsiteY5" fmla="*/ 164942 h 3603762"/>
              <a:gd name="connsiteX6" fmla="*/ 605942 w 613258"/>
              <a:gd name="connsiteY6" fmla="*/ 84474 h 3603762"/>
              <a:gd name="connsiteX0" fmla="*/ 605942 w 613258"/>
              <a:gd name="connsiteY0" fmla="*/ 84474 h 3611096"/>
              <a:gd name="connsiteX1" fmla="*/ 86563 w 613258"/>
              <a:gd name="connsiteY1" fmla="*/ 1159809 h 3611096"/>
              <a:gd name="connsiteX2" fmla="*/ 86563 w 613258"/>
              <a:gd name="connsiteY2" fmla="*/ 3603086 h 3611096"/>
              <a:gd name="connsiteX3" fmla="*/ 297050 w 613258"/>
              <a:gd name="connsiteY3" fmla="*/ 3595789 h 3611096"/>
              <a:gd name="connsiteX4" fmla="*/ 297052 w 613258"/>
              <a:gd name="connsiteY4" fmla="*/ 1181774 h 3611096"/>
              <a:gd name="connsiteX5" fmla="*/ 613258 w 613258"/>
              <a:gd name="connsiteY5" fmla="*/ 164942 h 3611096"/>
              <a:gd name="connsiteX6" fmla="*/ 605942 w 613258"/>
              <a:gd name="connsiteY6" fmla="*/ 84474 h 3611096"/>
              <a:gd name="connsiteX0" fmla="*/ 605942 w 613258"/>
              <a:gd name="connsiteY0" fmla="*/ 40473 h 3567095"/>
              <a:gd name="connsiteX1" fmla="*/ 86563 w 613258"/>
              <a:gd name="connsiteY1" fmla="*/ 1115808 h 3567095"/>
              <a:gd name="connsiteX2" fmla="*/ 86563 w 613258"/>
              <a:gd name="connsiteY2" fmla="*/ 3559085 h 3567095"/>
              <a:gd name="connsiteX3" fmla="*/ 297050 w 613258"/>
              <a:gd name="connsiteY3" fmla="*/ 3551788 h 3567095"/>
              <a:gd name="connsiteX4" fmla="*/ 297052 w 613258"/>
              <a:gd name="connsiteY4" fmla="*/ 1137773 h 3567095"/>
              <a:gd name="connsiteX5" fmla="*/ 613258 w 613258"/>
              <a:gd name="connsiteY5" fmla="*/ 164942 h 3567095"/>
              <a:gd name="connsiteX6" fmla="*/ 605942 w 613258"/>
              <a:gd name="connsiteY6" fmla="*/ 40473 h 356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567095">
                <a:moveTo>
                  <a:pt x="605942" y="40473"/>
                </a:moveTo>
                <a:cubicBezTo>
                  <a:pt x="264663" y="151963"/>
                  <a:pt x="173126" y="529373"/>
                  <a:pt x="86563" y="1115808"/>
                </a:cubicBezTo>
                <a:cubicBezTo>
                  <a:pt x="0" y="1702243"/>
                  <a:pt x="74371" y="3154311"/>
                  <a:pt x="86563" y="3559085"/>
                </a:cubicBezTo>
                <a:cubicBezTo>
                  <a:pt x="144023" y="3547399"/>
                  <a:pt x="270927" y="3567095"/>
                  <a:pt x="297050" y="3551788"/>
                </a:cubicBezTo>
                <a:cubicBezTo>
                  <a:pt x="314119" y="3133602"/>
                  <a:pt x="244351" y="1702247"/>
                  <a:pt x="297052" y="1137773"/>
                </a:cubicBezTo>
                <a:cubicBezTo>
                  <a:pt x="349753" y="573299"/>
                  <a:pt x="372967" y="198609"/>
                  <a:pt x="613258" y="164942"/>
                </a:cubicBezTo>
                <a:cubicBezTo>
                  <a:pt x="600052" y="0"/>
                  <a:pt x="612243" y="82892"/>
                  <a:pt x="605942" y="40473"/>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58" name="Freeform 257"/>
          <p:cNvSpPr/>
          <p:nvPr/>
        </p:nvSpPr>
        <p:spPr bwMode="auto">
          <a:xfrm>
            <a:off x="4197141" y="2559641"/>
            <a:ext cx="184897" cy="4040278"/>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65" name="Freeform 264"/>
          <p:cNvSpPr/>
          <p:nvPr/>
        </p:nvSpPr>
        <p:spPr bwMode="auto">
          <a:xfrm>
            <a:off x="4375746" y="2583427"/>
            <a:ext cx="177204" cy="4274573"/>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grpSp>
        <p:nvGrpSpPr>
          <p:cNvPr id="17"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8"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9"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grpSp>
        <p:nvGrpSpPr>
          <p:cNvPr id="20"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grpSp>
      <p:sp>
        <p:nvSpPr>
          <p:cNvPr id="215" name="TextBox 214"/>
          <p:cNvSpPr txBox="1"/>
          <p:nvPr/>
        </p:nvSpPr>
        <p:spPr>
          <a:xfrm>
            <a:off x="4554747" y="276046"/>
            <a:ext cx="1571264" cy="523220"/>
          </a:xfrm>
          <a:prstGeom prst="rect">
            <a:avLst/>
          </a:prstGeom>
          <a:noFill/>
        </p:spPr>
        <p:txBody>
          <a:bodyPr wrap="none" rtlCol="0">
            <a:noAutofit/>
          </a:bodyPr>
          <a:lstStyle/>
          <a:p>
            <a:r>
              <a:rPr lang="en-US" dirty="0" smtClean="0">
                <a:solidFill>
                  <a:srgbClr val="000000"/>
                </a:solidFill>
              </a:rPr>
              <a:t>Half flow</a:t>
            </a:r>
            <a:endParaRPr lang="en-US" dirty="0">
              <a:solidFill>
                <a:srgbClr val="000000"/>
              </a:solidFill>
            </a:endParaRPr>
          </a:p>
        </p:txBody>
      </p:sp>
      <p:sp>
        <p:nvSpPr>
          <p:cNvPr id="217" name="Rectangle 216"/>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smtClean="0">
              <a:solidFill>
                <a:srgbClr val="000000"/>
              </a:solidFill>
              <a:latin typeface="Century Gothic" pitchFamily="34" charset="0"/>
              <a:cs typeface="Arial" charset="0"/>
            </a:endParaRPr>
          </a:p>
        </p:txBody>
      </p:sp>
      <p:sp>
        <p:nvSpPr>
          <p:cNvPr id="214" name="Rectangle 213"/>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smtClean="0">
              <a:solidFill>
                <a:srgbClr val="000000"/>
              </a:solidFill>
              <a:latin typeface="Century Gothic" pitchFamily="34" charset="0"/>
              <a:cs typeface="Arial" charset="0"/>
            </a:endParaRPr>
          </a:p>
        </p:txBody>
      </p:sp>
    </p:spTree>
    <p:extLst>
      <p:ext uri="{BB962C8B-B14F-4D97-AF65-F5344CB8AC3E}">
        <p14:creationId xmlns:p14="http://schemas.microsoft.com/office/powerpoint/2010/main" val="229157235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01" name="Rectangle 194"/>
          <p:cNvSpPr>
            <a:spLocks noChangeArrowheads="1"/>
          </p:cNvSpPr>
          <p:nvPr/>
        </p:nvSpPr>
        <p:spPr bwMode="auto">
          <a:xfrm>
            <a:off x="4412125" y="1778329"/>
            <a:ext cx="209895" cy="4930120"/>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4426228" y="6381750"/>
            <a:ext cx="183872" cy="321583"/>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6024785"/>
            <a:ext cx="3195876" cy="351951"/>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851826" y="1734531"/>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342937" y="2009330"/>
            <a:ext cx="311066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94" name="Rectangle 115"/>
          <p:cNvSpPr>
            <a:spLocks noChangeArrowheads="1"/>
          </p:cNvSpPr>
          <p:nvPr/>
        </p:nvSpPr>
        <p:spPr bwMode="auto">
          <a:xfrm>
            <a:off x="8440516" y="5823456"/>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2"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3"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4"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5"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9"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10"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1" name="Group 215"/>
          <p:cNvGrpSpPr/>
          <p:nvPr/>
        </p:nvGrpSpPr>
        <p:grpSpPr>
          <a:xfrm rot="2374105">
            <a:off x="3025961" y="-364294"/>
            <a:ext cx="5249862" cy="3746500"/>
            <a:chOff x="2957513" y="39688"/>
            <a:chExt cx="5249862" cy="3746500"/>
          </a:xfrm>
        </p:grpSpPr>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2" name="Group 184"/>
            <p:cNvGrpSpPr/>
            <p:nvPr/>
          </p:nvGrpSpPr>
          <p:grpSpPr>
            <a:xfrm>
              <a:off x="2957513" y="1573213"/>
              <a:ext cx="3281362" cy="2192337"/>
              <a:chOff x="881063" y="1573213"/>
              <a:chExt cx="3281362" cy="2192337"/>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2493963" y="2663825"/>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2819400" y="2590800"/>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3"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4631821" y="6532636"/>
            <a:ext cx="2574339" cy="365111"/>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5095359"/>
              <a:gd name="connsiteY0" fmla="*/ 0 h 1676060"/>
              <a:gd name="connsiteX1" fmla="*/ 5095359 w 5095359"/>
              <a:gd name="connsiteY1" fmla="*/ 482213 h 1676060"/>
              <a:gd name="connsiteX0" fmla="*/ 0 w 5194810"/>
              <a:gd name="connsiteY0" fmla="*/ 0 h 1676060"/>
              <a:gd name="connsiteX1" fmla="*/ 5194810 w 5194810"/>
              <a:gd name="connsiteY1" fmla="*/ 878912 h 1676060"/>
              <a:gd name="connsiteX0" fmla="*/ 0 w 5194810"/>
              <a:gd name="connsiteY0" fmla="*/ 0 h 1676060"/>
              <a:gd name="connsiteX1" fmla="*/ 5194810 w 5194810"/>
              <a:gd name="connsiteY1" fmla="*/ 878912 h 1676060"/>
              <a:gd name="connsiteX0" fmla="*/ 0 w 5194810"/>
              <a:gd name="connsiteY0" fmla="*/ 7346 h 1676060"/>
              <a:gd name="connsiteX1" fmla="*/ 69111 w 5194810"/>
              <a:gd name="connsiteY1" fmla="*/ 0 h 1676060"/>
              <a:gd name="connsiteX2" fmla="*/ 5194810 w 5194810"/>
              <a:gd name="connsiteY2" fmla="*/ 886258 h 1676060"/>
              <a:gd name="connsiteX0" fmla="*/ 0 w 5194810"/>
              <a:gd name="connsiteY0" fmla="*/ 7346 h 1242630"/>
              <a:gd name="connsiteX1" fmla="*/ 69111 w 5194810"/>
              <a:gd name="connsiteY1" fmla="*/ 0 h 1242630"/>
              <a:gd name="connsiteX2" fmla="*/ 5194810 w 5194810"/>
              <a:gd name="connsiteY2" fmla="*/ 886258 h 1242630"/>
              <a:gd name="connsiteX0" fmla="*/ 0 w 5194810"/>
              <a:gd name="connsiteY0" fmla="*/ 0 h 1881757"/>
              <a:gd name="connsiteX1" fmla="*/ 234862 w 5194810"/>
              <a:gd name="connsiteY1" fmla="*/ 639126 h 1881757"/>
              <a:gd name="connsiteX2" fmla="*/ 5194810 w 5194810"/>
              <a:gd name="connsiteY2" fmla="*/ 878912 h 1881757"/>
              <a:gd name="connsiteX0" fmla="*/ 23991 w 4983939"/>
              <a:gd name="connsiteY0" fmla="*/ 0 h 1242630"/>
              <a:gd name="connsiteX1" fmla="*/ 4983939 w 4983939"/>
              <a:gd name="connsiteY1" fmla="*/ 239786 h 1242630"/>
              <a:gd name="connsiteX0" fmla="*/ 1 w 4959949"/>
              <a:gd name="connsiteY0" fmla="*/ 0 h 588812"/>
              <a:gd name="connsiteX1" fmla="*/ 4959949 w 4959949"/>
              <a:gd name="connsiteY1" fmla="*/ 239786 h 588812"/>
              <a:gd name="connsiteX0" fmla="*/ 0 w 4993098"/>
              <a:gd name="connsiteY0" fmla="*/ 158481 h 747293"/>
              <a:gd name="connsiteX1" fmla="*/ 4993098 w 4993098"/>
              <a:gd name="connsiteY1" fmla="*/ 133801 h 747293"/>
              <a:gd name="connsiteX0" fmla="*/ 0 w 4993098"/>
              <a:gd name="connsiteY0" fmla="*/ 158481 h 313863"/>
              <a:gd name="connsiteX1" fmla="*/ 4993098 w 4993098"/>
              <a:gd name="connsiteY1" fmla="*/ 133801 h 313863"/>
            </a:gdLst>
            <a:ahLst/>
            <a:cxnLst>
              <a:cxn ang="0">
                <a:pos x="connsiteX0" y="connsiteY0"/>
              </a:cxn>
              <a:cxn ang="0">
                <a:pos x="connsiteX1" y="connsiteY1"/>
              </a:cxn>
            </a:cxnLst>
            <a:rect l="l" t="t" r="r" b="b"/>
            <a:pathLst>
              <a:path w="4993098" h="313863">
                <a:moveTo>
                  <a:pt x="0" y="158481"/>
                </a:moveTo>
                <a:cubicBezTo>
                  <a:pt x="1285445" y="313863"/>
                  <a:pt x="3222820" y="0"/>
                  <a:pt x="4993098" y="133801"/>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smtClean="0">
              <a:solidFill>
                <a:srgbClr val="000000"/>
              </a:solidFill>
            </a:endParaRPr>
          </a:p>
        </p:txBody>
      </p: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4" name="Group 196"/>
          <p:cNvGrpSpPr/>
          <p:nvPr/>
        </p:nvGrpSpPr>
        <p:grpSpPr>
          <a:xfrm>
            <a:off x="6158332" y="3280412"/>
            <a:ext cx="3322097"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2743200" y="200025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001010" y="179736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15"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sp>
        <p:nvSpPr>
          <p:cNvPr id="263" name="Freeform 262"/>
          <p:cNvSpPr/>
          <p:nvPr/>
        </p:nvSpPr>
        <p:spPr bwMode="auto">
          <a:xfrm>
            <a:off x="4153256" y="1897166"/>
            <a:ext cx="256374" cy="4717684"/>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297052 w 613258"/>
              <a:gd name="connsiteY4" fmla="*/ 1181774 h 3603762"/>
              <a:gd name="connsiteX5" fmla="*/ 613258 w 613258"/>
              <a:gd name="connsiteY5" fmla="*/ 164942 h 3603762"/>
              <a:gd name="connsiteX6" fmla="*/ 605942 w 613258"/>
              <a:gd name="connsiteY6" fmla="*/ 84474 h 3603762"/>
              <a:gd name="connsiteX0" fmla="*/ 605942 w 613258"/>
              <a:gd name="connsiteY0" fmla="*/ 84474 h 3611096"/>
              <a:gd name="connsiteX1" fmla="*/ 86563 w 613258"/>
              <a:gd name="connsiteY1" fmla="*/ 1159809 h 3611096"/>
              <a:gd name="connsiteX2" fmla="*/ 86563 w 613258"/>
              <a:gd name="connsiteY2" fmla="*/ 3603086 h 3611096"/>
              <a:gd name="connsiteX3" fmla="*/ 297050 w 613258"/>
              <a:gd name="connsiteY3" fmla="*/ 3595789 h 3611096"/>
              <a:gd name="connsiteX4" fmla="*/ 297052 w 613258"/>
              <a:gd name="connsiteY4" fmla="*/ 1181774 h 3611096"/>
              <a:gd name="connsiteX5" fmla="*/ 613258 w 613258"/>
              <a:gd name="connsiteY5" fmla="*/ 164942 h 3611096"/>
              <a:gd name="connsiteX6" fmla="*/ 605942 w 613258"/>
              <a:gd name="connsiteY6" fmla="*/ 84474 h 3611096"/>
              <a:gd name="connsiteX0" fmla="*/ 605942 w 613258"/>
              <a:gd name="connsiteY0" fmla="*/ 40473 h 3567095"/>
              <a:gd name="connsiteX1" fmla="*/ 86563 w 613258"/>
              <a:gd name="connsiteY1" fmla="*/ 1115808 h 3567095"/>
              <a:gd name="connsiteX2" fmla="*/ 86563 w 613258"/>
              <a:gd name="connsiteY2" fmla="*/ 3559085 h 3567095"/>
              <a:gd name="connsiteX3" fmla="*/ 297050 w 613258"/>
              <a:gd name="connsiteY3" fmla="*/ 3551788 h 3567095"/>
              <a:gd name="connsiteX4" fmla="*/ 297052 w 613258"/>
              <a:gd name="connsiteY4" fmla="*/ 1137773 h 3567095"/>
              <a:gd name="connsiteX5" fmla="*/ 613258 w 613258"/>
              <a:gd name="connsiteY5" fmla="*/ 164942 h 3567095"/>
              <a:gd name="connsiteX6" fmla="*/ 605942 w 613258"/>
              <a:gd name="connsiteY6" fmla="*/ 40473 h 356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567095">
                <a:moveTo>
                  <a:pt x="605942" y="40473"/>
                </a:moveTo>
                <a:cubicBezTo>
                  <a:pt x="264663" y="151963"/>
                  <a:pt x="173126" y="529373"/>
                  <a:pt x="86563" y="1115808"/>
                </a:cubicBezTo>
                <a:cubicBezTo>
                  <a:pt x="0" y="1702243"/>
                  <a:pt x="74371" y="3154311"/>
                  <a:pt x="86563" y="3559085"/>
                </a:cubicBezTo>
                <a:cubicBezTo>
                  <a:pt x="144023" y="3547399"/>
                  <a:pt x="270927" y="3567095"/>
                  <a:pt x="297050" y="3551788"/>
                </a:cubicBezTo>
                <a:cubicBezTo>
                  <a:pt x="314119" y="3133602"/>
                  <a:pt x="244351" y="1702247"/>
                  <a:pt x="297052" y="1137773"/>
                </a:cubicBezTo>
                <a:cubicBezTo>
                  <a:pt x="349753" y="573299"/>
                  <a:pt x="372967" y="198609"/>
                  <a:pt x="613258" y="164942"/>
                </a:cubicBezTo>
                <a:cubicBezTo>
                  <a:pt x="600052" y="0"/>
                  <a:pt x="612243" y="82892"/>
                  <a:pt x="605942" y="40473"/>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58" name="Freeform 257"/>
          <p:cNvSpPr/>
          <p:nvPr/>
        </p:nvSpPr>
        <p:spPr bwMode="auto">
          <a:xfrm>
            <a:off x="4178893" y="1999716"/>
            <a:ext cx="247828" cy="4600203"/>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65" name="Freeform 264"/>
          <p:cNvSpPr/>
          <p:nvPr/>
        </p:nvSpPr>
        <p:spPr bwMode="auto">
          <a:xfrm>
            <a:off x="4431100" y="2036482"/>
            <a:ext cx="198049" cy="4383368"/>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grpSp>
        <p:nvGrpSpPr>
          <p:cNvPr id="16"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7"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8"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grpSp>
        <p:nvGrpSpPr>
          <p:cNvPr id="19"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smtClean="0">
                <a:solidFill>
                  <a:srgbClr val="000000"/>
                </a:solidFill>
                <a:latin typeface="Century Gothic" pitchFamily="34" charset="0"/>
                <a:cs typeface="Arial" charset="0"/>
              </a:endParaRPr>
            </a:p>
          </p:txBody>
        </p:sp>
      </p:grpSp>
      <p:sp>
        <p:nvSpPr>
          <p:cNvPr id="215" name="TextBox 214"/>
          <p:cNvSpPr txBox="1"/>
          <p:nvPr/>
        </p:nvSpPr>
        <p:spPr>
          <a:xfrm>
            <a:off x="4554747" y="276046"/>
            <a:ext cx="1425327" cy="523220"/>
          </a:xfrm>
          <a:prstGeom prst="rect">
            <a:avLst/>
          </a:prstGeom>
          <a:noFill/>
        </p:spPr>
        <p:txBody>
          <a:bodyPr wrap="none" rtlCol="0">
            <a:noAutofit/>
          </a:bodyPr>
          <a:lstStyle/>
          <a:p>
            <a:r>
              <a:rPr lang="en-US" dirty="0" smtClean="0">
                <a:solidFill>
                  <a:srgbClr val="000000"/>
                </a:solidFill>
              </a:rPr>
              <a:t>Plant off</a:t>
            </a:r>
            <a:endParaRPr lang="en-US" dirty="0">
              <a:solidFill>
                <a:srgbClr val="000000"/>
              </a:solidFill>
            </a:endParaRPr>
          </a:p>
        </p:txBody>
      </p:sp>
      <p:sp>
        <p:nvSpPr>
          <p:cNvPr id="216" name="Rectangle 215"/>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smtClean="0">
              <a:solidFill>
                <a:srgbClr val="000000"/>
              </a:solidFill>
              <a:latin typeface="Century Gothic" pitchFamily="34" charset="0"/>
              <a:cs typeface="Arial" charset="0"/>
            </a:endParaRPr>
          </a:p>
        </p:txBody>
      </p:sp>
      <p:sp>
        <p:nvSpPr>
          <p:cNvPr id="213" name="Rectangle 212"/>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smtClean="0">
              <a:solidFill>
                <a:srgbClr val="000000"/>
              </a:solidFill>
              <a:latin typeface="Century Gothic" pitchFamily="34" charset="0"/>
              <a:cs typeface="Arial" charset="0"/>
            </a:endParaRPr>
          </a:p>
        </p:txBody>
      </p:sp>
    </p:spTree>
    <p:extLst>
      <p:ext uri="{BB962C8B-B14F-4D97-AF65-F5344CB8AC3E}">
        <p14:creationId xmlns:p14="http://schemas.microsoft.com/office/powerpoint/2010/main" val="314166565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015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00100"/>
            <a:ext cx="9144000" cy="6057900"/>
          </a:xfrm>
          <a:prstGeom prst="rect">
            <a:avLst/>
          </a:prstGeom>
          <a:noFill/>
          <a:ln>
            <a:noFill/>
          </a:ln>
        </p:spPr>
      </p:pic>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5296" y="-9832"/>
            <a:ext cx="762000" cy="6795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90600" y="146496"/>
            <a:ext cx="6537367" cy="523220"/>
          </a:xfrm>
          <a:prstGeom prst="rect">
            <a:avLst/>
          </a:prstGeom>
          <a:noFill/>
        </p:spPr>
        <p:txBody>
          <a:bodyPr wrap="none" rtlCol="0">
            <a:spAutoFit/>
          </a:bodyPr>
          <a:lstStyle/>
          <a:p>
            <a:r>
              <a:rPr lang="en-US" dirty="0" smtClean="0"/>
              <a:t>Where is this equipment in the new design?</a:t>
            </a:r>
            <a:endParaRPr lang="en-US" dirty="0"/>
          </a:p>
        </p:txBody>
      </p:sp>
    </p:spTree>
    <p:extLst>
      <p:ext uri="{BB962C8B-B14F-4D97-AF65-F5344CB8AC3E}">
        <p14:creationId xmlns:p14="http://schemas.microsoft.com/office/powerpoint/2010/main" val="184785631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037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00100"/>
            <a:ext cx="9144000" cy="6057900"/>
          </a:xfrm>
          <a:prstGeom prst="rect">
            <a:avLst/>
          </a:prstGeom>
          <a:noFill/>
          <a:ln>
            <a:noFill/>
          </a:ln>
        </p:spPr>
      </p:pic>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5296" y="-9832"/>
            <a:ext cx="762000" cy="6795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662297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Chemical </a:t>
            </a:r>
            <a:r>
              <a:rPr lang="en-US" smtClean="0"/>
              <a:t>Dose Controller</a:t>
            </a:r>
            <a:endParaRPr lang="en-US" dirty="0"/>
          </a:p>
        </p:txBody>
      </p:sp>
      <p:sp>
        <p:nvSpPr>
          <p:cNvPr id="3" name="Content Placeholder 2"/>
          <p:cNvSpPr>
            <a:spLocks noGrp="1"/>
          </p:cNvSpPr>
          <p:nvPr>
            <p:ph idx="1"/>
          </p:nvPr>
        </p:nvSpPr>
        <p:spPr>
          <a:xfrm>
            <a:off x="190500" y="1640015"/>
            <a:ext cx="7315200" cy="4114800"/>
          </a:xfrm>
        </p:spPr>
        <p:txBody>
          <a:bodyPr/>
          <a:lstStyle/>
          <a:p>
            <a:r>
              <a:rPr lang="en-US" dirty="0" smtClean="0"/>
              <a:t>What is the purpose of CHT?</a:t>
            </a:r>
          </a:p>
          <a:p>
            <a:r>
              <a:rPr lang="en-US" dirty="0" smtClean="0"/>
              <a:t>What is the purpose of the dosing tubes?</a:t>
            </a:r>
          </a:p>
          <a:p>
            <a:r>
              <a:rPr lang="en-US" dirty="0"/>
              <a:t>What </a:t>
            </a:r>
            <a:r>
              <a:rPr lang="en-US" dirty="0" smtClean="0"/>
              <a:t>is the design constraint for the maximum </a:t>
            </a:r>
            <a:r>
              <a:rPr lang="en-US" dirty="0"/>
              <a:t>flow rate in the dosing tubes</a:t>
            </a:r>
            <a:r>
              <a:rPr lang="en-US" dirty="0" smtClean="0"/>
              <a:t>?</a:t>
            </a:r>
          </a:p>
          <a:p>
            <a:r>
              <a:rPr lang="en-US" dirty="0" smtClean="0"/>
              <a:t>Why does the flow through the dose controller increase if the plant flow rate increases?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901335893"/>
              </p:ext>
            </p:extLst>
          </p:nvPr>
        </p:nvGraphicFramePr>
        <p:xfrm>
          <a:off x="6673850" y="3822700"/>
          <a:ext cx="2425700" cy="939800"/>
        </p:xfrm>
        <a:graphic>
          <a:graphicData uri="http://schemas.openxmlformats.org/presentationml/2006/ole">
            <mc:AlternateContent xmlns:mc="http://schemas.openxmlformats.org/markup-compatibility/2006">
              <mc:Choice xmlns:v="urn:schemas-microsoft-com:vml" Requires="v">
                <p:oleObj spid="_x0000_s1718346" name="Equation" r:id="rId3" imgW="2425680" imgH="939600" progId="Equation.DSMT4">
                  <p:embed/>
                </p:oleObj>
              </mc:Choice>
              <mc:Fallback>
                <p:oleObj name="Equation" r:id="rId3" imgW="2425680" imgH="939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3850" y="3822700"/>
                        <a:ext cx="2425700" cy="939800"/>
                      </a:xfrm>
                      <a:prstGeom prst="rect">
                        <a:avLst/>
                      </a:prstGeom>
                      <a:noFill/>
                      <a:ln>
                        <a:noFill/>
                      </a:ln>
                      <a:effectLst/>
                    </p:spPr>
                  </p:pic>
                </p:oleObj>
              </mc:Fallback>
            </mc:AlternateContent>
          </a:graphicData>
        </a:graphic>
      </p:graphicFrame>
      <p:grpSp>
        <p:nvGrpSpPr>
          <p:cNvPr id="19" name="Group 18"/>
          <p:cNvGrpSpPr/>
          <p:nvPr/>
        </p:nvGrpSpPr>
        <p:grpSpPr>
          <a:xfrm>
            <a:off x="5768992" y="1480921"/>
            <a:ext cx="641936" cy="786542"/>
            <a:chOff x="5134005" y="1815158"/>
            <a:chExt cx="641936" cy="786542"/>
          </a:xfrm>
        </p:grpSpPr>
        <p:sp>
          <p:nvSpPr>
            <p:cNvPr id="6" name="AutoShape 10"/>
            <p:cNvSpPr>
              <a:spLocks noChangeArrowheads="1"/>
            </p:cNvSpPr>
            <p:nvPr/>
          </p:nvSpPr>
          <p:spPr bwMode="auto">
            <a:xfrm flipH="1">
              <a:off x="5136849" y="2364249"/>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7" name="Rectangle 11"/>
            <p:cNvSpPr>
              <a:spLocks noChangeArrowheads="1"/>
            </p:cNvSpPr>
            <p:nvPr/>
          </p:nvSpPr>
          <p:spPr bwMode="auto">
            <a:xfrm flipH="1">
              <a:off x="5134005" y="2313356"/>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8" name="AutoShape 12"/>
            <p:cNvSpPr>
              <a:spLocks noChangeArrowheads="1"/>
            </p:cNvSpPr>
            <p:nvPr/>
          </p:nvSpPr>
          <p:spPr bwMode="auto">
            <a:xfrm flipH="1">
              <a:off x="5136849" y="2022551"/>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9"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5364931" y="2029610"/>
              <a:ext cx="411010" cy="357798"/>
            </a:xfrm>
            <a:prstGeom prst="rect">
              <a:avLst/>
            </a:prstGeom>
            <a:noFill/>
            <a:ln w="9525">
              <a:noFill/>
              <a:miter lim="800000"/>
              <a:headEnd/>
              <a:tailEnd/>
            </a:ln>
          </p:spPr>
        </p:pic>
        <p:sp>
          <p:nvSpPr>
            <p:cNvPr id="10" name="Rectangle 14"/>
            <p:cNvSpPr>
              <a:spLocks noChangeArrowheads="1"/>
            </p:cNvSpPr>
            <p:nvPr/>
          </p:nvSpPr>
          <p:spPr bwMode="auto">
            <a:xfrm flipH="1">
              <a:off x="5352195" y="2277405"/>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1" name="AutoShape 15"/>
            <p:cNvSpPr>
              <a:spLocks noChangeArrowheads="1"/>
            </p:cNvSpPr>
            <p:nvPr/>
          </p:nvSpPr>
          <p:spPr bwMode="auto">
            <a:xfrm rot="5400000" flipH="1">
              <a:off x="5333664" y="2254266"/>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2" name="Group 16"/>
            <p:cNvGrpSpPr>
              <a:grpSpLocks/>
            </p:cNvGrpSpPr>
            <p:nvPr/>
          </p:nvGrpSpPr>
          <p:grpSpPr bwMode="auto">
            <a:xfrm flipH="1">
              <a:off x="5169319" y="1948791"/>
              <a:ext cx="453848" cy="85686"/>
              <a:chOff x="2282" y="276"/>
              <a:chExt cx="580" cy="111"/>
            </a:xfrm>
          </p:grpSpPr>
          <p:sp>
            <p:nvSpPr>
              <p:cNvPr id="1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5" name="AutoShape 19"/>
            <p:cNvSpPr>
              <a:spLocks noChangeArrowheads="1"/>
            </p:cNvSpPr>
            <p:nvPr/>
          </p:nvSpPr>
          <p:spPr bwMode="auto">
            <a:xfrm flipH="1" flipV="1">
              <a:off x="5176213" y="1996688"/>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16" name="Freeform 21"/>
            <p:cNvSpPr>
              <a:spLocks/>
            </p:cNvSpPr>
            <p:nvPr/>
          </p:nvSpPr>
          <p:spPr bwMode="auto">
            <a:xfrm flipH="1">
              <a:off x="5172608" y="1904023"/>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7" name="Rectangle 16"/>
            <p:cNvSpPr/>
            <p:nvPr/>
          </p:nvSpPr>
          <p:spPr bwMode="auto">
            <a:xfrm>
              <a:off x="5364976" y="1815158"/>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pic>
        <p:nvPicPr>
          <p:cNvPr id="18" name="Picture 17" descr="DSC_0159"/>
          <p:cNvPicPr>
            <a:picLocks noGrp="1" noChangeAspect="1"/>
          </p:cNvPicPr>
          <p:nvPr isPhoto="1"/>
        </p:nvPicPr>
        <p:blipFill rotWithShape="1">
          <a:blip r:embed="rId6">
            <a:lum/>
            <a:extLst>
              <a:ext uri="{28A0092B-C50C-407E-A947-70E740481C1C}">
                <a14:useLocalDpi xmlns:a14="http://schemas.microsoft.com/office/drawing/2010/main" val="0"/>
              </a:ext>
            </a:extLst>
          </a:blip>
          <a:srcRect l="3750" t="43711" r="57708" b="15724"/>
          <a:stretch/>
        </p:blipFill>
        <p:spPr>
          <a:xfrm>
            <a:off x="7067550" y="1979119"/>
            <a:ext cx="1638300" cy="1142382"/>
          </a:xfrm>
          <a:prstGeom prst="rect">
            <a:avLst/>
          </a:prstGeom>
          <a:noFill/>
          <a:ln>
            <a:noFill/>
          </a:ln>
        </p:spPr>
      </p:pic>
      <p:graphicFrame>
        <p:nvGraphicFramePr>
          <p:cNvPr id="20" name="Object 19"/>
          <p:cNvGraphicFramePr>
            <a:graphicFrameLocks noChangeAspect="1"/>
          </p:cNvGraphicFramePr>
          <p:nvPr>
            <p:extLst>
              <p:ext uri="{D42A27DB-BD31-4B8C-83A1-F6EECF244321}">
                <p14:modId xmlns:p14="http://schemas.microsoft.com/office/powerpoint/2010/main" val="3856009041"/>
              </p:ext>
            </p:extLst>
          </p:nvPr>
        </p:nvGraphicFramePr>
        <p:xfrm>
          <a:off x="7100879" y="4924315"/>
          <a:ext cx="1714500" cy="787400"/>
        </p:xfrm>
        <a:graphic>
          <a:graphicData uri="http://schemas.openxmlformats.org/presentationml/2006/ole">
            <mc:AlternateContent xmlns:mc="http://schemas.openxmlformats.org/markup-compatibility/2006">
              <mc:Choice xmlns:v="urn:schemas-microsoft-com:vml" Requires="v">
                <p:oleObj spid="_x0000_s1718347" name="Equation" r:id="rId7" imgW="1714320" imgH="787320" progId="Equation.DSMT4">
                  <p:embed/>
                </p:oleObj>
              </mc:Choice>
              <mc:Fallback>
                <p:oleObj name="Equation" r:id="rId7" imgW="1714320" imgH="787320" progId="Equation.DSMT4">
                  <p:embed/>
                  <p:pic>
                    <p:nvPicPr>
                      <p:cNvPr id="0" name="Object 5"/>
                      <p:cNvPicPr>
                        <a:picLocks noChangeAspect="1" noChangeArrowheads="1"/>
                      </p:cNvPicPr>
                      <p:nvPr/>
                    </p:nvPicPr>
                    <p:blipFill>
                      <a:blip r:embed="rId8"/>
                      <a:srcRect/>
                      <a:stretch>
                        <a:fillRect/>
                      </a:stretch>
                    </p:blipFill>
                    <p:spPr bwMode="auto">
                      <a:xfrm>
                        <a:off x="7100879" y="4924315"/>
                        <a:ext cx="1714500" cy="7874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990199096"/>
              </p:ext>
            </p:extLst>
          </p:nvPr>
        </p:nvGraphicFramePr>
        <p:xfrm>
          <a:off x="3178192" y="4191760"/>
          <a:ext cx="2590800" cy="825500"/>
        </p:xfrm>
        <a:graphic>
          <a:graphicData uri="http://schemas.openxmlformats.org/presentationml/2006/ole">
            <mc:AlternateContent xmlns:mc="http://schemas.openxmlformats.org/markup-compatibility/2006">
              <mc:Choice xmlns:v="urn:schemas-microsoft-com:vml" Requires="v">
                <p:oleObj spid="_x0000_s1718348" name="Equation" r:id="rId9" imgW="2590560" imgH="825480" progId="Equation.DSMT4">
                  <p:embed/>
                </p:oleObj>
              </mc:Choice>
              <mc:Fallback>
                <p:oleObj name="Equation" r:id="rId9" imgW="2590560" imgH="825480" progId="Equation.DSMT4">
                  <p:embed/>
                  <p:pic>
                    <p:nvPicPr>
                      <p:cNvPr id="5" name="Object 4"/>
                      <p:cNvPicPr>
                        <a:picLocks noChangeAspect="1" noChangeArrowheads="1"/>
                      </p:cNvPicPr>
                      <p:nvPr/>
                    </p:nvPicPr>
                    <p:blipFill>
                      <a:blip r:embed="rId10"/>
                      <a:srcRect/>
                      <a:stretch>
                        <a:fillRect/>
                      </a:stretch>
                    </p:blipFill>
                    <p:spPr bwMode="auto">
                      <a:xfrm>
                        <a:off x="3178192" y="4191760"/>
                        <a:ext cx="2590800" cy="825500"/>
                      </a:xfrm>
                      <a:prstGeom prst="rect">
                        <a:avLst/>
                      </a:prstGeom>
                      <a:noFill/>
                      <a:ln>
                        <a:noFill/>
                      </a:ln>
                      <a:effec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639965586"/>
              </p:ext>
            </p:extLst>
          </p:nvPr>
        </p:nvGraphicFramePr>
        <p:xfrm>
          <a:off x="6877050" y="5917921"/>
          <a:ext cx="1828800" cy="825500"/>
        </p:xfrm>
        <a:graphic>
          <a:graphicData uri="http://schemas.openxmlformats.org/presentationml/2006/ole">
            <mc:AlternateContent xmlns:mc="http://schemas.openxmlformats.org/markup-compatibility/2006">
              <mc:Choice xmlns:v="urn:schemas-microsoft-com:vml" Requires="v">
                <p:oleObj spid="_x0000_s1718349" name="Equation" r:id="rId11" imgW="1828800" imgH="825480" progId="Equation.DSMT4">
                  <p:embed/>
                </p:oleObj>
              </mc:Choice>
              <mc:Fallback>
                <p:oleObj name="Equation" r:id="rId11" imgW="1828800" imgH="825480" progId="Equation.DSMT4">
                  <p:embed/>
                  <p:pic>
                    <p:nvPicPr>
                      <p:cNvPr id="20" name="Object 19"/>
                      <p:cNvPicPr>
                        <a:picLocks noChangeAspect="1" noChangeArrowheads="1"/>
                      </p:cNvPicPr>
                      <p:nvPr/>
                    </p:nvPicPr>
                    <p:blipFill>
                      <a:blip r:embed="rId12"/>
                      <a:srcRect/>
                      <a:stretch>
                        <a:fillRect/>
                      </a:stretch>
                    </p:blipFill>
                    <p:spPr bwMode="auto">
                      <a:xfrm>
                        <a:off x="6877050" y="5917921"/>
                        <a:ext cx="1828800" cy="8255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extLst>
      <p:ext uri="{BB962C8B-B14F-4D97-AF65-F5344CB8AC3E}">
        <p14:creationId xmlns:p14="http://schemas.microsoft.com/office/powerpoint/2010/main" val="12042335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loss, energy dissipation rate, velocity gradient</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949014600"/>
              </p:ext>
            </p:extLst>
          </p:nvPr>
        </p:nvGraphicFramePr>
        <p:xfrm>
          <a:off x="1309688" y="1773238"/>
          <a:ext cx="1593850" cy="969962"/>
        </p:xfrm>
        <a:graphic>
          <a:graphicData uri="http://schemas.openxmlformats.org/presentationml/2006/ole">
            <mc:AlternateContent xmlns:mc="http://schemas.openxmlformats.org/markup-compatibility/2006">
              <mc:Choice xmlns:v="urn:schemas-microsoft-com:vml" Requires="v">
                <p:oleObj spid="_x0000_s1743913" name="Equation" r:id="rId3" imgW="1358640" imgH="825480" progId="Equation.DSMT4">
                  <p:embed/>
                </p:oleObj>
              </mc:Choice>
              <mc:Fallback>
                <p:oleObj name="Equation" r:id="rId3" imgW="1358640" imgH="825480" progId="Equation.DSMT4">
                  <p:embed/>
                  <p:pic>
                    <p:nvPicPr>
                      <p:cNvPr id="0" name="Object 6"/>
                      <p:cNvPicPr>
                        <a:picLocks noChangeAspect="1" noChangeArrowheads="1"/>
                      </p:cNvPicPr>
                      <p:nvPr/>
                    </p:nvPicPr>
                    <p:blipFill>
                      <a:blip r:embed="rId4"/>
                      <a:srcRect/>
                      <a:stretch>
                        <a:fillRect/>
                      </a:stretch>
                    </p:blipFill>
                    <p:spPr bwMode="auto">
                      <a:xfrm>
                        <a:off x="1309688" y="1773238"/>
                        <a:ext cx="1593850" cy="969962"/>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432795728"/>
              </p:ext>
            </p:extLst>
          </p:nvPr>
        </p:nvGraphicFramePr>
        <p:xfrm>
          <a:off x="868363" y="4105275"/>
          <a:ext cx="1003300" cy="800100"/>
        </p:xfrm>
        <a:graphic>
          <a:graphicData uri="http://schemas.openxmlformats.org/presentationml/2006/ole">
            <mc:AlternateContent xmlns:mc="http://schemas.openxmlformats.org/markup-compatibility/2006">
              <mc:Choice xmlns:v="urn:schemas-microsoft-com:vml" Requires="v">
                <p:oleObj spid="_x0000_s1743914" name="Equation" r:id="rId5" imgW="1002960" imgH="799920" progId="Equation.DSMT4">
                  <p:embed/>
                </p:oleObj>
              </mc:Choice>
              <mc:Fallback>
                <p:oleObj name="Equation" r:id="rId5" imgW="1002960" imgH="79992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8363" y="4105275"/>
                        <a:ext cx="10033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59658452"/>
              </p:ext>
            </p:extLst>
          </p:nvPr>
        </p:nvGraphicFramePr>
        <p:xfrm>
          <a:off x="1641475" y="2921000"/>
          <a:ext cx="977900" cy="800100"/>
        </p:xfrm>
        <a:graphic>
          <a:graphicData uri="http://schemas.openxmlformats.org/presentationml/2006/ole">
            <mc:AlternateContent xmlns:mc="http://schemas.openxmlformats.org/markup-compatibility/2006">
              <mc:Choice xmlns:v="urn:schemas-microsoft-com:vml" Requires="v">
                <p:oleObj spid="_x0000_s1743915" name="Equation" r:id="rId7" imgW="977760" imgH="799920" progId="Equation.DSMT4">
                  <p:embed/>
                </p:oleObj>
              </mc:Choice>
              <mc:Fallback>
                <p:oleObj name="Equation" r:id="rId7" imgW="977760" imgH="799920" progId="Equation.DSMT4">
                  <p:embed/>
                  <p:pic>
                    <p:nvPicPr>
                      <p:cNvPr id="0" name="Object 4"/>
                      <p:cNvPicPr>
                        <a:picLocks noChangeAspect="1" noChangeArrowheads="1"/>
                      </p:cNvPicPr>
                      <p:nvPr/>
                    </p:nvPicPr>
                    <p:blipFill>
                      <a:blip r:embed="rId8"/>
                      <a:srcRect/>
                      <a:stretch>
                        <a:fillRect/>
                      </a:stretch>
                    </p:blipFill>
                    <p:spPr bwMode="auto">
                      <a:xfrm>
                        <a:off x="1641475" y="2921000"/>
                        <a:ext cx="9779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84495010"/>
              </p:ext>
            </p:extLst>
          </p:nvPr>
        </p:nvGraphicFramePr>
        <p:xfrm>
          <a:off x="2690813" y="4276725"/>
          <a:ext cx="1016000" cy="342900"/>
        </p:xfrm>
        <a:graphic>
          <a:graphicData uri="http://schemas.openxmlformats.org/presentationml/2006/ole">
            <mc:AlternateContent xmlns:mc="http://schemas.openxmlformats.org/markup-compatibility/2006">
              <mc:Choice xmlns:v="urn:schemas-microsoft-com:vml" Requires="v">
                <p:oleObj spid="_x0000_s1743916" name="Equation" r:id="rId9" imgW="1015920" imgH="342720" progId="Equation.DSMT4">
                  <p:embed/>
                </p:oleObj>
              </mc:Choice>
              <mc:Fallback>
                <p:oleObj name="Equation" r:id="rId9" imgW="1015920" imgH="342720" progId="Equation.DSMT4">
                  <p:embed/>
                  <p:pic>
                    <p:nvPicPr>
                      <p:cNvPr id="0" name=""/>
                      <p:cNvPicPr>
                        <a:picLocks noChangeAspect="1" noChangeArrowheads="1"/>
                      </p:cNvPicPr>
                      <p:nvPr/>
                    </p:nvPicPr>
                    <p:blipFill>
                      <a:blip r:embed="rId10"/>
                      <a:srcRect/>
                      <a:stretch>
                        <a:fillRect/>
                      </a:stretch>
                    </p:blipFill>
                    <p:spPr bwMode="auto">
                      <a:xfrm>
                        <a:off x="2690813" y="4276725"/>
                        <a:ext cx="1016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568411" y="5815914"/>
            <a:ext cx="8416198" cy="954107"/>
          </a:xfrm>
          <a:prstGeom prst="rect">
            <a:avLst/>
          </a:prstGeom>
          <a:noFill/>
        </p:spPr>
        <p:txBody>
          <a:bodyPr wrap="square" rtlCol="0">
            <a:spAutoFit/>
          </a:bodyPr>
          <a:lstStyle/>
          <a:p>
            <a:r>
              <a:rPr lang="en-US" dirty="0" smtClean="0"/>
              <a:t>Use these equations to relate velocity gradient to velocity (and then to flow geometry)</a:t>
            </a:r>
            <a:endParaRPr lang="en-US" dirty="0"/>
          </a:p>
        </p:txBody>
      </p:sp>
    </p:spTree>
    <p:extLst>
      <p:ext uri="{BB962C8B-B14F-4D97-AF65-F5344CB8AC3E}">
        <p14:creationId xmlns:p14="http://schemas.microsoft.com/office/powerpoint/2010/main" val="305121565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Question</a:t>
            </a:r>
            <a:endParaRPr lang="en-US" dirty="0"/>
          </a:p>
        </p:txBody>
      </p:sp>
      <p:sp>
        <p:nvSpPr>
          <p:cNvPr id="3" name="Content Placeholder 2"/>
          <p:cNvSpPr>
            <a:spLocks noGrp="1"/>
          </p:cNvSpPr>
          <p:nvPr>
            <p:ph idx="1"/>
          </p:nvPr>
        </p:nvSpPr>
        <p:spPr/>
        <p:txBody>
          <a:bodyPr/>
          <a:lstStyle/>
          <a:p>
            <a:r>
              <a:rPr lang="en-US" dirty="0" smtClean="0"/>
              <a:t>Test format: What types of questions should we expect? </a:t>
            </a:r>
          </a:p>
          <a:p>
            <a:pPr lvl="1"/>
            <a:r>
              <a:rPr lang="en-US" dirty="0" smtClean="0"/>
              <a:t>7 multiple choice questions (4 points each)</a:t>
            </a:r>
          </a:p>
          <a:p>
            <a:pPr lvl="1"/>
            <a:r>
              <a:rPr lang="en-US" dirty="0" smtClean="0"/>
              <a:t>Short problems (includes one graph)</a:t>
            </a:r>
          </a:p>
          <a:p>
            <a:r>
              <a:rPr lang="en-US" dirty="0" smtClean="0"/>
              <a:t>How far should we be able to extrapolate beyond what is in the notes?</a:t>
            </a:r>
          </a:p>
          <a:p>
            <a:pPr lvl="1"/>
            <a:r>
              <a:rPr lang="en-US" dirty="0" smtClean="0"/>
              <a:t>You should understand the fundamental concepts and be able to talk about those concepts with your friends</a:t>
            </a:r>
          </a:p>
          <a:p>
            <a:pPr lvl="1"/>
            <a:r>
              <a:rPr lang="en-US" dirty="0" smtClean="0"/>
              <a:t>Algebra and arithmetic are expected</a:t>
            </a:r>
          </a:p>
          <a:p>
            <a:pPr lvl="1"/>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dissipation rate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5589882"/>
              </p:ext>
            </p:extLst>
          </p:nvPr>
        </p:nvGraphicFramePr>
        <p:xfrm>
          <a:off x="457200" y="1600200"/>
          <a:ext cx="8229600" cy="3261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272415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370840">
                <a:tc>
                  <a:txBody>
                    <a:bodyPr/>
                    <a:lstStyle/>
                    <a:p>
                      <a:pPr algn="ctr"/>
                      <a:r>
                        <a:rPr lang="en-US" sz="2800" dirty="0" smtClean="0">
                          <a:latin typeface="Symbol" pitchFamily="18" charset="2"/>
                        </a:rPr>
                        <a:t>e</a:t>
                      </a:r>
                      <a:endParaRPr lang="en-US" sz="2800" dirty="0">
                        <a:latin typeface="Symbol" pitchFamily="18" charset="2"/>
                      </a:endParaRPr>
                    </a:p>
                  </a:txBody>
                  <a:tcPr/>
                </a:tc>
                <a:tc>
                  <a:txBody>
                    <a:bodyPr/>
                    <a:lstStyle/>
                    <a:p>
                      <a:pPr algn="ctr"/>
                      <a:r>
                        <a:rPr lang="en-US" sz="2800" dirty="0" smtClean="0"/>
                        <a:t>Equation source</a:t>
                      </a:r>
                      <a:endParaRPr lang="en-US" sz="2800" dirty="0"/>
                    </a:p>
                  </a:txBody>
                  <a:tcPr/>
                </a:tc>
                <a:tc>
                  <a:txBody>
                    <a:bodyPr/>
                    <a:lstStyle/>
                    <a:p>
                      <a:pPr algn="ctr"/>
                      <a:r>
                        <a:rPr lang="en-US" sz="2800" dirty="0" smtClean="0"/>
                        <a:t>Equation</a:t>
                      </a:r>
                      <a:endParaRPr lang="en-US" sz="2800" dirty="0"/>
                    </a:p>
                  </a:txBody>
                  <a:tcPr/>
                </a:tc>
                <a:tc>
                  <a:txBody>
                    <a:bodyPr/>
                    <a:lstStyle/>
                    <a:p>
                      <a:pPr algn="ctr"/>
                      <a:r>
                        <a:rPr lang="en-US" sz="2800" baseline="0" dirty="0" smtClean="0"/>
                        <a:t>scale</a:t>
                      </a:r>
                      <a:endParaRPr lang="en-US" sz="2800" dirty="0"/>
                    </a:p>
                  </a:txBody>
                  <a:tcPr/>
                </a:tc>
                <a:extLst>
                  <a:ext uri="{0D108BD9-81ED-4DB2-BD59-A6C34878D82A}">
                    <a16:rowId xmlns:a16="http://schemas.microsoft.com/office/drawing/2014/main" val="10000"/>
                  </a:ext>
                </a:extLst>
              </a:tr>
              <a:tr h="370840">
                <a:tc>
                  <a:txBody>
                    <a:bodyPr/>
                    <a:lstStyle/>
                    <a:p>
                      <a:r>
                        <a:rPr lang="en-US" sz="2800" dirty="0" smtClean="0"/>
                        <a:t>Ave</a:t>
                      </a:r>
                      <a:endParaRPr lang="en-US" sz="2800" dirty="0"/>
                    </a:p>
                  </a:txBody>
                  <a:tcPr/>
                </a:tc>
                <a:tc>
                  <a:txBody>
                    <a:bodyPr/>
                    <a:lstStyle/>
                    <a:p>
                      <a:r>
                        <a:rPr lang="en-US" sz="2800" dirty="0" smtClean="0"/>
                        <a:t>Control volume</a:t>
                      </a:r>
                    </a:p>
                    <a:p>
                      <a:pPr marL="457200" indent="-457200">
                        <a:buFont typeface="Arial" pitchFamily="34" charset="0"/>
                        <a:buChar char="•"/>
                      </a:pPr>
                      <a:r>
                        <a:rPr lang="en-US" sz="2800" dirty="0" smtClean="0"/>
                        <a:t>mass</a:t>
                      </a:r>
                    </a:p>
                    <a:p>
                      <a:pPr marL="457200" indent="-457200">
                        <a:buFont typeface="Arial" pitchFamily="34" charset="0"/>
                        <a:buChar char="•"/>
                      </a:pPr>
                      <a:r>
                        <a:rPr lang="en-US" sz="2800" dirty="0" smtClean="0"/>
                        <a:t>momentum</a:t>
                      </a:r>
                    </a:p>
                    <a:p>
                      <a:pPr marL="457200" indent="-457200">
                        <a:buFont typeface="Arial" pitchFamily="34" charset="0"/>
                        <a:buChar char="•"/>
                      </a:pPr>
                      <a:r>
                        <a:rPr lang="en-US" sz="2800" dirty="0" smtClean="0"/>
                        <a:t>energy</a:t>
                      </a:r>
                      <a:endParaRPr lang="en-US" sz="2800" dirty="0"/>
                    </a:p>
                  </a:txBody>
                  <a:tcPr/>
                </a:tc>
                <a:tc>
                  <a:txBody>
                    <a:bodyPr/>
                    <a:lstStyle/>
                    <a:p>
                      <a:endParaRPr lang="en-US" sz="2800" dirty="0"/>
                    </a:p>
                  </a:txBody>
                  <a:tcPr/>
                </a:tc>
                <a:tc>
                  <a:txBody>
                    <a:bodyPr/>
                    <a:lstStyle/>
                    <a:p>
                      <a:r>
                        <a:rPr lang="en-US" sz="2800" dirty="0" smtClean="0"/>
                        <a:t>time over which energy is dissipated</a:t>
                      </a:r>
                      <a:endParaRPr lang="en-US" sz="2800" dirty="0"/>
                    </a:p>
                  </a:txBody>
                  <a:tcPr/>
                </a:tc>
                <a:extLst>
                  <a:ext uri="{0D108BD9-81ED-4DB2-BD59-A6C34878D82A}">
                    <a16:rowId xmlns:a16="http://schemas.microsoft.com/office/drawing/2014/main" val="10001"/>
                  </a:ext>
                </a:extLst>
              </a:tr>
              <a:tr h="370840">
                <a:tc>
                  <a:txBody>
                    <a:bodyPr/>
                    <a:lstStyle/>
                    <a:p>
                      <a:r>
                        <a:rPr lang="en-US" sz="2800" dirty="0" smtClean="0"/>
                        <a:t>Max</a:t>
                      </a:r>
                      <a:endParaRPr lang="en-US" sz="2800" dirty="0"/>
                    </a:p>
                  </a:txBody>
                  <a:tcPr/>
                </a:tc>
                <a:tc>
                  <a:txBody>
                    <a:bodyPr/>
                    <a:lstStyle/>
                    <a:p>
                      <a:r>
                        <a:rPr lang="en-US" sz="2800" dirty="0" smtClean="0"/>
                        <a:t>Dimensional analysis</a:t>
                      </a:r>
                      <a:endParaRPr lang="en-US" sz="2800" dirty="0"/>
                    </a:p>
                  </a:txBody>
                  <a:tcPr/>
                </a:tc>
                <a:tc>
                  <a:txBody>
                    <a:bodyPr/>
                    <a:lstStyle/>
                    <a:p>
                      <a:endParaRPr lang="en-US" sz="2800" dirty="0"/>
                    </a:p>
                  </a:txBody>
                  <a:tcPr/>
                </a:tc>
                <a:tc>
                  <a:txBody>
                    <a:bodyPr/>
                    <a:lstStyle/>
                    <a:p>
                      <a:r>
                        <a:rPr lang="en-US" sz="2800" dirty="0" smtClean="0"/>
                        <a:t>Flow dimension</a:t>
                      </a:r>
                      <a:endParaRPr lang="en-US" sz="2800" dirty="0"/>
                    </a:p>
                  </a:txBody>
                  <a:tcPr/>
                </a:tc>
                <a:extLst>
                  <a:ext uri="{0D108BD9-81ED-4DB2-BD59-A6C34878D82A}">
                    <a16:rowId xmlns:a16="http://schemas.microsoft.com/office/drawing/2014/main" val="10002"/>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04481738"/>
              </p:ext>
            </p:extLst>
          </p:nvPr>
        </p:nvGraphicFramePr>
        <p:xfrm>
          <a:off x="4606097" y="3892030"/>
          <a:ext cx="1714500" cy="838200"/>
        </p:xfrm>
        <a:graphic>
          <a:graphicData uri="http://schemas.openxmlformats.org/presentationml/2006/ole">
            <mc:AlternateContent xmlns:mc="http://schemas.openxmlformats.org/markup-compatibility/2006">
              <mc:Choice xmlns:v="urn:schemas-microsoft-com:vml" Requires="v">
                <p:oleObj spid="_x0000_s1738798" name="Equation" r:id="rId3" imgW="1714320" imgH="838080" progId="Equation.DSMT4">
                  <p:embed/>
                </p:oleObj>
              </mc:Choice>
              <mc:Fallback>
                <p:oleObj name="Equation" r:id="rId3" imgW="1714320" imgH="838080" progId="Equation.DSMT4">
                  <p:embed/>
                  <p:pic>
                    <p:nvPicPr>
                      <p:cNvPr id="0" name="Object 2"/>
                      <p:cNvPicPr>
                        <a:picLocks noChangeAspect="1" noChangeArrowheads="1"/>
                      </p:cNvPicPr>
                      <p:nvPr/>
                    </p:nvPicPr>
                    <p:blipFill>
                      <a:blip r:embed="rId4"/>
                      <a:srcRect/>
                      <a:stretch>
                        <a:fillRect/>
                      </a:stretch>
                    </p:blipFill>
                    <p:spPr bwMode="auto">
                      <a:xfrm>
                        <a:off x="4606097" y="3892030"/>
                        <a:ext cx="17145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44199925"/>
              </p:ext>
            </p:extLst>
          </p:nvPr>
        </p:nvGraphicFramePr>
        <p:xfrm>
          <a:off x="4650547" y="2457900"/>
          <a:ext cx="1625600" cy="850900"/>
        </p:xfrm>
        <a:graphic>
          <a:graphicData uri="http://schemas.openxmlformats.org/presentationml/2006/ole">
            <mc:AlternateContent xmlns:mc="http://schemas.openxmlformats.org/markup-compatibility/2006">
              <mc:Choice xmlns:v="urn:schemas-microsoft-com:vml" Requires="v">
                <p:oleObj spid="_x0000_s1738799" name="Equation" r:id="rId5" imgW="1625400" imgH="850680" progId="Equation.DSMT4">
                  <p:embed/>
                </p:oleObj>
              </mc:Choice>
              <mc:Fallback>
                <p:oleObj name="Equation" r:id="rId5" imgW="1625400" imgH="850680" progId="Equation.DSMT4">
                  <p:embed/>
                  <p:pic>
                    <p:nvPicPr>
                      <p:cNvPr id="0" name="Object 4"/>
                      <p:cNvPicPr>
                        <a:picLocks noChangeAspect="1" noChangeArrowheads="1"/>
                      </p:cNvPicPr>
                      <p:nvPr/>
                    </p:nvPicPr>
                    <p:blipFill>
                      <a:blip r:embed="rId6"/>
                      <a:srcRect/>
                      <a:stretch>
                        <a:fillRect/>
                      </a:stretch>
                    </p:blipFill>
                    <p:spPr bwMode="auto">
                      <a:xfrm>
                        <a:off x="4650547" y="2457900"/>
                        <a:ext cx="16256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7" name="Straight Arrow Connector 6"/>
          <p:cNvCxnSpPr/>
          <p:nvPr/>
        </p:nvCxnSpPr>
        <p:spPr bwMode="auto">
          <a:xfrm flipH="1">
            <a:off x="6241774" y="2415175"/>
            <a:ext cx="795130" cy="656016"/>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9" name="Straight Arrow Connector 8"/>
          <p:cNvCxnSpPr/>
          <p:nvPr/>
        </p:nvCxnSpPr>
        <p:spPr bwMode="auto">
          <a:xfrm flipH="1" flipV="1">
            <a:off x="6042991" y="4591878"/>
            <a:ext cx="953777" cy="69574"/>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Tree>
    <p:extLst>
      <p:ext uri="{BB962C8B-B14F-4D97-AF65-F5344CB8AC3E}">
        <p14:creationId xmlns:p14="http://schemas.microsoft.com/office/powerpoint/2010/main" val="151309727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Energy Dissipation Rate</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617258911"/>
                  </p:ext>
                </p:extLst>
              </p:nvPr>
            </p:nvGraphicFramePr>
            <p:xfrm>
              <a:off x="538682" y="1600200"/>
              <a:ext cx="6605068" cy="3779520"/>
            </p:xfrm>
            <a:graphic>
              <a:graphicData uri="http://schemas.openxmlformats.org/drawingml/2006/table">
                <a:tbl>
                  <a:tblPr firstRow="1" bandRow="1">
                    <a:tableStyleId>{5C22544A-7EE6-4342-B048-85BDC9FD1C3A}</a:tableStyleId>
                  </a:tblPr>
                  <a:tblGrid>
                    <a:gridCol w="1785418">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2019300">
                      <a:extLst>
                        <a:ext uri="{9D8B030D-6E8A-4147-A177-3AD203B41FA5}">
                          <a16:colId xmlns:a16="http://schemas.microsoft.com/office/drawing/2014/main" val="20003"/>
                        </a:ext>
                      </a:extLst>
                    </a:gridCol>
                  </a:tblGrid>
                  <a:tr h="370840">
                    <a:tc>
                      <a:txBody>
                        <a:bodyPr/>
                        <a:lstStyle/>
                        <a:p>
                          <a:pPr algn="ctr"/>
                          <a:r>
                            <a:rPr lang="en-US" sz="2800" dirty="0" smtClean="0"/>
                            <a:t>Type of expansion</a:t>
                          </a:r>
                          <a:endParaRPr lang="en-US" sz="2800" dirty="0"/>
                        </a:p>
                      </a:txBody>
                      <a:tcPr/>
                    </a:tc>
                    <a:tc>
                      <a:txBody>
                        <a:bodyPr/>
                        <a:lstStyle/>
                        <a:p>
                          <a:pPr algn="ctr"/>
                          <a:r>
                            <a:rPr lang="en-US" sz="2800" dirty="0" smtClean="0"/>
                            <a:t>Context</a:t>
                          </a:r>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800" b="1" i="1" kern="1200" smtClean="0">
                                    <a:solidFill>
                                      <a:schemeClr val="lt1"/>
                                    </a:solidFill>
                                    <a:latin typeface="Cambria Math"/>
                                    <a:ea typeface="+mn-ea"/>
                                    <a:cs typeface="+mn-cs"/>
                                  </a:rPr>
                                  <m:t>𝛱</m:t>
                                </m:r>
                              </m:oMath>
                            </m:oMathPara>
                          </a14:m>
                          <a:endParaRPr lang="en-US" sz="2800" dirty="0"/>
                        </a:p>
                      </a:txBody>
                      <a:tcPr/>
                    </a:tc>
                    <a:tc>
                      <a:txBody>
                        <a:bodyPr/>
                        <a:lstStyle/>
                        <a:p>
                          <a:pPr algn="ctr"/>
                          <a:r>
                            <a:rPr lang="en-US" sz="2800" dirty="0" smtClean="0"/>
                            <a:t>Equation</a:t>
                          </a:r>
                          <a:endParaRPr lang="en-US" sz="2800" dirty="0"/>
                        </a:p>
                      </a:txBody>
                      <a:tcPr/>
                    </a:tc>
                    <a:extLst>
                      <a:ext uri="{0D108BD9-81ED-4DB2-BD59-A6C34878D82A}">
                        <a16:rowId xmlns:a16="http://schemas.microsoft.com/office/drawing/2014/main" val="10000"/>
                      </a:ext>
                    </a:extLst>
                  </a:tr>
                  <a:tr h="370840">
                    <a:tc>
                      <a:txBody>
                        <a:bodyPr/>
                        <a:lstStyle/>
                        <a:p>
                          <a:r>
                            <a:rPr lang="en-US" sz="2800" dirty="0" smtClean="0"/>
                            <a:t>Round jet</a:t>
                          </a:r>
                        </a:p>
                        <a:p>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10001"/>
                      </a:ext>
                    </a:extLst>
                  </a:tr>
                  <a:tr h="370840">
                    <a:tc>
                      <a:txBody>
                        <a:bodyPr/>
                        <a:lstStyle/>
                        <a:p>
                          <a:r>
                            <a:rPr lang="en-US" sz="2800" dirty="0" smtClean="0"/>
                            <a:t>Plane jet</a:t>
                          </a:r>
                        </a:p>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10002"/>
                      </a:ext>
                    </a:extLst>
                  </a:tr>
                  <a:tr h="370840">
                    <a:tc>
                      <a:txBody>
                        <a:bodyPr/>
                        <a:lstStyle/>
                        <a:p>
                          <a:r>
                            <a:rPr lang="en-US" sz="2800" dirty="0" smtClean="0"/>
                            <a:t>Plate</a:t>
                          </a:r>
                        </a:p>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617258911"/>
                  </p:ext>
                </p:extLst>
              </p:nvPr>
            </p:nvGraphicFramePr>
            <p:xfrm>
              <a:off x="538682" y="1600200"/>
              <a:ext cx="6605068" cy="3779520"/>
            </p:xfrm>
            <a:graphic>
              <a:graphicData uri="http://schemas.openxmlformats.org/drawingml/2006/table">
                <a:tbl>
                  <a:tblPr firstRow="1" bandRow="1">
                    <a:tableStyleId>{5C22544A-7EE6-4342-B048-85BDC9FD1C3A}</a:tableStyleId>
                  </a:tblPr>
                  <a:tblGrid>
                    <a:gridCol w="1785418"/>
                    <a:gridCol w="1714500"/>
                    <a:gridCol w="1085850"/>
                    <a:gridCol w="2019300"/>
                  </a:tblGrid>
                  <a:tr h="944880">
                    <a:tc>
                      <a:txBody>
                        <a:bodyPr/>
                        <a:lstStyle/>
                        <a:p>
                          <a:pPr algn="ctr"/>
                          <a:r>
                            <a:rPr lang="en-US" sz="2800" dirty="0" smtClean="0"/>
                            <a:t>Type of expansion</a:t>
                          </a:r>
                          <a:endParaRPr lang="en-US" sz="2800" dirty="0"/>
                        </a:p>
                      </a:txBody>
                      <a:tcPr/>
                    </a:tc>
                    <a:tc>
                      <a:txBody>
                        <a:bodyPr/>
                        <a:lstStyle/>
                        <a:p>
                          <a:pPr algn="ctr"/>
                          <a:r>
                            <a:rPr lang="en-US" sz="2800" dirty="0" smtClean="0"/>
                            <a:t>Context</a:t>
                          </a:r>
                          <a:endParaRPr lang="en-US" sz="2800" dirty="0"/>
                        </a:p>
                      </a:txBody>
                      <a:tcPr/>
                    </a:tc>
                    <a:tc>
                      <a:txBody>
                        <a:bodyPr/>
                        <a:lstStyle/>
                        <a:p>
                          <a:endParaRPr lang="en-US"/>
                        </a:p>
                      </a:txBody>
                      <a:tcPr>
                        <a:blipFill rotWithShape="1">
                          <a:blip r:embed="rId3"/>
                          <a:stretch>
                            <a:fillRect l="-320670" t="-5806" r="-184916" b="-300000"/>
                          </a:stretch>
                        </a:blipFill>
                      </a:tcPr>
                    </a:tc>
                    <a:tc>
                      <a:txBody>
                        <a:bodyPr/>
                        <a:lstStyle/>
                        <a:p>
                          <a:pPr algn="ctr"/>
                          <a:r>
                            <a:rPr lang="en-US" sz="2800" dirty="0" smtClean="0"/>
                            <a:t>Equation</a:t>
                          </a:r>
                          <a:endParaRPr lang="en-US" sz="2800" dirty="0"/>
                        </a:p>
                      </a:txBody>
                      <a:tcPr/>
                    </a:tc>
                  </a:tr>
                  <a:tr h="944880">
                    <a:tc>
                      <a:txBody>
                        <a:bodyPr/>
                        <a:lstStyle/>
                        <a:p>
                          <a:r>
                            <a:rPr lang="en-US" sz="2800" dirty="0" smtClean="0"/>
                            <a:t>Round jet</a:t>
                          </a:r>
                        </a:p>
                        <a:p>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r>
                  <a:tr h="944880">
                    <a:tc>
                      <a:txBody>
                        <a:bodyPr/>
                        <a:lstStyle/>
                        <a:p>
                          <a:r>
                            <a:rPr lang="en-US" sz="2800" dirty="0" smtClean="0"/>
                            <a:t>Plane jet</a:t>
                          </a:r>
                        </a:p>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a:p>
                      </a:txBody>
                      <a:tcPr/>
                    </a:tc>
                  </a:tr>
                  <a:tr h="944880">
                    <a:tc>
                      <a:txBody>
                        <a:bodyPr/>
                        <a:lstStyle/>
                        <a:p>
                          <a:r>
                            <a:rPr lang="en-US" sz="2800" dirty="0" smtClean="0"/>
                            <a:t>Plate</a:t>
                          </a:r>
                        </a:p>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r>
                </a:tbl>
              </a:graphicData>
            </a:graphic>
          </p:graphicFrame>
        </mc:Fallback>
      </mc:AlternateContent>
      <p:graphicFrame>
        <p:nvGraphicFramePr>
          <p:cNvPr id="5" name="Object 4"/>
          <p:cNvGraphicFramePr>
            <a:graphicFrameLocks noChangeAspect="1"/>
          </p:cNvGraphicFramePr>
          <p:nvPr>
            <p:extLst>
              <p:ext uri="{D42A27DB-BD31-4B8C-83A1-F6EECF244321}">
                <p14:modId xmlns:p14="http://schemas.microsoft.com/office/powerpoint/2010/main" val="240934068"/>
              </p:ext>
            </p:extLst>
          </p:nvPr>
        </p:nvGraphicFramePr>
        <p:xfrm>
          <a:off x="6646441" y="6263603"/>
          <a:ext cx="273895" cy="248995"/>
        </p:xfrm>
        <a:graphic>
          <a:graphicData uri="http://schemas.openxmlformats.org/presentationml/2006/ole">
            <mc:AlternateContent xmlns:mc="http://schemas.openxmlformats.org/markup-compatibility/2006">
              <mc:Choice xmlns:v="urn:schemas-microsoft-com:vml" Requires="v">
                <p:oleObj spid="_x0000_s1737806" name="Equation" r:id="rId4" imgW="279360" imgH="253800" progId="Equation.DSMT4">
                  <p:embed/>
                </p:oleObj>
              </mc:Choice>
              <mc:Fallback>
                <p:oleObj name="Equation" r:id="rId4" imgW="279360" imgH="253800" progId="Equation.DSMT4">
                  <p:embed/>
                  <p:pic>
                    <p:nvPicPr>
                      <p:cNvPr id="0" name="Object 4"/>
                      <p:cNvPicPr>
                        <a:picLocks noChangeAspect="1" noChangeArrowheads="1"/>
                      </p:cNvPicPr>
                      <p:nvPr/>
                    </p:nvPicPr>
                    <p:blipFill>
                      <a:blip r:embed="rId5"/>
                      <a:srcRect/>
                      <a:stretch>
                        <a:fillRect/>
                      </a:stretch>
                    </p:blipFill>
                    <p:spPr bwMode="auto">
                      <a:xfrm>
                        <a:off x="6646441" y="6263603"/>
                        <a:ext cx="273895" cy="24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2321683" y="2689830"/>
            <a:ext cx="1655017" cy="523220"/>
          </a:xfrm>
          <a:prstGeom prst="rect">
            <a:avLst/>
          </a:prstGeom>
          <a:noFill/>
        </p:spPr>
        <p:txBody>
          <a:bodyPr wrap="none" rtlCol="0">
            <a:spAutoFit/>
          </a:bodyPr>
          <a:lstStyle/>
          <a:p>
            <a:r>
              <a:rPr lang="en-US" dirty="0" smtClean="0"/>
              <a:t>Rapid mix</a:t>
            </a:r>
            <a:endParaRPr lang="en-US" dirty="0"/>
          </a:p>
        </p:txBody>
      </p:sp>
      <p:sp>
        <p:nvSpPr>
          <p:cNvPr id="7" name="TextBox 6"/>
          <p:cNvSpPr txBox="1"/>
          <p:nvPr/>
        </p:nvSpPr>
        <p:spPr>
          <a:xfrm>
            <a:off x="2320796" y="3465790"/>
            <a:ext cx="1923489" cy="954107"/>
          </a:xfrm>
          <a:prstGeom prst="rect">
            <a:avLst/>
          </a:prstGeom>
          <a:noFill/>
        </p:spPr>
        <p:txBody>
          <a:bodyPr wrap="square" rtlCol="0">
            <a:spAutoFit/>
          </a:bodyPr>
          <a:lstStyle/>
          <a:p>
            <a:r>
              <a:rPr lang="en-US" dirty="0" smtClean="0"/>
              <a:t>Hydraulic </a:t>
            </a:r>
            <a:r>
              <a:rPr lang="en-US" dirty="0"/>
              <a:t>f</a:t>
            </a:r>
            <a:r>
              <a:rPr lang="en-US" dirty="0" smtClean="0"/>
              <a:t>locculator</a:t>
            </a:r>
            <a:endParaRPr lang="en-US" dirty="0"/>
          </a:p>
        </p:txBody>
      </p:sp>
      <p:sp>
        <p:nvSpPr>
          <p:cNvPr id="8" name="TextBox 7"/>
          <p:cNvSpPr txBox="1"/>
          <p:nvPr/>
        </p:nvSpPr>
        <p:spPr>
          <a:xfrm>
            <a:off x="2282695" y="4427664"/>
            <a:ext cx="1923489" cy="954107"/>
          </a:xfrm>
          <a:prstGeom prst="rect">
            <a:avLst/>
          </a:prstGeom>
          <a:noFill/>
        </p:spPr>
        <p:txBody>
          <a:bodyPr wrap="square" rtlCol="0">
            <a:spAutoFit/>
          </a:bodyPr>
          <a:lstStyle/>
          <a:p>
            <a:r>
              <a:rPr lang="en-US" dirty="0" smtClean="0"/>
              <a:t>Mechanical flocculator</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1676769502"/>
              </p:ext>
            </p:extLst>
          </p:nvPr>
        </p:nvGraphicFramePr>
        <p:xfrm>
          <a:off x="5154236" y="3581622"/>
          <a:ext cx="1904850" cy="695250"/>
        </p:xfrm>
        <a:graphic>
          <a:graphicData uri="http://schemas.openxmlformats.org/presentationml/2006/ole">
            <mc:AlternateContent xmlns:mc="http://schemas.openxmlformats.org/markup-compatibility/2006">
              <mc:Choice xmlns:v="urn:schemas-microsoft-com:vml" Requires="v">
                <p:oleObj spid="_x0000_s1737807" name="Equation" r:id="rId6" imgW="2539800" imgH="927000" progId="Equation.DSMT4">
                  <p:embed/>
                </p:oleObj>
              </mc:Choice>
              <mc:Fallback>
                <p:oleObj name="Equation" r:id="rId6" imgW="2539800" imgH="9270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4236" y="3581622"/>
                        <a:ext cx="1904850" cy="69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979533581"/>
              </p:ext>
            </p:extLst>
          </p:nvPr>
        </p:nvGraphicFramePr>
        <p:xfrm>
          <a:off x="5161213" y="2635668"/>
          <a:ext cx="1952370" cy="695250"/>
        </p:xfrm>
        <a:graphic>
          <a:graphicData uri="http://schemas.openxmlformats.org/presentationml/2006/ole">
            <mc:AlternateContent xmlns:mc="http://schemas.openxmlformats.org/markup-compatibility/2006">
              <mc:Choice xmlns:v="urn:schemas-microsoft-com:vml" Requires="v">
                <p:oleObj spid="_x0000_s1737808" name="Equation" r:id="rId8" imgW="2603160" imgH="927000" progId="Equation.DSMT4">
                  <p:embed/>
                </p:oleObj>
              </mc:Choice>
              <mc:Fallback>
                <p:oleObj name="Equation" r:id="rId8" imgW="2603160" imgH="927000" progId="Equation.DSMT4">
                  <p:embed/>
                  <p:pic>
                    <p:nvPicPr>
                      <p:cNvPr id="0" name=""/>
                      <p:cNvPicPr>
                        <a:picLocks noChangeAspect="1" noChangeArrowheads="1"/>
                      </p:cNvPicPr>
                      <p:nvPr/>
                    </p:nvPicPr>
                    <p:blipFill>
                      <a:blip r:embed="rId9"/>
                      <a:srcRect/>
                      <a:stretch>
                        <a:fillRect/>
                      </a:stretch>
                    </p:blipFill>
                    <p:spPr bwMode="auto">
                      <a:xfrm>
                        <a:off x="5161213" y="2635668"/>
                        <a:ext cx="1952370" cy="69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 name="Picture 343"/>
          <p:cNvPicPr>
            <a:picLocks noChangeArrowheads="1"/>
          </p:cNvPicPr>
          <p:nvPr/>
        </p:nvPicPr>
        <p:blipFill rotWithShape="1">
          <a:blip r:embed="rId10" cstate="screen"/>
          <a:srcRect b="58820"/>
          <a:stretch/>
        </p:blipFill>
        <p:spPr bwMode="auto">
          <a:xfrm rot="16200000">
            <a:off x="8040793" y="3045772"/>
            <a:ext cx="325581" cy="1924537"/>
          </a:xfrm>
          <a:prstGeom prst="rect">
            <a:avLst/>
          </a:prstGeom>
          <a:noFill/>
          <a:ln w="0">
            <a:noFill/>
            <a:miter lim="800000"/>
            <a:headEnd/>
            <a:tailEnd/>
          </a:ln>
        </p:spPr>
      </p:pic>
      <p:pic>
        <p:nvPicPr>
          <p:cNvPr id="14" name="Picture 2"/>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9746" t="31362" r="27783" b="44387"/>
          <a:stretch/>
        </p:blipFill>
        <p:spPr bwMode="auto">
          <a:xfrm>
            <a:off x="7185236" y="4504960"/>
            <a:ext cx="2036696" cy="772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p:cNvPicPr>
            <a:picLocks noChangeAspect="1" noChangeArrowheads="1"/>
          </p:cNvPicPr>
          <p:nvPr/>
        </p:nvPicPr>
        <p:blipFill>
          <a:blip r:embed="rId12"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7691892" y="2026522"/>
            <a:ext cx="1023383" cy="143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4244285" y="4714742"/>
            <a:ext cx="633507" cy="400110"/>
          </a:xfrm>
          <a:prstGeom prst="rect">
            <a:avLst/>
          </a:prstGeom>
        </p:spPr>
        <p:txBody>
          <a:bodyPr wrap="none">
            <a:spAutoFit/>
          </a:bodyPr>
          <a:lstStyle/>
          <a:p>
            <a:r>
              <a:rPr lang="en-US" sz="2000" dirty="0" smtClean="0"/>
              <a:t>0.34</a:t>
            </a:r>
            <a:endParaRPr lang="en-US" sz="2000" dirty="0"/>
          </a:p>
        </p:txBody>
      </p:sp>
      <p:sp>
        <p:nvSpPr>
          <p:cNvPr id="18" name="Rectangle 17"/>
          <p:cNvSpPr/>
          <p:nvPr/>
        </p:nvSpPr>
        <p:spPr>
          <a:xfrm>
            <a:off x="4206184" y="3780113"/>
            <a:ext cx="761747" cy="400110"/>
          </a:xfrm>
          <a:prstGeom prst="rect">
            <a:avLst/>
          </a:prstGeom>
        </p:spPr>
        <p:txBody>
          <a:bodyPr wrap="none">
            <a:spAutoFit/>
          </a:bodyPr>
          <a:lstStyle/>
          <a:p>
            <a:r>
              <a:rPr lang="en-US" sz="2000" dirty="0" smtClean="0"/>
              <a:t>0.225</a:t>
            </a:r>
            <a:endParaRPr lang="en-US" sz="2000" dirty="0"/>
          </a:p>
        </p:txBody>
      </p:sp>
      <p:sp>
        <p:nvSpPr>
          <p:cNvPr id="19" name="Rectangle 18"/>
          <p:cNvSpPr/>
          <p:nvPr/>
        </p:nvSpPr>
        <p:spPr>
          <a:xfrm>
            <a:off x="4180164" y="2812940"/>
            <a:ext cx="505267" cy="400110"/>
          </a:xfrm>
          <a:prstGeom prst="rect">
            <a:avLst/>
          </a:prstGeom>
        </p:spPr>
        <p:txBody>
          <a:bodyPr wrap="none">
            <a:spAutoFit/>
          </a:bodyPr>
          <a:lstStyle/>
          <a:p>
            <a:r>
              <a:rPr lang="en-US" sz="2000" dirty="0" smtClean="0"/>
              <a:t>0.5</a:t>
            </a:r>
            <a:endParaRPr lang="en-US" sz="2000" dirty="0"/>
          </a:p>
        </p:txBody>
      </p:sp>
      <p:graphicFrame>
        <p:nvGraphicFramePr>
          <p:cNvPr id="20" name="Object 19"/>
          <p:cNvGraphicFramePr>
            <a:graphicFrameLocks noChangeAspect="1"/>
          </p:cNvGraphicFramePr>
          <p:nvPr>
            <p:extLst>
              <p:ext uri="{D42A27DB-BD31-4B8C-83A1-F6EECF244321}">
                <p14:modId xmlns:p14="http://schemas.microsoft.com/office/powerpoint/2010/main" val="1867881258"/>
              </p:ext>
            </p:extLst>
          </p:nvPr>
        </p:nvGraphicFramePr>
        <p:xfrm>
          <a:off x="5260115" y="4543426"/>
          <a:ext cx="1571400" cy="695250"/>
        </p:xfrm>
        <a:graphic>
          <a:graphicData uri="http://schemas.openxmlformats.org/presentationml/2006/ole">
            <mc:AlternateContent xmlns:mc="http://schemas.openxmlformats.org/markup-compatibility/2006">
              <mc:Choice xmlns:v="urn:schemas-microsoft-com:vml" Requires="v">
                <p:oleObj spid="_x0000_s1737809" name="Equation" r:id="rId13" imgW="2095200" imgH="927000" progId="Equation.DSMT4">
                  <p:embed/>
                </p:oleObj>
              </mc:Choice>
              <mc:Fallback>
                <p:oleObj name="Equation" r:id="rId13" imgW="2095200" imgH="9270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60115" y="4543426"/>
                        <a:ext cx="1571400" cy="69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50727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7" grpId="0"/>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and Energy</a:t>
            </a:r>
            <a:endParaRPr lang="en-US" dirty="0"/>
          </a:p>
        </p:txBody>
      </p:sp>
      <p:sp>
        <p:nvSpPr>
          <p:cNvPr id="3" name="Content Placeholder 2"/>
          <p:cNvSpPr>
            <a:spLocks noGrp="1"/>
          </p:cNvSpPr>
          <p:nvPr>
            <p:ph idx="1"/>
          </p:nvPr>
        </p:nvSpPr>
        <p:spPr/>
        <p:txBody>
          <a:bodyPr/>
          <a:lstStyle/>
          <a:p>
            <a:r>
              <a:rPr lang="en-US" dirty="0" smtClean="0"/>
              <a:t>Energy: Joule = Newton*meter</a:t>
            </a:r>
          </a:p>
          <a:p>
            <a:r>
              <a:rPr lang="en-US" dirty="0" smtClean="0"/>
              <a:t>Power: Watt = Joule/s</a:t>
            </a:r>
            <a:endParaRPr lang="en-US" dirty="0"/>
          </a:p>
          <a:p>
            <a:r>
              <a:rPr lang="en-US" dirty="0" smtClean="0"/>
              <a:t>Water elevation change in an AguaClara plant is about 2 m. How much energy are we using per kg of water?</a:t>
            </a:r>
          </a:p>
          <a:p>
            <a:r>
              <a:rPr lang="en-US" dirty="0" smtClean="0"/>
              <a:t>If the flow rate is 100 L/s, what is the equivalent power?</a:t>
            </a:r>
          </a:p>
          <a:p>
            <a:endParaRPr lang="en-US" dirty="0"/>
          </a:p>
          <a:p>
            <a:r>
              <a:rPr lang="en-US" dirty="0" smtClean="0"/>
              <a:t>Desalination = 1 km, distillation = 250 km</a:t>
            </a:r>
            <a:endParaRPr lang="en-US" dirty="0"/>
          </a:p>
        </p:txBody>
      </p:sp>
      <p:sp>
        <p:nvSpPr>
          <p:cNvPr id="4" name="Rectangle 3"/>
          <p:cNvSpPr/>
          <p:nvPr/>
        </p:nvSpPr>
        <p:spPr>
          <a:xfrm>
            <a:off x="4785185" y="3849410"/>
            <a:ext cx="4187365" cy="523220"/>
          </a:xfrm>
          <a:prstGeom prst="rect">
            <a:avLst/>
          </a:prstGeom>
        </p:spPr>
        <p:txBody>
          <a:bodyPr wrap="none">
            <a:spAutoFit/>
          </a:bodyPr>
          <a:lstStyle/>
          <a:p>
            <a:r>
              <a:rPr lang="en-US" dirty="0"/>
              <a:t>2m*g = 19.6 (m/s)^2 = J/kg</a:t>
            </a:r>
          </a:p>
        </p:txBody>
      </p:sp>
      <p:sp>
        <p:nvSpPr>
          <p:cNvPr id="5" name="Rectangle 4"/>
          <p:cNvSpPr/>
          <p:nvPr/>
        </p:nvSpPr>
        <p:spPr>
          <a:xfrm>
            <a:off x="1030517" y="5359244"/>
            <a:ext cx="6896100" cy="523220"/>
          </a:xfrm>
          <a:prstGeom prst="rect">
            <a:avLst/>
          </a:prstGeom>
        </p:spPr>
        <p:txBody>
          <a:bodyPr wrap="square">
            <a:spAutoFit/>
          </a:bodyPr>
          <a:lstStyle/>
          <a:p>
            <a:r>
              <a:rPr lang="en-US" dirty="0"/>
              <a:t>0.1m^3/s*1000kg/m^3*19.6J/kg = </a:t>
            </a:r>
            <a:r>
              <a:rPr lang="en-US" dirty="0" smtClean="0"/>
              <a:t>1900 W</a:t>
            </a:r>
            <a:endParaRPr lang="en-US" dirty="0"/>
          </a:p>
        </p:txBody>
      </p:sp>
    </p:spTree>
    <p:extLst>
      <p:ext uri="{BB962C8B-B14F-4D97-AF65-F5344CB8AC3E}">
        <p14:creationId xmlns:p14="http://schemas.microsoft.com/office/powerpoint/2010/main" val="2819574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all of the parameters in the Floc Model</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22914276"/>
              </p:ext>
            </p:extLst>
          </p:nvPr>
        </p:nvGraphicFramePr>
        <p:xfrm>
          <a:off x="2036763" y="5486400"/>
          <a:ext cx="1790700" cy="838200"/>
        </p:xfrm>
        <a:graphic>
          <a:graphicData uri="http://schemas.openxmlformats.org/presentationml/2006/ole">
            <mc:AlternateContent xmlns:mc="http://schemas.openxmlformats.org/markup-compatibility/2006">
              <mc:Choice xmlns:v="urn:schemas-microsoft-com:vml" Requires="v">
                <p:oleObj spid="_x0000_s1742905" name="Equation" r:id="rId3" imgW="1790640" imgH="838080" progId="Equation.DSMT4">
                  <p:embed/>
                </p:oleObj>
              </mc:Choice>
              <mc:Fallback>
                <p:oleObj name="Equation" r:id="rId3" imgW="1790640" imgH="838080" progId="Equation.DSMT4">
                  <p:embed/>
                  <p:pic>
                    <p:nvPicPr>
                      <p:cNvPr id="0" name="Object 19"/>
                      <p:cNvPicPr>
                        <a:picLocks noChangeAspect="1" noChangeArrowheads="1"/>
                      </p:cNvPicPr>
                      <p:nvPr/>
                    </p:nvPicPr>
                    <p:blipFill>
                      <a:blip r:embed="rId4"/>
                      <a:srcRect/>
                      <a:stretch>
                        <a:fillRect/>
                      </a:stretch>
                    </p:blipFill>
                    <p:spPr bwMode="auto">
                      <a:xfrm>
                        <a:off x="2036763" y="5486400"/>
                        <a:ext cx="17907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18634131"/>
              </p:ext>
            </p:extLst>
          </p:nvPr>
        </p:nvGraphicFramePr>
        <p:xfrm>
          <a:off x="904875" y="2359025"/>
          <a:ext cx="4051300" cy="979488"/>
        </p:xfrm>
        <a:graphic>
          <a:graphicData uri="http://schemas.openxmlformats.org/presentationml/2006/ole">
            <mc:AlternateContent xmlns:mc="http://schemas.openxmlformats.org/markup-compatibility/2006">
              <mc:Choice xmlns:v="urn:schemas-microsoft-com:vml" Requires="v">
                <p:oleObj spid="_x0000_s1742906" name="Equation" r:id="rId5" imgW="3771720" imgH="914400" progId="Equation.DSMT4">
                  <p:embed/>
                </p:oleObj>
              </mc:Choice>
              <mc:Fallback>
                <p:oleObj name="Equation" r:id="rId5" imgW="3771720" imgH="914400" progId="Equation.DSMT4">
                  <p:embed/>
                  <p:pic>
                    <p:nvPicPr>
                      <p:cNvPr id="0" name="Object 6"/>
                      <p:cNvPicPr>
                        <a:picLocks noChangeAspect="1" noChangeArrowheads="1"/>
                      </p:cNvPicPr>
                      <p:nvPr/>
                    </p:nvPicPr>
                    <p:blipFill>
                      <a:blip r:embed="rId6"/>
                      <a:srcRect/>
                      <a:stretch>
                        <a:fillRect/>
                      </a:stretch>
                    </p:blipFill>
                    <p:spPr bwMode="auto">
                      <a:xfrm>
                        <a:off x="904875" y="2359025"/>
                        <a:ext cx="40513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65820706"/>
              </p:ext>
            </p:extLst>
          </p:nvPr>
        </p:nvGraphicFramePr>
        <p:xfrm>
          <a:off x="6675438" y="2193925"/>
          <a:ext cx="1649412" cy="800100"/>
        </p:xfrm>
        <a:graphic>
          <a:graphicData uri="http://schemas.openxmlformats.org/presentationml/2006/ole">
            <mc:AlternateContent xmlns:mc="http://schemas.openxmlformats.org/markup-compatibility/2006">
              <mc:Choice xmlns:v="urn:schemas-microsoft-com:vml" Requires="v">
                <p:oleObj spid="_x0000_s1742907" name="Equation" r:id="rId7" imgW="1638000" imgH="799920" progId="Equation.DSMT4">
                  <p:embed/>
                </p:oleObj>
              </mc:Choice>
              <mc:Fallback>
                <p:oleObj name="Equation" r:id="rId7" imgW="1638000" imgH="79992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5438" y="2193925"/>
                        <a:ext cx="16494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a:hlinkClick r:id="" action="ppaction://ole?verb=0"/>
          </p:cNvPr>
          <p:cNvGraphicFramePr>
            <a:graphicFrameLocks/>
          </p:cNvGraphicFramePr>
          <p:nvPr>
            <p:extLst>
              <p:ext uri="{D42A27DB-BD31-4B8C-83A1-F6EECF244321}">
                <p14:modId xmlns:p14="http://schemas.microsoft.com/office/powerpoint/2010/main" val="1034041213"/>
              </p:ext>
            </p:extLst>
          </p:nvPr>
        </p:nvGraphicFramePr>
        <p:xfrm>
          <a:off x="6877050" y="3586163"/>
          <a:ext cx="1016000" cy="893762"/>
        </p:xfrm>
        <a:graphic>
          <a:graphicData uri="http://schemas.openxmlformats.org/presentationml/2006/ole">
            <mc:AlternateContent xmlns:mc="http://schemas.openxmlformats.org/markup-compatibility/2006">
              <mc:Choice xmlns:v="urn:schemas-microsoft-com:vml" Requires="v">
                <p:oleObj spid="_x0000_s1742908" name="Equation" r:id="rId9" imgW="1015920" imgH="888840" progId="Equation.DSMT4">
                  <p:embed/>
                </p:oleObj>
              </mc:Choice>
              <mc:Fallback>
                <p:oleObj name="Equation" r:id="rId9" imgW="1015920" imgH="888840" progId="Equation.DSMT4">
                  <p:embed/>
                  <p:pic>
                    <p:nvPicPr>
                      <p:cNvPr id="0" name="Object 1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7050" y="3586163"/>
                        <a:ext cx="10160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39368416"/>
              </p:ext>
            </p:extLst>
          </p:nvPr>
        </p:nvGraphicFramePr>
        <p:xfrm>
          <a:off x="1870075" y="3975100"/>
          <a:ext cx="2133600" cy="927100"/>
        </p:xfrm>
        <a:graphic>
          <a:graphicData uri="http://schemas.openxmlformats.org/presentationml/2006/ole">
            <mc:AlternateContent xmlns:mc="http://schemas.openxmlformats.org/markup-compatibility/2006">
              <mc:Choice xmlns:v="urn:schemas-microsoft-com:vml" Requires="v">
                <p:oleObj spid="_x0000_s1742909" name="Equation" r:id="rId11" imgW="2133360" imgH="927000" progId="Equation.DSMT4">
                  <p:embed/>
                </p:oleObj>
              </mc:Choice>
              <mc:Fallback>
                <p:oleObj name="Equation" r:id="rId11" imgW="2133360" imgH="927000" progId="Equation.DSMT4">
                  <p:embed/>
                  <p:pic>
                    <p:nvPicPr>
                      <p:cNvPr id="0" name="Object 10"/>
                      <p:cNvPicPr>
                        <a:picLocks noChangeAspect="1" noChangeArrowheads="1"/>
                      </p:cNvPicPr>
                      <p:nvPr/>
                    </p:nvPicPr>
                    <p:blipFill>
                      <a:blip r:embed="rId12"/>
                      <a:srcRect/>
                      <a:stretch>
                        <a:fillRect/>
                      </a:stretch>
                    </p:blipFill>
                    <p:spPr bwMode="auto">
                      <a:xfrm>
                        <a:off x="1870075" y="3975100"/>
                        <a:ext cx="21336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8574590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based Prelim</a:t>
            </a:r>
            <a:endParaRPr lang="en-US" dirty="0"/>
          </a:p>
        </p:txBody>
      </p:sp>
      <p:sp>
        <p:nvSpPr>
          <p:cNvPr id="3" name="Content Placeholder 2"/>
          <p:cNvSpPr>
            <a:spLocks noGrp="1"/>
          </p:cNvSpPr>
          <p:nvPr>
            <p:ph idx="1"/>
          </p:nvPr>
        </p:nvSpPr>
        <p:spPr/>
        <p:txBody>
          <a:bodyPr/>
          <a:lstStyle/>
          <a:p>
            <a:r>
              <a:rPr lang="en-US" dirty="0"/>
              <a:t>What could </a:t>
            </a:r>
            <a:r>
              <a:rPr lang="en-US" dirty="0" smtClean="0"/>
              <a:t>fa</a:t>
            </a:r>
            <a:r>
              <a:rPr lang="en-US" dirty="0"/>
              <a:t>il</a:t>
            </a:r>
            <a:r>
              <a:rPr lang="en-US" dirty="0" smtClean="0"/>
              <a:t>?</a:t>
            </a:r>
          </a:p>
          <a:p>
            <a:pPr lvl="1"/>
            <a:r>
              <a:rPr lang="en-US" dirty="0" smtClean="0"/>
              <a:t>No communication with other humans during the exam</a:t>
            </a:r>
          </a:p>
          <a:p>
            <a:pPr lvl="1"/>
            <a:r>
              <a:rPr lang="en-US" dirty="0" smtClean="0"/>
              <a:t>No posting questions or answers on the web</a:t>
            </a:r>
          </a:p>
          <a:p>
            <a:pPr lvl="1"/>
            <a:r>
              <a:rPr lang="en-US" dirty="0" smtClean="0"/>
              <a:t>Delete part of the exam by mistake (save a copy with your name in the title as step 1)</a:t>
            </a:r>
          </a:p>
          <a:p>
            <a:r>
              <a:rPr lang="en-US" dirty="0" smtClean="0"/>
              <a:t>How do you minimize risk of failure?</a:t>
            </a:r>
          </a:p>
          <a:p>
            <a:pPr lvl="1"/>
            <a:r>
              <a:rPr lang="en-US" dirty="0" smtClean="0"/>
              <a:t>Save versions</a:t>
            </a:r>
          </a:p>
          <a:p>
            <a:pPr lvl="1"/>
            <a:r>
              <a:rPr lang="en-US" dirty="0" smtClean="0"/>
              <a:t>Also submit a pdf copy. Print the webpage as a pdf (File – print preview, then print as pdf) </a:t>
            </a:r>
          </a:p>
        </p:txBody>
      </p:sp>
    </p:spTree>
    <p:extLst>
      <p:ext uri="{BB962C8B-B14F-4D97-AF65-F5344CB8AC3E}">
        <p14:creationId xmlns:p14="http://schemas.microsoft.com/office/powerpoint/2010/main" val="101522452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704850" y="0"/>
            <a:ext cx="7943851" cy="6879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18386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examples of major and minor losses?</a:t>
            </a:r>
          </a:p>
        </p:txBody>
      </p:sp>
      <p:sp>
        <p:nvSpPr>
          <p:cNvPr id="3" name="Content Placeholder 2"/>
          <p:cNvSpPr>
            <a:spLocks noGrp="1"/>
          </p:cNvSpPr>
          <p:nvPr>
            <p:ph idx="1"/>
          </p:nvPr>
        </p:nvSpPr>
        <p:spPr>
          <a:xfrm>
            <a:off x="609828" y="1728908"/>
            <a:ext cx="7959436" cy="4114800"/>
          </a:xfrm>
        </p:spPr>
        <p:txBody>
          <a:bodyPr/>
          <a:lstStyle/>
          <a:p>
            <a:r>
              <a:rPr lang="en-US" dirty="0" smtClean="0"/>
              <a:t>Major: Caused by</a:t>
            </a:r>
            <a:br>
              <a:rPr lang="en-US" dirty="0" smtClean="0"/>
            </a:br>
            <a:r>
              <a:rPr lang="en-US" dirty="0" smtClean="0"/>
              <a:t>shear with the </a:t>
            </a:r>
            <a:br>
              <a:rPr lang="en-US" dirty="0" smtClean="0"/>
            </a:br>
            <a:r>
              <a:rPr lang="en-US" dirty="0" smtClean="0"/>
              <a:t>solid surface</a:t>
            </a:r>
          </a:p>
          <a:p>
            <a:pPr lvl="1"/>
            <a:r>
              <a:rPr lang="en-US" dirty="0" smtClean="0"/>
              <a:t>Pipe walls</a:t>
            </a:r>
          </a:p>
          <a:p>
            <a:pPr lvl="1"/>
            <a:r>
              <a:rPr lang="en-US" dirty="0" smtClean="0"/>
              <a:t>Flocculator baffle surfaces (insignificant)</a:t>
            </a:r>
          </a:p>
          <a:p>
            <a:r>
              <a:rPr lang="en-US" dirty="0" smtClean="0"/>
              <a:t>Minor: Flow expansions (analogous to pressure drag)</a:t>
            </a:r>
          </a:p>
          <a:p>
            <a:pPr lvl="1"/>
            <a:r>
              <a:rPr lang="en-US" dirty="0" smtClean="0"/>
              <a:t>Orifice, elbow, valve, any place where flow is expanding!</a:t>
            </a:r>
          </a:p>
          <a:p>
            <a:pPr lvl="1"/>
            <a:r>
              <a:rPr lang="en-US" dirty="0" smtClean="0"/>
              <a:t>KE is converted into 2 things!</a:t>
            </a:r>
          </a:p>
          <a:p>
            <a:pPr lvl="1"/>
            <a:endParaRPr lang="en-US" dirty="0" smtClean="0"/>
          </a:p>
          <a:p>
            <a:endParaRPr lang="en-US" dirty="0"/>
          </a:p>
        </p:txBody>
      </p:sp>
      <p:sp>
        <p:nvSpPr>
          <p:cNvPr id="4" name="Rectangle 3"/>
          <p:cNvSpPr/>
          <p:nvPr/>
        </p:nvSpPr>
        <p:spPr bwMode="auto">
          <a:xfrm>
            <a:off x="4049241" y="3159693"/>
            <a:ext cx="4845377" cy="490193"/>
          </a:xfrm>
          <a:prstGeom prst="rect">
            <a:avLst/>
          </a:prstGeom>
          <a:solidFill>
            <a:schemeClr val="bg1"/>
          </a:solidFill>
          <a:ln w="12700" cap="flat" cmpd="sng" algn="ctr">
            <a:no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5" name="Rectangle 3"/>
          <p:cNvSpPr>
            <a:spLocks noChangeArrowheads="1"/>
          </p:cNvSpPr>
          <p:nvPr/>
        </p:nvSpPr>
        <p:spPr bwMode="auto">
          <a:xfrm>
            <a:off x="4894202" y="1924691"/>
            <a:ext cx="3629025" cy="1058128"/>
          </a:xfrm>
          <a:prstGeom prst="rect">
            <a:avLst/>
          </a:prstGeom>
          <a:solidFill>
            <a:schemeClr val="hlink"/>
          </a:solidFill>
          <a:ln w="12700">
            <a:solidFill>
              <a:schemeClr val="tx1"/>
            </a:solidFill>
            <a:miter lim="800000"/>
            <a:headEnd/>
            <a:tailEnd/>
          </a:ln>
          <a:effectLst/>
        </p:spPr>
        <p:txBody>
          <a:bodyPr wrap="none" anchor="ctr"/>
          <a:lstStyle/>
          <a:p>
            <a:endParaRPr lang="en-US"/>
          </a:p>
        </p:txBody>
      </p:sp>
      <p:grpSp>
        <p:nvGrpSpPr>
          <p:cNvPr id="6" name="Group 4"/>
          <p:cNvGrpSpPr>
            <a:grpSpLocks/>
          </p:cNvGrpSpPr>
          <p:nvPr/>
        </p:nvGrpSpPr>
        <p:grpSpPr bwMode="auto">
          <a:xfrm>
            <a:off x="4508439" y="1928639"/>
            <a:ext cx="3821113" cy="1548697"/>
            <a:chOff x="2274" y="1216"/>
            <a:chExt cx="2407" cy="1569"/>
          </a:xfrm>
        </p:grpSpPr>
        <p:grpSp>
          <p:nvGrpSpPr>
            <p:cNvPr id="7" name="Group 5"/>
            <p:cNvGrpSpPr>
              <a:grpSpLocks/>
            </p:cNvGrpSpPr>
            <p:nvPr/>
          </p:nvGrpSpPr>
          <p:grpSpPr bwMode="auto">
            <a:xfrm>
              <a:off x="3504" y="1216"/>
              <a:ext cx="1177" cy="1073"/>
              <a:chOff x="3320" y="2160"/>
              <a:chExt cx="1529" cy="1073"/>
            </a:xfrm>
          </p:grpSpPr>
          <p:sp>
            <p:nvSpPr>
              <p:cNvPr id="9" name="Freeform 6"/>
              <p:cNvSpPr>
                <a:spLocks/>
              </p:cNvSpPr>
              <p:nvPr/>
            </p:nvSpPr>
            <p:spPr bwMode="auto">
              <a:xfrm>
                <a:off x="3320" y="2696"/>
                <a:ext cx="1529" cy="537"/>
              </a:xfrm>
              <a:custGeom>
                <a:avLst/>
                <a:gdLst/>
                <a:ahLst/>
                <a:cxnLst>
                  <a:cxn ang="0">
                    <a:pos x="1528" y="0"/>
                  </a:cxn>
                  <a:cxn ang="0">
                    <a:pos x="1528" y="13"/>
                  </a:cxn>
                  <a:cxn ang="0">
                    <a:pos x="1528" y="27"/>
                  </a:cxn>
                  <a:cxn ang="0">
                    <a:pos x="1519" y="40"/>
                  </a:cxn>
                  <a:cxn ang="0">
                    <a:pos x="1511" y="53"/>
                  </a:cxn>
                  <a:cxn ang="0">
                    <a:pos x="1494" y="80"/>
                  </a:cxn>
                  <a:cxn ang="0">
                    <a:pos x="1468" y="107"/>
                  </a:cxn>
                  <a:cxn ang="0">
                    <a:pos x="1434" y="133"/>
                  </a:cxn>
                  <a:cxn ang="0">
                    <a:pos x="1391" y="160"/>
                  </a:cxn>
                  <a:cxn ang="0">
                    <a:pos x="1340" y="187"/>
                  </a:cxn>
                  <a:cxn ang="0">
                    <a:pos x="1280" y="213"/>
                  </a:cxn>
                  <a:cxn ang="0">
                    <a:pos x="1255" y="227"/>
                  </a:cxn>
                  <a:cxn ang="0">
                    <a:pos x="1221" y="240"/>
                  </a:cxn>
                  <a:cxn ang="0">
                    <a:pos x="1187" y="253"/>
                  </a:cxn>
                  <a:cxn ang="0">
                    <a:pos x="1144" y="269"/>
                  </a:cxn>
                  <a:cxn ang="0">
                    <a:pos x="1067" y="296"/>
                  </a:cxn>
                  <a:cxn ang="0">
                    <a:pos x="982" y="323"/>
                  </a:cxn>
                  <a:cxn ang="0">
                    <a:pos x="930" y="336"/>
                  </a:cxn>
                  <a:cxn ang="0">
                    <a:pos x="879" y="349"/>
                  </a:cxn>
                  <a:cxn ang="0">
                    <a:pos x="777" y="376"/>
                  </a:cxn>
                  <a:cxn ang="0">
                    <a:pos x="666" y="403"/>
                  </a:cxn>
                  <a:cxn ang="0">
                    <a:pos x="546" y="429"/>
                  </a:cxn>
                  <a:cxn ang="0">
                    <a:pos x="487" y="443"/>
                  </a:cxn>
                  <a:cxn ang="0">
                    <a:pos x="427" y="456"/>
                  </a:cxn>
                  <a:cxn ang="0">
                    <a:pos x="290" y="483"/>
                  </a:cxn>
                  <a:cxn ang="0">
                    <a:pos x="145" y="509"/>
                  </a:cxn>
                  <a:cxn ang="0">
                    <a:pos x="0" y="536"/>
                  </a:cxn>
                </a:cxnLst>
                <a:rect l="0" t="0" r="r" b="b"/>
                <a:pathLst>
                  <a:path w="1529" h="537">
                    <a:moveTo>
                      <a:pt x="1528" y="0"/>
                    </a:moveTo>
                    <a:lnTo>
                      <a:pt x="1528" y="13"/>
                    </a:lnTo>
                    <a:lnTo>
                      <a:pt x="1528" y="27"/>
                    </a:lnTo>
                    <a:lnTo>
                      <a:pt x="1519" y="40"/>
                    </a:lnTo>
                    <a:lnTo>
                      <a:pt x="1511" y="53"/>
                    </a:lnTo>
                    <a:lnTo>
                      <a:pt x="1494" y="80"/>
                    </a:lnTo>
                    <a:lnTo>
                      <a:pt x="1468" y="107"/>
                    </a:lnTo>
                    <a:lnTo>
                      <a:pt x="1434" y="133"/>
                    </a:lnTo>
                    <a:lnTo>
                      <a:pt x="1391" y="160"/>
                    </a:lnTo>
                    <a:lnTo>
                      <a:pt x="1340" y="187"/>
                    </a:lnTo>
                    <a:lnTo>
                      <a:pt x="1280" y="213"/>
                    </a:lnTo>
                    <a:lnTo>
                      <a:pt x="1255" y="227"/>
                    </a:lnTo>
                    <a:lnTo>
                      <a:pt x="1221" y="240"/>
                    </a:lnTo>
                    <a:lnTo>
                      <a:pt x="1187" y="253"/>
                    </a:lnTo>
                    <a:lnTo>
                      <a:pt x="1144" y="269"/>
                    </a:lnTo>
                    <a:lnTo>
                      <a:pt x="1067" y="296"/>
                    </a:lnTo>
                    <a:lnTo>
                      <a:pt x="982" y="323"/>
                    </a:lnTo>
                    <a:lnTo>
                      <a:pt x="930" y="336"/>
                    </a:lnTo>
                    <a:lnTo>
                      <a:pt x="879" y="349"/>
                    </a:lnTo>
                    <a:lnTo>
                      <a:pt x="777" y="376"/>
                    </a:lnTo>
                    <a:lnTo>
                      <a:pt x="666" y="403"/>
                    </a:lnTo>
                    <a:lnTo>
                      <a:pt x="546" y="429"/>
                    </a:lnTo>
                    <a:lnTo>
                      <a:pt x="487" y="443"/>
                    </a:lnTo>
                    <a:lnTo>
                      <a:pt x="427" y="456"/>
                    </a:lnTo>
                    <a:lnTo>
                      <a:pt x="290" y="483"/>
                    </a:lnTo>
                    <a:lnTo>
                      <a:pt x="145" y="509"/>
                    </a:lnTo>
                    <a:lnTo>
                      <a:pt x="0" y="536"/>
                    </a:lnTo>
                  </a:path>
                </a:pathLst>
              </a:custGeom>
              <a:noFill/>
              <a:ln w="38100" cap="rnd" cmpd="sng">
                <a:solidFill>
                  <a:schemeClr val="accent2"/>
                </a:solidFill>
                <a:prstDash val="solid"/>
                <a:round/>
                <a:headEnd type="none" w="med" len="med"/>
                <a:tailEnd type="none" w="med" len="med"/>
              </a:ln>
              <a:effectLst/>
            </p:spPr>
            <p:txBody>
              <a:bodyPr/>
              <a:lstStyle/>
              <a:p>
                <a:endParaRPr lang="en-US"/>
              </a:p>
            </p:txBody>
          </p:sp>
          <p:sp>
            <p:nvSpPr>
              <p:cNvPr id="10" name="Freeform 7"/>
              <p:cNvSpPr>
                <a:spLocks/>
              </p:cNvSpPr>
              <p:nvPr/>
            </p:nvSpPr>
            <p:spPr bwMode="auto">
              <a:xfrm>
                <a:off x="3320" y="2160"/>
                <a:ext cx="1529" cy="537"/>
              </a:xfrm>
              <a:custGeom>
                <a:avLst/>
                <a:gdLst/>
                <a:ahLst/>
                <a:cxnLst>
                  <a:cxn ang="0">
                    <a:pos x="1528" y="536"/>
                  </a:cxn>
                  <a:cxn ang="0">
                    <a:pos x="1528" y="523"/>
                  </a:cxn>
                  <a:cxn ang="0">
                    <a:pos x="1528" y="509"/>
                  </a:cxn>
                  <a:cxn ang="0">
                    <a:pos x="1519" y="496"/>
                  </a:cxn>
                  <a:cxn ang="0">
                    <a:pos x="1511" y="483"/>
                  </a:cxn>
                  <a:cxn ang="0">
                    <a:pos x="1494" y="456"/>
                  </a:cxn>
                  <a:cxn ang="0">
                    <a:pos x="1468" y="429"/>
                  </a:cxn>
                  <a:cxn ang="0">
                    <a:pos x="1434" y="403"/>
                  </a:cxn>
                  <a:cxn ang="0">
                    <a:pos x="1391" y="376"/>
                  </a:cxn>
                  <a:cxn ang="0">
                    <a:pos x="1340" y="349"/>
                  </a:cxn>
                  <a:cxn ang="0">
                    <a:pos x="1280" y="323"/>
                  </a:cxn>
                  <a:cxn ang="0">
                    <a:pos x="1255" y="309"/>
                  </a:cxn>
                  <a:cxn ang="0">
                    <a:pos x="1221" y="296"/>
                  </a:cxn>
                  <a:cxn ang="0">
                    <a:pos x="1187" y="283"/>
                  </a:cxn>
                  <a:cxn ang="0">
                    <a:pos x="1144" y="267"/>
                  </a:cxn>
                  <a:cxn ang="0">
                    <a:pos x="1067" y="240"/>
                  </a:cxn>
                  <a:cxn ang="0">
                    <a:pos x="982" y="213"/>
                  </a:cxn>
                  <a:cxn ang="0">
                    <a:pos x="930" y="200"/>
                  </a:cxn>
                  <a:cxn ang="0">
                    <a:pos x="879" y="187"/>
                  </a:cxn>
                  <a:cxn ang="0">
                    <a:pos x="777" y="160"/>
                  </a:cxn>
                  <a:cxn ang="0">
                    <a:pos x="666" y="133"/>
                  </a:cxn>
                  <a:cxn ang="0">
                    <a:pos x="546" y="107"/>
                  </a:cxn>
                  <a:cxn ang="0">
                    <a:pos x="487" y="93"/>
                  </a:cxn>
                  <a:cxn ang="0">
                    <a:pos x="427" y="80"/>
                  </a:cxn>
                  <a:cxn ang="0">
                    <a:pos x="290" y="53"/>
                  </a:cxn>
                  <a:cxn ang="0">
                    <a:pos x="145" y="27"/>
                  </a:cxn>
                  <a:cxn ang="0">
                    <a:pos x="0" y="0"/>
                  </a:cxn>
                </a:cxnLst>
                <a:rect l="0" t="0" r="r" b="b"/>
                <a:pathLst>
                  <a:path w="1529" h="537">
                    <a:moveTo>
                      <a:pt x="1528" y="536"/>
                    </a:moveTo>
                    <a:lnTo>
                      <a:pt x="1528" y="523"/>
                    </a:lnTo>
                    <a:lnTo>
                      <a:pt x="1528" y="509"/>
                    </a:lnTo>
                    <a:lnTo>
                      <a:pt x="1519" y="496"/>
                    </a:lnTo>
                    <a:lnTo>
                      <a:pt x="1511" y="483"/>
                    </a:lnTo>
                    <a:lnTo>
                      <a:pt x="1494" y="456"/>
                    </a:lnTo>
                    <a:lnTo>
                      <a:pt x="1468" y="429"/>
                    </a:lnTo>
                    <a:lnTo>
                      <a:pt x="1434" y="403"/>
                    </a:lnTo>
                    <a:lnTo>
                      <a:pt x="1391" y="376"/>
                    </a:lnTo>
                    <a:lnTo>
                      <a:pt x="1340" y="349"/>
                    </a:lnTo>
                    <a:lnTo>
                      <a:pt x="1280" y="323"/>
                    </a:lnTo>
                    <a:lnTo>
                      <a:pt x="1255" y="309"/>
                    </a:lnTo>
                    <a:lnTo>
                      <a:pt x="1221" y="296"/>
                    </a:lnTo>
                    <a:lnTo>
                      <a:pt x="1187" y="283"/>
                    </a:lnTo>
                    <a:lnTo>
                      <a:pt x="1144" y="267"/>
                    </a:lnTo>
                    <a:lnTo>
                      <a:pt x="1067" y="240"/>
                    </a:lnTo>
                    <a:lnTo>
                      <a:pt x="982" y="213"/>
                    </a:lnTo>
                    <a:lnTo>
                      <a:pt x="930" y="200"/>
                    </a:lnTo>
                    <a:lnTo>
                      <a:pt x="879" y="187"/>
                    </a:lnTo>
                    <a:lnTo>
                      <a:pt x="777" y="160"/>
                    </a:lnTo>
                    <a:lnTo>
                      <a:pt x="666" y="133"/>
                    </a:lnTo>
                    <a:lnTo>
                      <a:pt x="546" y="107"/>
                    </a:lnTo>
                    <a:lnTo>
                      <a:pt x="487" y="93"/>
                    </a:lnTo>
                    <a:lnTo>
                      <a:pt x="427" y="80"/>
                    </a:lnTo>
                    <a:lnTo>
                      <a:pt x="290" y="53"/>
                    </a:lnTo>
                    <a:lnTo>
                      <a:pt x="145" y="27"/>
                    </a:lnTo>
                    <a:lnTo>
                      <a:pt x="0" y="0"/>
                    </a:lnTo>
                  </a:path>
                </a:pathLst>
              </a:custGeom>
              <a:noFill/>
              <a:ln w="38100" cap="rnd" cmpd="sng">
                <a:solidFill>
                  <a:schemeClr val="accent2"/>
                </a:solidFill>
                <a:prstDash val="solid"/>
                <a:round/>
                <a:headEnd type="none" w="med" len="med"/>
                <a:tailEnd type="none" w="med" len="med"/>
              </a:ln>
              <a:effectLst/>
            </p:spPr>
            <p:txBody>
              <a:bodyPr/>
              <a:lstStyle/>
              <a:p>
                <a:endParaRPr lang="en-US"/>
              </a:p>
            </p:txBody>
          </p:sp>
        </p:grpSp>
        <p:sp>
          <p:nvSpPr>
            <p:cNvPr id="8" name="Text Box 8"/>
            <p:cNvSpPr txBox="1">
              <a:spLocks noChangeArrowheads="1"/>
            </p:cNvSpPr>
            <p:nvPr/>
          </p:nvSpPr>
          <p:spPr bwMode="auto">
            <a:xfrm>
              <a:off x="2274" y="2497"/>
              <a:ext cx="776" cy="288"/>
            </a:xfrm>
            <a:prstGeom prst="rect">
              <a:avLst/>
            </a:prstGeom>
            <a:noFill/>
            <a:ln w="28575">
              <a:noFill/>
              <a:miter lim="800000"/>
              <a:headEnd/>
              <a:tailEnd/>
            </a:ln>
            <a:effectLst/>
          </p:spPr>
          <p:txBody>
            <a:bodyPr wrap="none" anchor="ctr">
              <a:spAutoFit/>
            </a:bodyPr>
            <a:lstStyle/>
            <a:p>
              <a:pPr algn="ctr"/>
              <a:r>
                <a:rPr lang="en-US" sz="2400" dirty="0">
                  <a:solidFill>
                    <a:schemeClr val="accent2"/>
                  </a:solidFill>
                </a:rPr>
                <a:t>Velocity</a:t>
              </a:r>
            </a:p>
          </p:txBody>
        </p:sp>
      </p:grpSp>
      <p:sp>
        <p:nvSpPr>
          <p:cNvPr id="11" name="Line 9"/>
          <p:cNvSpPr>
            <a:spLocks noChangeShapeType="1"/>
          </p:cNvSpPr>
          <p:nvPr/>
        </p:nvSpPr>
        <p:spPr bwMode="auto">
          <a:xfrm>
            <a:off x="6461064" y="1928639"/>
            <a:ext cx="1588" cy="1058128"/>
          </a:xfrm>
          <a:prstGeom prst="line">
            <a:avLst/>
          </a:prstGeom>
          <a:noFill/>
          <a:ln w="28575">
            <a:solidFill>
              <a:schemeClr val="tx1"/>
            </a:solidFill>
            <a:round/>
            <a:headEnd/>
            <a:tailEnd/>
          </a:ln>
          <a:effectLst/>
        </p:spPr>
        <p:txBody>
          <a:bodyPr wrap="none" anchor="ctr">
            <a:spAutoFit/>
          </a:bodyPr>
          <a:lstStyle/>
          <a:p>
            <a:endParaRPr lang="en-US"/>
          </a:p>
        </p:txBody>
      </p:sp>
      <p:sp>
        <p:nvSpPr>
          <p:cNvPr id="12" name="Line 10"/>
          <p:cNvSpPr>
            <a:spLocks noChangeShapeType="1"/>
          </p:cNvSpPr>
          <p:nvPr/>
        </p:nvSpPr>
        <p:spPr bwMode="auto">
          <a:xfrm>
            <a:off x="4429064" y="2453754"/>
            <a:ext cx="5029200" cy="0"/>
          </a:xfrm>
          <a:prstGeom prst="line">
            <a:avLst/>
          </a:prstGeom>
          <a:noFill/>
          <a:ln w="28575">
            <a:solidFill>
              <a:schemeClr val="tx1"/>
            </a:solidFill>
            <a:prstDash val="dashDot"/>
            <a:round/>
            <a:headEnd/>
            <a:tailEnd/>
          </a:ln>
          <a:effectLst/>
        </p:spPr>
        <p:txBody>
          <a:bodyPr anchor="ctr">
            <a:spAutoFit/>
          </a:bodyPr>
          <a:lstStyle/>
          <a:p>
            <a:endParaRPr lang="en-US"/>
          </a:p>
        </p:txBody>
      </p:sp>
      <p:grpSp>
        <p:nvGrpSpPr>
          <p:cNvPr id="13" name="Group 11"/>
          <p:cNvGrpSpPr>
            <a:grpSpLocks/>
          </p:cNvGrpSpPr>
          <p:nvPr/>
        </p:nvGrpSpPr>
        <p:grpSpPr bwMode="auto">
          <a:xfrm>
            <a:off x="4410006" y="1928639"/>
            <a:ext cx="2713038" cy="1857669"/>
            <a:chOff x="2236" y="1216"/>
            <a:chExt cx="1709" cy="1882"/>
          </a:xfrm>
        </p:grpSpPr>
        <p:sp>
          <p:nvSpPr>
            <p:cNvPr id="14" name="Freeform 12"/>
            <p:cNvSpPr>
              <a:spLocks/>
            </p:cNvSpPr>
            <p:nvPr/>
          </p:nvSpPr>
          <p:spPr bwMode="auto">
            <a:xfrm>
              <a:off x="2656" y="1216"/>
              <a:ext cx="831" cy="1072"/>
            </a:xfrm>
            <a:custGeom>
              <a:avLst/>
              <a:gdLst/>
              <a:ahLst/>
              <a:cxnLst>
                <a:cxn ang="0">
                  <a:pos x="0" y="1072"/>
                </a:cxn>
                <a:cxn ang="0">
                  <a:pos x="1080" y="536"/>
                </a:cxn>
                <a:cxn ang="0">
                  <a:pos x="8" y="0"/>
                </a:cxn>
              </a:cxnLst>
              <a:rect l="0" t="0" r="r" b="b"/>
              <a:pathLst>
                <a:path w="1080" h="1072">
                  <a:moveTo>
                    <a:pt x="0" y="1072"/>
                  </a:moveTo>
                  <a:lnTo>
                    <a:pt x="1080" y="536"/>
                  </a:lnTo>
                  <a:lnTo>
                    <a:pt x="8" y="0"/>
                  </a:lnTo>
                </a:path>
              </a:pathLst>
            </a:custGeom>
            <a:noFill/>
            <a:ln w="38100" cap="flat" cmpd="sng">
              <a:solidFill>
                <a:schemeClr val="accent1"/>
              </a:solidFill>
              <a:prstDash val="solid"/>
              <a:round/>
              <a:headEnd type="none" w="med" len="med"/>
              <a:tailEnd type="none" w="med" len="med"/>
            </a:ln>
            <a:effectLst/>
          </p:spPr>
          <p:txBody>
            <a:bodyPr wrap="none" anchor="ctr">
              <a:spAutoFit/>
            </a:bodyPr>
            <a:lstStyle/>
            <a:p>
              <a:endParaRPr lang="en-US"/>
            </a:p>
          </p:txBody>
        </p:sp>
        <p:sp>
          <p:nvSpPr>
            <p:cNvPr id="15" name="Text Box 13"/>
            <p:cNvSpPr txBox="1">
              <a:spLocks noChangeArrowheads="1"/>
            </p:cNvSpPr>
            <p:nvPr/>
          </p:nvSpPr>
          <p:spPr bwMode="auto">
            <a:xfrm>
              <a:off x="2236" y="2810"/>
              <a:ext cx="1709" cy="288"/>
            </a:xfrm>
            <a:prstGeom prst="rect">
              <a:avLst/>
            </a:prstGeom>
            <a:noFill/>
            <a:ln w="28575">
              <a:noFill/>
              <a:miter lim="800000"/>
              <a:headEnd/>
              <a:tailEnd/>
            </a:ln>
            <a:effectLst/>
          </p:spPr>
          <p:txBody>
            <a:bodyPr wrap="none" anchor="ctr">
              <a:spAutoFit/>
            </a:bodyPr>
            <a:lstStyle/>
            <a:p>
              <a:pPr algn="ctr"/>
              <a:r>
                <a:rPr lang="en-US" sz="2400" dirty="0">
                  <a:solidFill>
                    <a:schemeClr val="accent1"/>
                  </a:solidFill>
                </a:rPr>
                <a:t>Shear (wall on fluid)</a:t>
              </a:r>
            </a:p>
          </p:txBody>
        </p:sp>
      </p:grpSp>
      <p:sp>
        <p:nvSpPr>
          <p:cNvPr id="16" name="Line 30"/>
          <p:cNvSpPr>
            <a:spLocks noChangeShapeType="1"/>
          </p:cNvSpPr>
          <p:nvPr/>
        </p:nvSpPr>
        <p:spPr bwMode="auto">
          <a:xfrm flipH="1" flipV="1">
            <a:off x="8086664" y="2678804"/>
            <a:ext cx="393700" cy="592236"/>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grpSp>
        <p:nvGrpSpPr>
          <p:cNvPr id="17" name="Group 31"/>
          <p:cNvGrpSpPr>
            <a:grpSpLocks/>
          </p:cNvGrpSpPr>
          <p:nvPr/>
        </p:nvGrpSpPr>
        <p:grpSpPr bwMode="auto">
          <a:xfrm>
            <a:off x="4365564" y="1952328"/>
            <a:ext cx="533400" cy="994956"/>
            <a:chOff x="2064" y="1240"/>
            <a:chExt cx="336" cy="1008"/>
          </a:xfrm>
        </p:grpSpPr>
        <p:sp>
          <p:nvSpPr>
            <p:cNvPr id="18" name="Line 32"/>
            <p:cNvSpPr>
              <a:spLocks noChangeShapeType="1"/>
            </p:cNvSpPr>
            <p:nvPr/>
          </p:nvSpPr>
          <p:spPr bwMode="auto">
            <a:xfrm>
              <a:off x="2064" y="124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19" name="Line 33"/>
            <p:cNvSpPr>
              <a:spLocks noChangeShapeType="1"/>
            </p:cNvSpPr>
            <p:nvPr/>
          </p:nvSpPr>
          <p:spPr bwMode="auto">
            <a:xfrm>
              <a:off x="2064" y="138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0" name="Line 34"/>
            <p:cNvSpPr>
              <a:spLocks noChangeShapeType="1"/>
            </p:cNvSpPr>
            <p:nvPr/>
          </p:nvSpPr>
          <p:spPr bwMode="auto">
            <a:xfrm>
              <a:off x="2064" y="152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1" name="Line 35"/>
            <p:cNvSpPr>
              <a:spLocks noChangeShapeType="1"/>
            </p:cNvSpPr>
            <p:nvPr/>
          </p:nvSpPr>
          <p:spPr bwMode="auto">
            <a:xfrm>
              <a:off x="2064" y="1672"/>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2" name="Line 36"/>
            <p:cNvSpPr>
              <a:spLocks noChangeShapeType="1"/>
            </p:cNvSpPr>
            <p:nvPr/>
          </p:nvSpPr>
          <p:spPr bwMode="auto">
            <a:xfrm>
              <a:off x="2064" y="1816"/>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3" name="Line 37"/>
            <p:cNvSpPr>
              <a:spLocks noChangeShapeType="1"/>
            </p:cNvSpPr>
            <p:nvPr/>
          </p:nvSpPr>
          <p:spPr bwMode="auto">
            <a:xfrm>
              <a:off x="2064" y="196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4" name="Line 38"/>
            <p:cNvSpPr>
              <a:spLocks noChangeShapeType="1"/>
            </p:cNvSpPr>
            <p:nvPr/>
          </p:nvSpPr>
          <p:spPr bwMode="auto">
            <a:xfrm>
              <a:off x="2064" y="210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5" name="Line 39"/>
            <p:cNvSpPr>
              <a:spLocks noChangeShapeType="1"/>
            </p:cNvSpPr>
            <p:nvPr/>
          </p:nvSpPr>
          <p:spPr bwMode="auto">
            <a:xfrm>
              <a:off x="2064" y="224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grpSp>
      <p:grpSp>
        <p:nvGrpSpPr>
          <p:cNvPr id="26" name="Group 40"/>
          <p:cNvGrpSpPr>
            <a:grpSpLocks/>
          </p:cNvGrpSpPr>
          <p:nvPr/>
        </p:nvGrpSpPr>
        <p:grpSpPr bwMode="auto">
          <a:xfrm flipH="1">
            <a:off x="8569264" y="1944432"/>
            <a:ext cx="228600" cy="994956"/>
            <a:chOff x="2064" y="1240"/>
            <a:chExt cx="336" cy="1008"/>
          </a:xfrm>
        </p:grpSpPr>
        <p:sp>
          <p:nvSpPr>
            <p:cNvPr id="27" name="Line 41"/>
            <p:cNvSpPr>
              <a:spLocks noChangeShapeType="1"/>
            </p:cNvSpPr>
            <p:nvPr/>
          </p:nvSpPr>
          <p:spPr bwMode="auto">
            <a:xfrm>
              <a:off x="2064" y="124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8" name="Line 42"/>
            <p:cNvSpPr>
              <a:spLocks noChangeShapeType="1"/>
            </p:cNvSpPr>
            <p:nvPr/>
          </p:nvSpPr>
          <p:spPr bwMode="auto">
            <a:xfrm>
              <a:off x="2064" y="138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9" name="Line 43"/>
            <p:cNvSpPr>
              <a:spLocks noChangeShapeType="1"/>
            </p:cNvSpPr>
            <p:nvPr/>
          </p:nvSpPr>
          <p:spPr bwMode="auto">
            <a:xfrm>
              <a:off x="2064" y="152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0" name="Line 44"/>
            <p:cNvSpPr>
              <a:spLocks noChangeShapeType="1"/>
            </p:cNvSpPr>
            <p:nvPr/>
          </p:nvSpPr>
          <p:spPr bwMode="auto">
            <a:xfrm>
              <a:off x="2064" y="1672"/>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1" name="Line 45"/>
            <p:cNvSpPr>
              <a:spLocks noChangeShapeType="1"/>
            </p:cNvSpPr>
            <p:nvPr/>
          </p:nvSpPr>
          <p:spPr bwMode="auto">
            <a:xfrm>
              <a:off x="2064" y="1816"/>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2" name="Line 46"/>
            <p:cNvSpPr>
              <a:spLocks noChangeShapeType="1"/>
            </p:cNvSpPr>
            <p:nvPr/>
          </p:nvSpPr>
          <p:spPr bwMode="auto">
            <a:xfrm>
              <a:off x="2064" y="196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3" name="Line 47"/>
            <p:cNvSpPr>
              <a:spLocks noChangeShapeType="1"/>
            </p:cNvSpPr>
            <p:nvPr/>
          </p:nvSpPr>
          <p:spPr bwMode="auto">
            <a:xfrm>
              <a:off x="2064" y="210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4" name="Line 48"/>
            <p:cNvSpPr>
              <a:spLocks noChangeShapeType="1"/>
            </p:cNvSpPr>
            <p:nvPr/>
          </p:nvSpPr>
          <p:spPr bwMode="auto">
            <a:xfrm>
              <a:off x="2064" y="224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grpSp>
      <p:grpSp>
        <p:nvGrpSpPr>
          <p:cNvPr id="35" name="Group 49"/>
          <p:cNvGrpSpPr>
            <a:grpSpLocks/>
          </p:cNvGrpSpPr>
          <p:nvPr/>
        </p:nvGrpSpPr>
        <p:grpSpPr bwMode="auto">
          <a:xfrm>
            <a:off x="4810064" y="3057835"/>
            <a:ext cx="3695700" cy="0"/>
            <a:chOff x="2464" y="2360"/>
            <a:chExt cx="2328" cy="0"/>
          </a:xfrm>
        </p:grpSpPr>
        <p:sp>
          <p:nvSpPr>
            <p:cNvPr id="36" name="Line 50"/>
            <p:cNvSpPr>
              <a:spLocks noChangeShapeType="1"/>
            </p:cNvSpPr>
            <p:nvPr/>
          </p:nvSpPr>
          <p:spPr bwMode="auto">
            <a:xfrm flipH="1">
              <a:off x="452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37" name="Line 51"/>
            <p:cNvSpPr>
              <a:spLocks noChangeShapeType="1"/>
            </p:cNvSpPr>
            <p:nvPr/>
          </p:nvSpPr>
          <p:spPr bwMode="auto">
            <a:xfrm flipH="1">
              <a:off x="418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38" name="Line 52"/>
            <p:cNvSpPr>
              <a:spLocks noChangeShapeType="1"/>
            </p:cNvSpPr>
            <p:nvPr/>
          </p:nvSpPr>
          <p:spPr bwMode="auto">
            <a:xfrm flipH="1">
              <a:off x="3840"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39" name="Line 53"/>
            <p:cNvSpPr>
              <a:spLocks noChangeShapeType="1"/>
            </p:cNvSpPr>
            <p:nvPr/>
          </p:nvSpPr>
          <p:spPr bwMode="auto">
            <a:xfrm flipH="1">
              <a:off x="3496"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0" name="Line 54"/>
            <p:cNvSpPr>
              <a:spLocks noChangeShapeType="1"/>
            </p:cNvSpPr>
            <p:nvPr/>
          </p:nvSpPr>
          <p:spPr bwMode="auto">
            <a:xfrm flipH="1">
              <a:off x="3152"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1" name="Line 55"/>
            <p:cNvSpPr>
              <a:spLocks noChangeShapeType="1"/>
            </p:cNvSpPr>
            <p:nvPr/>
          </p:nvSpPr>
          <p:spPr bwMode="auto">
            <a:xfrm flipH="1">
              <a:off x="280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2" name="Line 56"/>
            <p:cNvSpPr>
              <a:spLocks noChangeShapeType="1"/>
            </p:cNvSpPr>
            <p:nvPr/>
          </p:nvSpPr>
          <p:spPr bwMode="auto">
            <a:xfrm flipH="1">
              <a:off x="246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grpSp>
      <p:grpSp>
        <p:nvGrpSpPr>
          <p:cNvPr id="43" name="Group 57"/>
          <p:cNvGrpSpPr>
            <a:grpSpLocks/>
          </p:cNvGrpSpPr>
          <p:nvPr/>
        </p:nvGrpSpPr>
        <p:grpSpPr bwMode="auto">
          <a:xfrm>
            <a:off x="4835464" y="1865467"/>
            <a:ext cx="3695700" cy="0"/>
            <a:chOff x="2464" y="2360"/>
            <a:chExt cx="2328" cy="0"/>
          </a:xfrm>
        </p:grpSpPr>
        <p:sp>
          <p:nvSpPr>
            <p:cNvPr id="44" name="Line 58"/>
            <p:cNvSpPr>
              <a:spLocks noChangeShapeType="1"/>
            </p:cNvSpPr>
            <p:nvPr/>
          </p:nvSpPr>
          <p:spPr bwMode="auto">
            <a:xfrm flipH="1">
              <a:off x="452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5" name="Line 59"/>
            <p:cNvSpPr>
              <a:spLocks noChangeShapeType="1"/>
            </p:cNvSpPr>
            <p:nvPr/>
          </p:nvSpPr>
          <p:spPr bwMode="auto">
            <a:xfrm flipH="1">
              <a:off x="418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6" name="Line 60"/>
            <p:cNvSpPr>
              <a:spLocks noChangeShapeType="1"/>
            </p:cNvSpPr>
            <p:nvPr/>
          </p:nvSpPr>
          <p:spPr bwMode="auto">
            <a:xfrm flipH="1">
              <a:off x="3840"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7" name="Line 61"/>
            <p:cNvSpPr>
              <a:spLocks noChangeShapeType="1"/>
            </p:cNvSpPr>
            <p:nvPr/>
          </p:nvSpPr>
          <p:spPr bwMode="auto">
            <a:xfrm flipH="1">
              <a:off x="3496"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8" name="Line 62"/>
            <p:cNvSpPr>
              <a:spLocks noChangeShapeType="1"/>
            </p:cNvSpPr>
            <p:nvPr/>
          </p:nvSpPr>
          <p:spPr bwMode="auto">
            <a:xfrm flipH="1">
              <a:off x="3152"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9" name="Line 63"/>
            <p:cNvSpPr>
              <a:spLocks noChangeShapeType="1"/>
            </p:cNvSpPr>
            <p:nvPr/>
          </p:nvSpPr>
          <p:spPr bwMode="auto">
            <a:xfrm flipH="1">
              <a:off x="280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50" name="Line 64"/>
            <p:cNvSpPr>
              <a:spLocks noChangeShapeType="1"/>
            </p:cNvSpPr>
            <p:nvPr/>
          </p:nvSpPr>
          <p:spPr bwMode="auto">
            <a:xfrm flipH="1">
              <a:off x="246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grpSp>
      <p:graphicFrame>
        <p:nvGraphicFramePr>
          <p:cNvPr id="1703938" name="Object 2">
            <a:hlinkClick r:id="" action="ppaction://ole?verb=0"/>
          </p:cNvPr>
          <p:cNvGraphicFramePr>
            <a:graphicFrameLocks/>
          </p:cNvGraphicFramePr>
          <p:nvPr/>
        </p:nvGraphicFramePr>
        <p:xfrm>
          <a:off x="7596188" y="4933950"/>
          <a:ext cx="1270000" cy="828675"/>
        </p:xfrm>
        <a:graphic>
          <a:graphicData uri="http://schemas.openxmlformats.org/presentationml/2006/ole">
            <mc:AlternateContent xmlns:mc="http://schemas.openxmlformats.org/markup-compatibility/2006">
              <mc:Choice xmlns:v="urn:schemas-microsoft-com:vml" Requires="v">
                <p:oleObj spid="_x0000_s1703972" name="Equation" r:id="rId4" imgW="1269720" imgH="825480" progId="Equation.DSMT4">
                  <p:embed/>
                </p:oleObj>
              </mc:Choice>
              <mc:Fallback>
                <p:oleObj name="Equation" r:id="rId4" imgW="1269720" imgH="825480" progId="Equation.DSMT4">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6188" y="4933950"/>
                        <a:ext cx="1270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2"/>
          <p:cNvGrpSpPr>
            <a:grpSpLocks/>
          </p:cNvGrpSpPr>
          <p:nvPr/>
        </p:nvGrpSpPr>
        <p:grpSpPr bwMode="auto">
          <a:xfrm>
            <a:off x="4546600" y="279400"/>
            <a:ext cx="4419600" cy="774700"/>
            <a:chOff x="2864" y="176"/>
            <a:chExt cx="2784" cy="488"/>
          </a:xfrm>
        </p:grpSpPr>
        <p:sp>
          <p:nvSpPr>
            <p:cNvPr id="49181" name="Freeform 23"/>
            <p:cNvSpPr>
              <a:spLocks/>
            </p:cNvSpPr>
            <p:nvPr/>
          </p:nvSpPr>
          <p:spPr bwMode="auto">
            <a:xfrm>
              <a:off x="2864" y="176"/>
              <a:ext cx="2776" cy="488"/>
            </a:xfrm>
            <a:custGeom>
              <a:avLst/>
              <a:gdLst>
                <a:gd name="T0" fmla="*/ 0 w 2776"/>
                <a:gd name="T1" fmla="*/ 344 h 488"/>
                <a:gd name="T2" fmla="*/ 1392 w 2776"/>
                <a:gd name="T3" fmla="*/ 344 h 488"/>
                <a:gd name="T4" fmla="*/ 1392 w 2776"/>
                <a:gd name="T5" fmla="*/ 488 h 488"/>
                <a:gd name="T6" fmla="*/ 2776 w 2776"/>
                <a:gd name="T7" fmla="*/ 488 h 488"/>
                <a:gd name="T8" fmla="*/ 2776 w 2776"/>
                <a:gd name="T9" fmla="*/ 0 h 488"/>
                <a:gd name="T10" fmla="*/ 1392 w 2776"/>
                <a:gd name="T11" fmla="*/ 0 h 488"/>
                <a:gd name="T12" fmla="*/ 1392 w 2776"/>
                <a:gd name="T13" fmla="*/ 152 h 488"/>
                <a:gd name="T14" fmla="*/ 0 w 2776"/>
                <a:gd name="T15" fmla="*/ 152 h 488"/>
                <a:gd name="T16" fmla="*/ 0 60000 65536"/>
                <a:gd name="T17" fmla="*/ 0 60000 65536"/>
                <a:gd name="T18" fmla="*/ 0 60000 65536"/>
                <a:gd name="T19" fmla="*/ 0 60000 65536"/>
                <a:gd name="T20" fmla="*/ 0 60000 65536"/>
                <a:gd name="T21" fmla="*/ 0 60000 65536"/>
                <a:gd name="T22" fmla="*/ 0 60000 65536"/>
                <a:gd name="T23" fmla="*/ 0 60000 65536"/>
                <a:gd name="T24" fmla="*/ 0 w 2776"/>
                <a:gd name="T25" fmla="*/ 0 h 488"/>
                <a:gd name="T26" fmla="*/ 2776 w 2776"/>
                <a:gd name="T27" fmla="*/ 488 h 4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76" h="488">
                  <a:moveTo>
                    <a:pt x="0" y="344"/>
                  </a:moveTo>
                  <a:lnTo>
                    <a:pt x="1392" y="344"/>
                  </a:lnTo>
                  <a:lnTo>
                    <a:pt x="1392" y="488"/>
                  </a:lnTo>
                  <a:lnTo>
                    <a:pt x="2776" y="488"/>
                  </a:lnTo>
                  <a:lnTo>
                    <a:pt x="2776" y="0"/>
                  </a:lnTo>
                  <a:lnTo>
                    <a:pt x="1392" y="0"/>
                  </a:lnTo>
                  <a:lnTo>
                    <a:pt x="1392" y="152"/>
                  </a:lnTo>
                  <a:lnTo>
                    <a:pt x="0" y="152"/>
                  </a:lnTo>
                </a:path>
              </a:pathLst>
            </a:custGeom>
            <a:solidFill>
              <a:schemeClr val="hlink"/>
            </a:solidFill>
            <a:ln w="12700" cap="flat" cmpd="sng">
              <a:noFill/>
              <a:prstDash val="solid"/>
              <a:round/>
              <a:headEnd type="none" w="sm" len="sm"/>
              <a:tailEnd type="none" w="lg" len="med"/>
            </a:ln>
          </p:spPr>
          <p:txBody>
            <a:bodyPr wrap="none" anchor="ctr"/>
            <a:lstStyle/>
            <a:p>
              <a:endParaRPr lang="en-US"/>
            </a:p>
          </p:txBody>
        </p:sp>
        <p:sp>
          <p:nvSpPr>
            <p:cNvPr id="49182" name="Line 24"/>
            <p:cNvSpPr>
              <a:spLocks noChangeShapeType="1"/>
            </p:cNvSpPr>
            <p:nvPr/>
          </p:nvSpPr>
          <p:spPr bwMode="auto">
            <a:xfrm>
              <a:off x="3164" y="432"/>
              <a:ext cx="400" cy="0"/>
            </a:xfrm>
            <a:prstGeom prst="line">
              <a:avLst/>
            </a:prstGeom>
            <a:noFill/>
            <a:ln w="38100">
              <a:solidFill>
                <a:schemeClr val="tx1"/>
              </a:solidFill>
              <a:round/>
              <a:headEnd/>
              <a:tailEnd type="triangle" w="med" len="med"/>
            </a:ln>
          </p:spPr>
          <p:txBody>
            <a:bodyPr wrap="none" anchor="ctr"/>
            <a:lstStyle/>
            <a:p>
              <a:endParaRPr lang="en-US"/>
            </a:p>
          </p:txBody>
        </p:sp>
        <p:sp>
          <p:nvSpPr>
            <p:cNvPr id="49183" name="Freeform 25"/>
            <p:cNvSpPr>
              <a:spLocks/>
            </p:cNvSpPr>
            <p:nvPr/>
          </p:nvSpPr>
          <p:spPr bwMode="auto">
            <a:xfrm>
              <a:off x="2864" y="184"/>
              <a:ext cx="2784" cy="144"/>
            </a:xfrm>
            <a:custGeom>
              <a:avLst/>
              <a:gdLst>
                <a:gd name="T0" fmla="*/ 0 w 2784"/>
                <a:gd name="T1" fmla="*/ 144 h 144"/>
                <a:gd name="T2" fmla="*/ 1392 w 2784"/>
                <a:gd name="T3" fmla="*/ 144 h 144"/>
                <a:gd name="T4" fmla="*/ 1392 w 2784"/>
                <a:gd name="T5" fmla="*/ 0 h 144"/>
                <a:gd name="T6" fmla="*/ 2784 w 2784"/>
                <a:gd name="T7" fmla="*/ 0 h 144"/>
                <a:gd name="T8" fmla="*/ 0 60000 65536"/>
                <a:gd name="T9" fmla="*/ 0 60000 65536"/>
                <a:gd name="T10" fmla="*/ 0 60000 65536"/>
                <a:gd name="T11" fmla="*/ 0 60000 65536"/>
                <a:gd name="T12" fmla="*/ 0 w 2784"/>
                <a:gd name="T13" fmla="*/ 0 h 144"/>
                <a:gd name="T14" fmla="*/ 2784 w 2784"/>
                <a:gd name="T15" fmla="*/ 144 h 144"/>
              </a:gdLst>
              <a:ahLst/>
              <a:cxnLst>
                <a:cxn ang="T8">
                  <a:pos x="T0" y="T1"/>
                </a:cxn>
                <a:cxn ang="T9">
                  <a:pos x="T2" y="T3"/>
                </a:cxn>
                <a:cxn ang="T10">
                  <a:pos x="T4" y="T5"/>
                </a:cxn>
                <a:cxn ang="T11">
                  <a:pos x="T6" y="T7"/>
                </a:cxn>
              </a:cxnLst>
              <a:rect l="T12" t="T13" r="T14" b="T15"/>
              <a:pathLst>
                <a:path w="2784" h="144">
                  <a:moveTo>
                    <a:pt x="0" y="144"/>
                  </a:moveTo>
                  <a:lnTo>
                    <a:pt x="1392" y="144"/>
                  </a:lnTo>
                  <a:lnTo>
                    <a:pt x="1392" y="0"/>
                  </a:lnTo>
                  <a:lnTo>
                    <a:pt x="2784" y="0"/>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sp>
          <p:nvSpPr>
            <p:cNvPr id="49184" name="Freeform 26"/>
            <p:cNvSpPr>
              <a:spLocks/>
            </p:cNvSpPr>
            <p:nvPr/>
          </p:nvSpPr>
          <p:spPr bwMode="auto">
            <a:xfrm flipV="1">
              <a:off x="2864" y="520"/>
              <a:ext cx="2784" cy="144"/>
            </a:xfrm>
            <a:custGeom>
              <a:avLst/>
              <a:gdLst>
                <a:gd name="T0" fmla="*/ 0 w 2784"/>
                <a:gd name="T1" fmla="*/ 144 h 144"/>
                <a:gd name="T2" fmla="*/ 1392 w 2784"/>
                <a:gd name="T3" fmla="*/ 144 h 144"/>
                <a:gd name="T4" fmla="*/ 1392 w 2784"/>
                <a:gd name="T5" fmla="*/ 0 h 144"/>
                <a:gd name="T6" fmla="*/ 2784 w 2784"/>
                <a:gd name="T7" fmla="*/ 0 h 144"/>
                <a:gd name="T8" fmla="*/ 0 60000 65536"/>
                <a:gd name="T9" fmla="*/ 0 60000 65536"/>
                <a:gd name="T10" fmla="*/ 0 60000 65536"/>
                <a:gd name="T11" fmla="*/ 0 60000 65536"/>
                <a:gd name="T12" fmla="*/ 0 w 2784"/>
                <a:gd name="T13" fmla="*/ 0 h 144"/>
                <a:gd name="T14" fmla="*/ 2784 w 2784"/>
                <a:gd name="T15" fmla="*/ 144 h 144"/>
              </a:gdLst>
              <a:ahLst/>
              <a:cxnLst>
                <a:cxn ang="T8">
                  <a:pos x="T0" y="T1"/>
                </a:cxn>
                <a:cxn ang="T9">
                  <a:pos x="T2" y="T3"/>
                </a:cxn>
                <a:cxn ang="T10">
                  <a:pos x="T4" y="T5"/>
                </a:cxn>
                <a:cxn ang="T11">
                  <a:pos x="T6" y="T7"/>
                </a:cxn>
              </a:cxnLst>
              <a:rect l="T12" t="T13" r="T14" b="T15"/>
              <a:pathLst>
                <a:path w="2784" h="144">
                  <a:moveTo>
                    <a:pt x="0" y="144"/>
                  </a:moveTo>
                  <a:lnTo>
                    <a:pt x="1392" y="144"/>
                  </a:lnTo>
                  <a:lnTo>
                    <a:pt x="1392" y="0"/>
                  </a:lnTo>
                  <a:lnTo>
                    <a:pt x="2784" y="0"/>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grpSp>
          <p:nvGrpSpPr>
            <p:cNvPr id="3" name="Group 27"/>
            <p:cNvGrpSpPr>
              <a:grpSpLocks/>
            </p:cNvGrpSpPr>
            <p:nvPr/>
          </p:nvGrpSpPr>
          <p:grpSpPr bwMode="auto">
            <a:xfrm>
              <a:off x="4256" y="511"/>
              <a:ext cx="920" cy="150"/>
              <a:chOff x="2448" y="1482"/>
              <a:chExt cx="920" cy="150"/>
            </a:xfrm>
          </p:grpSpPr>
          <p:sp>
            <p:nvSpPr>
              <p:cNvPr id="49191" name="Freeform 28"/>
              <p:cNvSpPr>
                <a:spLocks/>
              </p:cNvSpPr>
              <p:nvPr/>
            </p:nvSpPr>
            <p:spPr bwMode="auto">
              <a:xfrm>
                <a:off x="2448" y="1482"/>
                <a:ext cx="920" cy="150"/>
              </a:xfrm>
              <a:custGeom>
                <a:avLst/>
                <a:gdLst>
                  <a:gd name="T0" fmla="*/ 0 w 920"/>
                  <a:gd name="T1" fmla="*/ 2 h 162"/>
                  <a:gd name="T2" fmla="*/ 920 w 920"/>
                  <a:gd name="T3" fmla="*/ 150 h 162"/>
                  <a:gd name="T4" fmla="*/ 0 w 920"/>
                  <a:gd name="T5" fmla="*/ 150 h 162"/>
                  <a:gd name="T6" fmla="*/ 0 w 920"/>
                  <a:gd name="T7" fmla="*/ 2 h 162"/>
                  <a:gd name="T8" fmla="*/ 0 60000 65536"/>
                  <a:gd name="T9" fmla="*/ 0 60000 65536"/>
                  <a:gd name="T10" fmla="*/ 0 60000 65536"/>
                  <a:gd name="T11" fmla="*/ 0 60000 65536"/>
                  <a:gd name="T12" fmla="*/ 0 w 920"/>
                  <a:gd name="T13" fmla="*/ 0 h 162"/>
                  <a:gd name="T14" fmla="*/ 920 w 920"/>
                  <a:gd name="T15" fmla="*/ 162 h 162"/>
                </a:gdLst>
                <a:ahLst/>
                <a:cxnLst>
                  <a:cxn ang="T8">
                    <a:pos x="T0" y="T1"/>
                  </a:cxn>
                  <a:cxn ang="T9">
                    <a:pos x="T2" y="T3"/>
                  </a:cxn>
                  <a:cxn ang="T10">
                    <a:pos x="T4" y="T5"/>
                  </a:cxn>
                  <a:cxn ang="T11">
                    <a:pos x="T6" y="T7"/>
                  </a:cxn>
                </a:cxnLst>
                <a:rect l="T12" t="T13" r="T14" b="T15"/>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49192" name="Freeform 29"/>
              <p:cNvSpPr>
                <a:spLocks/>
              </p:cNvSpPr>
              <p:nvPr/>
            </p:nvSpPr>
            <p:spPr bwMode="auto">
              <a:xfrm>
                <a:off x="2790" y="1536"/>
                <a:ext cx="155" cy="64"/>
              </a:xfrm>
              <a:custGeom>
                <a:avLst/>
                <a:gdLst>
                  <a:gd name="T0" fmla="*/ 15 w 155"/>
                  <a:gd name="T1" fmla="*/ 0 h 64"/>
                  <a:gd name="T2" fmla="*/ 153 w 155"/>
                  <a:gd name="T3" fmla="*/ 54 h 64"/>
                  <a:gd name="T4" fmla="*/ 0 w 155"/>
                  <a:gd name="T5" fmla="*/ 63 h 64"/>
                  <a:gd name="T6" fmla="*/ 0 60000 65536"/>
                  <a:gd name="T7" fmla="*/ 0 60000 65536"/>
                  <a:gd name="T8" fmla="*/ 0 60000 65536"/>
                  <a:gd name="T9" fmla="*/ 0 w 155"/>
                  <a:gd name="T10" fmla="*/ 0 h 64"/>
                  <a:gd name="T11" fmla="*/ 155 w 155"/>
                  <a:gd name="T12" fmla="*/ 64 h 64"/>
                </a:gdLst>
                <a:ahLst/>
                <a:cxnLst>
                  <a:cxn ang="T6">
                    <a:pos x="T0" y="T1"/>
                  </a:cxn>
                  <a:cxn ang="T7">
                    <a:pos x="T2" y="T3"/>
                  </a:cxn>
                  <a:cxn ang="T8">
                    <a:pos x="T4" y="T5"/>
                  </a:cxn>
                </a:cxnLst>
                <a:rect l="T9" t="T10" r="T11" b="T12"/>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93" name="Freeform 30"/>
              <p:cNvSpPr>
                <a:spLocks/>
              </p:cNvSpPr>
              <p:nvPr/>
            </p:nvSpPr>
            <p:spPr bwMode="auto">
              <a:xfrm>
                <a:off x="2625" y="1518"/>
                <a:ext cx="99" cy="90"/>
              </a:xfrm>
              <a:custGeom>
                <a:avLst/>
                <a:gdLst>
                  <a:gd name="T0" fmla="*/ 0 w 99"/>
                  <a:gd name="T1" fmla="*/ 0 h 90"/>
                  <a:gd name="T2" fmla="*/ 99 w 99"/>
                  <a:gd name="T3" fmla="*/ 48 h 90"/>
                  <a:gd name="T4" fmla="*/ 0 w 99"/>
                  <a:gd name="T5" fmla="*/ 90 h 90"/>
                  <a:gd name="T6" fmla="*/ 0 60000 65536"/>
                  <a:gd name="T7" fmla="*/ 0 60000 65536"/>
                  <a:gd name="T8" fmla="*/ 0 60000 65536"/>
                  <a:gd name="T9" fmla="*/ 0 w 99"/>
                  <a:gd name="T10" fmla="*/ 0 h 90"/>
                  <a:gd name="T11" fmla="*/ 99 w 99"/>
                  <a:gd name="T12" fmla="*/ 90 h 90"/>
                </a:gdLst>
                <a:ahLst/>
                <a:cxnLst>
                  <a:cxn ang="T6">
                    <a:pos x="T0" y="T1"/>
                  </a:cxn>
                  <a:cxn ang="T7">
                    <a:pos x="T2" y="T3"/>
                  </a:cxn>
                  <a:cxn ang="T8">
                    <a:pos x="T4" y="T5"/>
                  </a:cxn>
                </a:cxnLst>
                <a:rect l="T9" t="T10" r="T11" b="T12"/>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94" name="Freeform 31"/>
              <p:cNvSpPr>
                <a:spLocks/>
              </p:cNvSpPr>
              <p:nvPr/>
            </p:nvSpPr>
            <p:spPr bwMode="auto">
              <a:xfrm>
                <a:off x="2472" y="1518"/>
                <a:ext cx="111" cy="93"/>
              </a:xfrm>
              <a:custGeom>
                <a:avLst/>
                <a:gdLst>
                  <a:gd name="T0" fmla="*/ 108 w 111"/>
                  <a:gd name="T1" fmla="*/ 89 h 93"/>
                  <a:gd name="T2" fmla="*/ 21 w 111"/>
                  <a:gd name="T3" fmla="*/ 81 h 93"/>
                  <a:gd name="T4" fmla="*/ 15 w 111"/>
                  <a:gd name="T5" fmla="*/ 18 h 93"/>
                  <a:gd name="T6" fmla="*/ 111 w 111"/>
                  <a:gd name="T7" fmla="*/ 0 h 93"/>
                  <a:gd name="T8" fmla="*/ 0 60000 65536"/>
                  <a:gd name="T9" fmla="*/ 0 60000 65536"/>
                  <a:gd name="T10" fmla="*/ 0 60000 65536"/>
                  <a:gd name="T11" fmla="*/ 0 60000 65536"/>
                  <a:gd name="T12" fmla="*/ 0 w 111"/>
                  <a:gd name="T13" fmla="*/ 0 h 93"/>
                  <a:gd name="T14" fmla="*/ 111 w 111"/>
                  <a:gd name="T15" fmla="*/ 93 h 93"/>
                </a:gdLst>
                <a:ahLst/>
                <a:cxnLst>
                  <a:cxn ang="T8">
                    <a:pos x="T0" y="T1"/>
                  </a:cxn>
                  <a:cxn ang="T9">
                    <a:pos x="T2" y="T3"/>
                  </a:cxn>
                  <a:cxn ang="T10">
                    <a:pos x="T4" y="T5"/>
                  </a:cxn>
                  <a:cxn ang="T11">
                    <a:pos x="T6" y="T7"/>
                  </a:cxn>
                </a:cxnLst>
                <a:rect l="T12" t="T13" r="T14" b="T15"/>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grpSp>
        <p:grpSp>
          <p:nvGrpSpPr>
            <p:cNvPr id="4" name="Group 32"/>
            <p:cNvGrpSpPr>
              <a:grpSpLocks/>
            </p:cNvGrpSpPr>
            <p:nvPr/>
          </p:nvGrpSpPr>
          <p:grpSpPr bwMode="auto">
            <a:xfrm flipV="1">
              <a:off x="4256" y="184"/>
              <a:ext cx="920" cy="150"/>
              <a:chOff x="2448" y="1482"/>
              <a:chExt cx="920" cy="150"/>
            </a:xfrm>
          </p:grpSpPr>
          <p:sp>
            <p:nvSpPr>
              <p:cNvPr id="49187" name="Freeform 33"/>
              <p:cNvSpPr>
                <a:spLocks/>
              </p:cNvSpPr>
              <p:nvPr/>
            </p:nvSpPr>
            <p:spPr bwMode="auto">
              <a:xfrm>
                <a:off x="2448" y="1482"/>
                <a:ext cx="920" cy="150"/>
              </a:xfrm>
              <a:custGeom>
                <a:avLst/>
                <a:gdLst>
                  <a:gd name="T0" fmla="*/ 0 w 920"/>
                  <a:gd name="T1" fmla="*/ 2 h 162"/>
                  <a:gd name="T2" fmla="*/ 920 w 920"/>
                  <a:gd name="T3" fmla="*/ 150 h 162"/>
                  <a:gd name="T4" fmla="*/ 0 w 920"/>
                  <a:gd name="T5" fmla="*/ 150 h 162"/>
                  <a:gd name="T6" fmla="*/ 0 w 920"/>
                  <a:gd name="T7" fmla="*/ 2 h 162"/>
                  <a:gd name="T8" fmla="*/ 0 60000 65536"/>
                  <a:gd name="T9" fmla="*/ 0 60000 65536"/>
                  <a:gd name="T10" fmla="*/ 0 60000 65536"/>
                  <a:gd name="T11" fmla="*/ 0 60000 65536"/>
                  <a:gd name="T12" fmla="*/ 0 w 920"/>
                  <a:gd name="T13" fmla="*/ 0 h 162"/>
                  <a:gd name="T14" fmla="*/ 920 w 920"/>
                  <a:gd name="T15" fmla="*/ 162 h 162"/>
                </a:gdLst>
                <a:ahLst/>
                <a:cxnLst>
                  <a:cxn ang="T8">
                    <a:pos x="T0" y="T1"/>
                  </a:cxn>
                  <a:cxn ang="T9">
                    <a:pos x="T2" y="T3"/>
                  </a:cxn>
                  <a:cxn ang="T10">
                    <a:pos x="T4" y="T5"/>
                  </a:cxn>
                  <a:cxn ang="T11">
                    <a:pos x="T6" y="T7"/>
                  </a:cxn>
                </a:cxnLst>
                <a:rect l="T12" t="T13" r="T14" b="T15"/>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49188" name="Freeform 34"/>
              <p:cNvSpPr>
                <a:spLocks/>
              </p:cNvSpPr>
              <p:nvPr/>
            </p:nvSpPr>
            <p:spPr bwMode="auto">
              <a:xfrm>
                <a:off x="2790" y="1536"/>
                <a:ext cx="155" cy="64"/>
              </a:xfrm>
              <a:custGeom>
                <a:avLst/>
                <a:gdLst>
                  <a:gd name="T0" fmla="*/ 15 w 155"/>
                  <a:gd name="T1" fmla="*/ 0 h 64"/>
                  <a:gd name="T2" fmla="*/ 153 w 155"/>
                  <a:gd name="T3" fmla="*/ 54 h 64"/>
                  <a:gd name="T4" fmla="*/ 0 w 155"/>
                  <a:gd name="T5" fmla="*/ 63 h 64"/>
                  <a:gd name="T6" fmla="*/ 0 60000 65536"/>
                  <a:gd name="T7" fmla="*/ 0 60000 65536"/>
                  <a:gd name="T8" fmla="*/ 0 60000 65536"/>
                  <a:gd name="T9" fmla="*/ 0 w 155"/>
                  <a:gd name="T10" fmla="*/ 0 h 64"/>
                  <a:gd name="T11" fmla="*/ 155 w 155"/>
                  <a:gd name="T12" fmla="*/ 64 h 64"/>
                </a:gdLst>
                <a:ahLst/>
                <a:cxnLst>
                  <a:cxn ang="T6">
                    <a:pos x="T0" y="T1"/>
                  </a:cxn>
                  <a:cxn ang="T7">
                    <a:pos x="T2" y="T3"/>
                  </a:cxn>
                  <a:cxn ang="T8">
                    <a:pos x="T4" y="T5"/>
                  </a:cxn>
                </a:cxnLst>
                <a:rect l="T9" t="T10" r="T11" b="T12"/>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89" name="Freeform 35"/>
              <p:cNvSpPr>
                <a:spLocks/>
              </p:cNvSpPr>
              <p:nvPr/>
            </p:nvSpPr>
            <p:spPr bwMode="auto">
              <a:xfrm>
                <a:off x="2625" y="1518"/>
                <a:ext cx="99" cy="90"/>
              </a:xfrm>
              <a:custGeom>
                <a:avLst/>
                <a:gdLst>
                  <a:gd name="T0" fmla="*/ 0 w 99"/>
                  <a:gd name="T1" fmla="*/ 0 h 90"/>
                  <a:gd name="T2" fmla="*/ 99 w 99"/>
                  <a:gd name="T3" fmla="*/ 48 h 90"/>
                  <a:gd name="T4" fmla="*/ 0 w 99"/>
                  <a:gd name="T5" fmla="*/ 90 h 90"/>
                  <a:gd name="T6" fmla="*/ 0 60000 65536"/>
                  <a:gd name="T7" fmla="*/ 0 60000 65536"/>
                  <a:gd name="T8" fmla="*/ 0 60000 65536"/>
                  <a:gd name="T9" fmla="*/ 0 w 99"/>
                  <a:gd name="T10" fmla="*/ 0 h 90"/>
                  <a:gd name="T11" fmla="*/ 99 w 99"/>
                  <a:gd name="T12" fmla="*/ 90 h 90"/>
                </a:gdLst>
                <a:ahLst/>
                <a:cxnLst>
                  <a:cxn ang="T6">
                    <a:pos x="T0" y="T1"/>
                  </a:cxn>
                  <a:cxn ang="T7">
                    <a:pos x="T2" y="T3"/>
                  </a:cxn>
                  <a:cxn ang="T8">
                    <a:pos x="T4" y="T5"/>
                  </a:cxn>
                </a:cxnLst>
                <a:rect l="T9" t="T10" r="T11" b="T12"/>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90" name="Freeform 36"/>
              <p:cNvSpPr>
                <a:spLocks/>
              </p:cNvSpPr>
              <p:nvPr/>
            </p:nvSpPr>
            <p:spPr bwMode="auto">
              <a:xfrm>
                <a:off x="2472" y="1518"/>
                <a:ext cx="111" cy="93"/>
              </a:xfrm>
              <a:custGeom>
                <a:avLst/>
                <a:gdLst>
                  <a:gd name="T0" fmla="*/ 108 w 111"/>
                  <a:gd name="T1" fmla="*/ 89 h 93"/>
                  <a:gd name="T2" fmla="*/ 21 w 111"/>
                  <a:gd name="T3" fmla="*/ 81 h 93"/>
                  <a:gd name="T4" fmla="*/ 15 w 111"/>
                  <a:gd name="T5" fmla="*/ 18 h 93"/>
                  <a:gd name="T6" fmla="*/ 111 w 111"/>
                  <a:gd name="T7" fmla="*/ 0 h 93"/>
                  <a:gd name="T8" fmla="*/ 0 60000 65536"/>
                  <a:gd name="T9" fmla="*/ 0 60000 65536"/>
                  <a:gd name="T10" fmla="*/ 0 60000 65536"/>
                  <a:gd name="T11" fmla="*/ 0 60000 65536"/>
                  <a:gd name="T12" fmla="*/ 0 w 111"/>
                  <a:gd name="T13" fmla="*/ 0 h 93"/>
                  <a:gd name="T14" fmla="*/ 111 w 111"/>
                  <a:gd name="T15" fmla="*/ 93 h 93"/>
                </a:gdLst>
                <a:ahLst/>
                <a:cxnLst>
                  <a:cxn ang="T8">
                    <a:pos x="T0" y="T1"/>
                  </a:cxn>
                  <a:cxn ang="T9">
                    <a:pos x="T2" y="T3"/>
                  </a:cxn>
                  <a:cxn ang="T10">
                    <a:pos x="T4" y="T5"/>
                  </a:cxn>
                  <a:cxn ang="T11">
                    <a:pos x="T6" y="T7"/>
                  </a:cxn>
                </a:cxnLst>
                <a:rect l="T12" t="T13" r="T14" b="T15"/>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grpSp>
      </p:grpSp>
      <p:sp>
        <p:nvSpPr>
          <p:cNvPr id="49164" name="Rectangle 2"/>
          <p:cNvSpPr>
            <a:spLocks noGrp="1" noChangeArrowheads="1"/>
          </p:cNvSpPr>
          <p:nvPr>
            <p:ph type="title"/>
          </p:nvPr>
        </p:nvSpPr>
        <p:spPr>
          <a:xfrm>
            <a:off x="685800" y="304800"/>
            <a:ext cx="4584700" cy="1143000"/>
          </a:xfrm>
          <a:solidFill>
            <a:schemeClr val="bg1"/>
          </a:solidFill>
        </p:spPr>
        <p:txBody>
          <a:bodyPr lIns="90488" tIns="44450" rIns="90488" bIns="44450" anchor="b"/>
          <a:lstStyle/>
          <a:p>
            <a:pPr>
              <a:defRPr/>
            </a:pPr>
            <a:r>
              <a:rPr lang="en-US" smtClean="0"/>
              <a:t>Head Loss due to Sudden Expansion</a:t>
            </a:r>
          </a:p>
        </p:txBody>
      </p:sp>
      <p:graphicFrame>
        <p:nvGraphicFramePr>
          <p:cNvPr id="82984" name="Object 40"/>
          <p:cNvGraphicFramePr>
            <a:graphicFrameLocks noChangeAspect="1"/>
          </p:cNvGraphicFramePr>
          <p:nvPr>
            <p:extLst/>
          </p:nvPr>
        </p:nvGraphicFramePr>
        <p:xfrm>
          <a:off x="280988" y="3946013"/>
          <a:ext cx="4602162" cy="1223962"/>
        </p:xfrm>
        <a:graphic>
          <a:graphicData uri="http://schemas.openxmlformats.org/presentationml/2006/ole">
            <mc:AlternateContent xmlns:mc="http://schemas.openxmlformats.org/markup-compatibility/2006">
              <mc:Choice xmlns:v="urn:schemas-microsoft-com:vml" Requires="v">
                <p:oleObj spid="_x0000_s1745922" name="Equation" r:id="rId5" imgW="3504960" imgH="1218960" progId="Equation.DSMT4">
                  <p:embed/>
                </p:oleObj>
              </mc:Choice>
              <mc:Fallback>
                <p:oleObj name="Equation" r:id="rId5" imgW="3504960" imgH="1218960" progId="Equation.DSMT4">
                  <p:embed/>
                  <p:pic>
                    <p:nvPicPr>
                      <p:cNvPr id="82984"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988" y="3946013"/>
                        <a:ext cx="4602162" cy="12239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82985" name="Object 41"/>
          <p:cNvGraphicFramePr>
            <a:graphicFrameLocks noChangeAspect="1"/>
          </p:cNvGraphicFramePr>
          <p:nvPr>
            <p:extLst/>
          </p:nvPr>
        </p:nvGraphicFramePr>
        <p:xfrm>
          <a:off x="5272088" y="4030394"/>
          <a:ext cx="3687762" cy="828675"/>
        </p:xfrm>
        <a:graphic>
          <a:graphicData uri="http://schemas.openxmlformats.org/presentationml/2006/ole">
            <mc:AlternateContent xmlns:mc="http://schemas.openxmlformats.org/markup-compatibility/2006">
              <mc:Choice xmlns:v="urn:schemas-microsoft-com:vml" Requires="v">
                <p:oleObj spid="_x0000_s1745923" name="Equation" r:id="rId7" imgW="2806560" imgH="825480" progId="Equation.DSMT4">
                  <p:embed/>
                </p:oleObj>
              </mc:Choice>
              <mc:Fallback>
                <p:oleObj name="Equation" r:id="rId7" imgW="2806560" imgH="825480" progId="Equation.DSMT4">
                  <p:embed/>
                  <p:pic>
                    <p:nvPicPr>
                      <p:cNvPr id="82985"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2088" y="4030394"/>
                        <a:ext cx="3687762"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82990" name="Object 46 1"/>
          <p:cNvGraphicFramePr>
            <a:graphicFrameLocks noChangeAspect="1"/>
          </p:cNvGraphicFramePr>
          <p:nvPr>
            <p:extLst/>
          </p:nvPr>
        </p:nvGraphicFramePr>
        <p:xfrm>
          <a:off x="3255963" y="5437188"/>
          <a:ext cx="3003550" cy="969962"/>
        </p:xfrm>
        <a:graphic>
          <a:graphicData uri="http://schemas.openxmlformats.org/presentationml/2006/ole">
            <mc:AlternateContent xmlns:mc="http://schemas.openxmlformats.org/markup-compatibility/2006">
              <mc:Choice xmlns:v="urn:schemas-microsoft-com:vml" Requires="v">
                <p:oleObj spid="_x0000_s1745924" name="Equation" r:id="rId9" imgW="2286000" imgH="965160" progId="Equation.DSMT4">
                  <p:embed/>
                </p:oleObj>
              </mc:Choice>
              <mc:Fallback>
                <p:oleObj name="Equation" r:id="rId9" imgW="2286000" imgH="965160" progId="Equation.DSMT4">
                  <p:embed/>
                  <p:pic>
                    <p:nvPicPr>
                      <p:cNvPr id="82990" name="Object 46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5963" y="5437188"/>
                        <a:ext cx="3003550" cy="9699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9165" name="Line 48"/>
          <p:cNvSpPr>
            <a:spLocks noChangeShapeType="1"/>
          </p:cNvSpPr>
          <p:nvPr/>
        </p:nvSpPr>
        <p:spPr bwMode="auto">
          <a:xfrm>
            <a:off x="469900" y="2451100"/>
            <a:ext cx="9906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9166" name="Line 49"/>
          <p:cNvSpPr>
            <a:spLocks noChangeShapeType="1"/>
          </p:cNvSpPr>
          <p:nvPr/>
        </p:nvSpPr>
        <p:spPr bwMode="auto">
          <a:xfrm>
            <a:off x="279400" y="3454400"/>
            <a:ext cx="16510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9167" name="Line 50"/>
          <p:cNvSpPr>
            <a:spLocks noChangeShapeType="1"/>
          </p:cNvSpPr>
          <p:nvPr/>
        </p:nvSpPr>
        <p:spPr bwMode="auto">
          <a:xfrm>
            <a:off x="6667500" y="2374900"/>
            <a:ext cx="749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82997" name="Oval 53"/>
          <p:cNvSpPr>
            <a:spLocks noChangeArrowheads="1"/>
          </p:cNvSpPr>
          <p:nvPr/>
        </p:nvSpPr>
        <p:spPr bwMode="auto">
          <a:xfrm>
            <a:off x="8407400" y="1698171"/>
            <a:ext cx="736600" cy="1023258"/>
          </a:xfrm>
          <a:prstGeom prst="ellipse">
            <a:avLst/>
          </a:prstGeom>
          <a:noFill/>
          <a:ln w="38100">
            <a:solidFill>
              <a:schemeClr val="folHlink"/>
            </a:solidFill>
            <a:round/>
            <a:headEnd type="none" w="lg" len="med"/>
            <a:tailEnd type="none" w="lg" len="med"/>
          </a:ln>
        </p:spPr>
        <p:txBody>
          <a:bodyPr wrap="square" anchor="ctr">
            <a:noAutofit/>
          </a:bodyPr>
          <a:lstStyle/>
          <a:p>
            <a:endParaRPr lang="en-US"/>
          </a:p>
        </p:txBody>
      </p:sp>
      <p:sp>
        <p:nvSpPr>
          <p:cNvPr id="82998" name="Freeform 54"/>
          <p:cNvSpPr>
            <a:spLocks/>
          </p:cNvSpPr>
          <p:nvPr/>
        </p:nvSpPr>
        <p:spPr bwMode="auto">
          <a:xfrm>
            <a:off x="6324600" y="2628900"/>
            <a:ext cx="2260600" cy="696913"/>
          </a:xfrm>
          <a:custGeom>
            <a:avLst/>
            <a:gdLst>
              <a:gd name="T0" fmla="*/ 2260600 w 1688"/>
              <a:gd name="T1" fmla="*/ 0 h 455"/>
              <a:gd name="T2" fmla="*/ 1499924 w 1688"/>
              <a:gd name="T3" fmla="*/ 600417 h 455"/>
              <a:gd name="T4" fmla="*/ 0 w 1688"/>
              <a:gd name="T5" fmla="*/ 575911 h 455"/>
              <a:gd name="T6" fmla="*/ 0 60000 65536"/>
              <a:gd name="T7" fmla="*/ 0 60000 65536"/>
              <a:gd name="T8" fmla="*/ 0 60000 65536"/>
              <a:gd name="T9" fmla="*/ 0 w 1688"/>
              <a:gd name="T10" fmla="*/ 0 h 455"/>
              <a:gd name="T11" fmla="*/ 1688 w 1688"/>
              <a:gd name="T12" fmla="*/ 455 h 455"/>
            </a:gdLst>
            <a:ahLst/>
            <a:cxnLst>
              <a:cxn ang="T6">
                <a:pos x="T0" y="T1"/>
              </a:cxn>
              <a:cxn ang="T7">
                <a:pos x="T2" y="T3"/>
              </a:cxn>
              <a:cxn ang="T8">
                <a:pos x="T4" y="T5"/>
              </a:cxn>
            </a:cxnLst>
            <a:rect l="T9" t="T10" r="T11" b="T12"/>
            <a:pathLst>
              <a:path w="1688" h="455">
                <a:moveTo>
                  <a:pt x="1688" y="0"/>
                </a:moveTo>
                <a:cubicBezTo>
                  <a:pt x="1544" y="164"/>
                  <a:pt x="1401" y="329"/>
                  <a:pt x="1120" y="392"/>
                </a:cubicBezTo>
                <a:cubicBezTo>
                  <a:pt x="839" y="455"/>
                  <a:pt x="419" y="415"/>
                  <a:pt x="0" y="376"/>
                </a:cubicBezTo>
              </a:path>
            </a:pathLst>
          </a:custGeom>
          <a:noFill/>
          <a:ln w="38100" cap="flat" cmpd="sng">
            <a:solidFill>
              <a:schemeClr val="folHlink"/>
            </a:solidFill>
            <a:prstDash val="solid"/>
            <a:round/>
            <a:headEnd type="none" w="lg" len="med"/>
            <a:tailEnd type="triangle" w="lg" len="med"/>
          </a:ln>
        </p:spPr>
        <p:txBody>
          <a:bodyPr anchor="ctr">
            <a:spAutoFit/>
          </a:bodyPr>
          <a:lstStyle/>
          <a:p>
            <a:endParaRPr lang="en-US"/>
          </a:p>
        </p:txBody>
      </p:sp>
      <p:sp>
        <p:nvSpPr>
          <p:cNvPr id="82999" name="Oval 55"/>
          <p:cNvSpPr>
            <a:spLocks noChangeArrowheads="1"/>
          </p:cNvSpPr>
          <p:nvPr/>
        </p:nvSpPr>
        <p:spPr bwMode="auto">
          <a:xfrm>
            <a:off x="3835400" y="2590800"/>
            <a:ext cx="2413000" cy="1358900"/>
          </a:xfrm>
          <a:prstGeom prst="ellipse">
            <a:avLst/>
          </a:prstGeom>
          <a:noFill/>
          <a:ln w="38100">
            <a:solidFill>
              <a:schemeClr val="folHlink"/>
            </a:solidFill>
            <a:round/>
            <a:headEnd type="none" w="lg" len="med"/>
            <a:tailEnd type="none" w="lg" len="med"/>
          </a:ln>
        </p:spPr>
        <p:txBody>
          <a:bodyPr anchor="ctr">
            <a:spAutoFit/>
          </a:bodyPr>
          <a:lstStyle/>
          <a:p>
            <a:endParaRPr lang="en-US"/>
          </a:p>
        </p:txBody>
      </p:sp>
      <p:sp>
        <p:nvSpPr>
          <p:cNvPr id="83000" name="Line 56"/>
          <p:cNvSpPr>
            <a:spLocks noChangeShapeType="1"/>
          </p:cNvSpPr>
          <p:nvPr/>
        </p:nvSpPr>
        <p:spPr bwMode="auto">
          <a:xfrm flipH="1" flipV="1">
            <a:off x="3606800" y="2692400"/>
            <a:ext cx="190500" cy="254000"/>
          </a:xfrm>
          <a:prstGeom prst="line">
            <a:avLst/>
          </a:prstGeom>
          <a:noFill/>
          <a:ln w="38100">
            <a:solidFill>
              <a:schemeClr val="folHlink"/>
            </a:solidFill>
            <a:round/>
            <a:headEnd type="none" w="lg" len="med"/>
            <a:tailEnd type="triangle" w="lg" len="med"/>
          </a:ln>
        </p:spPr>
        <p:txBody>
          <a:bodyPr wrap="none" anchor="ctr">
            <a:spAutoFit/>
          </a:bodyPr>
          <a:lstStyle/>
          <a:p>
            <a:endParaRPr lang="en-US"/>
          </a:p>
        </p:txBody>
      </p:sp>
      <p:pic>
        <p:nvPicPr>
          <p:cNvPr id="82983" name="Object 39"/>
          <p:cNvPicPr>
            <a:picLocks noChangeAspect="1" noChangeArrowheads="1"/>
          </p:cNvPicPr>
          <p:nvPr/>
        </p:nvPicPr>
        <p:blipFill>
          <a:blip r:embed="rId11" cstate="print"/>
          <a:srcRect/>
          <a:stretch>
            <a:fillRect/>
          </a:stretch>
        </p:blipFill>
        <p:spPr bwMode="auto">
          <a:xfrm>
            <a:off x="7453313" y="1811338"/>
            <a:ext cx="1717675" cy="815975"/>
          </a:xfrm>
          <a:prstGeom prst="rect">
            <a:avLst/>
          </a:prstGeom>
          <a:noFill/>
          <a:ln w="12700">
            <a:miter lim="800000"/>
            <a:headEnd/>
            <a:tailEnd/>
          </a:ln>
          <a:effectLst/>
        </p:spPr>
      </p:pic>
      <p:sp>
        <p:nvSpPr>
          <p:cNvPr id="83001" name="Text Box 57"/>
          <p:cNvSpPr txBox="1">
            <a:spLocks noChangeArrowheads="1"/>
          </p:cNvSpPr>
          <p:nvPr/>
        </p:nvSpPr>
        <p:spPr bwMode="auto">
          <a:xfrm>
            <a:off x="466725" y="6398568"/>
            <a:ext cx="6270499" cy="461665"/>
          </a:xfrm>
          <a:prstGeom prst="rect">
            <a:avLst/>
          </a:prstGeom>
          <a:noFill/>
          <a:ln w="12700">
            <a:noFill/>
            <a:miter lim="800000"/>
            <a:headEnd type="none" w="lg" len="med"/>
            <a:tailEnd type="none" w="lg" len="med"/>
          </a:ln>
        </p:spPr>
        <p:txBody>
          <a:bodyPr wrap="none" anchor="ctr">
            <a:spAutoFit/>
          </a:bodyPr>
          <a:lstStyle/>
          <a:p>
            <a:r>
              <a:rPr lang="en-US" sz="2400" dirty="0"/>
              <a:t>Discharge into a reservoir</a:t>
            </a:r>
            <a:r>
              <a:rPr lang="en-US" sz="2400" dirty="0" smtClean="0"/>
              <a:t>?__________________</a:t>
            </a:r>
            <a:endParaRPr lang="en-US" sz="2400" dirty="0"/>
          </a:p>
        </p:txBody>
      </p:sp>
      <p:sp>
        <p:nvSpPr>
          <p:cNvPr id="82987" name="Comment 43"/>
          <p:cNvSpPr>
            <a:spLocks noChangeArrowheads="1"/>
          </p:cNvSpPr>
          <p:nvPr/>
        </p:nvSpPr>
        <p:spPr bwMode="auto">
          <a:xfrm>
            <a:off x="412750" y="1958975"/>
            <a:ext cx="15621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Energy</a:t>
            </a:r>
          </a:p>
        </p:txBody>
      </p:sp>
      <p:sp>
        <p:nvSpPr>
          <p:cNvPr id="82988" name="Comment 44"/>
          <p:cNvSpPr>
            <a:spLocks noChangeArrowheads="1"/>
          </p:cNvSpPr>
          <p:nvPr/>
        </p:nvSpPr>
        <p:spPr bwMode="auto">
          <a:xfrm>
            <a:off x="228600" y="3013075"/>
            <a:ext cx="19304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Momentum</a:t>
            </a:r>
          </a:p>
        </p:txBody>
      </p:sp>
      <p:sp>
        <p:nvSpPr>
          <p:cNvPr id="82989" name="Comment 45"/>
          <p:cNvSpPr>
            <a:spLocks noChangeArrowheads="1"/>
          </p:cNvSpPr>
          <p:nvPr/>
        </p:nvSpPr>
        <p:spPr bwMode="auto">
          <a:xfrm>
            <a:off x="6591300" y="1958975"/>
            <a:ext cx="10033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Mass</a:t>
            </a:r>
          </a:p>
        </p:txBody>
      </p:sp>
      <p:sp>
        <p:nvSpPr>
          <p:cNvPr id="83002" name="Text Box 58"/>
          <p:cNvSpPr txBox="1">
            <a:spLocks noChangeArrowheads="1"/>
          </p:cNvSpPr>
          <p:nvPr/>
        </p:nvSpPr>
        <p:spPr bwMode="auto">
          <a:xfrm>
            <a:off x="4048125" y="6398568"/>
            <a:ext cx="2631682" cy="461665"/>
          </a:xfrm>
          <a:prstGeom prst="rect">
            <a:avLst/>
          </a:prstGeom>
          <a:noFill/>
          <a:ln w="12700">
            <a:noFill/>
            <a:miter lim="800000"/>
            <a:headEnd type="none" w="lg" len="med"/>
            <a:tailEnd type="none" w="lg" len="med"/>
          </a:ln>
        </p:spPr>
        <p:txBody>
          <a:bodyPr wrap="none" anchor="ctr">
            <a:spAutoFit/>
          </a:bodyPr>
          <a:lstStyle/>
          <a:p>
            <a:r>
              <a:rPr lang="en-US" sz="2400" dirty="0" smtClean="0">
                <a:solidFill>
                  <a:schemeClr val="folHlink"/>
                </a:solidFill>
              </a:rPr>
              <a:t>Loss coefficient = 1</a:t>
            </a:r>
            <a:endParaRPr lang="en-US" sz="2400" dirty="0">
              <a:solidFill>
                <a:schemeClr val="folHlink"/>
              </a:solidFill>
            </a:endParaRPr>
          </a:p>
        </p:txBody>
      </p:sp>
      <p:graphicFrame>
        <p:nvGraphicFramePr>
          <p:cNvPr id="83004" name="Object 60"/>
          <p:cNvGraphicFramePr>
            <a:graphicFrameLocks noChangeAspect="1"/>
          </p:cNvGraphicFramePr>
          <p:nvPr/>
        </p:nvGraphicFramePr>
        <p:xfrm>
          <a:off x="1770063" y="1828800"/>
          <a:ext cx="4021137" cy="828675"/>
        </p:xfrm>
        <a:graphic>
          <a:graphicData uri="http://schemas.openxmlformats.org/presentationml/2006/ole">
            <mc:AlternateContent xmlns:mc="http://schemas.openxmlformats.org/markup-compatibility/2006">
              <mc:Choice xmlns:v="urn:schemas-microsoft-com:vml" Requires="v">
                <p:oleObj spid="_x0000_s1745925" name="Equation" r:id="rId12" imgW="3060360" imgH="825480" progId="Equation.DSMT4">
                  <p:embed/>
                </p:oleObj>
              </mc:Choice>
              <mc:Fallback>
                <p:oleObj name="Equation" r:id="rId12" imgW="3060360" imgH="825480" progId="Equation.DSMT4">
                  <p:embed/>
                  <p:pic>
                    <p:nvPicPr>
                      <p:cNvPr id="83004" name="Object 6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0063" y="1828800"/>
                        <a:ext cx="4021137"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83005" name="Object 61"/>
          <p:cNvPicPr>
            <a:picLocks noChangeAspect="1" noChangeArrowheads="1"/>
          </p:cNvPicPr>
          <p:nvPr/>
        </p:nvPicPr>
        <p:blipFill>
          <a:blip r:embed="rId14" cstate="print"/>
          <a:srcRect/>
          <a:stretch>
            <a:fillRect/>
          </a:stretch>
        </p:blipFill>
        <p:spPr bwMode="auto">
          <a:xfrm>
            <a:off x="2033588" y="2660650"/>
            <a:ext cx="4052887" cy="1223963"/>
          </a:xfrm>
          <a:prstGeom prst="rect">
            <a:avLst/>
          </a:prstGeom>
          <a:noFill/>
          <a:ln w="12700">
            <a:miter lim="800000"/>
            <a:headEnd/>
            <a:tailEnd/>
          </a:ln>
          <a:effectLst/>
        </p:spPr>
      </p:pic>
      <p:grpSp>
        <p:nvGrpSpPr>
          <p:cNvPr id="5" name="Group 65"/>
          <p:cNvGrpSpPr>
            <a:grpSpLocks/>
          </p:cNvGrpSpPr>
          <p:nvPr/>
        </p:nvGrpSpPr>
        <p:grpSpPr bwMode="auto">
          <a:xfrm>
            <a:off x="809625" y="4036500"/>
            <a:ext cx="1289050" cy="1192213"/>
            <a:chOff x="510" y="2610"/>
            <a:chExt cx="812" cy="751"/>
          </a:xfrm>
        </p:grpSpPr>
        <p:sp>
          <p:nvSpPr>
            <p:cNvPr id="49178" name="Text Box 62"/>
            <p:cNvSpPr txBox="1">
              <a:spLocks noChangeArrowheads="1"/>
            </p:cNvSpPr>
            <p:nvPr/>
          </p:nvSpPr>
          <p:spPr bwMode="auto">
            <a:xfrm>
              <a:off x="510" y="2610"/>
              <a:ext cx="228" cy="327"/>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2</a:t>
              </a:r>
            </a:p>
          </p:txBody>
        </p:sp>
        <p:sp>
          <p:nvSpPr>
            <p:cNvPr id="49179" name="Text Box 63"/>
            <p:cNvSpPr txBox="1">
              <a:spLocks noChangeArrowheads="1"/>
            </p:cNvSpPr>
            <p:nvPr/>
          </p:nvSpPr>
          <p:spPr bwMode="auto">
            <a:xfrm>
              <a:off x="1094" y="2618"/>
              <a:ext cx="228" cy="327"/>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2</a:t>
              </a:r>
            </a:p>
          </p:txBody>
        </p:sp>
        <p:sp>
          <p:nvSpPr>
            <p:cNvPr id="49180" name="Text Box 64"/>
            <p:cNvSpPr txBox="1">
              <a:spLocks noChangeArrowheads="1"/>
            </p:cNvSpPr>
            <p:nvPr/>
          </p:nvSpPr>
          <p:spPr bwMode="auto">
            <a:xfrm>
              <a:off x="1046" y="3034"/>
              <a:ext cx="228" cy="327"/>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2</a:t>
              </a:r>
            </a:p>
          </p:txBody>
        </p:sp>
      </p:grpSp>
      <p:cxnSp>
        <p:nvCxnSpPr>
          <p:cNvPr id="8" name="Straight Connector 7"/>
          <p:cNvCxnSpPr/>
          <p:nvPr/>
        </p:nvCxnSpPr>
        <p:spPr bwMode="auto">
          <a:xfrm>
            <a:off x="0" y="3884613"/>
            <a:ext cx="9144000" cy="0"/>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46" name="Straight Connector 45"/>
          <p:cNvCxnSpPr/>
          <p:nvPr/>
        </p:nvCxnSpPr>
        <p:spPr bwMode="auto">
          <a:xfrm>
            <a:off x="26988" y="2721429"/>
            <a:ext cx="9144000" cy="0"/>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47" name="Straight Connector 46"/>
          <p:cNvCxnSpPr/>
          <p:nvPr/>
        </p:nvCxnSpPr>
        <p:spPr bwMode="auto">
          <a:xfrm>
            <a:off x="-13526" y="5144593"/>
            <a:ext cx="9144000" cy="0"/>
          </a:xfrm>
          <a:prstGeom prst="line">
            <a:avLst/>
          </a:prstGeom>
          <a:solidFill>
            <a:schemeClr val="accent1"/>
          </a:solidFill>
          <a:ln w="12700" cap="flat" cmpd="sng" algn="ctr">
            <a:solidFill>
              <a:schemeClr val="tx1"/>
            </a:solidFill>
            <a:prstDash val="solid"/>
            <a:round/>
            <a:headEnd type="none" w="lg" len="med"/>
            <a:tailEnd type="none" w="lg" len="med"/>
          </a:ln>
          <a:effectLst/>
        </p:spPr>
      </p:cxnSp>
      <p:grpSp>
        <p:nvGrpSpPr>
          <p:cNvPr id="7" name="Group 6"/>
          <p:cNvGrpSpPr/>
          <p:nvPr/>
        </p:nvGrpSpPr>
        <p:grpSpPr>
          <a:xfrm>
            <a:off x="4546599" y="5087456"/>
            <a:ext cx="1701800" cy="497735"/>
            <a:chOff x="4546599" y="5087456"/>
            <a:chExt cx="1701800" cy="497735"/>
          </a:xfrm>
        </p:grpSpPr>
        <p:sp>
          <p:nvSpPr>
            <p:cNvPr id="6" name="Left Brace 5"/>
            <p:cNvSpPr/>
            <p:nvPr/>
          </p:nvSpPr>
          <p:spPr bwMode="auto">
            <a:xfrm rot="5400000">
              <a:off x="5238748" y="4575540"/>
              <a:ext cx="317502" cy="1701800"/>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9" name="TextBox 8"/>
            <p:cNvSpPr txBox="1"/>
            <p:nvPr/>
          </p:nvSpPr>
          <p:spPr>
            <a:xfrm>
              <a:off x="4977191" y="5087456"/>
              <a:ext cx="420308" cy="369332"/>
            </a:xfrm>
            <a:prstGeom prst="rect">
              <a:avLst/>
            </a:prstGeom>
            <a:noFill/>
          </p:spPr>
          <p:txBody>
            <a:bodyPr wrap="none" rtlCol="0">
              <a:spAutoFit/>
            </a:bodyPr>
            <a:lstStyle/>
            <a:p>
              <a:r>
                <a:rPr lang="en-US" sz="1800" dirty="0" err="1" smtClean="0"/>
                <a:t>K</a:t>
              </a:r>
              <a:r>
                <a:rPr lang="en-US" sz="1800" baseline="-25000" dirty="0" err="1" smtClean="0"/>
                <a:t>e</a:t>
              </a:r>
              <a:endParaRPr lang="en-US" sz="1800" dirty="0"/>
            </a:p>
          </p:txBody>
        </p:sp>
      </p:grpSp>
      <p:grpSp>
        <p:nvGrpSpPr>
          <p:cNvPr id="11" name="Group 10"/>
          <p:cNvGrpSpPr/>
          <p:nvPr/>
        </p:nvGrpSpPr>
        <p:grpSpPr>
          <a:xfrm>
            <a:off x="7729917" y="5091889"/>
            <a:ext cx="1271208" cy="497735"/>
            <a:chOff x="7729917" y="5091889"/>
            <a:chExt cx="1271208" cy="497735"/>
          </a:xfrm>
        </p:grpSpPr>
        <p:sp>
          <p:nvSpPr>
            <p:cNvPr id="49" name="Left Brace 48"/>
            <p:cNvSpPr/>
            <p:nvPr/>
          </p:nvSpPr>
          <p:spPr bwMode="auto">
            <a:xfrm rot="5400000">
              <a:off x="8204553" y="4793053"/>
              <a:ext cx="321935" cy="1271208"/>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50" name="TextBox 49"/>
            <p:cNvSpPr txBox="1"/>
            <p:nvPr/>
          </p:nvSpPr>
          <p:spPr>
            <a:xfrm>
              <a:off x="7729917" y="5091889"/>
              <a:ext cx="497252" cy="369332"/>
            </a:xfrm>
            <a:prstGeom prst="rect">
              <a:avLst/>
            </a:prstGeom>
            <a:noFill/>
          </p:spPr>
          <p:txBody>
            <a:bodyPr wrap="none" rtlCol="0">
              <a:spAutoFit/>
            </a:bodyPr>
            <a:lstStyle/>
            <a:p>
              <a:r>
                <a:rPr lang="en-US" sz="1800" dirty="0" err="1" smtClean="0"/>
                <a:t>K</a:t>
              </a:r>
              <a:r>
                <a:rPr lang="en-US" sz="1800" baseline="-25000" dirty="0" err="1" smtClean="0"/>
                <a:t>e</a:t>
              </a:r>
              <a:r>
                <a:rPr lang="en-US" sz="1800" dirty="0" smtClean="0"/>
                <a:t>’</a:t>
              </a:r>
              <a:endParaRPr lang="en-US" sz="1800" dirty="0"/>
            </a:p>
          </p:txBody>
        </p:sp>
      </p:grpSp>
      <p:graphicFrame>
        <p:nvGraphicFramePr>
          <p:cNvPr id="51" name="Object 46 2"/>
          <p:cNvGraphicFramePr>
            <a:graphicFrameLocks noChangeAspect="1"/>
          </p:cNvGraphicFramePr>
          <p:nvPr>
            <p:extLst/>
          </p:nvPr>
        </p:nvGraphicFramePr>
        <p:xfrm>
          <a:off x="9993313" y="3127375"/>
          <a:ext cx="3103562" cy="3829050"/>
        </p:xfrm>
        <a:graphic>
          <a:graphicData uri="http://schemas.openxmlformats.org/presentationml/2006/ole">
            <mc:AlternateContent xmlns:mc="http://schemas.openxmlformats.org/markup-compatibility/2006">
              <mc:Choice xmlns:v="urn:schemas-microsoft-com:vml" Requires="v">
                <p:oleObj spid="_x0000_s1745926" name="Equation" r:id="rId15" imgW="2361960" imgH="3809880" progId="Equation.DSMT4">
                  <p:embed/>
                </p:oleObj>
              </mc:Choice>
              <mc:Fallback>
                <p:oleObj name="Equation" r:id="rId15" imgW="2361960" imgH="3809880" progId="Equation.DSMT4">
                  <p:embed/>
                  <p:pic>
                    <p:nvPicPr>
                      <p:cNvPr id="51" name="Object 46 2"/>
                      <p:cNvPicPr>
                        <a:picLocks noChangeAspect="1" noChangeArrowheads="1"/>
                      </p:cNvPicPr>
                      <p:nvPr/>
                    </p:nvPicPr>
                    <p:blipFill>
                      <a:blip r:embed="rId16"/>
                      <a:srcRect/>
                      <a:stretch>
                        <a:fillRect/>
                      </a:stretch>
                    </p:blipFill>
                    <p:spPr bwMode="auto">
                      <a:xfrm>
                        <a:off x="9993313" y="3127375"/>
                        <a:ext cx="3103562" cy="38290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0" name="Object 9"/>
          <p:cNvGraphicFramePr>
            <a:graphicFrameLocks noChangeAspect="1"/>
          </p:cNvGraphicFramePr>
          <p:nvPr>
            <p:extLst/>
          </p:nvPr>
        </p:nvGraphicFramePr>
        <p:xfrm>
          <a:off x="6679807" y="5426440"/>
          <a:ext cx="2362200" cy="965200"/>
        </p:xfrm>
        <a:graphic>
          <a:graphicData uri="http://schemas.openxmlformats.org/presentationml/2006/ole">
            <mc:AlternateContent xmlns:mc="http://schemas.openxmlformats.org/markup-compatibility/2006">
              <mc:Choice xmlns:v="urn:schemas-microsoft-com:vml" Requires="v">
                <p:oleObj spid="_x0000_s1745927" name="Equation" r:id="rId17" imgW="2361960" imgH="965160" progId="Equation.DSMT4">
                  <p:embed/>
                </p:oleObj>
              </mc:Choice>
              <mc:Fallback>
                <p:oleObj name="Equation" r:id="rId17" imgW="2361960" imgH="965160" progId="Equation.DSMT4">
                  <p:embed/>
                  <p:pic>
                    <p:nvPicPr>
                      <p:cNvPr id="10" name="Object 9"/>
                      <p:cNvPicPr/>
                      <p:nvPr/>
                    </p:nvPicPr>
                    <p:blipFill>
                      <a:blip r:embed="rId18"/>
                      <a:stretch>
                        <a:fillRect/>
                      </a:stretch>
                    </p:blipFill>
                    <p:spPr>
                      <a:xfrm>
                        <a:off x="6679807" y="5426440"/>
                        <a:ext cx="2362200" cy="965200"/>
                      </a:xfrm>
                      <a:prstGeom prst="rect">
                        <a:avLst/>
                      </a:prstGeom>
                    </p:spPr>
                  </p:pic>
                </p:oleObj>
              </mc:Fallback>
            </mc:AlternateContent>
          </a:graphicData>
        </a:graphic>
      </p:graphicFrame>
      <p:pic>
        <p:nvPicPr>
          <p:cNvPr id="15" name="Picture 14"/>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298295" y="5652747"/>
            <a:ext cx="2601831" cy="610447"/>
          </a:xfrm>
          <a:prstGeom prst="rect">
            <a:avLst/>
          </a:prstGeom>
        </p:spPr>
      </p:pic>
    </p:spTree>
    <p:extLst>
      <p:ext uri="{BB962C8B-B14F-4D97-AF65-F5344CB8AC3E}">
        <p14:creationId xmlns:p14="http://schemas.microsoft.com/office/powerpoint/2010/main" val="78105887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sz="4000" dirty="0" smtClean="0"/>
              <a:t>The Challenge of Chemical </a:t>
            </a:r>
            <a:r>
              <a:rPr lang="en-US" sz="4000" dirty="0"/>
              <a:t>Metering (</a:t>
            </a:r>
            <a:r>
              <a:rPr lang="en-US" sz="4000" dirty="0" err="1"/>
              <a:t>Hypochlorinator</a:t>
            </a:r>
            <a:r>
              <a:rPr lang="en-US" sz="4000" dirty="0"/>
              <a:t>)</a:t>
            </a:r>
          </a:p>
        </p:txBody>
      </p:sp>
      <p:sp>
        <p:nvSpPr>
          <p:cNvPr id="105820" name="Text Box 2396"/>
          <p:cNvSpPr txBox="1">
            <a:spLocks noChangeArrowheads="1"/>
          </p:cNvSpPr>
          <p:nvPr/>
        </p:nvSpPr>
        <p:spPr bwMode="auto">
          <a:xfrm>
            <a:off x="0" y="1824038"/>
            <a:ext cx="3451225" cy="1552575"/>
          </a:xfrm>
          <a:prstGeom prst="rect">
            <a:avLst/>
          </a:prstGeom>
          <a:noFill/>
          <a:ln w="12700">
            <a:noFill/>
            <a:miter lim="800000"/>
            <a:headEnd type="none" w="lg" len="med"/>
            <a:tailEnd type="none" w="lg" len="med"/>
          </a:ln>
          <a:effectLst/>
        </p:spPr>
        <p:txBody>
          <a:bodyPr>
            <a:spAutoFit/>
          </a:bodyPr>
          <a:lstStyle/>
          <a:p>
            <a:r>
              <a:rPr lang="en-US" sz="2400" dirty="0"/>
              <a:t>What is the simplest representation that captures the fluid mechanics of this system?</a:t>
            </a:r>
          </a:p>
        </p:txBody>
      </p:sp>
      <p:sp>
        <p:nvSpPr>
          <p:cNvPr id="105824" name="Rectangle 2400" descr="Granite"/>
          <p:cNvSpPr>
            <a:spLocks noChangeArrowheads="1"/>
          </p:cNvSpPr>
          <p:nvPr/>
        </p:nvSpPr>
        <p:spPr bwMode="auto">
          <a:xfrm>
            <a:off x="7340600" y="2706688"/>
            <a:ext cx="279400" cy="2197100"/>
          </a:xfrm>
          <a:prstGeom prst="rect">
            <a:avLst/>
          </a:prstGeom>
          <a:blipFill dpi="0" rotWithShape="1">
            <a:blip r:embed="rId3" cstate="print"/>
            <a:srcRect/>
            <a:tile tx="0" ty="0" sx="100000" sy="100000" flip="none" algn="tl"/>
          </a:blipFill>
          <a:ln w="12700">
            <a:solidFill>
              <a:schemeClr val="tx1"/>
            </a:solidFill>
            <a:miter lim="800000"/>
            <a:headEnd type="none" w="lg" len="med"/>
            <a:tailEnd type="none" w="lg" len="med"/>
          </a:ln>
          <a:effectLst/>
        </p:spPr>
        <p:txBody>
          <a:bodyPr anchor="ctr">
            <a:spAutoFit/>
          </a:bodyPr>
          <a:lstStyle/>
          <a:p>
            <a:endParaRPr lang="en-US"/>
          </a:p>
        </p:txBody>
      </p:sp>
      <p:sp>
        <p:nvSpPr>
          <p:cNvPr id="105825" name="Rectangle 2401" descr="Granite"/>
          <p:cNvSpPr>
            <a:spLocks noChangeArrowheads="1"/>
          </p:cNvSpPr>
          <p:nvPr/>
        </p:nvSpPr>
        <p:spPr bwMode="auto">
          <a:xfrm>
            <a:off x="5394325" y="2706688"/>
            <a:ext cx="279400" cy="2197100"/>
          </a:xfrm>
          <a:prstGeom prst="rect">
            <a:avLst/>
          </a:prstGeom>
          <a:blipFill dpi="0" rotWithShape="1">
            <a:blip r:embed="rId3" cstate="print"/>
            <a:srcRect/>
            <a:tile tx="0" ty="0" sx="100000" sy="100000" flip="none" algn="tl"/>
          </a:blipFill>
          <a:ln w="12700">
            <a:solidFill>
              <a:schemeClr val="tx1"/>
            </a:solidFill>
            <a:miter lim="800000"/>
            <a:headEnd type="none" w="lg" len="med"/>
            <a:tailEnd type="none" w="lg" len="med"/>
          </a:ln>
          <a:effectLst/>
        </p:spPr>
        <p:txBody>
          <a:bodyPr anchor="ctr">
            <a:spAutoFit/>
          </a:bodyPr>
          <a:lstStyle/>
          <a:p>
            <a:endParaRPr lang="en-US"/>
          </a:p>
        </p:txBody>
      </p:sp>
      <p:sp>
        <p:nvSpPr>
          <p:cNvPr id="105827" name="Freeform 2403" descr="Granite"/>
          <p:cNvSpPr>
            <a:spLocks/>
          </p:cNvSpPr>
          <p:nvPr/>
        </p:nvSpPr>
        <p:spPr bwMode="auto">
          <a:xfrm>
            <a:off x="1509713" y="4786313"/>
            <a:ext cx="1254125" cy="501650"/>
          </a:xfrm>
          <a:custGeom>
            <a:avLst/>
            <a:gdLst/>
            <a:ahLst/>
            <a:cxnLst>
              <a:cxn ang="0">
                <a:pos x="9" y="74"/>
              </a:cxn>
              <a:cxn ang="0">
                <a:pos x="669" y="74"/>
              </a:cxn>
              <a:cxn ang="0">
                <a:pos x="669" y="0"/>
              </a:cxn>
              <a:cxn ang="0">
                <a:pos x="790" y="0"/>
              </a:cxn>
              <a:cxn ang="0">
                <a:pos x="790" y="316"/>
              </a:cxn>
              <a:cxn ang="0">
                <a:pos x="0" y="316"/>
              </a:cxn>
            </a:cxnLst>
            <a:rect l="0" t="0" r="r" b="b"/>
            <a:pathLst>
              <a:path w="790" h="316">
                <a:moveTo>
                  <a:pt x="9" y="74"/>
                </a:moveTo>
                <a:lnTo>
                  <a:pt x="669" y="74"/>
                </a:lnTo>
                <a:lnTo>
                  <a:pt x="669" y="0"/>
                </a:lnTo>
                <a:lnTo>
                  <a:pt x="790" y="0"/>
                </a:lnTo>
                <a:lnTo>
                  <a:pt x="790" y="316"/>
                </a:lnTo>
                <a:lnTo>
                  <a:pt x="0" y="316"/>
                </a:lnTo>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sp>
        <p:nvSpPr>
          <p:cNvPr id="105828" name="Freeform 2404" descr="Granite"/>
          <p:cNvSpPr>
            <a:spLocks/>
          </p:cNvSpPr>
          <p:nvPr/>
        </p:nvSpPr>
        <p:spPr bwMode="auto">
          <a:xfrm>
            <a:off x="4106863" y="4786313"/>
            <a:ext cx="3990975" cy="501650"/>
          </a:xfrm>
          <a:custGeom>
            <a:avLst/>
            <a:gdLst/>
            <a:ahLst/>
            <a:cxnLst>
              <a:cxn ang="0">
                <a:pos x="2514" y="314"/>
              </a:cxn>
              <a:cxn ang="0">
                <a:pos x="2514" y="72"/>
              </a:cxn>
              <a:cxn ang="0">
                <a:pos x="121" y="74"/>
              </a:cxn>
              <a:cxn ang="0">
                <a:pos x="121" y="0"/>
              </a:cxn>
              <a:cxn ang="0">
                <a:pos x="0" y="0"/>
              </a:cxn>
              <a:cxn ang="0">
                <a:pos x="0" y="316"/>
              </a:cxn>
              <a:cxn ang="0">
                <a:pos x="2514" y="314"/>
              </a:cxn>
            </a:cxnLst>
            <a:rect l="0" t="0" r="r" b="b"/>
            <a:pathLst>
              <a:path w="2514" h="316">
                <a:moveTo>
                  <a:pt x="2514" y="314"/>
                </a:moveTo>
                <a:lnTo>
                  <a:pt x="2514" y="72"/>
                </a:lnTo>
                <a:lnTo>
                  <a:pt x="121" y="74"/>
                </a:lnTo>
                <a:lnTo>
                  <a:pt x="121" y="0"/>
                </a:lnTo>
                <a:lnTo>
                  <a:pt x="0" y="0"/>
                </a:lnTo>
                <a:lnTo>
                  <a:pt x="0" y="316"/>
                </a:lnTo>
                <a:lnTo>
                  <a:pt x="2514" y="314"/>
                </a:lnTo>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grpSp>
        <p:nvGrpSpPr>
          <p:cNvPr id="105829" name="Group 2405"/>
          <p:cNvGrpSpPr>
            <a:grpSpLocks/>
          </p:cNvGrpSpPr>
          <p:nvPr/>
        </p:nvGrpSpPr>
        <p:grpSpPr bwMode="auto">
          <a:xfrm>
            <a:off x="2393950" y="4494213"/>
            <a:ext cx="2082800" cy="382587"/>
            <a:chOff x="932" y="2975"/>
            <a:chExt cx="1312" cy="241"/>
          </a:xfrm>
        </p:grpSpPr>
        <p:sp>
          <p:nvSpPr>
            <p:cNvPr id="105830" name="AutoShape 2406"/>
            <p:cNvSpPr>
              <a:spLocks noChangeArrowheads="1"/>
            </p:cNvSpPr>
            <p:nvPr/>
          </p:nvSpPr>
          <p:spPr bwMode="auto">
            <a:xfrm>
              <a:off x="1434" y="2975"/>
              <a:ext cx="307" cy="139"/>
            </a:xfrm>
            <a:prstGeom prst="roundRect">
              <a:avLst>
                <a:gd name="adj" fmla="val 16667"/>
              </a:avLst>
            </a:prstGeom>
            <a:noFill/>
            <a:ln w="57150">
              <a:solidFill>
                <a:schemeClr val="tx1"/>
              </a:solidFill>
              <a:round/>
              <a:headEnd type="none" w="lg" len="med"/>
              <a:tailEnd type="none" w="lg" len="med"/>
            </a:ln>
            <a:effectLst/>
          </p:spPr>
          <p:txBody>
            <a:bodyPr wrap="none" anchor="ctr">
              <a:spAutoFit/>
            </a:bodyPr>
            <a:lstStyle/>
            <a:p>
              <a:endParaRPr lang="en-US"/>
            </a:p>
          </p:txBody>
        </p:sp>
        <p:sp>
          <p:nvSpPr>
            <p:cNvPr id="105831" name="Freeform 2407" descr="Granite"/>
            <p:cNvSpPr>
              <a:spLocks/>
            </p:cNvSpPr>
            <p:nvPr/>
          </p:nvSpPr>
          <p:spPr bwMode="auto">
            <a:xfrm>
              <a:off x="932" y="3060"/>
              <a:ext cx="1312" cy="156"/>
            </a:xfrm>
            <a:custGeom>
              <a:avLst/>
              <a:gdLst/>
              <a:ahLst/>
              <a:cxnLst>
                <a:cxn ang="0">
                  <a:pos x="100" y="156"/>
                </a:cxn>
                <a:cxn ang="0">
                  <a:pos x="100" y="88"/>
                </a:cxn>
                <a:cxn ang="0">
                  <a:pos x="1212" y="88"/>
                </a:cxn>
                <a:cxn ang="0">
                  <a:pos x="1212" y="156"/>
                </a:cxn>
                <a:cxn ang="0">
                  <a:pos x="1312" y="156"/>
                </a:cxn>
                <a:cxn ang="0">
                  <a:pos x="1312" y="0"/>
                </a:cxn>
                <a:cxn ang="0">
                  <a:pos x="0" y="0"/>
                </a:cxn>
                <a:cxn ang="0">
                  <a:pos x="0" y="156"/>
                </a:cxn>
                <a:cxn ang="0">
                  <a:pos x="100" y="156"/>
                </a:cxn>
              </a:cxnLst>
              <a:rect l="0" t="0" r="r" b="b"/>
              <a:pathLst>
                <a:path w="1312" h="156">
                  <a:moveTo>
                    <a:pt x="100" y="156"/>
                  </a:moveTo>
                  <a:lnTo>
                    <a:pt x="100" y="88"/>
                  </a:lnTo>
                  <a:lnTo>
                    <a:pt x="1212" y="88"/>
                  </a:lnTo>
                  <a:lnTo>
                    <a:pt x="1212" y="156"/>
                  </a:lnTo>
                  <a:lnTo>
                    <a:pt x="1312" y="156"/>
                  </a:lnTo>
                  <a:lnTo>
                    <a:pt x="1312" y="0"/>
                  </a:lnTo>
                  <a:lnTo>
                    <a:pt x="0" y="0"/>
                  </a:lnTo>
                  <a:lnTo>
                    <a:pt x="0" y="156"/>
                  </a:lnTo>
                  <a:lnTo>
                    <a:pt x="100" y="156"/>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grpSp>
      <p:sp>
        <p:nvSpPr>
          <p:cNvPr id="105832" name="Line 2408"/>
          <p:cNvSpPr>
            <a:spLocks noChangeShapeType="1"/>
          </p:cNvSpPr>
          <p:nvPr/>
        </p:nvSpPr>
        <p:spPr bwMode="auto">
          <a:xfrm>
            <a:off x="5676900" y="3067050"/>
            <a:ext cx="168275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34" name="Freeform 2410"/>
          <p:cNvSpPr>
            <a:spLocks/>
          </p:cNvSpPr>
          <p:nvPr/>
        </p:nvSpPr>
        <p:spPr bwMode="auto">
          <a:xfrm>
            <a:off x="3543300" y="4724400"/>
            <a:ext cx="2413000" cy="781050"/>
          </a:xfrm>
          <a:custGeom>
            <a:avLst/>
            <a:gdLst/>
            <a:ahLst/>
            <a:cxnLst>
              <a:cxn ang="0">
                <a:pos x="1520" y="0"/>
              </a:cxn>
              <a:cxn ang="0">
                <a:pos x="1520" y="492"/>
              </a:cxn>
              <a:cxn ang="0">
                <a:pos x="0" y="492"/>
              </a:cxn>
            </a:cxnLst>
            <a:rect l="0" t="0" r="r" b="b"/>
            <a:pathLst>
              <a:path w="1520" h="492">
                <a:moveTo>
                  <a:pt x="1520" y="0"/>
                </a:moveTo>
                <a:lnTo>
                  <a:pt x="1520" y="492"/>
                </a:lnTo>
                <a:lnTo>
                  <a:pt x="0" y="492"/>
                </a:lnTo>
              </a:path>
            </a:pathLst>
          </a:custGeom>
          <a:no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sp>
        <p:nvSpPr>
          <p:cNvPr id="105835" name="Freeform 2411"/>
          <p:cNvSpPr>
            <a:spLocks/>
          </p:cNvSpPr>
          <p:nvPr/>
        </p:nvSpPr>
        <p:spPr bwMode="auto">
          <a:xfrm>
            <a:off x="3536950" y="4711700"/>
            <a:ext cx="2489200" cy="869950"/>
          </a:xfrm>
          <a:custGeom>
            <a:avLst/>
            <a:gdLst/>
            <a:ahLst/>
            <a:cxnLst>
              <a:cxn ang="0">
                <a:pos x="1520" y="0"/>
              </a:cxn>
              <a:cxn ang="0">
                <a:pos x="1520" y="492"/>
              </a:cxn>
              <a:cxn ang="0">
                <a:pos x="0" y="492"/>
              </a:cxn>
            </a:cxnLst>
            <a:rect l="0" t="0" r="r" b="b"/>
            <a:pathLst>
              <a:path w="1520" h="492">
                <a:moveTo>
                  <a:pt x="1520" y="0"/>
                </a:moveTo>
                <a:lnTo>
                  <a:pt x="1520" y="492"/>
                </a:lnTo>
                <a:lnTo>
                  <a:pt x="0" y="492"/>
                </a:ln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105836" name="Rectangle 2412" descr="Granite"/>
          <p:cNvSpPr>
            <a:spLocks noChangeArrowheads="1"/>
          </p:cNvSpPr>
          <p:nvPr/>
        </p:nvSpPr>
        <p:spPr bwMode="auto">
          <a:xfrm>
            <a:off x="7404100" y="5291138"/>
            <a:ext cx="406400" cy="1155700"/>
          </a:xfrm>
          <a:prstGeom prst="rect">
            <a:avLst/>
          </a:prstGeom>
          <a:blipFill dpi="0" rotWithShape="1">
            <a:blip r:embed="rId3" cstate="print"/>
            <a:srcRect/>
            <a:tile tx="0" ty="0" sx="100000" sy="100000" flip="none" algn="tl"/>
          </a:blipFill>
          <a:ln w="12700">
            <a:solidFill>
              <a:schemeClr val="tx1"/>
            </a:solidFill>
            <a:miter lim="800000"/>
            <a:headEnd type="none" w="lg" len="med"/>
            <a:tailEnd type="none" w="lg" len="med"/>
          </a:ln>
          <a:effectLst/>
        </p:spPr>
        <p:txBody>
          <a:bodyPr anchor="ctr">
            <a:spAutoFit/>
          </a:bodyPr>
          <a:lstStyle/>
          <a:p>
            <a:endParaRPr lang="en-US"/>
          </a:p>
        </p:txBody>
      </p:sp>
      <p:grpSp>
        <p:nvGrpSpPr>
          <p:cNvPr id="105837" name="Group 2413"/>
          <p:cNvGrpSpPr>
            <a:grpSpLocks/>
          </p:cNvGrpSpPr>
          <p:nvPr/>
        </p:nvGrpSpPr>
        <p:grpSpPr bwMode="auto">
          <a:xfrm>
            <a:off x="3962400" y="5746750"/>
            <a:ext cx="4521200" cy="889000"/>
            <a:chOff x="1920" y="3764"/>
            <a:chExt cx="2848" cy="560"/>
          </a:xfrm>
        </p:grpSpPr>
        <p:sp>
          <p:nvSpPr>
            <p:cNvPr id="105838" name="Line 2414"/>
            <p:cNvSpPr>
              <a:spLocks noChangeShapeType="1"/>
            </p:cNvSpPr>
            <p:nvPr/>
          </p:nvSpPr>
          <p:spPr bwMode="auto">
            <a:xfrm flipH="1">
              <a:off x="1920" y="3768"/>
              <a:ext cx="2468"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39" name="Line 2415"/>
            <p:cNvSpPr>
              <a:spLocks noChangeShapeType="1"/>
            </p:cNvSpPr>
            <p:nvPr/>
          </p:nvSpPr>
          <p:spPr bwMode="auto">
            <a:xfrm flipH="1">
              <a:off x="1920" y="3928"/>
              <a:ext cx="2468"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nvGrpSpPr>
            <p:cNvPr id="105840" name="Group 2416"/>
            <p:cNvGrpSpPr>
              <a:grpSpLocks/>
            </p:cNvGrpSpPr>
            <p:nvPr/>
          </p:nvGrpSpPr>
          <p:grpSpPr bwMode="auto">
            <a:xfrm>
              <a:off x="4380" y="3764"/>
              <a:ext cx="388" cy="388"/>
              <a:chOff x="4380" y="3764"/>
              <a:chExt cx="388" cy="388"/>
            </a:xfrm>
          </p:grpSpPr>
          <p:sp>
            <p:nvSpPr>
              <p:cNvPr id="105841" name="Arc 2417"/>
              <p:cNvSpPr>
                <a:spLocks/>
              </p:cNvSpPr>
              <p:nvPr/>
            </p:nvSpPr>
            <p:spPr bwMode="auto">
              <a:xfrm>
                <a:off x="4380" y="3764"/>
                <a:ext cx="388" cy="3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sp>
            <p:nvSpPr>
              <p:cNvPr id="105842" name="Arc 2418"/>
              <p:cNvSpPr>
                <a:spLocks/>
              </p:cNvSpPr>
              <p:nvPr/>
            </p:nvSpPr>
            <p:spPr bwMode="auto">
              <a:xfrm>
                <a:off x="4380" y="3924"/>
                <a:ext cx="228" cy="2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grpSp>
        <p:sp>
          <p:nvSpPr>
            <p:cNvPr id="105843" name="Line 2419"/>
            <p:cNvSpPr>
              <a:spLocks noChangeShapeType="1"/>
            </p:cNvSpPr>
            <p:nvPr/>
          </p:nvSpPr>
          <p:spPr bwMode="auto">
            <a:xfrm>
              <a:off x="4608" y="4140"/>
              <a:ext cx="0" cy="18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44" name="Line 2420"/>
            <p:cNvSpPr>
              <a:spLocks noChangeShapeType="1"/>
            </p:cNvSpPr>
            <p:nvPr/>
          </p:nvSpPr>
          <p:spPr bwMode="auto">
            <a:xfrm>
              <a:off x="4768" y="4144"/>
              <a:ext cx="0" cy="18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grpSp>
        <p:nvGrpSpPr>
          <p:cNvPr id="105845" name="Group 2421"/>
          <p:cNvGrpSpPr>
            <a:grpSpLocks/>
          </p:cNvGrpSpPr>
          <p:nvPr/>
        </p:nvGrpSpPr>
        <p:grpSpPr bwMode="auto">
          <a:xfrm flipH="1">
            <a:off x="3346450" y="5499100"/>
            <a:ext cx="196850" cy="196850"/>
            <a:chOff x="4380" y="3764"/>
            <a:chExt cx="388" cy="388"/>
          </a:xfrm>
        </p:grpSpPr>
        <p:sp>
          <p:nvSpPr>
            <p:cNvPr id="105846" name="Arc 2422"/>
            <p:cNvSpPr>
              <a:spLocks/>
            </p:cNvSpPr>
            <p:nvPr/>
          </p:nvSpPr>
          <p:spPr bwMode="auto">
            <a:xfrm>
              <a:off x="4380" y="3764"/>
              <a:ext cx="388" cy="3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sp>
          <p:nvSpPr>
            <p:cNvPr id="105847" name="Arc 2423"/>
            <p:cNvSpPr>
              <a:spLocks/>
            </p:cNvSpPr>
            <p:nvPr/>
          </p:nvSpPr>
          <p:spPr bwMode="auto">
            <a:xfrm>
              <a:off x="4380" y="3924"/>
              <a:ext cx="228" cy="2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grpSp>
      <p:sp>
        <p:nvSpPr>
          <p:cNvPr id="105848" name="Oval 2424"/>
          <p:cNvSpPr>
            <a:spLocks noChangeArrowheads="1"/>
          </p:cNvSpPr>
          <p:nvPr/>
        </p:nvSpPr>
        <p:spPr bwMode="auto">
          <a:xfrm>
            <a:off x="3362325" y="5753100"/>
            <a:ext cx="46038" cy="46038"/>
          </a:xfrm>
          <a:prstGeom prst="ellipse">
            <a:avLst/>
          </a:prstGeom>
          <a:solidFill>
            <a:schemeClr val="tx1"/>
          </a:solidFill>
          <a:ln w="12700">
            <a:solidFill>
              <a:schemeClr val="hlink"/>
            </a:solidFill>
            <a:round/>
            <a:headEnd type="none" w="lg" len="med"/>
            <a:tailEnd type="none" w="lg" len="med"/>
          </a:ln>
          <a:effectLst/>
        </p:spPr>
        <p:txBody>
          <a:bodyPr anchor="ctr">
            <a:spAutoFit/>
          </a:bodyPr>
          <a:lstStyle/>
          <a:p>
            <a:endParaRPr lang="en-US"/>
          </a:p>
        </p:txBody>
      </p:sp>
      <p:sp>
        <p:nvSpPr>
          <p:cNvPr id="105849" name="Oval 2425"/>
          <p:cNvSpPr>
            <a:spLocks noChangeArrowheads="1"/>
          </p:cNvSpPr>
          <p:nvPr/>
        </p:nvSpPr>
        <p:spPr bwMode="auto">
          <a:xfrm>
            <a:off x="3367088" y="5938838"/>
            <a:ext cx="46037" cy="46037"/>
          </a:xfrm>
          <a:prstGeom prst="ellipse">
            <a:avLst/>
          </a:prstGeom>
          <a:solidFill>
            <a:schemeClr val="tx1"/>
          </a:solidFill>
          <a:ln w="12700">
            <a:solidFill>
              <a:schemeClr val="hlink"/>
            </a:solidFill>
            <a:round/>
            <a:headEnd type="none" w="lg" len="med"/>
            <a:tailEnd type="none" w="lg" len="med"/>
          </a:ln>
          <a:effectLst/>
        </p:spPr>
        <p:txBody>
          <a:bodyPr anchor="ctr">
            <a:spAutoFit/>
          </a:bodyPr>
          <a:lstStyle/>
          <a:p>
            <a:endParaRPr lang="en-US"/>
          </a:p>
        </p:txBody>
      </p:sp>
      <p:sp>
        <p:nvSpPr>
          <p:cNvPr id="105850" name="Oval 2426"/>
          <p:cNvSpPr>
            <a:spLocks noChangeArrowheads="1"/>
          </p:cNvSpPr>
          <p:nvPr/>
        </p:nvSpPr>
        <p:spPr bwMode="auto">
          <a:xfrm>
            <a:off x="3371850" y="6215063"/>
            <a:ext cx="46038" cy="46037"/>
          </a:xfrm>
          <a:prstGeom prst="ellipse">
            <a:avLst/>
          </a:prstGeom>
          <a:solidFill>
            <a:schemeClr val="tx1"/>
          </a:solidFill>
          <a:ln w="12700">
            <a:solidFill>
              <a:schemeClr val="hlink"/>
            </a:solidFill>
            <a:round/>
            <a:headEnd type="none" w="lg" len="med"/>
            <a:tailEnd type="none" w="lg" len="med"/>
          </a:ln>
          <a:effectLst/>
        </p:spPr>
        <p:txBody>
          <a:bodyPr anchor="ctr">
            <a:spAutoFit/>
          </a:bodyPr>
          <a:lstStyle/>
          <a:p>
            <a:endParaRPr lang="en-US"/>
          </a:p>
        </p:txBody>
      </p:sp>
      <p:sp>
        <p:nvSpPr>
          <p:cNvPr id="105851" name="Oval 2427"/>
          <p:cNvSpPr>
            <a:spLocks noChangeArrowheads="1"/>
          </p:cNvSpPr>
          <p:nvPr/>
        </p:nvSpPr>
        <p:spPr bwMode="auto">
          <a:xfrm>
            <a:off x="3376613" y="6567488"/>
            <a:ext cx="46037" cy="46037"/>
          </a:xfrm>
          <a:prstGeom prst="ellipse">
            <a:avLst/>
          </a:prstGeom>
          <a:solidFill>
            <a:schemeClr val="tx1"/>
          </a:solidFill>
          <a:ln w="12700">
            <a:solidFill>
              <a:schemeClr val="hlink"/>
            </a:solidFill>
            <a:round/>
            <a:headEnd type="none" w="lg" len="med"/>
            <a:tailEnd type="none" w="lg" len="med"/>
          </a:ln>
          <a:effectLst/>
        </p:spPr>
        <p:txBody>
          <a:bodyPr anchor="ctr">
            <a:spAutoFit/>
          </a:bodyPr>
          <a:lstStyle/>
          <a:p>
            <a:endParaRPr lang="en-US"/>
          </a:p>
        </p:txBody>
      </p:sp>
      <p:grpSp>
        <p:nvGrpSpPr>
          <p:cNvPr id="105852" name="Group 2428"/>
          <p:cNvGrpSpPr>
            <a:grpSpLocks/>
          </p:cNvGrpSpPr>
          <p:nvPr/>
        </p:nvGrpSpPr>
        <p:grpSpPr bwMode="auto">
          <a:xfrm>
            <a:off x="3562350" y="5387975"/>
            <a:ext cx="222250" cy="193675"/>
            <a:chOff x="1668" y="3538"/>
            <a:chExt cx="140" cy="122"/>
          </a:xfrm>
        </p:grpSpPr>
        <p:sp>
          <p:nvSpPr>
            <p:cNvPr id="105853" name="AutoShape 2429"/>
            <p:cNvSpPr>
              <a:spLocks noChangeArrowheads="1"/>
            </p:cNvSpPr>
            <p:nvPr/>
          </p:nvSpPr>
          <p:spPr bwMode="auto">
            <a:xfrm>
              <a:off x="1668" y="3538"/>
              <a:ext cx="140" cy="32"/>
            </a:xfrm>
            <a:prstGeom prst="roundRect">
              <a:avLst>
                <a:gd name="adj" fmla="val 16667"/>
              </a:avLst>
            </a:prstGeom>
            <a:noFill/>
            <a:ln w="12700">
              <a:solidFill>
                <a:schemeClr val="tx1"/>
              </a:solidFill>
              <a:round/>
              <a:headEnd type="none" w="lg" len="med"/>
              <a:tailEnd type="none" w="lg" len="med"/>
            </a:ln>
            <a:effectLst/>
          </p:spPr>
          <p:txBody>
            <a:bodyPr anchor="ctr">
              <a:spAutoFit/>
            </a:bodyPr>
            <a:lstStyle/>
            <a:p>
              <a:endParaRPr lang="en-US"/>
            </a:p>
          </p:txBody>
        </p:sp>
        <p:sp>
          <p:nvSpPr>
            <p:cNvPr id="105854" name="Line 2430"/>
            <p:cNvSpPr>
              <a:spLocks noChangeShapeType="1"/>
            </p:cNvSpPr>
            <p:nvPr/>
          </p:nvSpPr>
          <p:spPr bwMode="auto">
            <a:xfrm>
              <a:off x="1699" y="3612"/>
              <a:ext cx="78" cy="45"/>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55" name="Line 2431"/>
            <p:cNvSpPr>
              <a:spLocks noChangeShapeType="1"/>
            </p:cNvSpPr>
            <p:nvPr/>
          </p:nvSpPr>
          <p:spPr bwMode="auto">
            <a:xfrm flipH="1">
              <a:off x="1699" y="3612"/>
              <a:ext cx="78" cy="45"/>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56" name="Line 2432"/>
            <p:cNvSpPr>
              <a:spLocks noChangeShapeType="1"/>
            </p:cNvSpPr>
            <p:nvPr/>
          </p:nvSpPr>
          <p:spPr bwMode="auto">
            <a:xfrm flipH="1" flipV="1">
              <a:off x="1737" y="3567"/>
              <a:ext cx="3" cy="93"/>
            </a:xfrm>
            <a:prstGeom prst="line">
              <a:avLst/>
            </a:prstGeom>
            <a:noFill/>
            <a:ln w="28575">
              <a:solidFill>
                <a:schemeClr val="tx1"/>
              </a:solidFill>
              <a:round/>
              <a:headEnd type="none" w="lg" len="med"/>
              <a:tailEnd type="none" w="lg" len="med"/>
            </a:ln>
            <a:effectLst/>
          </p:spPr>
          <p:txBody>
            <a:bodyPr wrap="none" anchor="ctr">
              <a:spAutoFit/>
            </a:bodyPr>
            <a:lstStyle/>
            <a:p>
              <a:endParaRPr lang="en-US"/>
            </a:p>
          </p:txBody>
        </p:sp>
      </p:grpSp>
      <p:sp>
        <p:nvSpPr>
          <p:cNvPr id="105857" name="Arc 2433"/>
          <p:cNvSpPr>
            <a:spLocks/>
          </p:cNvSpPr>
          <p:nvPr/>
        </p:nvSpPr>
        <p:spPr bwMode="auto">
          <a:xfrm flipH="1">
            <a:off x="3413125" y="5751513"/>
            <a:ext cx="549275" cy="8016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58" name="Arc 2434"/>
          <p:cNvSpPr>
            <a:spLocks/>
          </p:cNvSpPr>
          <p:nvPr/>
        </p:nvSpPr>
        <p:spPr bwMode="auto">
          <a:xfrm flipH="1">
            <a:off x="3556000" y="6010275"/>
            <a:ext cx="406400" cy="5476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59" name="Arc 2435"/>
          <p:cNvSpPr>
            <a:spLocks/>
          </p:cNvSpPr>
          <p:nvPr/>
        </p:nvSpPr>
        <p:spPr bwMode="auto">
          <a:xfrm flipH="1">
            <a:off x="3522663" y="5943600"/>
            <a:ext cx="430212" cy="609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60" name="Arc 2436"/>
          <p:cNvSpPr>
            <a:spLocks/>
          </p:cNvSpPr>
          <p:nvPr/>
        </p:nvSpPr>
        <p:spPr bwMode="auto">
          <a:xfrm flipH="1">
            <a:off x="3494088" y="5886450"/>
            <a:ext cx="454025" cy="666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61" name="Arc 2437"/>
          <p:cNvSpPr>
            <a:spLocks/>
          </p:cNvSpPr>
          <p:nvPr/>
        </p:nvSpPr>
        <p:spPr bwMode="auto">
          <a:xfrm flipH="1">
            <a:off x="3460750" y="5829300"/>
            <a:ext cx="482600" cy="7191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63" name="Freeform 2439" descr="Granite"/>
          <p:cNvSpPr>
            <a:spLocks/>
          </p:cNvSpPr>
          <p:nvPr/>
        </p:nvSpPr>
        <p:spPr bwMode="auto">
          <a:xfrm>
            <a:off x="5394325" y="2324100"/>
            <a:ext cx="533400" cy="381000"/>
          </a:xfrm>
          <a:custGeom>
            <a:avLst/>
            <a:gdLst/>
            <a:ahLst/>
            <a:cxnLst>
              <a:cxn ang="0">
                <a:pos x="0" y="240"/>
              </a:cxn>
              <a:cxn ang="0">
                <a:pos x="336" y="240"/>
              </a:cxn>
              <a:cxn ang="0">
                <a:pos x="336" y="0"/>
              </a:cxn>
              <a:cxn ang="0">
                <a:pos x="192" y="0"/>
              </a:cxn>
              <a:cxn ang="0">
                <a:pos x="192" y="96"/>
              </a:cxn>
              <a:cxn ang="0">
                <a:pos x="0" y="96"/>
              </a:cxn>
              <a:cxn ang="0">
                <a:pos x="0" y="240"/>
              </a:cxn>
            </a:cxnLst>
            <a:rect l="0" t="0" r="r" b="b"/>
            <a:pathLst>
              <a:path w="336" h="240">
                <a:moveTo>
                  <a:pt x="0" y="240"/>
                </a:moveTo>
                <a:lnTo>
                  <a:pt x="336" y="240"/>
                </a:lnTo>
                <a:lnTo>
                  <a:pt x="336" y="0"/>
                </a:lnTo>
                <a:lnTo>
                  <a:pt x="192" y="0"/>
                </a:lnTo>
                <a:lnTo>
                  <a:pt x="192" y="96"/>
                </a:lnTo>
                <a:lnTo>
                  <a:pt x="0" y="96"/>
                </a:lnTo>
                <a:lnTo>
                  <a:pt x="0" y="240"/>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sp>
        <p:nvSpPr>
          <p:cNvPr id="105864" name="Freeform 2440" descr="Granite"/>
          <p:cNvSpPr>
            <a:spLocks/>
          </p:cNvSpPr>
          <p:nvPr/>
        </p:nvSpPr>
        <p:spPr bwMode="auto">
          <a:xfrm flipH="1">
            <a:off x="7086600" y="2324100"/>
            <a:ext cx="533400" cy="381000"/>
          </a:xfrm>
          <a:custGeom>
            <a:avLst/>
            <a:gdLst/>
            <a:ahLst/>
            <a:cxnLst>
              <a:cxn ang="0">
                <a:pos x="0" y="240"/>
              </a:cxn>
              <a:cxn ang="0">
                <a:pos x="336" y="240"/>
              </a:cxn>
              <a:cxn ang="0">
                <a:pos x="336" y="0"/>
              </a:cxn>
              <a:cxn ang="0">
                <a:pos x="192" y="0"/>
              </a:cxn>
              <a:cxn ang="0">
                <a:pos x="192" y="96"/>
              </a:cxn>
              <a:cxn ang="0">
                <a:pos x="0" y="96"/>
              </a:cxn>
              <a:cxn ang="0">
                <a:pos x="0" y="240"/>
              </a:cxn>
            </a:cxnLst>
            <a:rect l="0" t="0" r="r" b="b"/>
            <a:pathLst>
              <a:path w="336" h="240">
                <a:moveTo>
                  <a:pt x="0" y="240"/>
                </a:moveTo>
                <a:lnTo>
                  <a:pt x="336" y="240"/>
                </a:lnTo>
                <a:lnTo>
                  <a:pt x="336" y="0"/>
                </a:lnTo>
                <a:lnTo>
                  <a:pt x="192" y="0"/>
                </a:lnTo>
                <a:lnTo>
                  <a:pt x="192" y="96"/>
                </a:lnTo>
                <a:lnTo>
                  <a:pt x="0" y="96"/>
                </a:lnTo>
                <a:lnTo>
                  <a:pt x="0" y="240"/>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grpSp>
        <p:nvGrpSpPr>
          <p:cNvPr id="105865" name="Group 2441"/>
          <p:cNvGrpSpPr>
            <a:grpSpLocks/>
          </p:cNvGrpSpPr>
          <p:nvPr/>
        </p:nvGrpSpPr>
        <p:grpSpPr bwMode="auto">
          <a:xfrm>
            <a:off x="5524500" y="2032000"/>
            <a:ext cx="1968500" cy="382588"/>
            <a:chOff x="932" y="2975"/>
            <a:chExt cx="1312" cy="241"/>
          </a:xfrm>
        </p:grpSpPr>
        <p:sp>
          <p:nvSpPr>
            <p:cNvPr id="105866" name="AutoShape 2442"/>
            <p:cNvSpPr>
              <a:spLocks noChangeArrowheads="1"/>
            </p:cNvSpPr>
            <p:nvPr/>
          </p:nvSpPr>
          <p:spPr bwMode="auto">
            <a:xfrm>
              <a:off x="1434" y="2975"/>
              <a:ext cx="307" cy="139"/>
            </a:xfrm>
            <a:prstGeom prst="roundRect">
              <a:avLst>
                <a:gd name="adj" fmla="val 16667"/>
              </a:avLst>
            </a:prstGeom>
            <a:noFill/>
            <a:ln w="57150">
              <a:solidFill>
                <a:schemeClr val="tx1"/>
              </a:solidFill>
              <a:round/>
              <a:headEnd type="none" w="lg" len="med"/>
              <a:tailEnd type="none" w="lg" len="med"/>
            </a:ln>
            <a:effectLst/>
          </p:spPr>
          <p:txBody>
            <a:bodyPr wrap="none" anchor="ctr">
              <a:spAutoFit/>
            </a:bodyPr>
            <a:lstStyle/>
            <a:p>
              <a:endParaRPr lang="en-US"/>
            </a:p>
          </p:txBody>
        </p:sp>
        <p:sp>
          <p:nvSpPr>
            <p:cNvPr id="105867" name="Freeform 2443" descr="Granite"/>
            <p:cNvSpPr>
              <a:spLocks/>
            </p:cNvSpPr>
            <p:nvPr/>
          </p:nvSpPr>
          <p:spPr bwMode="auto">
            <a:xfrm>
              <a:off x="932" y="3060"/>
              <a:ext cx="1312" cy="156"/>
            </a:xfrm>
            <a:custGeom>
              <a:avLst/>
              <a:gdLst/>
              <a:ahLst/>
              <a:cxnLst>
                <a:cxn ang="0">
                  <a:pos x="100" y="156"/>
                </a:cxn>
                <a:cxn ang="0">
                  <a:pos x="100" y="88"/>
                </a:cxn>
                <a:cxn ang="0">
                  <a:pos x="1212" y="88"/>
                </a:cxn>
                <a:cxn ang="0">
                  <a:pos x="1212" y="156"/>
                </a:cxn>
                <a:cxn ang="0">
                  <a:pos x="1312" y="156"/>
                </a:cxn>
                <a:cxn ang="0">
                  <a:pos x="1312" y="0"/>
                </a:cxn>
                <a:cxn ang="0">
                  <a:pos x="0" y="0"/>
                </a:cxn>
                <a:cxn ang="0">
                  <a:pos x="0" y="156"/>
                </a:cxn>
                <a:cxn ang="0">
                  <a:pos x="100" y="156"/>
                </a:cxn>
              </a:cxnLst>
              <a:rect l="0" t="0" r="r" b="b"/>
              <a:pathLst>
                <a:path w="1312" h="156">
                  <a:moveTo>
                    <a:pt x="100" y="156"/>
                  </a:moveTo>
                  <a:lnTo>
                    <a:pt x="100" y="88"/>
                  </a:lnTo>
                  <a:lnTo>
                    <a:pt x="1212" y="88"/>
                  </a:lnTo>
                  <a:lnTo>
                    <a:pt x="1212" y="156"/>
                  </a:lnTo>
                  <a:lnTo>
                    <a:pt x="1312" y="156"/>
                  </a:lnTo>
                  <a:lnTo>
                    <a:pt x="1312" y="0"/>
                  </a:lnTo>
                  <a:lnTo>
                    <a:pt x="0" y="0"/>
                  </a:lnTo>
                  <a:lnTo>
                    <a:pt x="0" y="156"/>
                  </a:lnTo>
                  <a:lnTo>
                    <a:pt x="100" y="156"/>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grpSp>
      <p:sp>
        <p:nvSpPr>
          <p:cNvPr id="105868" name="AutoShape 2444"/>
          <p:cNvSpPr>
            <a:spLocks noChangeArrowheads="1"/>
          </p:cNvSpPr>
          <p:nvPr/>
        </p:nvSpPr>
        <p:spPr bwMode="auto">
          <a:xfrm flipV="1">
            <a:off x="6991350" y="2905125"/>
            <a:ext cx="228600" cy="152400"/>
          </a:xfrm>
          <a:prstGeom prst="triangle">
            <a:avLst>
              <a:gd name="adj" fmla="val 50000"/>
            </a:avLst>
          </a:prstGeom>
          <a:noFill/>
          <a:ln w="12700">
            <a:solidFill>
              <a:schemeClr val="tx1"/>
            </a:solidFill>
            <a:miter lim="800000"/>
            <a:headEnd type="none" w="lg" len="med"/>
            <a:tailEnd type="none" w="lg" len="med"/>
          </a:ln>
          <a:effectLst/>
        </p:spPr>
        <p:txBody>
          <a:bodyPr anchor="ctr">
            <a:spAutoFit/>
          </a:bodyPr>
          <a:lstStyle/>
          <a:p>
            <a:endParaRPr lang="en-US"/>
          </a:p>
        </p:txBody>
      </p:sp>
      <p:sp>
        <p:nvSpPr>
          <p:cNvPr id="105869" name="Line 2445"/>
          <p:cNvSpPr>
            <a:spLocks noChangeShapeType="1"/>
          </p:cNvSpPr>
          <p:nvPr/>
        </p:nvSpPr>
        <p:spPr bwMode="auto">
          <a:xfrm>
            <a:off x="6953250" y="3100388"/>
            <a:ext cx="3048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105870" name="Line 2446"/>
          <p:cNvSpPr>
            <a:spLocks noChangeShapeType="1"/>
          </p:cNvSpPr>
          <p:nvPr/>
        </p:nvSpPr>
        <p:spPr bwMode="auto">
          <a:xfrm>
            <a:off x="6991350" y="3143250"/>
            <a:ext cx="2286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105871" name="Line 2447"/>
          <p:cNvSpPr>
            <a:spLocks noChangeShapeType="1"/>
          </p:cNvSpPr>
          <p:nvPr/>
        </p:nvSpPr>
        <p:spPr bwMode="auto">
          <a:xfrm>
            <a:off x="7035800" y="3186113"/>
            <a:ext cx="138113"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105873" name="Text Box 2449"/>
          <p:cNvSpPr txBox="1">
            <a:spLocks noChangeArrowheads="1"/>
          </p:cNvSpPr>
          <p:nvPr/>
        </p:nvSpPr>
        <p:spPr bwMode="auto">
          <a:xfrm>
            <a:off x="4038600" y="6156325"/>
            <a:ext cx="2286000" cy="701675"/>
          </a:xfrm>
          <a:prstGeom prst="rect">
            <a:avLst/>
          </a:prstGeom>
          <a:noFill/>
          <a:ln w="12700">
            <a:noFill/>
            <a:miter lim="800000"/>
            <a:headEnd type="none" w="lg" len="med"/>
            <a:tailEnd type="none" w="lg" len="med"/>
          </a:ln>
          <a:effectLst/>
        </p:spPr>
        <p:txBody>
          <a:bodyPr>
            <a:spAutoFit/>
          </a:bodyPr>
          <a:lstStyle/>
          <a:p>
            <a:r>
              <a:rPr lang="en-US" sz="2000"/>
              <a:t>Raw water entering distribution tank</a:t>
            </a:r>
          </a:p>
        </p:txBody>
      </p:sp>
      <p:sp>
        <p:nvSpPr>
          <p:cNvPr id="105875" name="Text Box 2451"/>
          <p:cNvSpPr txBox="1">
            <a:spLocks noChangeArrowheads="1"/>
          </p:cNvSpPr>
          <p:nvPr/>
        </p:nvSpPr>
        <p:spPr bwMode="auto">
          <a:xfrm>
            <a:off x="7772400" y="2057400"/>
            <a:ext cx="1371600" cy="701675"/>
          </a:xfrm>
          <a:prstGeom prst="rect">
            <a:avLst/>
          </a:prstGeom>
          <a:solidFill>
            <a:schemeClr val="bg1"/>
          </a:solidFill>
          <a:ln w="12700">
            <a:noFill/>
            <a:miter lim="800000"/>
            <a:headEnd type="none" w="lg" len="med"/>
            <a:tailEnd type="none" w="lg" len="med"/>
          </a:ln>
          <a:effectLst/>
        </p:spPr>
        <p:txBody>
          <a:bodyPr>
            <a:spAutoFit/>
          </a:bodyPr>
          <a:lstStyle/>
          <a:p>
            <a:r>
              <a:rPr lang="en-US" sz="2000"/>
              <a:t>Overflow tube</a:t>
            </a:r>
          </a:p>
        </p:txBody>
      </p:sp>
      <p:sp>
        <p:nvSpPr>
          <p:cNvPr id="105876" name="Text Box 2452"/>
          <p:cNvSpPr txBox="1">
            <a:spLocks noChangeArrowheads="1"/>
          </p:cNvSpPr>
          <p:nvPr/>
        </p:nvSpPr>
        <p:spPr bwMode="auto">
          <a:xfrm>
            <a:off x="2733675" y="4865688"/>
            <a:ext cx="1358900" cy="396875"/>
          </a:xfrm>
          <a:prstGeom prst="rect">
            <a:avLst/>
          </a:prstGeom>
          <a:solidFill>
            <a:schemeClr val="bg1"/>
          </a:solidFill>
          <a:ln w="12700">
            <a:noFill/>
            <a:miter lim="800000"/>
            <a:headEnd type="none" w="lg" len="med"/>
            <a:tailEnd type="none" w="lg" len="med"/>
          </a:ln>
          <a:effectLst/>
        </p:spPr>
        <p:txBody>
          <a:bodyPr>
            <a:spAutoFit/>
          </a:bodyPr>
          <a:lstStyle/>
          <a:p>
            <a:pPr algn="ctr"/>
            <a:r>
              <a:rPr lang="en-US" sz="2000"/>
              <a:t>PVC valve</a:t>
            </a:r>
          </a:p>
        </p:txBody>
      </p:sp>
      <p:sp>
        <p:nvSpPr>
          <p:cNvPr id="105877" name="Text Box 2453"/>
          <p:cNvSpPr txBox="1">
            <a:spLocks noChangeArrowheads="1"/>
          </p:cNvSpPr>
          <p:nvPr/>
        </p:nvSpPr>
        <p:spPr bwMode="auto">
          <a:xfrm>
            <a:off x="6153150" y="5334000"/>
            <a:ext cx="1295400" cy="396875"/>
          </a:xfrm>
          <a:prstGeom prst="rect">
            <a:avLst/>
          </a:prstGeom>
          <a:noFill/>
          <a:ln w="12700">
            <a:noFill/>
            <a:miter lim="800000"/>
            <a:headEnd type="none" w="lg" len="med"/>
            <a:tailEnd type="none" w="lg" len="med"/>
          </a:ln>
          <a:effectLst/>
        </p:spPr>
        <p:txBody>
          <a:bodyPr>
            <a:spAutoFit/>
          </a:bodyPr>
          <a:lstStyle/>
          <a:p>
            <a:r>
              <a:rPr lang="en-US" sz="2000"/>
              <a:t>PVC pipe</a:t>
            </a:r>
          </a:p>
        </p:txBody>
      </p:sp>
      <p:grpSp>
        <p:nvGrpSpPr>
          <p:cNvPr id="105878" name="Group 2454"/>
          <p:cNvGrpSpPr>
            <a:grpSpLocks/>
          </p:cNvGrpSpPr>
          <p:nvPr/>
        </p:nvGrpSpPr>
        <p:grpSpPr bwMode="auto">
          <a:xfrm>
            <a:off x="8115300" y="3054350"/>
            <a:ext cx="117475" cy="1804988"/>
            <a:chOff x="4310" y="2095"/>
            <a:chExt cx="74" cy="1137"/>
          </a:xfrm>
        </p:grpSpPr>
        <p:sp>
          <p:nvSpPr>
            <p:cNvPr id="105879" name="Line 2455"/>
            <p:cNvSpPr>
              <a:spLocks noChangeShapeType="1"/>
            </p:cNvSpPr>
            <p:nvPr/>
          </p:nvSpPr>
          <p:spPr bwMode="auto">
            <a:xfrm rot="5400000">
              <a:off x="3815" y="2664"/>
              <a:ext cx="1137"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80" name="Line 2456"/>
            <p:cNvSpPr>
              <a:spLocks noChangeShapeType="1"/>
            </p:cNvSpPr>
            <p:nvPr/>
          </p:nvSpPr>
          <p:spPr bwMode="auto">
            <a:xfrm rot="5400000">
              <a:off x="3741" y="2664"/>
              <a:ext cx="1137"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grpSp>
        <p:nvGrpSpPr>
          <p:cNvPr id="105881" name="Group 2457"/>
          <p:cNvGrpSpPr>
            <a:grpSpLocks/>
          </p:cNvGrpSpPr>
          <p:nvPr/>
        </p:nvGrpSpPr>
        <p:grpSpPr bwMode="auto">
          <a:xfrm rot="5400000" flipH="1">
            <a:off x="7947026" y="2805112"/>
            <a:ext cx="284162" cy="284163"/>
            <a:chOff x="4380" y="3764"/>
            <a:chExt cx="388" cy="388"/>
          </a:xfrm>
        </p:grpSpPr>
        <p:sp>
          <p:nvSpPr>
            <p:cNvPr id="105882" name="Arc 2458"/>
            <p:cNvSpPr>
              <a:spLocks/>
            </p:cNvSpPr>
            <p:nvPr/>
          </p:nvSpPr>
          <p:spPr bwMode="auto">
            <a:xfrm>
              <a:off x="4380" y="3764"/>
              <a:ext cx="388" cy="3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sp>
          <p:nvSpPr>
            <p:cNvPr id="105883" name="Arc 2459"/>
            <p:cNvSpPr>
              <a:spLocks/>
            </p:cNvSpPr>
            <p:nvPr/>
          </p:nvSpPr>
          <p:spPr bwMode="auto">
            <a:xfrm>
              <a:off x="4380" y="3924"/>
              <a:ext cx="228" cy="2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grpSp>
      <p:grpSp>
        <p:nvGrpSpPr>
          <p:cNvPr id="105884" name="Group 2460"/>
          <p:cNvGrpSpPr>
            <a:grpSpLocks/>
          </p:cNvGrpSpPr>
          <p:nvPr/>
        </p:nvGrpSpPr>
        <p:grpSpPr bwMode="auto">
          <a:xfrm rot="-5400000">
            <a:off x="7568406" y="2540794"/>
            <a:ext cx="117475" cy="661988"/>
            <a:chOff x="4310" y="2095"/>
            <a:chExt cx="74" cy="1137"/>
          </a:xfrm>
        </p:grpSpPr>
        <p:sp>
          <p:nvSpPr>
            <p:cNvPr id="105885" name="Line 2461"/>
            <p:cNvSpPr>
              <a:spLocks noChangeShapeType="1"/>
            </p:cNvSpPr>
            <p:nvPr/>
          </p:nvSpPr>
          <p:spPr bwMode="auto">
            <a:xfrm rot="5400000">
              <a:off x="3815" y="2664"/>
              <a:ext cx="1137"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86" name="Line 2462"/>
            <p:cNvSpPr>
              <a:spLocks noChangeShapeType="1"/>
            </p:cNvSpPr>
            <p:nvPr/>
          </p:nvSpPr>
          <p:spPr bwMode="auto">
            <a:xfrm rot="5400000">
              <a:off x="3741" y="2664"/>
              <a:ext cx="1137"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sp>
        <p:nvSpPr>
          <p:cNvPr id="105887" name="Text Box 2463"/>
          <p:cNvSpPr txBox="1">
            <a:spLocks noChangeArrowheads="1"/>
          </p:cNvSpPr>
          <p:nvPr/>
        </p:nvSpPr>
        <p:spPr bwMode="auto">
          <a:xfrm>
            <a:off x="1509713" y="3794125"/>
            <a:ext cx="2057400" cy="701675"/>
          </a:xfrm>
          <a:prstGeom prst="rect">
            <a:avLst/>
          </a:prstGeom>
          <a:noFill/>
          <a:ln w="12700">
            <a:noFill/>
            <a:miter lim="800000"/>
            <a:headEnd type="none" w="lg" len="med"/>
            <a:tailEnd type="none" w="lg" len="med"/>
          </a:ln>
          <a:effectLst/>
        </p:spPr>
        <p:txBody>
          <a:bodyPr>
            <a:spAutoFit/>
          </a:bodyPr>
          <a:lstStyle/>
          <a:p>
            <a:r>
              <a:rPr lang="en-US" sz="2000"/>
              <a:t>Access door to distribution tank</a:t>
            </a:r>
          </a:p>
        </p:txBody>
      </p:sp>
      <p:sp>
        <p:nvSpPr>
          <p:cNvPr id="105889" name="Line 2465"/>
          <p:cNvSpPr>
            <a:spLocks noChangeShapeType="1"/>
          </p:cNvSpPr>
          <p:nvPr/>
        </p:nvSpPr>
        <p:spPr bwMode="auto">
          <a:xfrm flipH="1">
            <a:off x="3581400" y="6477000"/>
            <a:ext cx="457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890" name="Text Box 2466"/>
          <p:cNvSpPr txBox="1">
            <a:spLocks noChangeArrowheads="1"/>
          </p:cNvSpPr>
          <p:nvPr/>
        </p:nvSpPr>
        <p:spPr bwMode="auto">
          <a:xfrm>
            <a:off x="1509713" y="6019800"/>
            <a:ext cx="1585912" cy="396875"/>
          </a:xfrm>
          <a:prstGeom prst="rect">
            <a:avLst/>
          </a:prstGeom>
          <a:solidFill>
            <a:schemeClr val="bg1"/>
          </a:solidFill>
          <a:ln w="12700">
            <a:noFill/>
            <a:miter lim="800000"/>
            <a:headEnd type="none" w="lg" len="med"/>
            <a:tailEnd type="none" w="lg" len="med"/>
          </a:ln>
          <a:effectLst/>
        </p:spPr>
        <p:txBody>
          <a:bodyPr>
            <a:spAutoFit/>
          </a:bodyPr>
          <a:lstStyle/>
          <a:p>
            <a:r>
              <a:rPr lang="en-US" sz="2000"/>
              <a:t>Chlorine drip</a:t>
            </a:r>
          </a:p>
        </p:txBody>
      </p:sp>
      <p:sp>
        <p:nvSpPr>
          <p:cNvPr id="105891" name="Line 2467"/>
          <p:cNvSpPr>
            <a:spLocks noChangeShapeType="1"/>
          </p:cNvSpPr>
          <p:nvPr/>
        </p:nvSpPr>
        <p:spPr bwMode="auto">
          <a:xfrm flipV="1">
            <a:off x="2971800" y="6019800"/>
            <a:ext cx="381000" cy="2286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892" name="Line 2468"/>
          <p:cNvSpPr>
            <a:spLocks noChangeShapeType="1"/>
          </p:cNvSpPr>
          <p:nvPr/>
        </p:nvSpPr>
        <p:spPr bwMode="auto">
          <a:xfrm>
            <a:off x="3351213" y="5195888"/>
            <a:ext cx="168275" cy="227012"/>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05893" name="Line 2469"/>
          <p:cNvSpPr>
            <a:spLocks noChangeShapeType="1"/>
          </p:cNvSpPr>
          <p:nvPr/>
        </p:nvSpPr>
        <p:spPr bwMode="auto">
          <a:xfrm>
            <a:off x="2362200" y="4419600"/>
            <a:ext cx="228600" cy="1524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896" name="Rectangle 2472"/>
          <p:cNvSpPr>
            <a:spLocks noChangeArrowheads="1"/>
          </p:cNvSpPr>
          <p:nvPr/>
        </p:nvSpPr>
        <p:spPr bwMode="auto">
          <a:xfrm>
            <a:off x="7315200" y="2825750"/>
            <a:ext cx="342900" cy="88900"/>
          </a:xfrm>
          <a:prstGeom prst="rect">
            <a:avLst/>
          </a:prstGeom>
          <a:solidFill>
            <a:schemeClr val="bg1"/>
          </a:solidFill>
          <a:ln w="12700">
            <a:solidFill>
              <a:schemeClr val="bg1"/>
            </a:solidFill>
            <a:miter lim="800000"/>
            <a:headEnd type="none" w="lg" len="med"/>
            <a:tailEnd type="none" w="lg" len="med"/>
          </a:ln>
          <a:effectLst/>
        </p:spPr>
        <p:txBody>
          <a:bodyPr wrap="none" anchor="ctr">
            <a:spAutoFit/>
          </a:bodyPr>
          <a:lstStyle/>
          <a:p>
            <a:endParaRPr lang="en-US"/>
          </a:p>
        </p:txBody>
      </p:sp>
      <p:sp>
        <p:nvSpPr>
          <p:cNvPr id="105897" name="Line 2473"/>
          <p:cNvSpPr>
            <a:spLocks noChangeShapeType="1"/>
          </p:cNvSpPr>
          <p:nvPr/>
        </p:nvSpPr>
        <p:spPr bwMode="auto">
          <a:xfrm flipH="1">
            <a:off x="7759700" y="2578100"/>
            <a:ext cx="82550" cy="20955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899" name="Freeform 2475"/>
          <p:cNvSpPr>
            <a:spLocks/>
          </p:cNvSpPr>
          <p:nvPr/>
        </p:nvSpPr>
        <p:spPr bwMode="auto">
          <a:xfrm>
            <a:off x="7359650" y="6226175"/>
            <a:ext cx="473075" cy="354013"/>
          </a:xfrm>
          <a:custGeom>
            <a:avLst/>
            <a:gdLst/>
            <a:ahLst/>
            <a:cxnLst>
              <a:cxn ang="0">
                <a:pos x="10" y="130"/>
              </a:cxn>
              <a:cxn ang="0">
                <a:pos x="56" y="9"/>
              </a:cxn>
              <a:cxn ang="0">
                <a:pos x="103" y="149"/>
              </a:cxn>
              <a:cxn ang="0">
                <a:pos x="177" y="46"/>
              </a:cxn>
              <a:cxn ang="0">
                <a:pos x="242" y="121"/>
              </a:cxn>
              <a:cxn ang="0">
                <a:pos x="307" y="0"/>
              </a:cxn>
              <a:cxn ang="0">
                <a:pos x="363" y="111"/>
              </a:cxn>
              <a:cxn ang="0">
                <a:pos x="363" y="223"/>
              </a:cxn>
              <a:cxn ang="0">
                <a:pos x="0" y="223"/>
              </a:cxn>
              <a:cxn ang="0">
                <a:pos x="10" y="130"/>
              </a:cxn>
            </a:cxnLst>
            <a:rect l="0" t="0" r="r" b="b"/>
            <a:pathLst>
              <a:path w="363" h="223">
                <a:moveTo>
                  <a:pt x="10" y="130"/>
                </a:moveTo>
                <a:lnTo>
                  <a:pt x="56" y="9"/>
                </a:lnTo>
                <a:lnTo>
                  <a:pt x="103" y="149"/>
                </a:lnTo>
                <a:lnTo>
                  <a:pt x="177" y="46"/>
                </a:lnTo>
                <a:lnTo>
                  <a:pt x="242" y="121"/>
                </a:lnTo>
                <a:lnTo>
                  <a:pt x="307" y="0"/>
                </a:lnTo>
                <a:lnTo>
                  <a:pt x="363" y="111"/>
                </a:lnTo>
                <a:lnTo>
                  <a:pt x="363" y="223"/>
                </a:lnTo>
                <a:lnTo>
                  <a:pt x="0" y="223"/>
                </a:lnTo>
                <a:lnTo>
                  <a:pt x="10" y="130"/>
                </a:lnTo>
                <a:close/>
              </a:path>
            </a:pathLst>
          </a:custGeom>
          <a:solidFill>
            <a:schemeClr val="bg1"/>
          </a:solidFill>
          <a:ln w="12700" cap="flat" cmpd="sng">
            <a:solidFill>
              <a:schemeClr val="bg1"/>
            </a:solidFill>
            <a:prstDash val="solid"/>
            <a:round/>
            <a:headEnd type="none" w="lg" len="med"/>
            <a:tailEnd type="none" w="lg" len="med"/>
          </a:ln>
          <a:effectLst/>
        </p:spPr>
        <p:txBody>
          <a:bodyPr anchor="ctr">
            <a:spAutoFit/>
          </a:bodyPr>
          <a:lstStyle/>
          <a:p>
            <a:endParaRPr lang="en-US"/>
          </a:p>
        </p:txBody>
      </p:sp>
      <p:sp>
        <p:nvSpPr>
          <p:cNvPr id="105900" name="Line 2476"/>
          <p:cNvSpPr>
            <a:spLocks noChangeShapeType="1"/>
          </p:cNvSpPr>
          <p:nvPr/>
        </p:nvSpPr>
        <p:spPr bwMode="auto">
          <a:xfrm flipH="1">
            <a:off x="6075363" y="5545138"/>
            <a:ext cx="161925"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901" name="Text Box 2477"/>
          <p:cNvSpPr txBox="1">
            <a:spLocks noChangeArrowheads="1"/>
          </p:cNvSpPr>
          <p:nvPr/>
        </p:nvSpPr>
        <p:spPr bwMode="auto">
          <a:xfrm>
            <a:off x="3067050" y="3403600"/>
            <a:ext cx="1984375" cy="396875"/>
          </a:xfrm>
          <a:prstGeom prst="rect">
            <a:avLst/>
          </a:prstGeom>
          <a:solidFill>
            <a:schemeClr val="bg1"/>
          </a:solidFill>
          <a:ln w="12700">
            <a:noFill/>
            <a:miter lim="800000"/>
            <a:headEnd type="none" w="lg" len="med"/>
            <a:tailEnd type="none" w="lg" len="med"/>
          </a:ln>
          <a:effectLst/>
        </p:spPr>
        <p:txBody>
          <a:bodyPr>
            <a:spAutoFit/>
          </a:bodyPr>
          <a:lstStyle/>
          <a:p>
            <a:pPr algn="r"/>
            <a:r>
              <a:rPr lang="en-US" sz="2000"/>
              <a:t>Chlorine solution</a:t>
            </a:r>
          </a:p>
        </p:txBody>
      </p:sp>
      <p:sp>
        <p:nvSpPr>
          <p:cNvPr id="105902" name="Line 2478"/>
          <p:cNvSpPr>
            <a:spLocks noChangeShapeType="1"/>
          </p:cNvSpPr>
          <p:nvPr/>
        </p:nvSpPr>
        <p:spPr bwMode="auto">
          <a:xfrm>
            <a:off x="5084763" y="3625850"/>
            <a:ext cx="86995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903" name="Text Box 2479"/>
          <p:cNvSpPr txBox="1">
            <a:spLocks noChangeArrowheads="1"/>
          </p:cNvSpPr>
          <p:nvPr/>
        </p:nvSpPr>
        <p:spPr bwMode="auto">
          <a:xfrm>
            <a:off x="2019300" y="1924050"/>
            <a:ext cx="3032125" cy="701675"/>
          </a:xfrm>
          <a:prstGeom prst="rect">
            <a:avLst/>
          </a:prstGeom>
          <a:noFill/>
          <a:ln w="12700">
            <a:noFill/>
            <a:miter lim="800000"/>
            <a:headEnd type="none" w="lg" len="med"/>
            <a:tailEnd type="none" w="lg" len="med"/>
          </a:ln>
          <a:effectLst/>
        </p:spPr>
        <p:txBody>
          <a:bodyPr>
            <a:spAutoFit/>
          </a:bodyPr>
          <a:lstStyle/>
          <a:p>
            <a:pPr algn="r"/>
            <a:r>
              <a:rPr lang="en-US" sz="2000" dirty="0"/>
              <a:t>Access door to </a:t>
            </a:r>
            <a:r>
              <a:rPr lang="en-US" sz="2000" dirty="0" err="1"/>
              <a:t>hypochlorinator</a:t>
            </a:r>
            <a:r>
              <a:rPr lang="en-US" sz="2000" dirty="0"/>
              <a:t> tank</a:t>
            </a:r>
          </a:p>
        </p:txBody>
      </p:sp>
      <p:sp>
        <p:nvSpPr>
          <p:cNvPr id="105904" name="Line 2480"/>
          <p:cNvSpPr>
            <a:spLocks noChangeShapeType="1"/>
          </p:cNvSpPr>
          <p:nvPr/>
        </p:nvSpPr>
        <p:spPr bwMode="auto">
          <a:xfrm>
            <a:off x="5084763" y="2286000"/>
            <a:ext cx="428625"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908" name="Rectangle 2484"/>
          <p:cNvSpPr>
            <a:spLocks noChangeArrowheads="1"/>
          </p:cNvSpPr>
          <p:nvPr/>
        </p:nvSpPr>
        <p:spPr bwMode="auto">
          <a:xfrm>
            <a:off x="7326313" y="5765800"/>
            <a:ext cx="571500" cy="228600"/>
          </a:xfrm>
          <a:prstGeom prst="rect">
            <a:avLst/>
          </a:pr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sp>
        <p:nvSpPr>
          <p:cNvPr id="105909" name="Rectangle 2485"/>
          <p:cNvSpPr>
            <a:spLocks noChangeArrowheads="1"/>
          </p:cNvSpPr>
          <p:nvPr/>
        </p:nvSpPr>
        <p:spPr bwMode="auto">
          <a:xfrm>
            <a:off x="5967413" y="4883150"/>
            <a:ext cx="47625" cy="463550"/>
          </a:xfrm>
          <a:prstGeom prst="rect">
            <a:avLst/>
          </a:pr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pic>
        <p:nvPicPr>
          <p:cNvPr id="105910" name="Picture 2486"/>
          <p:cNvPicPr>
            <a:picLocks noChangeAspect="1" noChangeArrowheads="1"/>
          </p:cNvPicPr>
          <p:nvPr/>
        </p:nvPicPr>
        <p:blipFill>
          <a:blip r:embed="rId4" cstate="print"/>
          <a:srcRect/>
          <a:stretch>
            <a:fillRect/>
          </a:stretch>
        </p:blipFill>
        <p:spPr bwMode="auto">
          <a:xfrm>
            <a:off x="9144000" y="0"/>
            <a:ext cx="9144000" cy="6858000"/>
          </a:xfrm>
          <a:prstGeom prst="rect">
            <a:avLst/>
          </a:prstGeom>
          <a:noFill/>
        </p:spPr>
      </p:pic>
    </p:spTree>
    <p:extLst>
      <p:ext uri="{BB962C8B-B14F-4D97-AF65-F5344CB8AC3E}">
        <p14:creationId xmlns:p14="http://schemas.microsoft.com/office/powerpoint/2010/main" val="26341855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2.53469E-6 L -1.00226 2.53469E-6 " pathEditMode="relative" rAng="0" ptsTypes="AA">
                                      <p:cBhvr>
                                        <p:cTn id="6" dur="500" fill="hold"/>
                                        <p:tgtEl>
                                          <p:spTgt spid="105910"/>
                                        </p:tgtEl>
                                        <p:attrNameLst>
                                          <p:attrName>ppt_x</p:attrName>
                                          <p:attrName>ppt_y</p:attrName>
                                        </p:attrNameLst>
                                      </p:cBhvr>
                                      <p:rCtr x="-501" y="0"/>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59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5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Hole in a bucket (tank drain)</a:t>
            </a:r>
            <a:endParaRPr lang="en-US" dirty="0"/>
          </a:p>
        </p:txBody>
      </p:sp>
      <p:sp>
        <p:nvSpPr>
          <p:cNvPr id="3" name="Content Placeholder 2"/>
          <p:cNvSpPr>
            <a:spLocks noGrp="1"/>
          </p:cNvSpPr>
          <p:nvPr>
            <p:ph idx="1"/>
          </p:nvPr>
        </p:nvSpPr>
        <p:spPr/>
        <p:txBody>
          <a:bodyPr/>
          <a:lstStyle/>
          <a:p>
            <a:r>
              <a:rPr lang="en-US" dirty="0" smtClean="0"/>
              <a:t>What type of head loss (major or minor)?</a:t>
            </a:r>
          </a:p>
          <a:p>
            <a:r>
              <a:rPr lang="en-US" dirty="0" smtClean="0"/>
              <a:t>What is the equation for those loses?</a:t>
            </a:r>
          </a:p>
          <a:p>
            <a:r>
              <a:rPr lang="en-US" dirty="0" smtClean="0"/>
              <a:t>How would you calculate the initial flow rate given the minor losses?</a:t>
            </a:r>
          </a:p>
          <a:p>
            <a:r>
              <a:rPr lang="en-US" dirty="0" smtClean="0"/>
              <a:t>How does the flow vary with time?</a:t>
            </a:r>
          </a:p>
          <a:p>
            <a:endParaRPr lang="en-US" dirty="0" smtClean="0"/>
          </a:p>
          <a:p>
            <a:r>
              <a:rPr lang="en-US" dirty="0" smtClean="0"/>
              <a:t>What is the average flow rate while the tank is emptying?</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22267059"/>
              </p:ext>
            </p:extLst>
          </p:nvPr>
        </p:nvGraphicFramePr>
        <p:xfrm>
          <a:off x="947807" y="4319539"/>
          <a:ext cx="2431497" cy="782823"/>
        </p:xfrm>
        <a:graphic>
          <a:graphicData uri="http://schemas.openxmlformats.org/presentationml/2006/ole">
            <mc:AlternateContent xmlns:mc="http://schemas.openxmlformats.org/markup-compatibility/2006">
              <mc:Choice xmlns:v="urn:schemas-microsoft-com:vml" Requires="v">
                <p:oleObj spid="_x0000_s1744900" name="Equation" r:id="rId4" imgW="2603160" imgH="838080" progId="Equation.DSMT4">
                  <p:embed/>
                </p:oleObj>
              </mc:Choice>
              <mc:Fallback>
                <p:oleObj name="Equation" r:id="rId4" imgW="2603160" imgH="838080" progId="Equation.DSMT4">
                  <p:embed/>
                  <p:pic>
                    <p:nvPicPr>
                      <p:cNvPr id="113667" name="Object 3"/>
                      <p:cNvPicPr>
                        <a:picLocks noChangeAspect="1" noChangeArrowheads="1"/>
                      </p:cNvPicPr>
                      <p:nvPr/>
                    </p:nvPicPr>
                    <p:blipFill>
                      <a:blip r:embed="rId5"/>
                      <a:srcRect/>
                      <a:stretch>
                        <a:fillRect/>
                      </a:stretch>
                    </p:blipFill>
                    <p:spPr bwMode="auto">
                      <a:xfrm>
                        <a:off x="947807" y="4319539"/>
                        <a:ext cx="2431497" cy="782823"/>
                      </a:xfrm>
                      <a:prstGeom prst="rect">
                        <a:avLst/>
                      </a:prstGeom>
                      <a:noFill/>
                      <a:ln>
                        <a:noFill/>
                      </a:ln>
                      <a:effectLst/>
                      <a:extLst>
                        <a:ext uri="{53640926-AAD7-44D8-BBD7-CCE9431645EC}">
                          <a14:shadowObscured xmlns:a14="http://schemas.microsoft.com/office/drawing/2010/main" val="1"/>
                        </a:ext>
                      </a:extLst>
                    </p:spPr>
                  </p:pic>
                </p:oleObj>
              </mc:Fallback>
            </mc:AlternateContent>
          </a:graphicData>
        </a:graphic>
      </p:graphicFrame>
    </p:spTree>
    <p:extLst>
      <p:ext uri="{BB962C8B-B14F-4D97-AF65-F5344CB8AC3E}">
        <p14:creationId xmlns:p14="http://schemas.microsoft.com/office/powerpoint/2010/main" val="3043890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79514" y="1530627"/>
            <a:ext cx="8934450" cy="3902077"/>
            <a:chOff x="0" y="2728"/>
            <a:chExt cx="4282" cy="1602"/>
          </a:xfrm>
        </p:grpSpPr>
        <p:graphicFrame>
          <p:nvGraphicFramePr>
            <p:cNvPr id="3" name="Object 13"/>
            <p:cNvGraphicFramePr>
              <a:graphicFrameLocks noChangeAspect="1"/>
            </p:cNvGraphicFramePr>
            <p:nvPr/>
          </p:nvGraphicFramePr>
          <p:xfrm>
            <a:off x="1771" y="2728"/>
            <a:ext cx="2511" cy="1602"/>
          </p:xfrm>
          <a:graphic>
            <a:graphicData uri="http://schemas.openxmlformats.org/presentationml/2006/ole">
              <mc:AlternateContent xmlns:mc="http://schemas.openxmlformats.org/markup-compatibility/2006">
                <mc:Choice xmlns:v="urn:schemas-microsoft-com:vml" Requires="v">
                  <p:oleObj spid="_x0000_s1741837" name="Mathcad" r:id="rId3" imgW="4438800" imgH="2819520" progId="Mathcad">
                    <p:embed/>
                  </p:oleObj>
                </mc:Choice>
                <mc:Fallback>
                  <p:oleObj name="Mathcad" r:id="rId3" imgW="4438800" imgH="2819520" progId="Mathca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 y="2728"/>
                          <a:ext cx="2511" cy="16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14"/>
            <p:cNvSpPr txBox="1">
              <a:spLocks noChangeArrowheads="1"/>
            </p:cNvSpPr>
            <p:nvPr/>
          </p:nvSpPr>
          <p:spPr bwMode="auto">
            <a:xfrm>
              <a:off x="0" y="2778"/>
              <a:ext cx="1693" cy="865"/>
            </a:xfrm>
            <a:prstGeom prst="rect">
              <a:avLst/>
            </a:prstGeom>
            <a:noFill/>
            <a:ln w="12700">
              <a:noFill/>
              <a:miter lim="800000"/>
              <a:headEnd type="none" w="lg" len="med"/>
              <a:tailEnd type="none" w="lg" len="med"/>
            </a:ln>
            <a:effectLst/>
          </p:spPr>
          <p:txBody>
            <a:bodyPr>
              <a:spAutoFit/>
            </a:bodyPr>
            <a:lstStyle/>
            <a:p>
              <a:r>
                <a:rPr lang="en-US" dirty="0"/>
                <a:t>Case 2, h</a:t>
              </a:r>
              <a:r>
                <a:rPr lang="en-US" baseline="-25000" dirty="0"/>
                <a:t>0</a:t>
              </a:r>
              <a:r>
                <a:rPr lang="en-US" dirty="0"/>
                <a:t>=1 m, </a:t>
              </a:r>
              <a:r>
                <a:rPr lang="en-US" dirty="0" err="1" smtClean="0"/>
                <a:t>h</a:t>
              </a:r>
              <a:r>
                <a:rPr lang="en-US" baseline="-25000" dirty="0" err="1" smtClean="0"/>
                <a:t>tank</a:t>
              </a:r>
              <a:r>
                <a:rPr lang="en-US" dirty="0" smtClean="0"/>
                <a:t> </a:t>
              </a:r>
              <a:r>
                <a:rPr lang="en-US" dirty="0"/>
                <a:t>= 1 m, </a:t>
              </a:r>
              <a:r>
                <a:rPr lang="en-US" dirty="0" err="1"/>
                <a:t>t</a:t>
              </a:r>
              <a:r>
                <a:rPr lang="en-US" baseline="-25000" dirty="0" err="1"/>
                <a:t>design</a:t>
              </a:r>
              <a:r>
                <a:rPr lang="en-US" dirty="0"/>
                <a:t>=4 days</a:t>
              </a:r>
            </a:p>
          </p:txBody>
        </p:sp>
      </p:grpSp>
      <p:sp>
        <p:nvSpPr>
          <p:cNvPr id="6" name="Title 5"/>
          <p:cNvSpPr>
            <a:spLocks noGrp="1"/>
          </p:cNvSpPr>
          <p:nvPr>
            <p:ph type="title"/>
          </p:nvPr>
        </p:nvSpPr>
        <p:spPr/>
        <p:txBody>
          <a:bodyPr/>
          <a:lstStyle/>
          <a:p>
            <a:r>
              <a:rPr lang="en-US" dirty="0"/>
              <a:t>Hole in a bucket (tank drain)</a:t>
            </a:r>
          </a:p>
        </p:txBody>
      </p:sp>
    </p:spTree>
    <p:extLst>
      <p:ext uri="{BB962C8B-B14F-4D97-AF65-F5344CB8AC3E}">
        <p14:creationId xmlns:p14="http://schemas.microsoft.com/office/powerpoint/2010/main" val="332932551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00.278"/>
  <p:tag name="ORIGINALWIDTH" val="853.6191"/>
  <p:tag name="LATEXADDIN" val="\documentclass{article}&#10;\usepackage{amsmath}&#10;\pagestyle{empty}&#10;\begin{document}&#10;&#10;$ h_e = \frac{\left( {{V_{in}} - {V_{out}}} \right)^2}{2g} $&#10;&#10;&#10;\end{document}"/>
  <p:tag name="IGUANATEXSIZE" val="30"/>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_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_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Lectures</Template>
  <TotalTime>99369</TotalTime>
  <Words>824</Words>
  <Application>Microsoft Office PowerPoint</Application>
  <PresentationFormat>On-screen Show (4:3)</PresentationFormat>
  <Paragraphs>159</Paragraphs>
  <Slides>23</Slides>
  <Notes>12</Notes>
  <HiddenSlides>0</HiddenSlides>
  <MMClips>0</MMClips>
  <ScaleCrop>false</ScaleCrop>
  <HeadingPairs>
    <vt:vector size="8" baseType="variant">
      <vt:variant>
        <vt:lpstr>Fonts Used</vt:lpstr>
      </vt:variant>
      <vt:variant>
        <vt:i4>9</vt:i4>
      </vt:variant>
      <vt:variant>
        <vt:lpstr>Theme</vt:lpstr>
      </vt:variant>
      <vt:variant>
        <vt:i4>21</vt:i4>
      </vt:variant>
      <vt:variant>
        <vt:lpstr>Embedded OLE Servers</vt:lpstr>
      </vt:variant>
      <vt:variant>
        <vt:i4>2</vt:i4>
      </vt:variant>
      <vt:variant>
        <vt:lpstr>Slide Titles</vt:lpstr>
      </vt:variant>
      <vt:variant>
        <vt:i4>23</vt:i4>
      </vt:variant>
    </vt:vector>
  </HeadingPairs>
  <TitlesOfParts>
    <vt:vector size="55" baseType="lpstr">
      <vt:lpstr>Arial</vt:lpstr>
      <vt:lpstr>Calibri</vt:lpstr>
      <vt:lpstr>Cambria Math</vt:lpstr>
      <vt:lpstr>Candara</vt:lpstr>
      <vt:lpstr>Century Gothic</vt:lpstr>
      <vt:lpstr>Monotype Sorts</vt:lpstr>
      <vt:lpstr>Symbol</vt:lpstr>
      <vt:lpstr>Times New Roman</vt:lpstr>
      <vt:lpstr>Wingdings</vt:lpstr>
      <vt:lpstr>Lectures</vt:lpstr>
      <vt:lpstr>AguaClara</vt:lpstr>
      <vt:lpstr>1_AguaClara</vt:lpstr>
      <vt:lpstr>2_AguaClara</vt:lpstr>
      <vt:lpstr>3_AguaClara</vt:lpstr>
      <vt:lpstr>4_AguaClara</vt:lpstr>
      <vt:lpstr>5_AguaClara</vt:lpstr>
      <vt:lpstr>6_AguaClara</vt:lpstr>
      <vt:lpstr>7_AguaClara</vt:lpstr>
      <vt:lpstr>8_AguaClara</vt:lpstr>
      <vt:lpstr>9_AguaClara</vt:lpstr>
      <vt:lpstr>10_AguaClara</vt:lpstr>
      <vt:lpstr>11_AguaClara</vt:lpstr>
      <vt:lpstr>12_AguaClara</vt:lpstr>
      <vt:lpstr>13_AguaClara</vt:lpstr>
      <vt:lpstr>14_AguaClara</vt:lpstr>
      <vt:lpstr>15_AguaClara</vt:lpstr>
      <vt:lpstr>16_AguaClara</vt:lpstr>
      <vt:lpstr>17_AguaClara</vt:lpstr>
      <vt:lpstr>1_Lectures</vt:lpstr>
      <vt:lpstr>2_Lectures</vt:lpstr>
      <vt:lpstr>Equation</vt:lpstr>
      <vt:lpstr>Mathcad</vt:lpstr>
      <vt:lpstr>Prelim 1 Review</vt:lpstr>
      <vt:lpstr>General Question</vt:lpstr>
      <vt:lpstr>Python based Prelim</vt:lpstr>
      <vt:lpstr>PowerPoint Presentation</vt:lpstr>
      <vt:lpstr>What are examples of major and minor losses?</vt:lpstr>
      <vt:lpstr>Head Loss due to Sudden Expansion</vt:lpstr>
      <vt:lpstr>The Challenge of Chemical Metering (Hypochlorinator)</vt:lpstr>
      <vt:lpstr>Hole in a bucket (tank drain)</vt:lpstr>
      <vt:lpstr>Hole in a bucket (tank drain)</vt:lpstr>
      <vt:lpstr>What happens if raw water temperature drops in a WTP?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Chemical Dose Controller</vt:lpstr>
      <vt:lpstr>Head loss, energy dissipation rate, velocity gradient</vt:lpstr>
      <vt:lpstr>Energy dissipation rate</vt:lpstr>
      <vt:lpstr>Maximum Energy Dissipation Rate</vt:lpstr>
      <vt:lpstr>Power and Energy</vt:lpstr>
      <vt:lpstr>Identify all of the parameters in the Floc Model</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Floculacion</dc:title>
  <dc:creator>Monroe Weber-Shirk</dc:creator>
  <cp:lastModifiedBy>Monroe Weber-Shirk</cp:lastModifiedBy>
  <cp:revision>5558</cp:revision>
  <dcterms:created xsi:type="dcterms:W3CDTF">2009-05-27T15:44:15Z</dcterms:created>
  <dcterms:modified xsi:type="dcterms:W3CDTF">2017-10-16T15:38:03Z</dcterms:modified>
</cp:coreProperties>
</file>