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0DB5A8-9017-4DDF-BCCB-E544E0B60137}">
  <a:tblStyle styleId="{740DB5A8-9017-4DDF-BCCB-E544E0B6013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https://i.ytimg.com/vi/eST7k0lSICw/maxresdefault.jpg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Our approach builds on traditional pipe flocculator models and the creative genius </a:t>
            </a:r>
            <a:r>
              <a:rPr lang="en"/>
              <a:t>of a project from last year, who designed the chips on a stick system, where alternating “chips” are mounted on a central rod that can be easily inserted into a pvc pipe.</a:t>
            </a:r>
          </a:p>
          <a:p>
            <a:pPr indent="0" lvl="0" marL="0">
              <a:spcBef>
                <a:spcPts val="0"/>
              </a:spcBef>
              <a:buNone/>
            </a:pPr>
            <a:r>
              <a:t/>
            </a:r>
            <a:endParaRPr/>
          </a:p>
          <a:p>
            <a:pPr indent="0" lvl="0" marL="0">
              <a:spcBef>
                <a:spcPts val="0"/>
              </a:spcBef>
              <a:buNone/>
            </a:pPr>
            <a:r>
              <a:rPr lang="en"/>
              <a:t> The professional software modeling on the last slide is an example of what this system could look like. </a:t>
            </a:r>
          </a:p>
          <a:p>
            <a:pPr indent="0" lvl="0" marL="0">
              <a:spcBef>
                <a:spcPts val="0"/>
              </a:spcBef>
              <a:buNone/>
            </a:pPr>
            <a:r>
              <a:t/>
            </a:r>
            <a:endParaRPr/>
          </a:p>
          <a:p>
            <a:pPr indent="0" lvl="0" marL="0">
              <a:spcBef>
                <a:spcPts val="0"/>
              </a:spcBef>
              <a:buNone/>
            </a:pPr>
            <a:r>
              <a:rPr lang="en"/>
              <a:t>The key parameters for our system are total headloss and collision potential. And we use them here to calculate a diameter for our pipe.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diameter is </a:t>
            </a:r>
            <a:r>
              <a:rPr lang="en"/>
              <a:t>then rounded to an available pipe size, and the actual Ke is calculated. </a:t>
            </a:r>
          </a:p>
          <a:p>
            <a:pPr indent="0" lvl="0" marL="0">
              <a:spcBef>
                <a:spcPts val="0"/>
              </a:spcBef>
              <a:buNone/>
            </a:pPr>
            <a:r>
              <a:t/>
            </a:r>
            <a:endParaRPr/>
          </a:p>
          <a:p>
            <a:pPr indent="0" lvl="0" marL="0">
              <a:spcBef>
                <a:spcPts val="0"/>
              </a:spcBef>
              <a:buNone/>
            </a:pPr>
            <a:r>
              <a:rPr lang="en"/>
              <a:t>As you can see, the orifice equation relies n a vena contracta coefficient, which worried us because we are not confident of the value. </a:t>
            </a:r>
          </a:p>
          <a:p>
            <a:pPr indent="0" lvl="0" marL="0">
              <a:spcBef>
                <a:spcPts val="0"/>
              </a:spcBef>
              <a:buNone/>
            </a:pPr>
            <a:r>
              <a:rPr lang="en"/>
              <a:t>Instead, we used a different equation, that was based on the physical geometry of the orifice, rather than the arbitrary coefficient.</a:t>
            </a:r>
          </a:p>
          <a:p>
            <a:pPr indent="0" lvl="0" marL="0">
              <a:spcBef>
                <a:spcPts val="0"/>
              </a:spcBef>
              <a:buNone/>
            </a:pPr>
            <a:r>
              <a:t/>
            </a:r>
            <a:endParaRPr/>
          </a:p>
          <a:p>
            <a:pPr indent="0" lvl="0" marL="0">
              <a:spcBef>
                <a:spcPts val="0"/>
              </a:spcBef>
              <a:buNone/>
            </a:pPr>
            <a:r>
              <a:rPr lang="en"/>
              <a:t>The </a:t>
            </a:r>
            <a:r>
              <a:rPr lang="en"/>
              <a:t>image on the right illustrates the two extreme ways of modeling this system. We decided to go with the smaller diameter model because of the surprisingly steep price of larger pipes. </a:t>
            </a:r>
          </a:p>
          <a:p>
            <a:pPr indent="0" lvl="0" marL="0">
              <a:spcBef>
                <a:spcPts val="0"/>
              </a:spcBef>
              <a:buNone/>
            </a:pPr>
            <a:r>
              <a:t/>
            </a:r>
            <a:endParaRPr/>
          </a:p>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Once we had our design output, we </a:t>
            </a:r>
            <a:r>
              <a:rPr lang="en"/>
              <a:t>calculated and confirmed the headloss through the system as a check on our methods. </a:t>
            </a:r>
          </a:p>
          <a:p>
            <a:pPr indent="0" lvl="0" marL="0">
              <a:spcBef>
                <a:spcPts val="0"/>
              </a:spcBef>
              <a:buNone/>
            </a:pPr>
            <a:r>
              <a:t/>
            </a:r>
            <a:endParaRPr/>
          </a:p>
          <a:p>
            <a:pPr indent="0" lvl="0" marL="0">
              <a:spcBef>
                <a:spcPts val="0"/>
              </a:spcBef>
              <a:buNone/>
            </a:pPr>
            <a:r>
              <a:rPr lang="en"/>
              <a:t>Like I said l, a main issue was our reliance on a vena contracta coefficient that we did not know. Luckily, we were able to bypass his issue, with the professors help.</a:t>
            </a:r>
          </a:p>
          <a:p>
            <a:pPr indent="0" lvl="0" marL="0">
              <a:spcBef>
                <a:spcPts val="0"/>
              </a:spcBef>
              <a:buNone/>
            </a:pPr>
            <a:r>
              <a:t/>
            </a:r>
            <a:endParaRPr/>
          </a:p>
          <a:p>
            <a:pPr indent="0" lvl="0" marL="0">
              <a:spcBef>
                <a:spcPts val="0"/>
              </a:spcBef>
              <a:buNone/>
            </a:pPr>
            <a:r>
              <a:rPr lang="en"/>
              <a:t>These are just some of the constraints that we needed to consider, as well as the size of the chip.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type="ctrTitle"/>
          </p:nvPr>
        </p:nvSpPr>
        <p:spPr>
          <a:xfrm>
            <a:off x="3044700" y="758455"/>
            <a:ext cx="3054600" cy="1537200"/>
          </a:xfrm>
          <a:prstGeom prst="rect">
            <a:avLst/>
          </a:prstGeom>
        </p:spPr>
        <p:txBody>
          <a:bodyPr anchorCtr="0" anchor="b" bIns="91425" lIns="91425" rIns="91425" wrap="square" tIns="91425">
            <a:noAutofit/>
          </a:bodyPr>
          <a:lstStyle/>
          <a:p>
            <a:pPr indent="0" lvl="0" marL="0">
              <a:spcBef>
                <a:spcPts val="0"/>
              </a:spcBef>
              <a:buNone/>
            </a:pPr>
            <a:r>
              <a:rPr lang="en"/>
              <a:t>PVC Pipe Flocculator </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indent="0" lvl="0" marL="0">
              <a:spcBef>
                <a:spcPts val="0"/>
              </a:spcBef>
              <a:buNone/>
            </a:pPr>
            <a:r>
              <a:rPr lang="en"/>
              <a:t>Elle Blake, Kyle Glavey Weiss, and Joseph Pinnola-Vizza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Lessons Learned </a:t>
            </a:r>
          </a:p>
        </p:txBody>
      </p:sp>
      <p:sp>
        <p:nvSpPr>
          <p:cNvPr id="133" name="Shape 13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 multidimensionality incorporated in the analysis of flocculators</a:t>
            </a:r>
          </a:p>
          <a:p>
            <a:pPr indent="-317500" lvl="1" marL="914400" rtl="0">
              <a:spcBef>
                <a:spcPts val="0"/>
              </a:spcBef>
              <a:spcAft>
                <a:spcPts val="0"/>
              </a:spcAft>
              <a:buSzPts val="1400"/>
              <a:buChar char="○"/>
            </a:pPr>
            <a:r>
              <a:rPr lang="en"/>
              <a:t>Not one simple solution</a:t>
            </a:r>
          </a:p>
          <a:p>
            <a:pPr indent="-342900" lvl="0" marL="457200" rtl="0">
              <a:spcBef>
                <a:spcPts val="0"/>
              </a:spcBef>
              <a:buSzPts val="1800"/>
              <a:buChar char="●"/>
            </a:pPr>
            <a:r>
              <a:rPr lang="en"/>
              <a:t>Varying magnitude of influence for each input </a:t>
            </a:r>
          </a:p>
        </p:txBody>
      </p:sp>
      <p:pic>
        <p:nvPicPr>
          <p:cNvPr id="134" name="Shape 134"/>
          <p:cNvPicPr preferRelativeResize="0"/>
          <p:nvPr/>
        </p:nvPicPr>
        <p:blipFill>
          <a:blip r:embed="rId3">
            <a:alphaModFix/>
          </a:blip>
          <a:stretch>
            <a:fillRect/>
          </a:stretch>
        </p:blipFill>
        <p:spPr>
          <a:xfrm>
            <a:off x="3278474" y="2490175"/>
            <a:ext cx="2587050" cy="236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Further Development</a:t>
            </a:r>
          </a:p>
        </p:txBody>
      </p:sp>
      <p:sp>
        <p:nvSpPr>
          <p:cNvPr id="140" name="Shape 14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Further cost analysis and breakdown of the availability of certain pipe components</a:t>
            </a:r>
          </a:p>
          <a:p>
            <a:pPr indent="-317500" lvl="1" marL="914400" rtl="0">
              <a:spcBef>
                <a:spcPts val="0"/>
              </a:spcBef>
              <a:spcAft>
                <a:spcPts val="0"/>
              </a:spcAft>
              <a:buSzPts val="1400"/>
              <a:buChar char="○"/>
            </a:pPr>
            <a:r>
              <a:rPr lang="en"/>
              <a:t>Influence the number of bends and overall length of the flocculator design</a:t>
            </a:r>
          </a:p>
          <a:p>
            <a:pPr indent="-342900" lvl="0" marL="457200" rtl="0">
              <a:spcBef>
                <a:spcPts val="0"/>
              </a:spcBef>
              <a:spcAft>
                <a:spcPts val="0"/>
              </a:spcAft>
              <a:buSzPts val="1800"/>
              <a:buChar char="●"/>
            </a:pPr>
            <a:r>
              <a:rPr lang="en"/>
              <a:t>Incorporate the minor head loss resulting from the 90 degree bends </a:t>
            </a:r>
          </a:p>
          <a:p>
            <a:pPr indent="-342900" lvl="0" marL="457200" rtl="0">
              <a:spcBef>
                <a:spcPts val="0"/>
              </a:spcBef>
              <a:spcAft>
                <a:spcPts val="0"/>
              </a:spcAft>
              <a:buSzPts val="1800"/>
              <a:buChar char="●"/>
            </a:pPr>
            <a:r>
              <a:rPr lang="en"/>
              <a:t>Further research into Vena Contracta for chips</a:t>
            </a:r>
          </a:p>
          <a:p>
            <a:pPr indent="-342900" lvl="0" marL="457200" rtl="0">
              <a:spcBef>
                <a:spcPts val="0"/>
              </a:spcBef>
              <a:buSzPts val="1800"/>
              <a:buChar char="●"/>
            </a:pPr>
            <a:r>
              <a:rPr lang="en"/>
              <a:t>Optimal valve type and location</a:t>
            </a:r>
          </a:p>
          <a:p>
            <a:pPr indent="0" lvl="0" marL="0">
              <a:spcBef>
                <a:spcPts val="0"/>
              </a:spcBef>
              <a:buNone/>
            </a:pPr>
            <a:r>
              <a:t/>
            </a:r>
            <a:endParaRPr/>
          </a:p>
        </p:txBody>
      </p:sp>
      <p:pic>
        <p:nvPicPr>
          <p:cNvPr id="141" name="Shape 141"/>
          <p:cNvPicPr preferRelativeResize="0"/>
          <p:nvPr/>
        </p:nvPicPr>
        <p:blipFill>
          <a:blip r:embed="rId3">
            <a:alphaModFix/>
          </a:blip>
          <a:stretch>
            <a:fillRect/>
          </a:stretch>
        </p:blipFill>
        <p:spPr>
          <a:xfrm>
            <a:off x="6017750" y="2663575"/>
            <a:ext cx="2260500" cy="226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Questions?</a:t>
            </a:r>
          </a:p>
        </p:txBody>
      </p:sp>
      <p:sp>
        <p:nvSpPr>
          <p:cNvPr id="147" name="Shape 14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Identifying Need for Scalable Flocculators</a:t>
            </a:r>
          </a:p>
        </p:txBody>
      </p:sp>
      <p:sp>
        <p:nvSpPr>
          <p:cNvPr id="69" name="Shape 69"/>
          <p:cNvSpPr txBox="1"/>
          <p:nvPr>
            <p:ph idx="1" type="body"/>
          </p:nvPr>
        </p:nvSpPr>
        <p:spPr>
          <a:xfrm>
            <a:off x="311700" y="1225225"/>
            <a:ext cx="47451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Alternative option for communities with limited access to resources demanded by larger water treatment plants</a:t>
            </a:r>
          </a:p>
          <a:p>
            <a:pPr indent="-342900" lvl="0" marL="457200" rtl="0">
              <a:spcBef>
                <a:spcPts val="0"/>
              </a:spcBef>
              <a:buSzPts val="1800"/>
              <a:buChar char="●"/>
            </a:pPr>
            <a:r>
              <a:rPr lang="en"/>
              <a:t>Propose a solution towards bridging the gap of affordability and accessibility of the water treatment systems, specifically flocculation, designed using AguaClara’s source code</a:t>
            </a:r>
          </a:p>
        </p:txBody>
      </p:sp>
      <p:pic>
        <p:nvPicPr>
          <p:cNvPr id="70" name="Shape 70"/>
          <p:cNvPicPr preferRelativeResize="0"/>
          <p:nvPr/>
        </p:nvPicPr>
        <p:blipFill>
          <a:blip r:embed="rId3">
            <a:alphaModFix/>
          </a:blip>
          <a:stretch>
            <a:fillRect/>
          </a:stretch>
        </p:blipFill>
        <p:spPr>
          <a:xfrm>
            <a:off x="5056800" y="3191150"/>
            <a:ext cx="3967825" cy="1659750"/>
          </a:xfrm>
          <a:prstGeom prst="rect">
            <a:avLst/>
          </a:prstGeom>
          <a:noFill/>
          <a:ln>
            <a:noFill/>
          </a:ln>
        </p:spPr>
      </p:pic>
      <p:pic>
        <p:nvPicPr>
          <p:cNvPr id="71" name="Shape 71"/>
          <p:cNvPicPr preferRelativeResize="0"/>
          <p:nvPr/>
        </p:nvPicPr>
        <p:blipFill>
          <a:blip r:embed="rId4">
            <a:alphaModFix/>
          </a:blip>
          <a:stretch>
            <a:fillRect/>
          </a:stretch>
        </p:blipFill>
        <p:spPr>
          <a:xfrm>
            <a:off x="5971200" y="1147225"/>
            <a:ext cx="2183145" cy="189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Project Goal</a:t>
            </a:r>
          </a:p>
        </p:txBody>
      </p:sp>
      <p:sp>
        <p:nvSpPr>
          <p:cNvPr id="77" name="Shape 77"/>
          <p:cNvSpPr txBox="1"/>
          <p:nvPr>
            <p:ph idx="1" type="body"/>
          </p:nvPr>
        </p:nvSpPr>
        <p:spPr>
          <a:xfrm>
            <a:off x="311700" y="1225225"/>
            <a:ext cx="42471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Design a </a:t>
            </a:r>
            <a:r>
              <a:rPr lang="en"/>
              <a:t>design PVC pipe based flocculation systems to be incorporated in small scale (1-5 L/s) water treatment plants</a:t>
            </a:r>
          </a:p>
          <a:p>
            <a:pPr indent="-342900" lvl="0" marL="457200" rtl="0">
              <a:spcBef>
                <a:spcPts val="0"/>
              </a:spcBef>
              <a:buSzPts val="1800"/>
              <a:buChar char="●"/>
            </a:pPr>
            <a:r>
              <a:rPr lang="en"/>
              <a:t>Maximize the </a:t>
            </a:r>
            <a:r>
              <a:rPr b="1" lang="en"/>
              <a:t>flexibility</a:t>
            </a:r>
            <a:r>
              <a:rPr lang="en"/>
              <a:t> while minimizing the </a:t>
            </a:r>
            <a:r>
              <a:rPr b="1" lang="en"/>
              <a:t>cost</a:t>
            </a:r>
            <a:r>
              <a:rPr lang="en"/>
              <a:t> to allow the flocculator to be easily adaptable for various community requirements and limitations</a:t>
            </a:r>
          </a:p>
          <a:p>
            <a:pPr indent="0" lvl="0" marL="0">
              <a:spcBef>
                <a:spcPts val="0"/>
              </a:spcBef>
              <a:buNone/>
            </a:pPr>
            <a:r>
              <a:t/>
            </a:r>
            <a:endParaRPr/>
          </a:p>
        </p:txBody>
      </p:sp>
      <p:pic>
        <p:nvPicPr>
          <p:cNvPr id="78" name="Shape 78"/>
          <p:cNvPicPr preferRelativeResize="0"/>
          <p:nvPr/>
        </p:nvPicPr>
        <p:blipFill>
          <a:blip r:embed="rId3">
            <a:alphaModFix/>
          </a:blip>
          <a:stretch>
            <a:fillRect/>
          </a:stretch>
        </p:blipFill>
        <p:spPr>
          <a:xfrm>
            <a:off x="4727850" y="1011500"/>
            <a:ext cx="4018832" cy="369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Design Derivation</a:t>
            </a:r>
          </a:p>
        </p:txBody>
      </p:sp>
      <p:pic>
        <p:nvPicPr>
          <p:cNvPr id="84" name="Shape 84"/>
          <p:cNvPicPr preferRelativeResize="0"/>
          <p:nvPr/>
        </p:nvPicPr>
        <p:blipFill rotWithShape="1">
          <a:blip r:embed="rId3">
            <a:alphaModFix/>
          </a:blip>
          <a:srcRect b="0" l="0" r="0" t="20178"/>
          <a:stretch/>
        </p:blipFill>
        <p:spPr>
          <a:xfrm>
            <a:off x="4614425" y="1595575"/>
            <a:ext cx="4217875" cy="2071275"/>
          </a:xfrm>
          <a:prstGeom prst="rect">
            <a:avLst/>
          </a:prstGeom>
          <a:noFill/>
          <a:ln>
            <a:noFill/>
          </a:ln>
        </p:spPr>
      </p:pic>
      <p:pic>
        <p:nvPicPr>
          <p:cNvPr id="85" name="Shape 85"/>
          <p:cNvPicPr preferRelativeResize="0"/>
          <p:nvPr/>
        </p:nvPicPr>
        <p:blipFill>
          <a:blip r:embed="rId4">
            <a:alphaModFix/>
          </a:blip>
          <a:stretch>
            <a:fillRect/>
          </a:stretch>
        </p:blipFill>
        <p:spPr>
          <a:xfrm>
            <a:off x="449686" y="3765500"/>
            <a:ext cx="2926439" cy="716175"/>
          </a:xfrm>
          <a:prstGeom prst="rect">
            <a:avLst/>
          </a:prstGeom>
          <a:noFill/>
          <a:ln>
            <a:noFill/>
          </a:ln>
        </p:spPr>
      </p:pic>
      <p:pic>
        <p:nvPicPr>
          <p:cNvPr id="86" name="Shape 86"/>
          <p:cNvPicPr preferRelativeResize="0"/>
          <p:nvPr/>
        </p:nvPicPr>
        <p:blipFill>
          <a:blip r:embed="rId5">
            <a:alphaModFix/>
          </a:blip>
          <a:stretch>
            <a:fillRect/>
          </a:stretch>
        </p:blipFill>
        <p:spPr>
          <a:xfrm>
            <a:off x="449675" y="1258575"/>
            <a:ext cx="1478525" cy="1432325"/>
          </a:xfrm>
          <a:prstGeom prst="rect">
            <a:avLst/>
          </a:prstGeom>
          <a:noFill/>
          <a:ln>
            <a:noFill/>
          </a:ln>
        </p:spPr>
      </p:pic>
      <p:sp>
        <p:nvSpPr>
          <p:cNvPr id="87" name="Shape 87"/>
          <p:cNvSpPr/>
          <p:nvPr/>
        </p:nvSpPr>
        <p:spPr>
          <a:xfrm rot="5402081">
            <a:off x="882436" y="3124103"/>
            <a:ext cx="495600" cy="208200"/>
          </a:xfrm>
          <a:prstGeom prst="righ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Design Derivation</a:t>
            </a:r>
          </a:p>
        </p:txBody>
      </p:sp>
      <p:pic>
        <p:nvPicPr>
          <p:cNvPr id="93" name="Shape 93"/>
          <p:cNvPicPr preferRelativeResize="0"/>
          <p:nvPr/>
        </p:nvPicPr>
        <p:blipFill>
          <a:blip r:embed="rId3">
            <a:alphaModFix/>
          </a:blip>
          <a:stretch>
            <a:fillRect/>
          </a:stretch>
        </p:blipFill>
        <p:spPr>
          <a:xfrm>
            <a:off x="5936100" y="1225225"/>
            <a:ext cx="2326941" cy="3354000"/>
          </a:xfrm>
          <a:prstGeom prst="rect">
            <a:avLst/>
          </a:prstGeom>
          <a:noFill/>
          <a:ln>
            <a:noFill/>
          </a:ln>
        </p:spPr>
      </p:pic>
      <p:pic>
        <p:nvPicPr>
          <p:cNvPr id="94" name="Shape 94"/>
          <p:cNvPicPr preferRelativeResize="0"/>
          <p:nvPr/>
        </p:nvPicPr>
        <p:blipFill>
          <a:blip r:embed="rId4">
            <a:alphaModFix/>
          </a:blip>
          <a:stretch>
            <a:fillRect/>
          </a:stretch>
        </p:blipFill>
        <p:spPr>
          <a:xfrm>
            <a:off x="525848" y="1489025"/>
            <a:ext cx="3406714" cy="831300"/>
          </a:xfrm>
          <a:prstGeom prst="rect">
            <a:avLst/>
          </a:prstGeom>
          <a:noFill/>
          <a:ln>
            <a:noFill/>
          </a:ln>
        </p:spPr>
      </p:pic>
      <p:pic>
        <p:nvPicPr>
          <p:cNvPr id="95" name="Shape 95"/>
          <p:cNvPicPr preferRelativeResize="0"/>
          <p:nvPr/>
        </p:nvPicPr>
        <p:blipFill>
          <a:blip r:embed="rId5">
            <a:alphaModFix/>
          </a:blip>
          <a:stretch>
            <a:fillRect/>
          </a:stretch>
        </p:blipFill>
        <p:spPr>
          <a:xfrm>
            <a:off x="456474" y="3193650"/>
            <a:ext cx="3674354" cy="831300"/>
          </a:xfrm>
          <a:prstGeom prst="rect">
            <a:avLst/>
          </a:prstGeom>
          <a:noFill/>
          <a:ln>
            <a:noFill/>
          </a:ln>
        </p:spPr>
      </p:pic>
      <p:sp>
        <p:nvSpPr>
          <p:cNvPr id="96" name="Shape 96"/>
          <p:cNvSpPr/>
          <p:nvPr/>
        </p:nvSpPr>
        <p:spPr>
          <a:xfrm rot="5402081">
            <a:off x="2447823" y="2600316"/>
            <a:ext cx="495600" cy="208200"/>
          </a:xfrm>
          <a:prstGeom prst="rightArrow">
            <a:avLst>
              <a:gd fmla="val 50000" name="adj1"/>
              <a:gd fmla="val 50000" name="adj2"/>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Pipe Flocculator Analysis and Key Constraints</a:t>
            </a:r>
          </a:p>
        </p:txBody>
      </p:sp>
      <p:sp>
        <p:nvSpPr>
          <p:cNvPr id="102" name="Shape 102"/>
          <p:cNvSpPr txBox="1"/>
          <p:nvPr>
            <p:ph idx="1" type="body"/>
          </p:nvPr>
        </p:nvSpPr>
        <p:spPr>
          <a:xfrm>
            <a:off x="311700" y="1225225"/>
            <a:ext cx="4072200" cy="3354000"/>
          </a:xfrm>
          <a:prstGeom prst="rect">
            <a:avLst/>
          </a:prstGeom>
        </p:spPr>
        <p:txBody>
          <a:bodyPr anchorCtr="0" anchor="t" bIns="91425" lIns="91425" rIns="91425" wrap="square" tIns="91425">
            <a:noAutofit/>
          </a:bodyPr>
          <a:lstStyle/>
          <a:p>
            <a:pPr indent="0" lvl="0" marL="0" rtl="0">
              <a:spcBef>
                <a:spcPts val="0"/>
              </a:spcBef>
              <a:buNone/>
            </a:pPr>
            <a:r>
              <a:rPr b="1" lang="en"/>
              <a:t>Analysis</a:t>
            </a:r>
          </a:p>
          <a:p>
            <a:pPr indent="-342900" lvl="0" marL="457200" rtl="0">
              <a:spcBef>
                <a:spcPts val="0"/>
              </a:spcBef>
              <a:spcAft>
                <a:spcPts val="0"/>
              </a:spcAft>
              <a:buSzPts val="1800"/>
              <a:buChar char="●"/>
            </a:pPr>
            <a:r>
              <a:rPr lang="en"/>
              <a:t>Input head loss as a constant, but then checked to ensure that our assumption met the output of our design </a:t>
            </a:r>
          </a:p>
          <a:p>
            <a:pPr indent="-342900" lvl="0" marL="457200">
              <a:spcBef>
                <a:spcPts val="0"/>
              </a:spcBef>
              <a:buSzPts val="1800"/>
              <a:buChar char="●"/>
            </a:pPr>
            <a:r>
              <a:rPr lang="en"/>
              <a:t>Initial Ke value relies on Vena Contracta for an orifice, which may not be representative of the true fluid mechanics</a:t>
            </a:r>
          </a:p>
        </p:txBody>
      </p:sp>
      <p:sp>
        <p:nvSpPr>
          <p:cNvPr id="103" name="Shape 103"/>
          <p:cNvSpPr txBox="1"/>
          <p:nvPr>
            <p:ph idx="1" type="body"/>
          </p:nvPr>
        </p:nvSpPr>
        <p:spPr>
          <a:xfrm>
            <a:off x="4994850" y="1225237"/>
            <a:ext cx="4028700" cy="3354000"/>
          </a:xfrm>
          <a:prstGeom prst="rect">
            <a:avLst/>
          </a:prstGeom>
        </p:spPr>
        <p:txBody>
          <a:bodyPr anchorCtr="0" anchor="t" bIns="91425" lIns="91425" rIns="91425" wrap="square" tIns="91425">
            <a:noAutofit/>
          </a:bodyPr>
          <a:lstStyle/>
          <a:p>
            <a:pPr indent="0" lvl="0" marL="0" rtl="0">
              <a:spcBef>
                <a:spcPts val="0"/>
              </a:spcBef>
              <a:buNone/>
            </a:pPr>
            <a:r>
              <a:rPr b="1" lang="en"/>
              <a:t>Constraints</a:t>
            </a:r>
          </a:p>
          <a:p>
            <a:pPr indent="-342900" lvl="0" marL="457200" rtl="0">
              <a:spcBef>
                <a:spcPts val="0"/>
              </a:spcBef>
              <a:spcAft>
                <a:spcPts val="0"/>
              </a:spcAft>
              <a:buSzPts val="1800"/>
              <a:buChar char="●"/>
            </a:pPr>
            <a:r>
              <a:rPr lang="en"/>
              <a:t>Flow rate  </a:t>
            </a:r>
          </a:p>
          <a:p>
            <a:pPr indent="-342900" lvl="0" marL="457200" rtl="0">
              <a:spcBef>
                <a:spcPts val="0"/>
              </a:spcBef>
              <a:spcAft>
                <a:spcPts val="0"/>
              </a:spcAft>
              <a:buSzPts val="1800"/>
              <a:buChar char="●"/>
            </a:pPr>
            <a:r>
              <a:rPr lang="en"/>
              <a:t>Collision potential </a:t>
            </a:r>
          </a:p>
          <a:p>
            <a:pPr indent="-342900" lvl="0" marL="457200" rtl="0">
              <a:spcBef>
                <a:spcPts val="0"/>
              </a:spcBef>
              <a:spcAft>
                <a:spcPts val="0"/>
              </a:spcAft>
              <a:buSzPts val="1800"/>
              <a:buChar char="●"/>
            </a:pPr>
            <a:r>
              <a:rPr lang="en"/>
              <a:t>Total head loss  </a:t>
            </a:r>
          </a:p>
          <a:p>
            <a:pPr indent="-342900" lvl="0" marL="457200" rtl="0">
              <a:spcBef>
                <a:spcPts val="0"/>
              </a:spcBef>
              <a:spcAft>
                <a:spcPts val="0"/>
              </a:spcAft>
              <a:buSzPts val="1800"/>
              <a:buChar char="●"/>
            </a:pPr>
            <a:r>
              <a:rPr lang="en"/>
              <a:t>He/S ratio </a:t>
            </a:r>
          </a:p>
          <a:p>
            <a:pPr indent="-342900" lvl="0" marL="457200" rtl="0">
              <a:spcBef>
                <a:spcPts val="0"/>
              </a:spcBef>
              <a:spcAft>
                <a:spcPts val="0"/>
              </a:spcAft>
              <a:buSzPts val="1800"/>
              <a:buChar char="●"/>
            </a:pPr>
            <a:r>
              <a:rPr lang="en"/>
              <a:t>Coldest Water Temp </a:t>
            </a:r>
          </a:p>
          <a:p>
            <a:pPr indent="-342900" lvl="0" marL="457200" rtl="0">
              <a:spcBef>
                <a:spcPts val="0"/>
              </a:spcBef>
              <a:spcAft>
                <a:spcPts val="0"/>
              </a:spcAft>
              <a:buSzPts val="1800"/>
              <a:buChar char="●"/>
            </a:pPr>
            <a:r>
              <a:rPr lang="en"/>
              <a:t>Pipe Sizes</a:t>
            </a:r>
          </a:p>
        </p:txBody>
      </p:sp>
      <p:pic>
        <p:nvPicPr>
          <p:cNvPr id="104" name="Shape 104"/>
          <p:cNvPicPr preferRelativeResize="0"/>
          <p:nvPr/>
        </p:nvPicPr>
        <p:blipFill>
          <a:blip r:embed="rId3">
            <a:alphaModFix/>
          </a:blip>
          <a:stretch>
            <a:fillRect/>
          </a:stretch>
        </p:blipFill>
        <p:spPr>
          <a:xfrm>
            <a:off x="4994850" y="3740875"/>
            <a:ext cx="3008999" cy="125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Design Outcome</a:t>
            </a:r>
          </a:p>
        </p:txBody>
      </p:sp>
      <p:sp>
        <p:nvSpPr>
          <p:cNvPr id="110" name="Shape 11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Optimal solution of PVC pipe flocculator consists of the following based on the outputs of our design code:</a:t>
            </a:r>
          </a:p>
          <a:p>
            <a:pPr indent="-342900" lvl="0" marL="457200" rtl="0">
              <a:spcBef>
                <a:spcPts val="0"/>
              </a:spcBef>
              <a:buSzPts val="1800"/>
              <a:buChar char="●"/>
            </a:pPr>
            <a:r>
              <a:rPr lang="en"/>
              <a:t>3 L/s plant is the most cost/space effective due to pipe size availability</a:t>
            </a:r>
          </a:p>
        </p:txBody>
      </p:sp>
      <p:pic>
        <p:nvPicPr>
          <p:cNvPr id="111" name="Shape 111"/>
          <p:cNvPicPr preferRelativeResize="0"/>
          <p:nvPr/>
        </p:nvPicPr>
        <p:blipFill>
          <a:blip r:embed="rId3">
            <a:alphaModFix/>
          </a:blip>
          <a:stretch>
            <a:fillRect/>
          </a:stretch>
        </p:blipFill>
        <p:spPr>
          <a:xfrm>
            <a:off x="857250" y="2869425"/>
            <a:ext cx="7429499"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31575"/>
            <a:ext cx="8520600" cy="831300"/>
          </a:xfrm>
          <a:prstGeom prst="rect">
            <a:avLst/>
          </a:prstGeom>
        </p:spPr>
        <p:txBody>
          <a:bodyPr anchorCtr="0" anchor="b" bIns="91425" lIns="91425" rIns="91425" wrap="square" tIns="91425">
            <a:noAutofit/>
          </a:bodyPr>
          <a:lstStyle/>
          <a:p>
            <a:pPr indent="0" lvl="0" marL="0">
              <a:spcBef>
                <a:spcPts val="0"/>
              </a:spcBef>
              <a:buNone/>
            </a:pPr>
            <a:r>
              <a:rPr lang="en"/>
              <a:t>Cost Analysis</a:t>
            </a:r>
          </a:p>
        </p:txBody>
      </p:sp>
      <p:pic>
        <p:nvPicPr>
          <p:cNvPr id="117" name="Shape 117"/>
          <p:cNvPicPr preferRelativeResize="0"/>
          <p:nvPr/>
        </p:nvPicPr>
        <p:blipFill>
          <a:blip r:embed="rId3">
            <a:alphaModFix/>
          </a:blip>
          <a:stretch>
            <a:fillRect/>
          </a:stretch>
        </p:blipFill>
        <p:spPr>
          <a:xfrm>
            <a:off x="6661450" y="331575"/>
            <a:ext cx="2177650" cy="2177650"/>
          </a:xfrm>
          <a:prstGeom prst="rect">
            <a:avLst/>
          </a:prstGeom>
          <a:noFill/>
          <a:ln>
            <a:noFill/>
          </a:ln>
        </p:spPr>
      </p:pic>
      <p:pic>
        <p:nvPicPr>
          <p:cNvPr id="118" name="Shape 118"/>
          <p:cNvPicPr preferRelativeResize="0"/>
          <p:nvPr/>
        </p:nvPicPr>
        <p:blipFill>
          <a:blip r:embed="rId4">
            <a:alphaModFix/>
          </a:blip>
          <a:stretch>
            <a:fillRect/>
          </a:stretch>
        </p:blipFill>
        <p:spPr>
          <a:xfrm>
            <a:off x="6661450" y="2655275"/>
            <a:ext cx="2170850" cy="2170850"/>
          </a:xfrm>
          <a:prstGeom prst="rect">
            <a:avLst/>
          </a:prstGeom>
          <a:noFill/>
          <a:ln>
            <a:noFill/>
          </a:ln>
        </p:spPr>
      </p:pic>
      <p:graphicFrame>
        <p:nvGraphicFramePr>
          <p:cNvPr id="119" name="Shape 119"/>
          <p:cNvGraphicFramePr/>
          <p:nvPr/>
        </p:nvGraphicFramePr>
        <p:xfrm>
          <a:off x="575775" y="1351213"/>
          <a:ext cx="3000000" cy="3000000"/>
        </p:xfrm>
        <a:graphic>
          <a:graphicData uri="http://schemas.openxmlformats.org/drawingml/2006/table">
            <a:tbl>
              <a:tblPr>
                <a:noFill/>
                <a:tableStyleId>{740DB5A8-9017-4DDF-BCCB-E544E0B60137}</a:tableStyleId>
              </a:tblPr>
              <a:tblGrid>
                <a:gridCol w="1845500"/>
                <a:gridCol w="1347150"/>
                <a:gridCol w="1311550"/>
                <a:gridCol w="1364925"/>
              </a:tblGrid>
              <a:tr h="338475">
                <a:tc>
                  <a:txBody>
                    <a:bodyPr>
                      <a:noAutofit/>
                    </a:bodyPr>
                    <a:lstStyle/>
                    <a:p>
                      <a:pPr indent="0" lvl="0" marL="0">
                        <a:spcBef>
                          <a:spcPts val="0"/>
                        </a:spcBef>
                        <a:buNone/>
                      </a:pPr>
                      <a:r>
                        <a:t/>
                      </a:r>
                      <a:endParaRPr/>
                    </a:p>
                  </a:txBody>
                  <a:tcPr marT="91425" marB="91425" marR="91425" marL="91425"/>
                </a:tc>
                <a:tc>
                  <a:txBody>
                    <a:bodyPr>
                      <a:noAutofit/>
                    </a:bodyPr>
                    <a:lstStyle/>
                    <a:p>
                      <a:pPr indent="0" lvl="0" marL="0">
                        <a:spcBef>
                          <a:spcPts val="0"/>
                        </a:spcBef>
                        <a:buNone/>
                      </a:pPr>
                      <a:r>
                        <a:rPr lang="en"/>
                        <a:t>3 inch</a:t>
                      </a:r>
                    </a:p>
                  </a:txBody>
                  <a:tcPr marT="91425" marB="91425" marR="91425" marL="91425"/>
                </a:tc>
                <a:tc>
                  <a:txBody>
                    <a:bodyPr>
                      <a:noAutofit/>
                    </a:bodyPr>
                    <a:lstStyle/>
                    <a:p>
                      <a:pPr indent="0" lvl="0" marL="0">
                        <a:spcBef>
                          <a:spcPts val="0"/>
                        </a:spcBef>
                        <a:buNone/>
                      </a:pPr>
                      <a:r>
                        <a:rPr lang="en"/>
                        <a:t>4 inch</a:t>
                      </a:r>
                    </a:p>
                  </a:txBody>
                  <a:tcPr marT="91425" marB="91425" marR="91425" marL="91425"/>
                </a:tc>
                <a:tc>
                  <a:txBody>
                    <a:bodyPr>
                      <a:noAutofit/>
                    </a:bodyPr>
                    <a:lstStyle/>
                    <a:p>
                      <a:pPr indent="0" lvl="0" marL="0">
                        <a:spcBef>
                          <a:spcPts val="0"/>
                        </a:spcBef>
                        <a:buNone/>
                      </a:pPr>
                      <a:r>
                        <a:rPr lang="en"/>
                        <a:t>6 inch</a:t>
                      </a:r>
                    </a:p>
                  </a:txBody>
                  <a:tcPr marT="91425" marB="91425" marR="91425" marL="91425"/>
                </a:tc>
              </a:tr>
              <a:tr h="453925">
                <a:tc>
                  <a:txBody>
                    <a:bodyPr>
                      <a:noAutofit/>
                    </a:bodyPr>
                    <a:lstStyle/>
                    <a:p>
                      <a:pPr indent="0" lvl="0" marL="0">
                        <a:spcBef>
                          <a:spcPts val="0"/>
                        </a:spcBef>
                        <a:buNone/>
                      </a:pPr>
                      <a:r>
                        <a:rPr lang="en"/>
                        <a:t>Piping</a:t>
                      </a:r>
                    </a:p>
                  </a:txBody>
                  <a:tcPr marT="91425" marB="91425" marR="91425" marL="91425"/>
                </a:tc>
                <a:tc>
                  <a:txBody>
                    <a:bodyPr>
                      <a:noAutofit/>
                    </a:bodyPr>
                    <a:lstStyle/>
                    <a:p>
                      <a:pPr indent="0" lvl="0" marL="0" rtl="0">
                        <a:spcBef>
                          <a:spcPts val="0"/>
                        </a:spcBef>
                        <a:buNone/>
                      </a:pPr>
                      <a:r>
                        <a:rPr lang="en"/>
                        <a:t>$1.714/foot</a:t>
                      </a:r>
                    </a:p>
                  </a:txBody>
                  <a:tcPr marT="91425" marB="91425" marR="91425" marL="91425"/>
                </a:tc>
                <a:tc>
                  <a:txBody>
                    <a:bodyPr>
                      <a:noAutofit/>
                    </a:bodyPr>
                    <a:lstStyle/>
                    <a:p>
                      <a:pPr indent="0" lvl="0" marL="0">
                        <a:spcBef>
                          <a:spcPts val="0"/>
                        </a:spcBef>
                        <a:buNone/>
                      </a:pPr>
                      <a:r>
                        <a:rPr lang="en"/>
                        <a:t>$2.151/foot</a:t>
                      </a:r>
                    </a:p>
                  </a:txBody>
                  <a:tcPr marT="91425" marB="91425" marR="91425" marL="91425"/>
                </a:tc>
                <a:tc>
                  <a:txBody>
                    <a:bodyPr>
                      <a:noAutofit/>
                    </a:bodyPr>
                    <a:lstStyle/>
                    <a:p>
                      <a:pPr indent="0" lvl="0" marL="0">
                        <a:spcBef>
                          <a:spcPts val="0"/>
                        </a:spcBef>
                        <a:buNone/>
                      </a:pPr>
                      <a:r>
                        <a:rPr lang="en"/>
                        <a:t>$3.961/foot</a:t>
                      </a:r>
                    </a:p>
                  </a:txBody>
                  <a:tcPr marT="91425" marB="91425" marR="91425" marL="91425"/>
                </a:tc>
              </a:tr>
              <a:tr h="453925">
                <a:tc>
                  <a:txBody>
                    <a:bodyPr>
                      <a:noAutofit/>
                    </a:bodyPr>
                    <a:lstStyle/>
                    <a:p>
                      <a:pPr indent="0" lvl="0" marL="0">
                        <a:spcBef>
                          <a:spcPts val="0"/>
                        </a:spcBef>
                        <a:buNone/>
                      </a:pPr>
                      <a:r>
                        <a:rPr lang="en"/>
                        <a:t>Tees</a:t>
                      </a:r>
                    </a:p>
                  </a:txBody>
                  <a:tcPr marT="91425" marB="91425" marR="91425" marL="91425"/>
                </a:tc>
                <a:tc>
                  <a:txBody>
                    <a:bodyPr>
                      <a:noAutofit/>
                    </a:bodyPr>
                    <a:lstStyle/>
                    <a:p>
                      <a:pPr indent="0" lvl="0" marL="0">
                        <a:spcBef>
                          <a:spcPts val="0"/>
                        </a:spcBef>
                        <a:buNone/>
                      </a:pPr>
                      <a:r>
                        <a:rPr lang="en"/>
                        <a:t>$3.94 each</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$7.16 each</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$32.37 each</a:t>
                      </a:r>
                    </a:p>
                  </a:txBody>
                  <a:tcPr marT="91425" marB="91425" marR="91425" marL="91425"/>
                </a:tc>
              </a:tr>
              <a:tr h="453925">
                <a:tc>
                  <a:txBody>
                    <a:bodyPr>
                      <a:noAutofit/>
                    </a:bodyPr>
                    <a:lstStyle/>
                    <a:p>
                      <a:pPr indent="0" lvl="0" marL="0">
                        <a:spcBef>
                          <a:spcPts val="0"/>
                        </a:spcBef>
                        <a:buNone/>
                      </a:pPr>
                      <a:r>
                        <a:rPr lang="en"/>
                        <a:t>Elbows</a:t>
                      </a:r>
                    </a:p>
                  </a:txBody>
                  <a:tcPr marT="91425" marB="91425" marR="91425" marL="91425"/>
                </a:tc>
                <a:tc>
                  <a:txBody>
                    <a:bodyPr>
                      <a:noAutofit/>
                    </a:bodyPr>
                    <a:lstStyle/>
                    <a:p>
                      <a:pPr indent="0" lvl="0" marL="0">
                        <a:spcBef>
                          <a:spcPts val="0"/>
                        </a:spcBef>
                        <a:buNone/>
                      </a:pPr>
                      <a:r>
                        <a:rPr lang="en"/>
                        <a:t>$3.53 each</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$5.40 each</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$23.30 each</a:t>
                      </a:r>
                    </a:p>
                  </a:txBody>
                  <a:tcPr marT="91425" marB="91425" marR="91425" marL="91425"/>
                </a:tc>
              </a:tr>
              <a:tr h="419675">
                <a:tc>
                  <a:txBody>
                    <a:bodyPr>
                      <a:noAutofit/>
                    </a:bodyPr>
                    <a:lstStyle/>
                    <a:p>
                      <a:pPr indent="0" lvl="0" marL="0" rtl="0">
                        <a:spcBef>
                          <a:spcPts val="0"/>
                        </a:spcBef>
                        <a:buNone/>
                      </a:pPr>
                      <a:r>
                        <a:rPr lang="en"/>
                        <a:t>Valves (estimate)</a:t>
                      </a:r>
                    </a:p>
                  </a:txBody>
                  <a:tcPr marT="91425" marB="91425" marR="91425" marL="91425"/>
                </a:tc>
                <a:tc>
                  <a:txBody>
                    <a:bodyPr>
                      <a:noAutofit/>
                    </a:bodyPr>
                    <a:lstStyle/>
                    <a:p>
                      <a:pPr indent="0" lvl="0" marL="0" rtl="0">
                        <a:spcBef>
                          <a:spcPts val="0"/>
                        </a:spcBef>
                        <a:buNone/>
                      </a:pPr>
                      <a:r>
                        <a:rPr lang="en"/>
                        <a:t>$10.00 each</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$10.00 each</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$10.00 each</a:t>
                      </a:r>
                    </a:p>
                  </a:txBody>
                  <a:tcPr marT="91425" marB="91425" marR="91425" marL="91425"/>
                </a:tc>
              </a:tr>
            </a:tbl>
          </a:graphicData>
        </a:graphic>
      </p:graphicFrame>
      <p:sp>
        <p:nvSpPr>
          <p:cNvPr id="120" name="Shape 120"/>
          <p:cNvSpPr txBox="1"/>
          <p:nvPr/>
        </p:nvSpPr>
        <p:spPr>
          <a:xfrm>
            <a:off x="575725" y="4030175"/>
            <a:ext cx="5869200" cy="7194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a:t>Total Cost = (Pipe Length)(Pipe Cost) + (# Tees)(Tee Cost) + </a:t>
            </a:r>
          </a:p>
          <a:p>
            <a:pPr indent="457200" lvl="0" marL="0">
              <a:lnSpc>
                <a:spcPct val="115000"/>
              </a:lnSpc>
              <a:spcBef>
                <a:spcPts val="0"/>
              </a:spcBef>
              <a:buNone/>
            </a:pPr>
            <a:r>
              <a:rPr lang="en">
                <a:solidFill>
                  <a:schemeClr val="dk1"/>
                </a:solidFill>
              </a:rPr>
              <a:t>(# Elbows)(Elbow Cost)</a:t>
            </a:r>
            <a:r>
              <a:rPr lang="en"/>
              <a:t> + </a:t>
            </a:r>
            <a:r>
              <a:rPr lang="en">
                <a:solidFill>
                  <a:schemeClr val="dk1"/>
                </a:solidFill>
              </a:rPr>
              <a:t>(# Elbows / 2)(Valve Cost)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Pipe Flocculator Applications</a:t>
            </a:r>
          </a:p>
        </p:txBody>
      </p:sp>
      <p:sp>
        <p:nvSpPr>
          <p:cNvPr id="126" name="Shape 12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Allow for AguaClara designs to be further scalable and adjustable to communities that are greatly limited by resources</a:t>
            </a:r>
          </a:p>
          <a:p>
            <a:pPr indent="-342900" lvl="0" marL="457200" rtl="0">
              <a:spcBef>
                <a:spcPts val="0"/>
              </a:spcBef>
              <a:spcAft>
                <a:spcPts val="0"/>
              </a:spcAft>
              <a:buSzPts val="1800"/>
              <a:buChar char="●"/>
            </a:pPr>
            <a:r>
              <a:rPr lang="en"/>
              <a:t>A pipe flocculator of a 1-5 L/s size at costs from </a:t>
            </a:r>
            <a:r>
              <a:rPr b="1" lang="en"/>
              <a:t>$400 to $700</a:t>
            </a:r>
            <a:r>
              <a:rPr lang="en"/>
              <a:t> depending on size and pipe inputs</a:t>
            </a:r>
          </a:p>
          <a:p>
            <a:pPr indent="-342900" lvl="0" marL="457200" rtl="0">
              <a:spcBef>
                <a:spcPts val="0"/>
              </a:spcBef>
              <a:buSzPts val="1800"/>
              <a:buChar char="●"/>
            </a:pPr>
            <a:r>
              <a:rPr lang="en"/>
              <a:t>Smaller flocculators result in shorter implementation period</a:t>
            </a:r>
          </a:p>
          <a:p>
            <a:pPr indent="0" lvl="0" marL="0">
              <a:spcBef>
                <a:spcPts val="0"/>
              </a:spcBef>
              <a:buNone/>
            </a:pPr>
            <a:r>
              <a:t/>
            </a:r>
            <a:endParaRPr/>
          </a:p>
        </p:txBody>
      </p:sp>
      <p:pic>
        <p:nvPicPr>
          <p:cNvPr id="127" name="Shape 127"/>
          <p:cNvPicPr preferRelativeResize="0"/>
          <p:nvPr/>
        </p:nvPicPr>
        <p:blipFill>
          <a:blip r:embed="rId3">
            <a:alphaModFix/>
          </a:blip>
          <a:stretch>
            <a:fillRect/>
          </a:stretch>
        </p:blipFill>
        <p:spPr>
          <a:xfrm>
            <a:off x="3071625" y="2996700"/>
            <a:ext cx="3000751" cy="192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