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 id="2147483736" r:id="rId2"/>
    <p:sldMasterId id="2147483748" r:id="rId3"/>
    <p:sldMasterId id="2147483760" r:id="rId4"/>
    <p:sldMasterId id="2147483772" r:id="rId5"/>
    <p:sldMasterId id="2147483784" r:id="rId6"/>
    <p:sldMasterId id="2147483796" r:id="rId7"/>
    <p:sldMasterId id="2147483808" r:id="rId8"/>
    <p:sldMasterId id="2147483820" r:id="rId9"/>
    <p:sldMasterId id="2147483832" r:id="rId10"/>
    <p:sldMasterId id="2147483844" r:id="rId11"/>
  </p:sldMasterIdLst>
  <p:notesMasterIdLst>
    <p:notesMasterId r:id="rId57"/>
  </p:notesMasterIdLst>
  <p:handoutMasterIdLst>
    <p:handoutMasterId r:id="rId58"/>
  </p:handoutMasterIdLst>
  <p:sldIdLst>
    <p:sldId id="289" r:id="rId12"/>
    <p:sldId id="307" r:id="rId13"/>
    <p:sldId id="341" r:id="rId14"/>
    <p:sldId id="422" r:id="rId15"/>
    <p:sldId id="347" r:id="rId16"/>
    <p:sldId id="349" r:id="rId17"/>
    <p:sldId id="348" r:id="rId18"/>
    <p:sldId id="350" r:id="rId19"/>
    <p:sldId id="257" r:id="rId20"/>
    <p:sldId id="329" r:id="rId21"/>
    <p:sldId id="312" r:id="rId22"/>
    <p:sldId id="342" r:id="rId23"/>
    <p:sldId id="330" r:id="rId24"/>
    <p:sldId id="343" r:id="rId25"/>
    <p:sldId id="331" r:id="rId26"/>
    <p:sldId id="344" r:id="rId27"/>
    <p:sldId id="345" r:id="rId28"/>
    <p:sldId id="346" r:id="rId29"/>
    <p:sldId id="353" r:id="rId30"/>
    <p:sldId id="355" r:id="rId31"/>
    <p:sldId id="356" r:id="rId32"/>
    <p:sldId id="290" r:id="rId33"/>
    <p:sldId id="357" r:id="rId34"/>
    <p:sldId id="358" r:id="rId35"/>
    <p:sldId id="365" r:id="rId36"/>
    <p:sldId id="390" r:id="rId37"/>
    <p:sldId id="399" r:id="rId38"/>
    <p:sldId id="400" r:id="rId39"/>
    <p:sldId id="401" r:id="rId40"/>
    <p:sldId id="402" r:id="rId41"/>
    <p:sldId id="403" r:id="rId42"/>
    <p:sldId id="407" r:id="rId43"/>
    <p:sldId id="421" r:id="rId44"/>
    <p:sldId id="383" r:id="rId45"/>
    <p:sldId id="367" r:id="rId46"/>
    <p:sldId id="391" r:id="rId47"/>
    <p:sldId id="392" r:id="rId48"/>
    <p:sldId id="369" r:id="rId49"/>
    <p:sldId id="414" r:id="rId50"/>
    <p:sldId id="384" r:id="rId51"/>
    <p:sldId id="419" r:id="rId52"/>
    <p:sldId id="368" r:id="rId53"/>
    <p:sldId id="397" r:id="rId54"/>
    <p:sldId id="409" r:id="rId55"/>
    <p:sldId id="413" r:id="rId56"/>
  </p:sldIdLst>
  <p:sldSz cx="9144000" cy="6858000" type="screen4x3"/>
  <p:notesSz cx="7315200" cy="9601200"/>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251" autoAdjust="0"/>
  </p:normalViewPr>
  <p:slideViewPr>
    <p:cSldViewPr>
      <p:cViewPr varScale="1">
        <p:scale>
          <a:sx n="56" d="100"/>
          <a:sy n="56" d="100"/>
        </p:scale>
        <p:origin x="-90" y="-666"/>
      </p:cViewPr>
      <p:guideLst>
        <p:guide orient="horz" pos="2160"/>
        <p:guide pos="2880"/>
      </p:guideLst>
    </p:cSldViewPr>
  </p:slideViewPr>
  <p:notesTextViewPr>
    <p:cViewPr>
      <p:scale>
        <a:sx n="100" d="100"/>
        <a:sy n="100" d="100"/>
      </p:scale>
      <p:origin x="0" y="354"/>
    </p:cViewPr>
  </p:notesTextViewPr>
  <p:sorterViewPr>
    <p:cViewPr>
      <p:scale>
        <a:sx n="60" d="100"/>
        <a:sy n="60" d="100"/>
      </p:scale>
      <p:origin x="0" y="0"/>
    </p:cViewPr>
  </p:sorterViewPr>
  <p:notesViewPr>
    <p:cSldViewPr>
      <p:cViewPr varScale="1">
        <p:scale>
          <a:sx n="79" d="100"/>
          <a:sy n="79" d="100"/>
        </p:scale>
        <p:origin x="-1200"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slide" Target="slides/slide36.xml"/><Relationship Id="rId50" Type="http://schemas.openxmlformats.org/officeDocument/2006/relationships/slide" Target="slides/slide39.xml"/><Relationship Id="rId55" Type="http://schemas.openxmlformats.org/officeDocument/2006/relationships/slide" Target="slides/slide44.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8" Type="http://schemas.openxmlformats.org/officeDocument/2006/relationships/slideMaster" Target="slideMasters/slideMaster8.xml"/><Relationship Id="rId51" Type="http://schemas.openxmlformats.org/officeDocument/2006/relationships/slide" Target="slides/slide40.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emf"/><Relationship Id="rId1" Type="http://schemas.openxmlformats.org/officeDocument/2006/relationships/image" Target="../media/image60.emf"/><Relationship Id="rId5" Type="http://schemas.openxmlformats.org/officeDocument/2006/relationships/image" Target="../media/image64.wmf"/><Relationship Id="rId4" Type="http://schemas.openxmlformats.org/officeDocument/2006/relationships/image" Target="../media/image63.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image" Target="../media/image66.emf"/><Relationship Id="rId1" Type="http://schemas.openxmlformats.org/officeDocument/2006/relationships/image" Target="../media/image65.wmf"/><Relationship Id="rId4" Type="http://schemas.openxmlformats.org/officeDocument/2006/relationships/image" Target="../media/image6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2.wmf"/><Relationship Id="rId7" Type="http://schemas.openxmlformats.org/officeDocument/2006/relationships/image" Target="../media/image73.emf"/><Relationship Id="rId2" Type="http://schemas.openxmlformats.org/officeDocument/2006/relationships/image" Target="../media/image69.emf"/><Relationship Id="rId1" Type="http://schemas.openxmlformats.org/officeDocument/2006/relationships/image" Target="../media/image68.emf"/><Relationship Id="rId6" Type="http://schemas.openxmlformats.org/officeDocument/2006/relationships/image" Target="../media/image72.emf"/><Relationship Id="rId5" Type="http://schemas.openxmlformats.org/officeDocument/2006/relationships/image" Target="../media/image71.wmf"/><Relationship Id="rId4" Type="http://schemas.openxmlformats.org/officeDocument/2006/relationships/image" Target="../media/image7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6.emf"/><Relationship Id="rId7" Type="http://schemas.openxmlformats.org/officeDocument/2006/relationships/image" Target="../media/image80.emf"/><Relationship Id="rId2" Type="http://schemas.openxmlformats.org/officeDocument/2006/relationships/image" Target="../media/image75.emf"/><Relationship Id="rId1" Type="http://schemas.openxmlformats.org/officeDocument/2006/relationships/image" Target="../media/image74.e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85.emf"/><Relationship Id="rId2" Type="http://schemas.openxmlformats.org/officeDocument/2006/relationships/image" Target="../media/image84.emf"/><Relationship Id="rId1" Type="http://schemas.openxmlformats.org/officeDocument/2006/relationships/image" Target="../media/image83.emf"/><Relationship Id="rId6" Type="http://schemas.openxmlformats.org/officeDocument/2006/relationships/image" Target="../media/image88.emf"/><Relationship Id="rId5" Type="http://schemas.openxmlformats.org/officeDocument/2006/relationships/image" Target="../media/image87.emf"/><Relationship Id="rId4" Type="http://schemas.openxmlformats.org/officeDocument/2006/relationships/image" Target="../media/image86.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91.emf"/><Relationship Id="rId2" Type="http://schemas.openxmlformats.org/officeDocument/2006/relationships/image" Target="../media/image90.emf"/><Relationship Id="rId1" Type="http://schemas.openxmlformats.org/officeDocument/2006/relationships/image" Target="../media/image89.emf"/><Relationship Id="rId6" Type="http://schemas.openxmlformats.org/officeDocument/2006/relationships/image" Target="../media/image94.emf"/><Relationship Id="rId5" Type="http://schemas.openxmlformats.org/officeDocument/2006/relationships/image" Target="../media/image93.wmf"/><Relationship Id="rId4" Type="http://schemas.openxmlformats.org/officeDocument/2006/relationships/image" Target="../media/image92.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97.emf"/><Relationship Id="rId2" Type="http://schemas.openxmlformats.org/officeDocument/2006/relationships/image" Target="../media/image96.emf"/><Relationship Id="rId1" Type="http://schemas.openxmlformats.org/officeDocument/2006/relationships/image" Target="../media/image95.emf"/><Relationship Id="rId5" Type="http://schemas.openxmlformats.org/officeDocument/2006/relationships/image" Target="../media/image99.emf"/><Relationship Id="rId4" Type="http://schemas.openxmlformats.org/officeDocument/2006/relationships/image" Target="../media/image98.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01.emf"/><Relationship Id="rId2" Type="http://schemas.openxmlformats.org/officeDocument/2006/relationships/image" Target="../media/image93.wmf"/><Relationship Id="rId1" Type="http://schemas.openxmlformats.org/officeDocument/2006/relationships/image" Target="../media/image100.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04.wmf"/><Relationship Id="rId1" Type="http://schemas.openxmlformats.org/officeDocument/2006/relationships/image" Target="../media/image103.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1.emf"/><Relationship Id="rId7" Type="http://schemas.openxmlformats.org/officeDocument/2006/relationships/image" Target="../media/image15.emf"/><Relationship Id="rId2" Type="http://schemas.openxmlformats.org/officeDocument/2006/relationships/image" Target="../media/image10.emf"/><Relationship Id="rId1" Type="http://schemas.openxmlformats.org/officeDocument/2006/relationships/image" Target="../media/image9.emf"/><Relationship Id="rId6" Type="http://schemas.openxmlformats.org/officeDocument/2006/relationships/image" Target="../media/image14.emf"/><Relationship Id="rId5" Type="http://schemas.openxmlformats.org/officeDocument/2006/relationships/image" Target="../media/image13.emf"/><Relationship Id="rId10" Type="http://schemas.openxmlformats.org/officeDocument/2006/relationships/image" Target="../media/image18.emf"/><Relationship Id="rId4" Type="http://schemas.openxmlformats.org/officeDocument/2006/relationships/image" Target="../media/image12.emf"/><Relationship Id="rId9" Type="http://schemas.openxmlformats.org/officeDocument/2006/relationships/image" Target="../media/image17.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05.wmf"/><Relationship Id="rId1" Type="http://schemas.openxmlformats.org/officeDocument/2006/relationships/image" Target="../media/image93.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07.wmf"/><Relationship Id="rId7" Type="http://schemas.openxmlformats.org/officeDocument/2006/relationships/image" Target="../media/image111.wmf"/><Relationship Id="rId2" Type="http://schemas.openxmlformats.org/officeDocument/2006/relationships/image" Target="../media/image106.wmf"/><Relationship Id="rId1" Type="http://schemas.openxmlformats.org/officeDocument/2006/relationships/image" Target="../media/image93.wmf"/><Relationship Id="rId6" Type="http://schemas.openxmlformats.org/officeDocument/2006/relationships/image" Target="../media/image110.emf"/><Relationship Id="rId5" Type="http://schemas.openxmlformats.org/officeDocument/2006/relationships/image" Target="../media/image109.emf"/><Relationship Id="rId4" Type="http://schemas.openxmlformats.org/officeDocument/2006/relationships/image" Target="../media/image108.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emf"/><Relationship Id="rId1" Type="http://schemas.openxmlformats.org/officeDocument/2006/relationships/image" Target="../media/image112.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19.emf"/><Relationship Id="rId2" Type="http://schemas.openxmlformats.org/officeDocument/2006/relationships/image" Target="../media/image118.wmf"/><Relationship Id="rId1" Type="http://schemas.openxmlformats.org/officeDocument/2006/relationships/image" Target="../media/image117.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20.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23.emf"/><Relationship Id="rId7" Type="http://schemas.openxmlformats.org/officeDocument/2006/relationships/image" Target="../media/image127.emf"/><Relationship Id="rId2" Type="http://schemas.openxmlformats.org/officeDocument/2006/relationships/image" Target="../media/image122.emf"/><Relationship Id="rId1" Type="http://schemas.openxmlformats.org/officeDocument/2006/relationships/image" Target="../media/image121.wmf"/><Relationship Id="rId6" Type="http://schemas.openxmlformats.org/officeDocument/2006/relationships/image" Target="../media/image126.emf"/><Relationship Id="rId5" Type="http://schemas.openxmlformats.org/officeDocument/2006/relationships/image" Target="../media/image125.wmf"/><Relationship Id="rId4" Type="http://schemas.openxmlformats.org/officeDocument/2006/relationships/image" Target="../media/image124.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29.wmf"/><Relationship Id="rId1" Type="http://schemas.openxmlformats.org/officeDocument/2006/relationships/image" Target="../media/image128.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35.wmf"/><Relationship Id="rId2" Type="http://schemas.openxmlformats.org/officeDocument/2006/relationships/image" Target="../media/image134.wmf"/><Relationship Id="rId1" Type="http://schemas.openxmlformats.org/officeDocument/2006/relationships/image" Target="../media/image133.wmf"/><Relationship Id="rId4" Type="http://schemas.openxmlformats.org/officeDocument/2006/relationships/image" Target="../media/image136.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43.emf"/><Relationship Id="rId2" Type="http://schemas.openxmlformats.org/officeDocument/2006/relationships/image" Target="../media/image142.emf"/><Relationship Id="rId1" Type="http://schemas.openxmlformats.org/officeDocument/2006/relationships/image" Target="../media/image141.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 Id="rId4" Type="http://schemas.openxmlformats.org/officeDocument/2006/relationships/image" Target="../media/image22.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image" Target="../media/image31.emf"/><Relationship Id="rId7" Type="http://schemas.openxmlformats.org/officeDocument/2006/relationships/image" Target="../media/image35.emf"/><Relationship Id="rId2" Type="http://schemas.openxmlformats.org/officeDocument/2006/relationships/image" Target="../media/image30.emf"/><Relationship Id="rId1" Type="http://schemas.openxmlformats.org/officeDocument/2006/relationships/image" Target="../media/image29.emf"/><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 Id="rId9" Type="http://schemas.openxmlformats.org/officeDocument/2006/relationships/image" Target="../media/image37.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image" Target="../media/image38.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48.emf"/><Relationship Id="rId3" Type="http://schemas.openxmlformats.org/officeDocument/2006/relationships/image" Target="../media/image43.emf"/><Relationship Id="rId7" Type="http://schemas.openxmlformats.org/officeDocument/2006/relationships/image" Target="../media/image47.wmf"/><Relationship Id="rId2" Type="http://schemas.openxmlformats.org/officeDocument/2006/relationships/image" Target="../media/image42.emf"/><Relationship Id="rId1" Type="http://schemas.openxmlformats.org/officeDocument/2006/relationships/image" Target="../media/image41.e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2.emf"/><Relationship Id="rId7" Type="http://schemas.openxmlformats.org/officeDocument/2006/relationships/image" Target="../media/image56.emf"/><Relationship Id="rId2" Type="http://schemas.openxmlformats.org/officeDocument/2006/relationships/image" Target="../media/image51.emf"/><Relationship Id="rId1" Type="http://schemas.openxmlformats.org/officeDocument/2006/relationships/image" Target="../media/image50.emf"/><Relationship Id="rId6" Type="http://schemas.openxmlformats.org/officeDocument/2006/relationships/image" Target="../media/image55.emf"/><Relationship Id="rId5" Type="http://schemas.openxmlformats.org/officeDocument/2006/relationships/image" Target="../media/image54.emf"/><Relationship Id="rId4" Type="http://schemas.openxmlformats.org/officeDocument/2006/relationships/image" Target="../media/image5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22733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fld id="{BBD0B2DE-0670-4D0F-802C-1E1C91BDD28A}" type="datetimeFigureOut">
              <a:rPr lang="en-US"/>
              <a:pPr/>
              <a:t>10/29/2014</a:t>
            </a:fld>
            <a:endParaRPr lang="en-US"/>
          </a:p>
        </p:txBody>
      </p:sp>
      <p:sp>
        <p:nvSpPr>
          <p:cNvPr id="227332" name="Rectangle 4"/>
          <p:cNvSpPr>
            <a:spLocks noGrp="1" noChangeArrowheads="1"/>
          </p:cNvSpPr>
          <p:nvPr>
            <p:ph type="ftr" sz="quarter" idx="2"/>
          </p:nvPr>
        </p:nvSpPr>
        <p:spPr bwMode="auto">
          <a:xfrm>
            <a:off x="0" y="9120188"/>
            <a:ext cx="4800600"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r>
              <a:rPr lang="en-US" dirty="0" smtClean="0"/>
              <a:t>CEE 4540: Sustainable Municipal Drinking Water Treatment</a:t>
            </a:r>
          </a:p>
          <a:p>
            <a:r>
              <a:rPr lang="en-US" dirty="0" smtClean="0"/>
              <a:t>Monroe Weber-Shirk</a:t>
            </a:r>
          </a:p>
        </p:txBody>
      </p:sp>
      <p:sp>
        <p:nvSpPr>
          <p:cNvPr id="22733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F860ABFF-2BB0-44A5-9D99-0E0C77A36522}" type="slidenum">
              <a:rPr lang="en-US"/>
              <a:pPr/>
              <a:t>‹#›</a:t>
            </a:fld>
            <a:endParaRPr lang="en-US"/>
          </a:p>
        </p:txBody>
      </p:sp>
    </p:spTree>
    <p:extLst>
      <p:ext uri="{BB962C8B-B14F-4D97-AF65-F5344CB8AC3E}">
        <p14:creationId xmlns:p14="http://schemas.microsoft.com/office/powerpoint/2010/main" val="145608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defTabSz="966788" eaLnBrk="1" hangingPunct="1">
              <a:defRPr sz="1300">
                <a:latin typeface="Arial" pitchFamily="34" charset="0"/>
              </a:defRPr>
            </a:lvl1pPr>
          </a:lstStyle>
          <a:p>
            <a:endParaRPr lang="en-US"/>
          </a:p>
        </p:txBody>
      </p:sp>
      <p:sp>
        <p:nvSpPr>
          <p:cNvPr id="3075" name="Rectangle 3"/>
          <p:cNvSpPr>
            <a:spLocks noGrp="1" noChangeArrowheads="1"/>
          </p:cNvSpPr>
          <p:nvPr>
            <p:ph type="dt" idx="1"/>
          </p:nvPr>
        </p:nvSpPr>
        <p:spPr bwMode="auto">
          <a:xfrm>
            <a:off x="4143375"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r" defTabSz="966788" eaLnBrk="1" hangingPunct="1">
              <a:defRPr sz="1300">
                <a:latin typeface="Arial" pitchFamily="34" charset="0"/>
              </a:defRPr>
            </a:lvl1pPr>
          </a:lstStyle>
          <a:p>
            <a:endParaRPr lang="en-US"/>
          </a:p>
        </p:txBody>
      </p:sp>
      <p:sp>
        <p:nvSpPr>
          <p:cNvPr id="6758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defTabSz="966788" eaLnBrk="1" hangingPunct="1">
              <a:defRPr sz="1300">
                <a:latin typeface="Arial" pitchFamily="34" charset="0"/>
              </a:defRPr>
            </a:lvl1pPr>
          </a:lstStyle>
          <a:p>
            <a:endParaRPr lang="en-US"/>
          </a:p>
        </p:txBody>
      </p:sp>
      <p:sp>
        <p:nvSpPr>
          <p:cNvPr id="307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r" defTabSz="966788" eaLnBrk="1" hangingPunct="1">
              <a:defRPr sz="1300">
                <a:latin typeface="Arial" pitchFamily="34" charset="0"/>
              </a:defRPr>
            </a:lvl1pPr>
          </a:lstStyle>
          <a:p>
            <a:fld id="{10DE02E4-A158-45AA-B5D0-F76AD53DDB06}" type="slidenum">
              <a:rPr lang="en-US"/>
              <a:pPr/>
              <a:t>‹#›</a:t>
            </a:fld>
            <a:endParaRPr lang="en-US"/>
          </a:p>
        </p:txBody>
      </p:sp>
    </p:spTree>
    <p:extLst>
      <p:ext uri="{BB962C8B-B14F-4D97-AF65-F5344CB8AC3E}">
        <p14:creationId xmlns:p14="http://schemas.microsoft.com/office/powerpoint/2010/main" val="39797445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p:txBody>
          <a:bodyPr/>
          <a:lstStyle/>
          <a:p>
            <a:fld id="{A3DD5BEF-DC80-4C54-98BE-C73DA6024D9F}" type="slidenum">
              <a:rPr lang="en-US"/>
              <a:pPr/>
              <a:t>1</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p:txBody>
          <a:bodyPr/>
          <a:lstStyle/>
          <a:p>
            <a:fld id="{47F0722F-79D8-4F86-BDC1-BE4575D585B9}" type="slidenum">
              <a:rPr lang="en-US"/>
              <a:pPr/>
              <a:t>11</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xfrm>
            <a:off x="1258888" y="722313"/>
            <a:ext cx="4800600" cy="3600450"/>
          </a:xfrm>
          <a:ln/>
        </p:spPr>
      </p:sp>
      <p:sp>
        <p:nvSpPr>
          <p:cNvPr id="157699" name="Rectangle 3"/>
          <p:cNvSpPr>
            <a:spLocks noGrp="1" noChangeArrowheads="1"/>
          </p:cNvSpPr>
          <p:nvPr>
            <p:ph type="body" idx="1"/>
          </p:nvPr>
        </p:nvSpPr>
        <p:spPr>
          <a:xfrm>
            <a:off x="973138" y="6076950"/>
            <a:ext cx="2835275" cy="1287463"/>
          </a:xfrm>
        </p:spPr>
        <p:txBody>
          <a:bodyPr/>
          <a:lstStyle/>
          <a:p>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p:txBody>
          <a:bodyPr/>
          <a:lstStyle/>
          <a:p>
            <a:fld id="{F1F83EDA-C18F-4EA6-A8B9-7AF4725974A8}" type="slidenum">
              <a:rPr lang="en-US"/>
              <a:pPr/>
              <a:t>13</a:t>
            </a:fld>
            <a:endParaRPr 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p:txBody>
          <a:bodyPr/>
          <a:lstStyle/>
          <a:p>
            <a:fld id="{8FFEE931-A899-4DD8-8C07-868F6B5B8BF1}" type="slidenum">
              <a:rPr lang="en-US"/>
              <a:pPr/>
              <a:t>15</a:t>
            </a:fld>
            <a:endParaRPr 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xfrm>
            <a:off x="1258888" y="720725"/>
            <a:ext cx="4800600" cy="3600450"/>
          </a:xfrm>
          <a:ln/>
        </p:spPr>
      </p:sp>
      <p:sp>
        <p:nvSpPr>
          <p:cNvPr id="196611" name="Rectangle 3"/>
          <p:cNvSpPr>
            <a:spLocks noGrp="1" noChangeArrowheads="1"/>
          </p:cNvSpPr>
          <p:nvPr>
            <p:ph type="body" idx="1"/>
          </p:nvPr>
        </p:nvSpPr>
        <p:spPr/>
        <p:txBody>
          <a:bodyPr/>
          <a:lstStyle/>
          <a:p>
            <a:r>
              <a:rPr lang="en-US" dirty="0" smtClean="0">
                <a:latin typeface="Arial" pitchFamily="34" charset="0"/>
              </a:rPr>
              <a:t>We</a:t>
            </a:r>
            <a:r>
              <a:rPr lang="en-US" baseline="0" dirty="0" smtClean="0">
                <a:latin typeface="Arial" pitchFamily="34" charset="0"/>
              </a:rPr>
              <a:t> are changing the scaling velocity used to turn the loss coefficient into a head loss from the vena </a:t>
            </a:r>
            <a:r>
              <a:rPr lang="en-US" baseline="0" dirty="0" err="1" smtClean="0">
                <a:latin typeface="Arial" pitchFamily="34" charset="0"/>
              </a:rPr>
              <a:t>contracta</a:t>
            </a:r>
            <a:r>
              <a:rPr lang="en-US" baseline="0" dirty="0" smtClean="0">
                <a:latin typeface="Arial" pitchFamily="34" charset="0"/>
              </a:rPr>
              <a:t> velocity to the maximum velocity in the manifold. It as if we are pretending that this head loss were occurring in the manifold pipe rather than in the ports exiting or entering the pipe.</a:t>
            </a:r>
            <a:endParaRPr lang="en-US" dirty="0"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p:txBody>
          <a:bodyPr/>
          <a:lstStyle/>
          <a:p>
            <a:pPr eaLnBrk="1" hangingPunct="1"/>
            <a:endParaRPr lang="en-US" smtClean="0">
              <a:latin typeface="Arial" pitchFamily="34" charset="0"/>
            </a:endParaRPr>
          </a:p>
        </p:txBody>
      </p:sp>
      <p:sp>
        <p:nvSpPr>
          <p:cNvPr id="73732" name="Slide Number Placeholder 3"/>
          <p:cNvSpPr>
            <a:spLocks noGrp="1"/>
          </p:cNvSpPr>
          <p:nvPr>
            <p:ph type="sldNum" sz="quarter" idx="5"/>
          </p:nvPr>
        </p:nvSpPr>
        <p:spPr/>
        <p:txBody>
          <a:bodyPr/>
          <a:lstStyle/>
          <a:p>
            <a:fld id="{EF21FEBD-8E1E-436C-9916-201FF36329D6}" type="slidenum">
              <a:rPr lang="en-US"/>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p:txBody>
          <a:bodyPr/>
          <a:lstStyle/>
          <a:p>
            <a:fld id="{50F589A1-543E-41D3-BDAC-E3D367C761D3}" type="slidenum">
              <a:rPr lang="en-US"/>
              <a:pPr/>
              <a:t>22</a:t>
            </a:fld>
            <a:endParaRPr lang="en-US"/>
          </a:p>
        </p:txBody>
      </p:sp>
      <p:sp>
        <p:nvSpPr>
          <p:cNvPr id="71683" name="Rectangle 2"/>
          <p:cNvSpPr>
            <a:spLocks noGrp="1" noRot="1" noChangeAspect="1" noChangeArrowheads="1" noTextEdit="1"/>
          </p:cNvSpPr>
          <p:nvPr>
            <p:ph type="sldImg"/>
          </p:nvPr>
        </p:nvSpPr>
        <p:spPr>
          <a:xfrm>
            <a:off x="1258888" y="720725"/>
            <a:ext cx="4800600" cy="3600450"/>
          </a:xfrm>
          <a:ln/>
        </p:spPr>
      </p:sp>
      <p:sp>
        <p:nvSpPr>
          <p:cNvPr id="71684" name="Rectangle 3"/>
          <p:cNvSpPr>
            <a:spLocks noGrp="1" noChangeArrowheads="1"/>
          </p:cNvSpPr>
          <p:nvPr>
            <p:ph type="body" idx="1"/>
          </p:nvPr>
        </p:nvSpPr>
        <p:spPr/>
        <p:txBody>
          <a:bodyPr/>
          <a:lstStyle/>
          <a:p>
            <a:pPr eaLnBrk="1" hangingPunct="1"/>
            <a:r>
              <a:rPr lang="en-US" smtClean="0">
                <a:latin typeface="Arial" pitchFamily="34" charset="0"/>
              </a:rPr>
              <a:t>Water Treatment Plant Design 4</a:t>
            </a:r>
            <a:r>
              <a:rPr lang="en-US" baseline="30000" smtClean="0">
                <a:latin typeface="Arial" pitchFamily="34" charset="0"/>
              </a:rPr>
              <a:t>th</a:t>
            </a:r>
            <a:r>
              <a:rPr lang="en-US" smtClean="0">
                <a:latin typeface="Arial" pitchFamily="34" charset="0"/>
              </a:rPr>
              <a:t> edition page 7.28</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000C26-6CEE-4C7A-99AF-54428345EC96}" type="slidenum">
              <a:rPr lang="es-HN"/>
              <a:pPr/>
              <a:t>27</a:t>
            </a:fld>
            <a:endParaRPr lang="es-HN"/>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53D371-D460-4846-AF25-2F7AF1D28EC2}" type="slidenum">
              <a:rPr lang="es-HN"/>
              <a:pPr/>
              <a:t>28</a:t>
            </a:fld>
            <a:endParaRPr lang="es-HN"/>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893A11-1FCF-4FCA-84FB-F18D2DAA067E}" type="slidenum">
              <a:rPr lang="es-HN"/>
              <a:pPr/>
              <a:t>29</a:t>
            </a:fld>
            <a:endParaRPr lang="es-HN"/>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8486E3-3AD9-42E8-85B4-CB7566A4ADF9}" type="slidenum">
              <a:rPr lang="es-HN"/>
              <a:pPr/>
              <a:t>30</a:t>
            </a:fld>
            <a:endParaRPr lang="es-HN"/>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F6A0A3-3FB0-4C45-B70B-84655D19ACB5}" type="slidenum">
              <a:rPr lang="es-HN"/>
              <a:pPr/>
              <a:t>31</a:t>
            </a:fld>
            <a:endParaRPr lang="es-HN"/>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take the last question as a real question. Do we actually need launders?</a:t>
            </a:r>
            <a:r>
              <a:rPr lang="en-US" baseline="0" dirty="0" smtClean="0"/>
              <a:t> Would it be better to lay a perforated cloth on top of the plate settlers to help get uniform flow distribution between plates and then use a simple orifice in the channel wall to create 5 cm of head loss to force flow between bays to be equal?</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32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34</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dirty="0" smtClean="0">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a:t>
            </a:r>
            <a:r>
              <a:rPr lang="en-US" baseline="0" dirty="0" smtClean="0"/>
              <a:t> 133 </a:t>
            </a:r>
            <a:r>
              <a:rPr lang="en-US" dirty="0" smtClean="0"/>
              <a:t>Schulz and </a:t>
            </a:r>
            <a:r>
              <a:rPr lang="en-US" dirty="0" err="1" smtClean="0"/>
              <a:t>Okun</a:t>
            </a:r>
            <a:r>
              <a:rPr lang="en-US" dirty="0" smtClean="0"/>
              <a:t> </a:t>
            </a:r>
            <a:r>
              <a:rPr lang="en-US" baseline="0" dirty="0" smtClean="0"/>
              <a:t>quote…</a:t>
            </a:r>
          </a:p>
          <a:p>
            <a:r>
              <a:rPr lang="en-US" baseline="0" dirty="0" smtClean="0"/>
              <a:t>The velocity through the ports should be about 4 times higher than any approaching velocities in order to equalize flow distribution both horizontally and vertically.</a:t>
            </a:r>
          </a:p>
          <a:p>
            <a:r>
              <a:rPr lang="en-US" baseline="0" dirty="0" smtClean="0"/>
              <a:t>To avoid breaking up floc, the velocity gradient through inlet conduits and ports should be held down to a value close to or a little higher than that in the last portion of the flocculator.</a:t>
            </a:r>
          </a:p>
          <a:p>
            <a:r>
              <a:rPr lang="en-US" baseline="0" dirty="0" smtClean="0"/>
              <a:t>The maximum feasible number of ports should be provided in order to minimize the length of the turbulent entry zone produced by the diffusion of the submerged jets from the ports in the perforated baffle inlet</a:t>
            </a:r>
          </a:p>
          <a:p>
            <a:r>
              <a:rPr lang="en-US" baseline="0" dirty="0" smtClean="0"/>
              <a:t>The port configuration should be such as to assure that the discharge jets will direct the flow toward the basin outlet.</a:t>
            </a:r>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37</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r>
              <a:rPr lang="en-US" dirty="0" smtClean="0">
                <a:latin typeface="Arial" pitchFamily="34" charset="0"/>
              </a:rPr>
              <a:t>The pressure recovery</a:t>
            </a:r>
            <a:r>
              <a:rPr lang="en-US" baseline="0" dirty="0" smtClean="0">
                <a:latin typeface="Arial" pitchFamily="34" charset="0"/>
              </a:rPr>
              <a:t> term is large relative to the head loss term and the head loss term OVER estimates the role of head loss because the pipe flow isn’t fully developed and the boundary layer is laminar for a significant length of the pipe.</a:t>
            </a:r>
            <a:endParaRPr lang="en-US" dirty="0" smtClean="0">
              <a:latin typeface="Arial" pitchFamily="34" charset="0"/>
            </a:endParaRPr>
          </a:p>
          <a:p>
            <a:r>
              <a:rPr lang="en-US" dirty="0" smtClean="0">
                <a:latin typeface="Arial" pitchFamily="34" charset="0"/>
              </a:rPr>
              <a:t>Make manifold</a:t>
            </a:r>
            <a:r>
              <a:rPr lang="en-US" baseline="0" dirty="0" smtClean="0">
                <a:latin typeface="Arial" pitchFamily="34" charset="0"/>
              </a:rPr>
              <a:t> area larger than total port area</a:t>
            </a:r>
          </a:p>
          <a:p>
            <a:r>
              <a:rPr lang="en-US" baseline="0" dirty="0" smtClean="0">
                <a:latin typeface="Arial" pitchFamily="34" charset="0"/>
              </a:rPr>
              <a:t>Increase </a:t>
            </a:r>
            <a:r>
              <a:rPr lang="en-US" baseline="0" dirty="0" err="1" smtClean="0">
                <a:latin typeface="Arial" pitchFamily="34" charset="0"/>
              </a:rPr>
              <a:t>Kep</a:t>
            </a:r>
            <a:r>
              <a:rPr lang="en-US" baseline="0" dirty="0" smtClean="0">
                <a:latin typeface="Arial" pitchFamily="34" charset="0"/>
              </a:rPr>
              <a:t> (make long riser pipes that have significant major or minor losses)</a:t>
            </a:r>
          </a:p>
          <a:p>
            <a:endParaRPr lang="en-US" dirty="0" smtClean="0">
              <a:latin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we increase the number of</a:t>
            </a:r>
            <a:r>
              <a:rPr lang="en-US" baseline="0" dirty="0" smtClean="0"/>
              <a:t> ports the diameter of the ports is decreasing. In order to maintain the same energy dissipation rate in the jets issuing from the ports as was in the entrance to the manifold pipe, the velocity in the ports must be LOWER than the velocity in the manifold pipe.  Thus the total area of the ports increases slowly as the number of ports increases</a:t>
            </a:r>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39</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Based on full port by port solution</a:t>
            </a:r>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40</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968081-02D2-48A3-947E-4588667084E8}" type="slidenum">
              <a:rPr lang="es-HN"/>
              <a:pPr/>
              <a:t>43</a:t>
            </a:fld>
            <a:endParaRPr lang="es-HN"/>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E1C9CB-7EB8-416C-B0FB-3AAD37395755}" type="slidenum">
              <a:rPr lang="es-HN"/>
              <a:pPr/>
              <a:t>44</a:t>
            </a:fld>
            <a:endParaRPr lang="es-HN"/>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r>
              <a:rPr lang="en-US" noProof="0" dirty="0" smtClean="0"/>
              <a:t>Very</a:t>
            </a:r>
            <a:r>
              <a:rPr lang="en-US" baseline="0" noProof="0" dirty="0" smtClean="0"/>
              <a:t> small plants can have weirs that are perpendicular to the channel. Large plants require long weirs to not have excessive head loss and hence large depth fluctuations as the plant flow rate changes.</a:t>
            </a:r>
            <a:endParaRPr lang="en-US" noProof="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798570-184F-4B60-A329-70D36A311122}" type="slidenum">
              <a:rPr lang="es-HN"/>
              <a:pPr/>
              <a:t>45</a:t>
            </a:fld>
            <a:endParaRPr lang="es-HN"/>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89D89CDC-11C4-4EE7-A42F-0E7848936206}" type="slidenum">
              <a:rPr lang="en-US" sz="1300">
                <a:latin typeface="Arial" pitchFamily="34" charset="0"/>
              </a:rPr>
              <a:pPr algn="r" defTabSz="966788" eaLnBrk="1" hangingPunct="1"/>
              <a:t>6</a:t>
            </a:fld>
            <a:endParaRPr lang="en-US" sz="1300">
              <a:latin typeface="Arial" pitchFamily="34" charset="0"/>
            </a:endParaRPr>
          </a:p>
        </p:txBody>
      </p:sp>
      <p:sp>
        <p:nvSpPr>
          <p:cNvPr id="180227" name="Rectangle 2"/>
          <p:cNvSpPr>
            <a:spLocks noGrp="1" noRot="1" noChangeAspect="1" noChangeArrowheads="1" noTextEdit="1"/>
          </p:cNvSpPr>
          <p:nvPr>
            <p:ph type="sldImg"/>
          </p:nvPr>
        </p:nvSpPr>
        <p:spPr>
          <a:xfrm>
            <a:off x="1258888" y="720725"/>
            <a:ext cx="4800600" cy="3600450"/>
          </a:xfrm>
          <a:ln/>
        </p:spPr>
      </p:sp>
      <p:sp>
        <p:nvSpPr>
          <p:cNvPr id="180228"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r>
              <a:rPr lang="en-US" dirty="0" smtClean="0">
                <a:latin typeface="Arial" pitchFamily="34" charset="0"/>
              </a:rPr>
              <a:t>Head loss is the same for both routes!</a:t>
            </a:r>
          </a:p>
          <a:p>
            <a:r>
              <a:rPr lang="en-US" dirty="0" smtClean="0">
                <a:latin typeface="Arial" pitchFamily="34" charset="0"/>
              </a:rPr>
              <a:t>The</a:t>
            </a:r>
            <a:r>
              <a:rPr lang="en-US" baseline="0" dirty="0" smtClean="0">
                <a:latin typeface="Arial" pitchFamily="34" charset="0"/>
              </a:rPr>
              <a:t> loss coefficient is different and that means that the flows will be different too.</a:t>
            </a:r>
            <a:endParaRPr lang="en-US" dirty="0"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p:txBody>
          <a:bodyPr/>
          <a:lstStyle/>
          <a:p>
            <a:fld id="{3F202D59-ADC5-469C-8171-63FFB64F1388}" type="slidenum">
              <a:rPr lang="en-US"/>
              <a:pPr/>
              <a:t>9</a:t>
            </a:fld>
            <a:endParaRPr lang="en-US"/>
          </a:p>
        </p:txBody>
      </p:sp>
      <p:sp>
        <p:nvSpPr>
          <p:cNvPr id="69635" name="Rectangle 2"/>
          <p:cNvSpPr>
            <a:spLocks noGrp="1" noRot="1" noChangeAspect="1" noChangeArrowheads="1" noTextEdit="1"/>
          </p:cNvSpPr>
          <p:nvPr>
            <p:ph type="sldImg"/>
          </p:nvPr>
        </p:nvSpPr>
        <p:spPr>
          <a:xfrm>
            <a:off x="1258888" y="720725"/>
            <a:ext cx="4800600" cy="3600450"/>
          </a:xfrm>
          <a:ln/>
        </p:spPr>
      </p:sp>
      <p:sp>
        <p:nvSpPr>
          <p:cNvPr id="69636" name="Rectangle 3"/>
          <p:cNvSpPr>
            <a:spLocks noGrp="1" noChangeArrowheads="1"/>
          </p:cNvSpPr>
          <p:nvPr>
            <p:ph type="body" idx="1"/>
          </p:nvPr>
        </p:nvSpPr>
        <p:spPr/>
        <p:txBody>
          <a:bodyPr/>
          <a:lstStyle/>
          <a:p>
            <a:pPr eaLnBrk="1" hangingPunct="1"/>
            <a:r>
              <a:rPr lang="en-US" dirty="0" smtClean="0">
                <a:latin typeface="Arial" pitchFamily="34" charset="0"/>
              </a:rPr>
              <a:t>We</a:t>
            </a:r>
            <a:r>
              <a:rPr lang="en-US" baseline="0" dirty="0" smtClean="0">
                <a:latin typeface="Arial" pitchFamily="34" charset="0"/>
              </a:rPr>
              <a:t> currently use flow restrictions in the effluent launder to divide the flow between the sedimentation tanks.</a:t>
            </a:r>
            <a:endParaRPr lang="en-US" dirty="0"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p:txBody>
          <a:bodyPr/>
          <a:lstStyle/>
          <a:p>
            <a:pPr eaLnBrk="1" hangingPunct="1"/>
            <a:r>
              <a:rPr lang="en-US" dirty="0" smtClean="0">
                <a:latin typeface="Arial" pitchFamily="34" charset="0"/>
              </a:rPr>
              <a:t>Overflow weirs have to be very</a:t>
            </a:r>
            <a:r>
              <a:rPr lang="en-US" baseline="0" dirty="0" smtClean="0">
                <a:latin typeface="Arial" pitchFamily="34" charset="0"/>
              </a:rPr>
              <a:t> level or have adjustable plates to set the level precisely.</a:t>
            </a:r>
          </a:p>
          <a:p>
            <a:pPr eaLnBrk="1" hangingPunct="1"/>
            <a:r>
              <a:rPr lang="en-US" baseline="0" dirty="0" smtClean="0">
                <a:latin typeface="Arial" pitchFamily="34" charset="0"/>
              </a:rPr>
              <a:t>Submerged launders with ports (orifices) don’t need to be level. </a:t>
            </a:r>
            <a:endParaRPr lang="en-US" dirty="0" smtClean="0">
              <a:latin typeface="Arial" pitchFamily="34" charset="0"/>
            </a:endParaRPr>
          </a:p>
        </p:txBody>
      </p:sp>
      <p:sp>
        <p:nvSpPr>
          <p:cNvPr id="124932" name="Slide Number Placeholder 3"/>
          <p:cNvSpPr>
            <a:spLocks noGrp="1"/>
          </p:cNvSpPr>
          <p:nvPr>
            <p:ph type="sldNum" sz="quarter" idx="5"/>
          </p:nvPr>
        </p:nvSpPr>
        <p:spPr/>
        <p:txBody>
          <a:bodyPr/>
          <a:lstStyle/>
          <a:p>
            <a:fld id="{F7EBFFEB-9EA5-4B2F-879A-BE23850E107A}" type="slidenum">
              <a:rPr lang="en-US"/>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0.xml"/><Relationship Id="rId4" Type="http://schemas.openxmlformats.org/officeDocument/2006/relationships/image" Target="../media/image3.jpeg"/></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 Id="rId4" Type="http://schemas.openxmlformats.org/officeDocument/2006/relationships/image" Target="../media/image3.jpe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 Id="rId4" Type="http://schemas.openxmlformats.org/officeDocument/2006/relationships/image" Target="../media/image3.jpeg"/></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5.xml"/><Relationship Id="rId4" Type="http://schemas.openxmlformats.org/officeDocument/2006/relationships/image" Target="../media/image3.jpeg"/></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6.xml"/><Relationship Id="rId4" Type="http://schemas.openxmlformats.org/officeDocument/2006/relationships/image" Target="../media/image3.jpeg"/></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7.xml"/><Relationship Id="rId4" Type="http://schemas.openxmlformats.org/officeDocument/2006/relationships/image" Target="../media/image3.jpeg"/></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8.xml"/><Relationship Id="rId4" Type="http://schemas.openxmlformats.org/officeDocument/2006/relationships/image" Target="../media/image3.jpeg"/></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9.xml"/><Relationship Id="rId4"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174" name="Rectangle 6"/>
          <p:cNvSpPr>
            <a:spLocks noGrp="1" noChangeArrowheads="1"/>
          </p:cNvSpPr>
          <p:nvPr>
            <p:ph type="subTitle" idx="1"/>
          </p:nvPr>
        </p:nvSpPr>
        <p:spPr>
          <a:xfrm>
            <a:off x="492369" y="2387600"/>
            <a:ext cx="3962400" cy="3309815"/>
          </a:xfrm>
        </p:spPr>
        <p:txBody>
          <a:bodyPr/>
          <a:lstStyle>
            <a:lvl1pPr marL="0" indent="0" algn="l">
              <a:buFont typeface="Wingdings" pitchFamily="2" charset="2"/>
              <a:buNone/>
              <a:defRPr>
                <a:latin typeface="+mj-lt"/>
              </a:defRPr>
            </a:lvl1pPr>
          </a:lstStyle>
          <a:p>
            <a:r>
              <a:rPr lang="en-US" smtClean="0"/>
              <a:t>Click to edit Master subtitle style</a:t>
            </a:r>
            <a:endParaRPr lang="en-US" dirty="0"/>
          </a:p>
        </p:txBody>
      </p:sp>
      <p:sp>
        <p:nvSpPr>
          <p:cNvPr id="7175" name="Rectangle 7"/>
          <p:cNvSpPr>
            <a:spLocks noGrp="1" noChangeArrowheads="1"/>
          </p:cNvSpPr>
          <p:nvPr>
            <p:ph type="dt" sz="half" idx="2"/>
          </p:nvPr>
        </p:nvSpPr>
        <p:spPr/>
        <p:txBody>
          <a:bodyPr/>
          <a:lstStyle>
            <a:lvl1pPr>
              <a:defRPr>
                <a:latin typeface="+mj-lt"/>
              </a:defRPr>
            </a:lvl1pPr>
          </a:lstStyle>
          <a:p>
            <a:pPr>
              <a:defRPr/>
            </a:pPr>
            <a:endParaRPr lang="en-US"/>
          </a:p>
        </p:txBody>
      </p:sp>
      <p:sp>
        <p:nvSpPr>
          <p:cNvPr id="7176" name="Rectangle 8"/>
          <p:cNvSpPr>
            <a:spLocks noGrp="1" noChangeArrowheads="1"/>
          </p:cNvSpPr>
          <p:nvPr>
            <p:ph type="ftr" sz="quarter" idx="3"/>
          </p:nvPr>
        </p:nvSpPr>
        <p:spPr/>
        <p:txBody>
          <a:bodyPr/>
          <a:lstStyle>
            <a:lvl1pPr>
              <a:defRPr>
                <a:latin typeface="+mj-lt"/>
              </a:defRPr>
            </a:lvl1pPr>
          </a:lstStyle>
          <a:p>
            <a:pPr>
              <a:defRPr/>
            </a:pPr>
            <a:endParaRPr lang="en-US"/>
          </a:p>
        </p:txBody>
      </p:sp>
      <p:sp>
        <p:nvSpPr>
          <p:cNvPr id="7177" name="Rectangle 9"/>
          <p:cNvSpPr>
            <a:spLocks noGrp="1" noChangeArrowheads="1"/>
          </p:cNvSpPr>
          <p:nvPr>
            <p:ph type="sldNum" sz="quarter" idx="4"/>
          </p:nvPr>
        </p:nvSpPr>
        <p:spPr>
          <a:xfrm>
            <a:off x="6553200" y="6494585"/>
            <a:ext cx="2133600" cy="226890"/>
          </a:xfrm>
        </p:spPr>
        <p:txBody>
          <a:bodyPr/>
          <a:lstStyle>
            <a:lvl1pPr>
              <a:defRPr>
                <a:latin typeface="+mj-lt"/>
              </a:defRPr>
            </a:lvl1pPr>
          </a:lstStyle>
          <a:p>
            <a:pPr>
              <a:defRPr/>
            </a:pPr>
            <a:fld id="{3BE58564-4548-4506-B77D-7A9A9D3EF4AE}" type="slidenum">
              <a:rPr lang="en-US" smtClean="0"/>
              <a:pPr>
                <a:defRPr/>
              </a:pPr>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840C3F3-A106-4C1B-BD16-38991C968AEF}" type="slidenum">
              <a:rPr lang="en-US" smtClean="0"/>
              <a:pPr>
                <a:defRPr/>
              </a:pPr>
              <a:t>‹#›</a:t>
            </a:fld>
            <a:endParaRPr lang="en-US"/>
          </a:p>
        </p:txBody>
      </p:sp>
    </p:spTree>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29/10/2014</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29/10/2014</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29/10/2014</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29/10/2014</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29/10/2014</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29/10/2014</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29/10/2014</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29/10/2014</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29/10/2014</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29/10/2014</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565D76A-D762-4313-A7D1-B2754B23E768}" type="slidenum">
              <a:rPr lang="en-US" smtClean="0"/>
              <a:pPr>
                <a:defRPr/>
              </a:pPr>
              <a:t>‹#›</a:t>
            </a:fld>
            <a:endParaRPr lang="en-US"/>
          </a:p>
        </p:txBody>
      </p:sp>
    </p:spTree>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29/10/2014</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174" name="Rectangle 6"/>
          <p:cNvSpPr>
            <a:spLocks noGrp="1" noChangeArrowheads="1"/>
          </p:cNvSpPr>
          <p:nvPr>
            <p:ph type="subTitle" idx="1"/>
          </p:nvPr>
        </p:nvSpPr>
        <p:spPr>
          <a:xfrm>
            <a:off x="492369" y="2387600"/>
            <a:ext cx="3962400" cy="3309815"/>
          </a:xfrm>
        </p:spPr>
        <p:txBody>
          <a:bodyPr/>
          <a:lstStyle>
            <a:lvl1pPr marL="0" indent="0" algn="l">
              <a:buFont typeface="Wingdings" pitchFamily="2" charset="2"/>
              <a:buNone/>
              <a:defRPr>
                <a:latin typeface="+mj-lt"/>
              </a:defRPr>
            </a:lvl1pPr>
          </a:lstStyle>
          <a:p>
            <a:r>
              <a:rPr lang="en-US" smtClean="0"/>
              <a:t>Click to edit Master subtitle style</a:t>
            </a:r>
            <a:endParaRPr lang="en-US" dirty="0"/>
          </a:p>
        </p:txBody>
      </p:sp>
      <p:sp>
        <p:nvSpPr>
          <p:cNvPr id="7175" name="Rectangle 7"/>
          <p:cNvSpPr>
            <a:spLocks noGrp="1" noChangeArrowheads="1"/>
          </p:cNvSpPr>
          <p:nvPr>
            <p:ph type="dt" sz="half" idx="2"/>
          </p:nvPr>
        </p:nvSpPr>
        <p:spPr/>
        <p:txBody>
          <a:bodyPr/>
          <a:lstStyle>
            <a:lvl1pPr>
              <a:defRPr>
                <a:latin typeface="+mj-lt"/>
              </a:defRPr>
            </a:lvl1pPr>
          </a:lstStyle>
          <a:p>
            <a:pPr>
              <a:defRPr/>
            </a:pPr>
            <a:endParaRPr lang="en-US"/>
          </a:p>
        </p:txBody>
      </p:sp>
      <p:sp>
        <p:nvSpPr>
          <p:cNvPr id="7176" name="Rectangle 8"/>
          <p:cNvSpPr>
            <a:spLocks noGrp="1" noChangeArrowheads="1"/>
          </p:cNvSpPr>
          <p:nvPr>
            <p:ph type="ftr" sz="quarter" idx="3"/>
          </p:nvPr>
        </p:nvSpPr>
        <p:spPr/>
        <p:txBody>
          <a:bodyPr/>
          <a:lstStyle>
            <a:lvl1pPr>
              <a:defRPr>
                <a:latin typeface="+mj-lt"/>
              </a:defRPr>
            </a:lvl1pPr>
          </a:lstStyle>
          <a:p>
            <a:pPr>
              <a:defRPr/>
            </a:pPr>
            <a:endParaRPr lang="en-US"/>
          </a:p>
        </p:txBody>
      </p:sp>
      <p:sp>
        <p:nvSpPr>
          <p:cNvPr id="7177" name="Rectangle 9"/>
          <p:cNvSpPr>
            <a:spLocks noGrp="1" noChangeArrowheads="1"/>
          </p:cNvSpPr>
          <p:nvPr>
            <p:ph type="sldNum" sz="quarter" idx="4"/>
          </p:nvPr>
        </p:nvSpPr>
        <p:spPr>
          <a:xfrm>
            <a:off x="6553200" y="6494585"/>
            <a:ext cx="2133600" cy="226890"/>
          </a:xfrm>
        </p:spPr>
        <p:txBody>
          <a:bodyPr/>
          <a:lstStyle>
            <a:lvl1pPr>
              <a:defRPr>
                <a:latin typeface="+mj-lt"/>
              </a:defRPr>
            </a:lvl1pPr>
          </a:lstStyle>
          <a:p>
            <a:pPr>
              <a:defRPr/>
            </a:pPr>
            <a:fld id="{3BE58564-4548-4506-B77D-7A9A9D3EF4AE}" type="slidenum">
              <a:rPr lang="en-US" smtClean="0"/>
              <a:pPr>
                <a:defRPr/>
              </a:pPr>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684F730-3494-4F17-9EA5-07C3409827E2}" type="slidenum">
              <a:rPr lang="en-US" smtClean="0"/>
              <a:pPr>
                <a:defRPr/>
              </a:pPr>
              <a:t>‹#›</a:t>
            </a:fld>
            <a:endParaRPr lang="en-US"/>
          </a:p>
        </p:txBody>
      </p:sp>
    </p:spTree>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B348853-52A9-4437-B185-4EEB9D2F4FB6}" type="slidenum">
              <a:rPr lang="en-US" smtClean="0"/>
              <a:pPr>
                <a:defRPr/>
              </a:pPr>
              <a:t>‹#›</a:t>
            </a:fld>
            <a:endParaRPr lang="en-US"/>
          </a:p>
        </p:txBody>
      </p:sp>
    </p:spTree>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A387809-0A2C-409A-8CD5-90A8B78A275E}" type="slidenum">
              <a:rPr lang="en-US" smtClean="0"/>
              <a:pPr>
                <a:defRPr/>
              </a:pPr>
              <a:t>‹#›</a:t>
            </a:fld>
            <a:endParaRPr lang="en-US"/>
          </a:p>
        </p:txBody>
      </p:sp>
    </p:spTree>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F2BE2029-BF79-45BA-91D5-B89D8DED185E}" type="slidenum">
              <a:rPr lang="en-US" smtClean="0"/>
              <a:pPr>
                <a:defRPr/>
              </a:pPr>
              <a:t>‹#›</a:t>
            </a:fld>
            <a:endParaRPr lang="en-US"/>
          </a:p>
        </p:txBody>
      </p:sp>
    </p:spTree>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7B073993-BB3A-4583-AEE0-50EB695B4FD1}" type="slidenum">
              <a:rPr lang="en-US" smtClean="0"/>
              <a:pPr>
                <a:defRPr/>
              </a:pPr>
              <a:t>‹#›</a:t>
            </a:fld>
            <a:endParaRPr lang="en-US"/>
          </a:p>
        </p:txBody>
      </p:sp>
    </p:spTree>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AF0D4317-F2DA-4ABD-9F2A-FBB9A73465A1}" type="slidenum">
              <a:rPr lang="en-US" smtClean="0"/>
              <a:pPr>
                <a:defRPr/>
              </a:pPr>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684F730-3494-4F17-9EA5-07C3409827E2}" type="slidenum">
              <a:rPr lang="en-US" smtClean="0"/>
              <a:pPr>
                <a:defRPr/>
              </a:pPr>
              <a:t>‹#›</a:t>
            </a:fld>
            <a:endParaRPr lang="en-US"/>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B348853-52A9-4437-B185-4EEB9D2F4FB6}" type="slidenum">
              <a:rPr lang="en-US" smtClean="0"/>
              <a:pPr>
                <a:defRPr/>
              </a:pPr>
              <a:t>‹#›</a:t>
            </a:fld>
            <a:endParaRPr lang="en-US"/>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29/10/2014</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29/10/2014</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29/10/2014</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29/10/2014</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29/10/2014</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29/10/2014</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A387809-0A2C-409A-8CD5-90A8B78A275E}" type="slidenum">
              <a:rPr lang="en-US" smtClean="0"/>
              <a:pPr>
                <a:defRPr/>
              </a:pPr>
              <a:t>‹#›</a:t>
            </a:fld>
            <a:endParaRPr lang="en-US"/>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29/10/2014</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29/10/2014</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29/10/2014</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29/10/2014</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29/10/2014</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F2BE2029-BF79-45BA-91D5-B89D8DED185E}" type="slidenum">
              <a:rPr lang="en-US" smtClean="0"/>
              <a:pPr>
                <a:defRPr/>
              </a:pPr>
              <a:t>‹#›</a:t>
            </a:fld>
            <a:endParaRPr lang="en-US"/>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7B073993-BB3A-4583-AEE0-50EB695B4FD1}" type="slidenum">
              <a:rPr lang="en-US" smtClean="0"/>
              <a:pPr>
                <a:defRPr/>
              </a:pPr>
              <a:t>‹#›</a:t>
            </a:fld>
            <a:endParaRPr lang="en-US"/>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29/10/2014</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29/10/2014</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29/10/2014</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AF0D4317-F2DA-4ABD-9F2A-FBB9A73465A1}" type="slidenum">
              <a:rPr lang="en-US" smtClean="0"/>
              <a:pPr>
                <a:defRPr/>
              </a:pPr>
              <a:t>‹#›</a:t>
            </a:fld>
            <a:endParaRPr lang="en-US"/>
          </a:p>
        </p:txBody>
      </p:sp>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29/10/2014</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29/10/2014</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29/10/2014</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29/10/2014</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29/10/2014</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29/10/2014</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29/10/2014</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29/10/2014</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BE422C81-F2EA-458F-A109-CD3A4C0345D2}" type="slidenum">
              <a:rPr lang="en-US" smtClean="0"/>
              <a:pPr>
                <a:defRPr/>
              </a:pPr>
              <a:t>‹#›</a:t>
            </a:fld>
            <a:endParaRPr lang="en-US"/>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1C8A93A2-043A-4F67-A1FC-ADF7220D7DC8}" type="slidenum">
              <a:rPr lang="en-US" smtClean="0"/>
              <a:pPr>
                <a:defRPr/>
              </a:pPr>
              <a:t>‹#›</a:t>
            </a:fld>
            <a:endParaRPr lang="en-US"/>
          </a:p>
        </p:txBody>
      </p:sp>
    </p:spTree>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theme" Target="../theme/theme11.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4306FF9F-B9FA-4CF7-9FCA-B39311401E6A}" type="slidenum">
              <a:rPr lang="en-US" smtClean="0"/>
              <a:pPr>
                <a:defRPr/>
              </a:pPr>
              <a:t>‹#›</a:t>
            </a:fld>
            <a:endParaRPr lang="en-US"/>
          </a:p>
        </p:txBody>
      </p:sp>
      <p:sp>
        <p:nvSpPr>
          <p:cNvPr id="615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29/10/2014</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smtClean="0"/>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4306FF9F-B9FA-4CF7-9FCA-B39311401E6A}" type="slidenum">
              <a:rPr lang="en-US" smtClean="0"/>
              <a:pPr>
                <a:defRPr/>
              </a:pPr>
              <a:t>‹#›</a:t>
            </a:fld>
            <a:endParaRPr lang="en-US"/>
          </a:p>
        </p:txBody>
      </p:sp>
      <p:sp>
        <p:nvSpPr>
          <p:cNvPr id="615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chemeClr val="accent1"/>
        </a:buClr>
        <a:buSzPct val="120000"/>
        <a:buFont typeface="Arial"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120000"/>
        <a:buFont typeface="Arial"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accent1"/>
        </a:buClr>
        <a:buSzPct val="120000"/>
        <a:buFont typeface="Arial"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accent1"/>
        </a:buClr>
        <a:buSzPct val="120000"/>
        <a:buFont typeface="Arial"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120000"/>
        <a:buFont typeface="Arial"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29/10/2014</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29/10/2014</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11.xml"/><Relationship Id="rId5" Type="http://schemas.openxmlformats.org/officeDocument/2006/relationships/image" Target="../media/image6.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12.xml"/><Relationship Id="rId1" Type="http://schemas.openxmlformats.org/officeDocument/2006/relationships/video" Target="file:///C:\Documents%20and%20Settings\mw24\My%20Documents\AguaClara%20presentations\Summer%2010\ERIS%20Curso%20Corto\Effluent%20Weir.MPG" TargetMode="Externa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8.emf"/><Relationship Id="rId2" Type="http://schemas.openxmlformats.org/officeDocument/2006/relationships/slideLayout" Target="../slideLayouts/slideLayout112.xml"/><Relationship Id="rId1" Type="http://schemas.openxmlformats.org/officeDocument/2006/relationships/vmlDrawing" Target="../drawings/vmlDrawing4.vml"/><Relationship Id="rId6" Type="http://schemas.openxmlformats.org/officeDocument/2006/relationships/oleObject" Target="../embeddings/oleObject17.bin"/><Relationship Id="rId5" Type="http://schemas.openxmlformats.org/officeDocument/2006/relationships/image" Target="../media/image27.emf"/><Relationship Id="rId4" Type="http://schemas.openxmlformats.org/officeDocument/2006/relationships/oleObject" Target="../embeddings/oleObject16.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33.emf"/><Relationship Id="rId18" Type="http://schemas.openxmlformats.org/officeDocument/2006/relationships/oleObject" Target="../embeddings/oleObject25.bin"/><Relationship Id="rId3" Type="http://schemas.openxmlformats.org/officeDocument/2006/relationships/notesSlide" Target="../notesSlides/notesSlide11.xml"/><Relationship Id="rId21" Type="http://schemas.openxmlformats.org/officeDocument/2006/relationships/image" Target="../media/image37.emf"/><Relationship Id="rId7" Type="http://schemas.openxmlformats.org/officeDocument/2006/relationships/image" Target="../media/image30.emf"/><Relationship Id="rId12" Type="http://schemas.openxmlformats.org/officeDocument/2006/relationships/oleObject" Target="../embeddings/oleObject22.bin"/><Relationship Id="rId17" Type="http://schemas.openxmlformats.org/officeDocument/2006/relationships/image" Target="../media/image35.emf"/><Relationship Id="rId2" Type="http://schemas.openxmlformats.org/officeDocument/2006/relationships/slideLayout" Target="../slideLayouts/slideLayout116.xml"/><Relationship Id="rId16" Type="http://schemas.openxmlformats.org/officeDocument/2006/relationships/oleObject" Target="../embeddings/oleObject24.bin"/><Relationship Id="rId20" Type="http://schemas.openxmlformats.org/officeDocument/2006/relationships/oleObject" Target="../embeddings/oleObject26.bin"/><Relationship Id="rId1" Type="http://schemas.openxmlformats.org/officeDocument/2006/relationships/vmlDrawing" Target="../drawings/vmlDrawing5.vml"/><Relationship Id="rId6" Type="http://schemas.openxmlformats.org/officeDocument/2006/relationships/oleObject" Target="../embeddings/oleObject19.bin"/><Relationship Id="rId11" Type="http://schemas.openxmlformats.org/officeDocument/2006/relationships/image" Target="../media/image32.emf"/><Relationship Id="rId5" Type="http://schemas.openxmlformats.org/officeDocument/2006/relationships/image" Target="../media/image29.emf"/><Relationship Id="rId15" Type="http://schemas.openxmlformats.org/officeDocument/2006/relationships/image" Target="../media/image34.emf"/><Relationship Id="rId10" Type="http://schemas.openxmlformats.org/officeDocument/2006/relationships/oleObject" Target="../embeddings/oleObject21.bin"/><Relationship Id="rId19" Type="http://schemas.openxmlformats.org/officeDocument/2006/relationships/image" Target="../media/image36.emf"/><Relationship Id="rId4" Type="http://schemas.openxmlformats.org/officeDocument/2006/relationships/oleObject" Target="../embeddings/oleObject18.bin"/><Relationship Id="rId9" Type="http://schemas.openxmlformats.org/officeDocument/2006/relationships/image" Target="../media/image31.emf"/><Relationship Id="rId14" Type="http://schemas.openxmlformats.org/officeDocument/2006/relationships/oleObject" Target="../embeddings/oleObject23.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notesSlide" Target="../notesSlides/notesSlide12.xml"/><Relationship Id="rId7" Type="http://schemas.openxmlformats.org/officeDocument/2006/relationships/image" Target="../media/image39.emf"/><Relationship Id="rId2" Type="http://schemas.openxmlformats.org/officeDocument/2006/relationships/slideLayout" Target="../slideLayouts/slideLayout112.xml"/><Relationship Id="rId1" Type="http://schemas.openxmlformats.org/officeDocument/2006/relationships/vmlDrawing" Target="../drawings/vmlDrawing6.vml"/><Relationship Id="rId6" Type="http://schemas.openxmlformats.org/officeDocument/2006/relationships/oleObject" Target="../embeddings/oleObject28.bin"/><Relationship Id="rId5" Type="http://schemas.openxmlformats.org/officeDocument/2006/relationships/image" Target="../media/image38.emf"/><Relationship Id="rId4" Type="http://schemas.openxmlformats.org/officeDocument/2006/relationships/oleObject" Target="../embeddings/oleObject27.bin"/><Relationship Id="rId9" Type="http://schemas.openxmlformats.org/officeDocument/2006/relationships/image" Target="../media/image40.e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45.wmf"/><Relationship Id="rId18" Type="http://schemas.openxmlformats.org/officeDocument/2006/relationships/oleObject" Target="../embeddings/oleObject37.bin"/><Relationship Id="rId3" Type="http://schemas.openxmlformats.org/officeDocument/2006/relationships/notesSlide" Target="../notesSlides/notesSlide13.xml"/><Relationship Id="rId7" Type="http://schemas.openxmlformats.org/officeDocument/2006/relationships/image" Target="../media/image42.emf"/><Relationship Id="rId12" Type="http://schemas.openxmlformats.org/officeDocument/2006/relationships/oleObject" Target="../embeddings/oleObject34.bin"/><Relationship Id="rId17" Type="http://schemas.openxmlformats.org/officeDocument/2006/relationships/image" Target="../media/image47.wmf"/><Relationship Id="rId2" Type="http://schemas.openxmlformats.org/officeDocument/2006/relationships/slideLayout" Target="../slideLayouts/slideLayout112.xml"/><Relationship Id="rId16" Type="http://schemas.openxmlformats.org/officeDocument/2006/relationships/oleObject" Target="../embeddings/oleObject36.bin"/><Relationship Id="rId1" Type="http://schemas.openxmlformats.org/officeDocument/2006/relationships/vmlDrawing" Target="../drawings/vmlDrawing7.vml"/><Relationship Id="rId6" Type="http://schemas.openxmlformats.org/officeDocument/2006/relationships/oleObject" Target="../embeddings/oleObject31.bin"/><Relationship Id="rId11" Type="http://schemas.openxmlformats.org/officeDocument/2006/relationships/image" Target="../media/image44.emf"/><Relationship Id="rId5" Type="http://schemas.openxmlformats.org/officeDocument/2006/relationships/image" Target="../media/image41.emf"/><Relationship Id="rId15" Type="http://schemas.openxmlformats.org/officeDocument/2006/relationships/image" Target="../media/image46.wmf"/><Relationship Id="rId10" Type="http://schemas.openxmlformats.org/officeDocument/2006/relationships/oleObject" Target="../embeddings/oleObject33.bin"/><Relationship Id="rId19" Type="http://schemas.openxmlformats.org/officeDocument/2006/relationships/image" Target="../media/image48.emf"/><Relationship Id="rId4" Type="http://schemas.openxmlformats.org/officeDocument/2006/relationships/oleObject" Target="../embeddings/oleObject30.bin"/><Relationship Id="rId9" Type="http://schemas.openxmlformats.org/officeDocument/2006/relationships/image" Target="../media/image43.emf"/><Relationship Id="rId14" Type="http://schemas.openxmlformats.org/officeDocument/2006/relationships/oleObject" Target="../embeddings/oleObject35.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12.xml"/><Relationship Id="rId1" Type="http://schemas.openxmlformats.org/officeDocument/2006/relationships/vmlDrawing" Target="../drawings/vmlDrawing8.vml"/><Relationship Id="rId5" Type="http://schemas.openxmlformats.org/officeDocument/2006/relationships/image" Target="../media/image49.emf"/><Relationship Id="rId4" Type="http://schemas.openxmlformats.org/officeDocument/2006/relationships/oleObject" Target="../embeddings/oleObject38.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image" Target="../media/image54.emf"/><Relationship Id="rId18" Type="http://schemas.openxmlformats.org/officeDocument/2006/relationships/image" Target="../media/image57.wmf"/><Relationship Id="rId3" Type="http://schemas.openxmlformats.org/officeDocument/2006/relationships/notesSlide" Target="../notesSlides/notesSlide15.xml"/><Relationship Id="rId7" Type="http://schemas.openxmlformats.org/officeDocument/2006/relationships/image" Target="../media/image51.emf"/><Relationship Id="rId12" Type="http://schemas.openxmlformats.org/officeDocument/2006/relationships/oleObject" Target="../embeddings/oleObject43.bin"/><Relationship Id="rId17" Type="http://schemas.openxmlformats.org/officeDocument/2006/relationships/image" Target="../media/image56.emf"/><Relationship Id="rId2" Type="http://schemas.openxmlformats.org/officeDocument/2006/relationships/slideLayout" Target="../slideLayouts/slideLayout116.xml"/><Relationship Id="rId16" Type="http://schemas.openxmlformats.org/officeDocument/2006/relationships/oleObject" Target="../embeddings/oleObject45.bin"/><Relationship Id="rId20" Type="http://schemas.openxmlformats.org/officeDocument/2006/relationships/image" Target="../media/image59.wmf"/><Relationship Id="rId1" Type="http://schemas.openxmlformats.org/officeDocument/2006/relationships/vmlDrawing" Target="../drawings/vmlDrawing9.vml"/><Relationship Id="rId6" Type="http://schemas.openxmlformats.org/officeDocument/2006/relationships/oleObject" Target="../embeddings/oleObject40.bin"/><Relationship Id="rId11" Type="http://schemas.openxmlformats.org/officeDocument/2006/relationships/image" Target="../media/image53.emf"/><Relationship Id="rId5" Type="http://schemas.openxmlformats.org/officeDocument/2006/relationships/image" Target="../media/image50.emf"/><Relationship Id="rId15" Type="http://schemas.openxmlformats.org/officeDocument/2006/relationships/image" Target="../media/image55.emf"/><Relationship Id="rId10" Type="http://schemas.openxmlformats.org/officeDocument/2006/relationships/oleObject" Target="../embeddings/oleObject42.bin"/><Relationship Id="rId19" Type="http://schemas.openxmlformats.org/officeDocument/2006/relationships/image" Target="../media/image58.wmf"/><Relationship Id="rId4" Type="http://schemas.openxmlformats.org/officeDocument/2006/relationships/oleObject" Target="../embeddings/oleObject39.bin"/><Relationship Id="rId9" Type="http://schemas.openxmlformats.org/officeDocument/2006/relationships/image" Target="../media/image52.emf"/><Relationship Id="rId14" Type="http://schemas.openxmlformats.org/officeDocument/2006/relationships/oleObject" Target="../embeddings/oleObject44.bin"/></Relationships>
</file>

<file path=ppt/slides/_rels/slide17.xml.rels><?xml version="1.0" encoding="UTF-8" standalone="yes"?>
<Relationships xmlns="http://schemas.openxmlformats.org/package/2006/relationships"><Relationship Id="rId8" Type="http://schemas.openxmlformats.org/officeDocument/2006/relationships/image" Target="../media/image61.emf"/><Relationship Id="rId13" Type="http://schemas.openxmlformats.org/officeDocument/2006/relationships/oleObject" Target="../embeddings/oleObject50.bin"/><Relationship Id="rId3" Type="http://schemas.openxmlformats.org/officeDocument/2006/relationships/notesSlide" Target="../notesSlides/notesSlide16.xml"/><Relationship Id="rId7" Type="http://schemas.openxmlformats.org/officeDocument/2006/relationships/oleObject" Target="../embeddings/oleObject47.bin"/><Relationship Id="rId12" Type="http://schemas.openxmlformats.org/officeDocument/2006/relationships/image" Target="../media/image63.emf"/><Relationship Id="rId2" Type="http://schemas.openxmlformats.org/officeDocument/2006/relationships/slideLayout" Target="../slideLayouts/slideLayout116.xml"/><Relationship Id="rId1" Type="http://schemas.openxmlformats.org/officeDocument/2006/relationships/vmlDrawing" Target="../drawings/vmlDrawing10.vml"/><Relationship Id="rId6" Type="http://schemas.openxmlformats.org/officeDocument/2006/relationships/image" Target="../media/image57.wmf"/><Relationship Id="rId11" Type="http://schemas.openxmlformats.org/officeDocument/2006/relationships/oleObject" Target="../embeddings/oleObject49.bin"/><Relationship Id="rId5" Type="http://schemas.openxmlformats.org/officeDocument/2006/relationships/image" Target="../media/image60.emf"/><Relationship Id="rId10" Type="http://schemas.openxmlformats.org/officeDocument/2006/relationships/image" Target="../media/image62.wmf"/><Relationship Id="rId4" Type="http://schemas.openxmlformats.org/officeDocument/2006/relationships/oleObject" Target="../embeddings/oleObject46.bin"/><Relationship Id="rId9" Type="http://schemas.openxmlformats.org/officeDocument/2006/relationships/oleObject" Target="../embeddings/oleObject48.bin"/><Relationship Id="rId14" Type="http://schemas.openxmlformats.org/officeDocument/2006/relationships/image" Target="../media/image64.wmf"/></Relationships>
</file>

<file path=ppt/slides/_rels/slide18.xml.rels><?xml version="1.0" encoding="UTF-8" standalone="yes"?>
<Relationships xmlns="http://schemas.openxmlformats.org/package/2006/relationships"><Relationship Id="rId8" Type="http://schemas.openxmlformats.org/officeDocument/2006/relationships/image" Target="../media/image66.emf"/><Relationship Id="rId3" Type="http://schemas.openxmlformats.org/officeDocument/2006/relationships/notesSlide" Target="../notesSlides/notesSlide17.xml"/><Relationship Id="rId7" Type="http://schemas.openxmlformats.org/officeDocument/2006/relationships/oleObject" Target="../embeddings/oleObject52.bin"/><Relationship Id="rId12" Type="http://schemas.openxmlformats.org/officeDocument/2006/relationships/image" Target="../media/image62.wmf"/><Relationship Id="rId2" Type="http://schemas.openxmlformats.org/officeDocument/2006/relationships/slideLayout" Target="../slideLayouts/slideLayout116.xml"/><Relationship Id="rId1" Type="http://schemas.openxmlformats.org/officeDocument/2006/relationships/vmlDrawing" Target="../drawings/vmlDrawing11.vml"/><Relationship Id="rId6" Type="http://schemas.openxmlformats.org/officeDocument/2006/relationships/image" Target="../media/image65.wmf"/><Relationship Id="rId11" Type="http://schemas.openxmlformats.org/officeDocument/2006/relationships/oleObject" Target="../embeddings/oleObject54.bin"/><Relationship Id="rId5" Type="http://schemas.openxmlformats.org/officeDocument/2006/relationships/oleObject" Target="../embeddings/oleObject51.bin"/><Relationship Id="rId10" Type="http://schemas.openxmlformats.org/officeDocument/2006/relationships/image" Target="../media/image67.emf"/><Relationship Id="rId4" Type="http://schemas.openxmlformats.org/officeDocument/2006/relationships/image" Target="../media/image58.wmf"/><Relationship Id="rId9" Type="http://schemas.openxmlformats.org/officeDocument/2006/relationships/oleObject" Target="../embeddings/oleObject53.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57.bin"/><Relationship Id="rId13" Type="http://schemas.openxmlformats.org/officeDocument/2006/relationships/image" Target="../media/image71.wmf"/><Relationship Id="rId18" Type="http://schemas.openxmlformats.org/officeDocument/2006/relationships/oleObject" Target="../embeddings/oleObject61.bin"/><Relationship Id="rId3" Type="http://schemas.openxmlformats.org/officeDocument/2006/relationships/notesSlide" Target="../notesSlides/notesSlide18.xml"/><Relationship Id="rId7" Type="http://schemas.openxmlformats.org/officeDocument/2006/relationships/image" Target="../media/image69.emf"/><Relationship Id="rId12" Type="http://schemas.openxmlformats.org/officeDocument/2006/relationships/oleObject" Target="../embeddings/oleObject59.bin"/><Relationship Id="rId17" Type="http://schemas.openxmlformats.org/officeDocument/2006/relationships/image" Target="../media/image72.emf"/><Relationship Id="rId2" Type="http://schemas.openxmlformats.org/officeDocument/2006/relationships/slideLayout" Target="../slideLayouts/slideLayout116.xml"/><Relationship Id="rId16" Type="http://schemas.openxmlformats.org/officeDocument/2006/relationships/oleObject" Target="../embeddings/oleObject60.bin"/><Relationship Id="rId1" Type="http://schemas.openxmlformats.org/officeDocument/2006/relationships/vmlDrawing" Target="../drawings/vmlDrawing12.vml"/><Relationship Id="rId6" Type="http://schemas.openxmlformats.org/officeDocument/2006/relationships/oleObject" Target="../embeddings/oleObject56.bin"/><Relationship Id="rId11" Type="http://schemas.openxmlformats.org/officeDocument/2006/relationships/image" Target="../media/image70.wmf"/><Relationship Id="rId5" Type="http://schemas.openxmlformats.org/officeDocument/2006/relationships/image" Target="../media/image68.emf"/><Relationship Id="rId15" Type="http://schemas.openxmlformats.org/officeDocument/2006/relationships/image" Target="../media/image58.wmf"/><Relationship Id="rId10" Type="http://schemas.openxmlformats.org/officeDocument/2006/relationships/oleObject" Target="../embeddings/oleObject58.bin"/><Relationship Id="rId19" Type="http://schemas.openxmlformats.org/officeDocument/2006/relationships/image" Target="../media/image73.emf"/><Relationship Id="rId4" Type="http://schemas.openxmlformats.org/officeDocument/2006/relationships/oleObject" Target="../embeddings/oleObject55.bin"/><Relationship Id="rId9" Type="http://schemas.openxmlformats.org/officeDocument/2006/relationships/image" Target="../media/image62.wmf"/><Relationship Id="rId14" Type="http://schemas.openxmlformats.org/officeDocument/2006/relationships/image" Target="../media/image57.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64.bin"/><Relationship Id="rId13" Type="http://schemas.openxmlformats.org/officeDocument/2006/relationships/image" Target="../media/image78.wmf"/><Relationship Id="rId3" Type="http://schemas.openxmlformats.org/officeDocument/2006/relationships/notesSlide" Target="../notesSlides/notesSlide19.xml"/><Relationship Id="rId7" Type="http://schemas.openxmlformats.org/officeDocument/2006/relationships/image" Target="../media/image75.emf"/><Relationship Id="rId12" Type="http://schemas.openxmlformats.org/officeDocument/2006/relationships/oleObject" Target="../embeddings/oleObject66.bin"/><Relationship Id="rId17" Type="http://schemas.openxmlformats.org/officeDocument/2006/relationships/image" Target="../media/image80.emf"/><Relationship Id="rId2" Type="http://schemas.openxmlformats.org/officeDocument/2006/relationships/slideLayout" Target="../slideLayouts/slideLayout116.xml"/><Relationship Id="rId16" Type="http://schemas.openxmlformats.org/officeDocument/2006/relationships/oleObject" Target="../embeddings/oleObject68.bin"/><Relationship Id="rId1" Type="http://schemas.openxmlformats.org/officeDocument/2006/relationships/vmlDrawing" Target="../drawings/vmlDrawing13.vml"/><Relationship Id="rId6" Type="http://schemas.openxmlformats.org/officeDocument/2006/relationships/oleObject" Target="../embeddings/oleObject63.bin"/><Relationship Id="rId11" Type="http://schemas.openxmlformats.org/officeDocument/2006/relationships/image" Target="../media/image77.wmf"/><Relationship Id="rId5" Type="http://schemas.openxmlformats.org/officeDocument/2006/relationships/image" Target="../media/image74.emf"/><Relationship Id="rId15" Type="http://schemas.openxmlformats.org/officeDocument/2006/relationships/image" Target="../media/image79.wmf"/><Relationship Id="rId10" Type="http://schemas.openxmlformats.org/officeDocument/2006/relationships/oleObject" Target="../embeddings/oleObject65.bin"/><Relationship Id="rId4" Type="http://schemas.openxmlformats.org/officeDocument/2006/relationships/oleObject" Target="../embeddings/oleObject62.bin"/><Relationship Id="rId9" Type="http://schemas.openxmlformats.org/officeDocument/2006/relationships/image" Target="../media/image76.emf"/><Relationship Id="rId14" Type="http://schemas.openxmlformats.org/officeDocument/2006/relationships/oleObject" Target="../embeddings/oleObject67.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2.xml"/></Relationships>
</file>

<file path=ppt/slides/_rels/slide22.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notesSlide" Target="../notesSlides/notesSlide21.xml"/><Relationship Id="rId7" Type="http://schemas.openxmlformats.org/officeDocument/2006/relationships/oleObject" Target="../embeddings/oleObject70.bin"/><Relationship Id="rId2" Type="http://schemas.openxmlformats.org/officeDocument/2006/relationships/slideLayout" Target="../slideLayouts/slideLayout112.xml"/><Relationship Id="rId1" Type="http://schemas.openxmlformats.org/officeDocument/2006/relationships/vmlDrawing" Target="../drawings/vmlDrawing14.vml"/><Relationship Id="rId6" Type="http://schemas.openxmlformats.org/officeDocument/2006/relationships/image" Target="../media/image81.wmf"/><Relationship Id="rId5" Type="http://schemas.openxmlformats.org/officeDocument/2006/relationships/oleObject" Target="../embeddings/oleObject69.bin"/><Relationship Id="rId4" Type="http://schemas.openxmlformats.org/officeDocument/2006/relationships/image" Target="../media/image57.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2.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73.bin"/><Relationship Id="rId13" Type="http://schemas.openxmlformats.org/officeDocument/2006/relationships/image" Target="../media/image87.emf"/><Relationship Id="rId3" Type="http://schemas.openxmlformats.org/officeDocument/2006/relationships/notesSlide" Target="../notesSlides/notesSlide23.xml"/><Relationship Id="rId7" Type="http://schemas.openxmlformats.org/officeDocument/2006/relationships/image" Target="../media/image84.emf"/><Relationship Id="rId12" Type="http://schemas.openxmlformats.org/officeDocument/2006/relationships/oleObject" Target="../embeddings/oleObject75.bin"/><Relationship Id="rId2" Type="http://schemas.openxmlformats.org/officeDocument/2006/relationships/slideLayout" Target="../slideLayouts/slideLayout112.xml"/><Relationship Id="rId16" Type="http://schemas.openxmlformats.org/officeDocument/2006/relationships/image" Target="../media/image57.wmf"/><Relationship Id="rId1" Type="http://schemas.openxmlformats.org/officeDocument/2006/relationships/vmlDrawing" Target="../drawings/vmlDrawing15.vml"/><Relationship Id="rId6" Type="http://schemas.openxmlformats.org/officeDocument/2006/relationships/oleObject" Target="../embeddings/oleObject72.bin"/><Relationship Id="rId11" Type="http://schemas.openxmlformats.org/officeDocument/2006/relationships/image" Target="../media/image86.emf"/><Relationship Id="rId5" Type="http://schemas.openxmlformats.org/officeDocument/2006/relationships/image" Target="../media/image83.emf"/><Relationship Id="rId15" Type="http://schemas.openxmlformats.org/officeDocument/2006/relationships/image" Target="../media/image88.emf"/><Relationship Id="rId10" Type="http://schemas.openxmlformats.org/officeDocument/2006/relationships/oleObject" Target="../embeddings/oleObject74.bin"/><Relationship Id="rId4" Type="http://schemas.openxmlformats.org/officeDocument/2006/relationships/oleObject" Target="../embeddings/oleObject71.bin"/><Relationship Id="rId9" Type="http://schemas.openxmlformats.org/officeDocument/2006/relationships/image" Target="../media/image85.emf"/><Relationship Id="rId14" Type="http://schemas.openxmlformats.org/officeDocument/2006/relationships/oleObject" Target="../embeddings/oleObject76.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79.bin"/><Relationship Id="rId13" Type="http://schemas.openxmlformats.org/officeDocument/2006/relationships/image" Target="../media/image93.wmf"/><Relationship Id="rId3" Type="http://schemas.openxmlformats.org/officeDocument/2006/relationships/notesSlide" Target="../notesSlides/notesSlide24.xml"/><Relationship Id="rId7" Type="http://schemas.openxmlformats.org/officeDocument/2006/relationships/image" Target="../media/image90.emf"/><Relationship Id="rId12" Type="http://schemas.openxmlformats.org/officeDocument/2006/relationships/oleObject" Target="../embeddings/oleObject81.bin"/><Relationship Id="rId2" Type="http://schemas.openxmlformats.org/officeDocument/2006/relationships/slideLayout" Target="../slideLayouts/slideLayout116.xml"/><Relationship Id="rId16" Type="http://schemas.openxmlformats.org/officeDocument/2006/relationships/image" Target="../media/image94.emf"/><Relationship Id="rId1" Type="http://schemas.openxmlformats.org/officeDocument/2006/relationships/vmlDrawing" Target="../drawings/vmlDrawing16.vml"/><Relationship Id="rId6" Type="http://schemas.openxmlformats.org/officeDocument/2006/relationships/oleObject" Target="../embeddings/oleObject78.bin"/><Relationship Id="rId11" Type="http://schemas.openxmlformats.org/officeDocument/2006/relationships/image" Target="../media/image92.emf"/><Relationship Id="rId5" Type="http://schemas.openxmlformats.org/officeDocument/2006/relationships/image" Target="../media/image89.emf"/><Relationship Id="rId15" Type="http://schemas.openxmlformats.org/officeDocument/2006/relationships/oleObject" Target="../embeddings/oleObject82.bin"/><Relationship Id="rId10" Type="http://schemas.openxmlformats.org/officeDocument/2006/relationships/oleObject" Target="../embeddings/oleObject80.bin"/><Relationship Id="rId4" Type="http://schemas.openxmlformats.org/officeDocument/2006/relationships/oleObject" Target="../embeddings/oleObject77.bin"/><Relationship Id="rId9" Type="http://schemas.openxmlformats.org/officeDocument/2006/relationships/image" Target="../media/image91.emf"/><Relationship Id="rId14" Type="http://schemas.openxmlformats.org/officeDocument/2006/relationships/image" Target="../media/image57.wmf"/></Relationships>
</file>

<file path=ppt/slides/_rels/slide26.xml.rels><?xml version="1.0" encoding="UTF-8" standalone="yes"?>
<Relationships xmlns="http://schemas.openxmlformats.org/package/2006/relationships"><Relationship Id="rId8" Type="http://schemas.openxmlformats.org/officeDocument/2006/relationships/image" Target="../media/image97.emf"/><Relationship Id="rId3" Type="http://schemas.openxmlformats.org/officeDocument/2006/relationships/oleObject" Target="../embeddings/oleObject83.bin"/><Relationship Id="rId7" Type="http://schemas.openxmlformats.org/officeDocument/2006/relationships/oleObject" Target="../embeddings/oleObject85.bin"/><Relationship Id="rId12" Type="http://schemas.openxmlformats.org/officeDocument/2006/relationships/image" Target="../media/image99.emf"/><Relationship Id="rId2" Type="http://schemas.openxmlformats.org/officeDocument/2006/relationships/slideLayout" Target="../slideLayouts/slideLayout116.xml"/><Relationship Id="rId1" Type="http://schemas.openxmlformats.org/officeDocument/2006/relationships/vmlDrawing" Target="../drawings/vmlDrawing17.vml"/><Relationship Id="rId6" Type="http://schemas.openxmlformats.org/officeDocument/2006/relationships/image" Target="../media/image96.emf"/><Relationship Id="rId11" Type="http://schemas.openxmlformats.org/officeDocument/2006/relationships/oleObject" Target="../embeddings/oleObject87.bin"/><Relationship Id="rId5" Type="http://schemas.openxmlformats.org/officeDocument/2006/relationships/oleObject" Target="../embeddings/oleObject84.bin"/><Relationship Id="rId10" Type="http://schemas.openxmlformats.org/officeDocument/2006/relationships/image" Target="../media/image98.emf"/><Relationship Id="rId4" Type="http://schemas.openxmlformats.org/officeDocument/2006/relationships/image" Target="../media/image95.emf"/><Relationship Id="rId9" Type="http://schemas.openxmlformats.org/officeDocument/2006/relationships/oleObject" Target="../embeddings/oleObject86.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90.bin"/><Relationship Id="rId3" Type="http://schemas.openxmlformats.org/officeDocument/2006/relationships/notesSlide" Target="../notesSlides/notesSlide25.xml"/><Relationship Id="rId7" Type="http://schemas.openxmlformats.org/officeDocument/2006/relationships/image" Target="../media/image93.wmf"/><Relationship Id="rId2" Type="http://schemas.openxmlformats.org/officeDocument/2006/relationships/slideLayout" Target="../slideLayouts/slideLayout116.xml"/><Relationship Id="rId1" Type="http://schemas.openxmlformats.org/officeDocument/2006/relationships/vmlDrawing" Target="../drawings/vmlDrawing18.vml"/><Relationship Id="rId6" Type="http://schemas.openxmlformats.org/officeDocument/2006/relationships/oleObject" Target="../embeddings/oleObject89.bin"/><Relationship Id="rId5" Type="http://schemas.openxmlformats.org/officeDocument/2006/relationships/image" Target="../media/image100.emf"/><Relationship Id="rId10" Type="http://schemas.openxmlformats.org/officeDocument/2006/relationships/image" Target="../media/image102.png"/><Relationship Id="rId4" Type="http://schemas.openxmlformats.org/officeDocument/2006/relationships/oleObject" Target="../embeddings/oleObject88.bin"/><Relationship Id="rId9" Type="http://schemas.openxmlformats.org/officeDocument/2006/relationships/image" Target="../media/image101.emf"/></Relationships>
</file>

<file path=ppt/slides/_rels/slide28.x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notesSlide" Target="../notesSlides/notesSlide26.xml"/><Relationship Id="rId7" Type="http://schemas.openxmlformats.org/officeDocument/2006/relationships/oleObject" Target="../embeddings/oleObject92.bin"/><Relationship Id="rId2" Type="http://schemas.openxmlformats.org/officeDocument/2006/relationships/slideLayout" Target="../slideLayouts/slideLayout116.xml"/><Relationship Id="rId1" Type="http://schemas.openxmlformats.org/officeDocument/2006/relationships/vmlDrawing" Target="../drawings/vmlDrawing19.vml"/><Relationship Id="rId6" Type="http://schemas.openxmlformats.org/officeDocument/2006/relationships/image" Target="../media/image103.wmf"/><Relationship Id="rId5" Type="http://schemas.openxmlformats.org/officeDocument/2006/relationships/oleObject" Target="../embeddings/oleObject91.bin"/><Relationship Id="rId4" Type="http://schemas.openxmlformats.org/officeDocument/2006/relationships/image" Target="../media/image10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105.wmf"/><Relationship Id="rId2" Type="http://schemas.openxmlformats.org/officeDocument/2006/relationships/slideLayout" Target="../slideLayouts/slideLayout112.xml"/><Relationship Id="rId1" Type="http://schemas.openxmlformats.org/officeDocument/2006/relationships/vmlDrawing" Target="../drawings/vmlDrawing20.vml"/><Relationship Id="rId6" Type="http://schemas.openxmlformats.org/officeDocument/2006/relationships/oleObject" Target="../embeddings/oleObject94.bin"/><Relationship Id="rId5" Type="http://schemas.openxmlformats.org/officeDocument/2006/relationships/image" Target="../media/image93.wmf"/><Relationship Id="rId4" Type="http://schemas.openxmlformats.org/officeDocument/2006/relationships/oleObject" Target="../embeddings/oleObject93.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97.bin"/><Relationship Id="rId13" Type="http://schemas.openxmlformats.org/officeDocument/2006/relationships/image" Target="../media/image109.emf"/><Relationship Id="rId3" Type="http://schemas.openxmlformats.org/officeDocument/2006/relationships/notesSlide" Target="../notesSlides/notesSlide28.xml"/><Relationship Id="rId7" Type="http://schemas.openxmlformats.org/officeDocument/2006/relationships/image" Target="../media/image106.wmf"/><Relationship Id="rId12" Type="http://schemas.openxmlformats.org/officeDocument/2006/relationships/oleObject" Target="../embeddings/oleObject99.bin"/><Relationship Id="rId17" Type="http://schemas.openxmlformats.org/officeDocument/2006/relationships/image" Target="../media/image111.wmf"/><Relationship Id="rId2" Type="http://schemas.openxmlformats.org/officeDocument/2006/relationships/slideLayout" Target="../slideLayouts/slideLayout112.xml"/><Relationship Id="rId16" Type="http://schemas.openxmlformats.org/officeDocument/2006/relationships/oleObject" Target="../embeddings/oleObject101.bin"/><Relationship Id="rId1" Type="http://schemas.openxmlformats.org/officeDocument/2006/relationships/vmlDrawing" Target="../drawings/vmlDrawing21.vml"/><Relationship Id="rId6" Type="http://schemas.openxmlformats.org/officeDocument/2006/relationships/oleObject" Target="../embeddings/oleObject96.bin"/><Relationship Id="rId11" Type="http://schemas.openxmlformats.org/officeDocument/2006/relationships/image" Target="../media/image108.wmf"/><Relationship Id="rId5" Type="http://schemas.openxmlformats.org/officeDocument/2006/relationships/image" Target="../media/image93.wmf"/><Relationship Id="rId15" Type="http://schemas.openxmlformats.org/officeDocument/2006/relationships/image" Target="../media/image110.emf"/><Relationship Id="rId10" Type="http://schemas.openxmlformats.org/officeDocument/2006/relationships/oleObject" Target="../embeddings/oleObject98.bin"/><Relationship Id="rId4" Type="http://schemas.openxmlformats.org/officeDocument/2006/relationships/oleObject" Target="../embeddings/oleObject95.bin"/><Relationship Id="rId9" Type="http://schemas.openxmlformats.org/officeDocument/2006/relationships/image" Target="../media/image107.wmf"/><Relationship Id="rId14" Type="http://schemas.openxmlformats.org/officeDocument/2006/relationships/oleObject" Target="../embeddings/oleObject100.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04.bin"/><Relationship Id="rId3" Type="http://schemas.openxmlformats.org/officeDocument/2006/relationships/notesSlide" Target="../notesSlides/notesSlide29.xml"/><Relationship Id="rId7" Type="http://schemas.openxmlformats.org/officeDocument/2006/relationships/image" Target="../media/image113.emf"/><Relationship Id="rId2" Type="http://schemas.openxmlformats.org/officeDocument/2006/relationships/slideLayout" Target="../slideLayouts/slideLayout116.xml"/><Relationship Id="rId1" Type="http://schemas.openxmlformats.org/officeDocument/2006/relationships/vmlDrawing" Target="../drawings/vmlDrawing22.vml"/><Relationship Id="rId6" Type="http://schemas.openxmlformats.org/officeDocument/2006/relationships/oleObject" Target="../embeddings/oleObject103.bin"/><Relationship Id="rId5" Type="http://schemas.openxmlformats.org/officeDocument/2006/relationships/image" Target="../media/image112.emf"/><Relationship Id="rId4" Type="http://schemas.openxmlformats.org/officeDocument/2006/relationships/oleObject" Target="../embeddings/oleObject102.bin"/><Relationship Id="rId9" Type="http://schemas.openxmlformats.org/officeDocument/2006/relationships/image" Target="../media/image114.wmf"/></Relationships>
</file>

<file path=ppt/slides/_rels/slide32.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30.xml"/><Relationship Id="rId1" Type="http://schemas.openxmlformats.org/officeDocument/2006/relationships/slideLayout" Target="../slideLayouts/slideLayout112.xml"/></Relationships>
</file>

<file path=ppt/slides/_rels/slide33.x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slideLayout" Target="../slideLayouts/slideLayout116.xml"/></Relationships>
</file>

<file path=ppt/slides/_rels/slide34.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notesSlide" Target="../notesSlides/notesSlide31.xml"/><Relationship Id="rId7" Type="http://schemas.openxmlformats.org/officeDocument/2006/relationships/image" Target="../media/image118.wmf"/><Relationship Id="rId2" Type="http://schemas.openxmlformats.org/officeDocument/2006/relationships/slideLayout" Target="../slideLayouts/slideLayout112.xml"/><Relationship Id="rId1" Type="http://schemas.openxmlformats.org/officeDocument/2006/relationships/vmlDrawing" Target="../drawings/vmlDrawing23.vml"/><Relationship Id="rId6" Type="http://schemas.openxmlformats.org/officeDocument/2006/relationships/oleObject" Target="../embeddings/oleObject106.bin"/><Relationship Id="rId5" Type="http://schemas.openxmlformats.org/officeDocument/2006/relationships/image" Target="../media/image117.emf"/><Relationship Id="rId10" Type="http://schemas.openxmlformats.org/officeDocument/2006/relationships/image" Target="../media/image119.emf"/><Relationship Id="rId4" Type="http://schemas.openxmlformats.org/officeDocument/2006/relationships/oleObject" Target="../embeddings/oleObject105.bin"/><Relationship Id="rId9" Type="http://schemas.openxmlformats.org/officeDocument/2006/relationships/oleObject" Target="../embeddings/oleObject107.bin"/></Relationships>
</file>

<file path=ppt/slides/_rels/slide35.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notesSlide" Target="../notesSlides/notesSlide32.xml"/><Relationship Id="rId1" Type="http://schemas.openxmlformats.org/officeDocument/2006/relationships/slideLayout" Target="../slideLayouts/slideLayout11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08.bin"/><Relationship Id="rId2" Type="http://schemas.openxmlformats.org/officeDocument/2006/relationships/slideLayout" Target="../slideLayouts/slideLayout112.xml"/><Relationship Id="rId1" Type="http://schemas.openxmlformats.org/officeDocument/2006/relationships/vmlDrawing" Target="../drawings/vmlDrawing24.vml"/><Relationship Id="rId4" Type="http://schemas.openxmlformats.org/officeDocument/2006/relationships/image" Target="../media/image120.w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2.xml"/></Relationships>
</file>

<file path=ppt/slides/_rels/slide38.xml.rels><?xml version="1.0" encoding="UTF-8" standalone="yes"?>
<Relationships xmlns="http://schemas.openxmlformats.org/package/2006/relationships"><Relationship Id="rId8" Type="http://schemas.openxmlformats.org/officeDocument/2006/relationships/image" Target="../media/image122.emf"/><Relationship Id="rId13" Type="http://schemas.openxmlformats.org/officeDocument/2006/relationships/oleObject" Target="../embeddings/oleObject113.bin"/><Relationship Id="rId18" Type="http://schemas.openxmlformats.org/officeDocument/2006/relationships/image" Target="../media/image127.emf"/><Relationship Id="rId3" Type="http://schemas.openxmlformats.org/officeDocument/2006/relationships/notesSlide" Target="../notesSlides/notesSlide34.xml"/><Relationship Id="rId7" Type="http://schemas.openxmlformats.org/officeDocument/2006/relationships/oleObject" Target="../embeddings/oleObject110.bin"/><Relationship Id="rId12" Type="http://schemas.openxmlformats.org/officeDocument/2006/relationships/image" Target="../media/image124.wmf"/><Relationship Id="rId17" Type="http://schemas.openxmlformats.org/officeDocument/2006/relationships/oleObject" Target="../embeddings/oleObject115.bin"/><Relationship Id="rId2" Type="http://schemas.openxmlformats.org/officeDocument/2006/relationships/slideLayout" Target="../slideLayouts/slideLayout116.xml"/><Relationship Id="rId16" Type="http://schemas.openxmlformats.org/officeDocument/2006/relationships/image" Target="../media/image126.emf"/><Relationship Id="rId1" Type="http://schemas.openxmlformats.org/officeDocument/2006/relationships/vmlDrawing" Target="../drawings/vmlDrawing25.vml"/><Relationship Id="rId6" Type="http://schemas.openxmlformats.org/officeDocument/2006/relationships/image" Target="../media/image58.wmf"/><Relationship Id="rId11" Type="http://schemas.openxmlformats.org/officeDocument/2006/relationships/oleObject" Target="../embeddings/oleObject112.bin"/><Relationship Id="rId5" Type="http://schemas.openxmlformats.org/officeDocument/2006/relationships/image" Target="../media/image121.wmf"/><Relationship Id="rId15" Type="http://schemas.openxmlformats.org/officeDocument/2006/relationships/oleObject" Target="../embeddings/oleObject114.bin"/><Relationship Id="rId10" Type="http://schemas.openxmlformats.org/officeDocument/2006/relationships/image" Target="../media/image123.emf"/><Relationship Id="rId4" Type="http://schemas.openxmlformats.org/officeDocument/2006/relationships/oleObject" Target="../embeddings/oleObject109.bin"/><Relationship Id="rId9" Type="http://schemas.openxmlformats.org/officeDocument/2006/relationships/oleObject" Target="../embeddings/oleObject111.bin"/><Relationship Id="rId14" Type="http://schemas.openxmlformats.org/officeDocument/2006/relationships/image" Target="../media/image125.wmf"/></Relationships>
</file>

<file path=ppt/slides/_rels/slide39.xml.rels><?xml version="1.0" encoding="UTF-8" standalone="yes"?>
<Relationships xmlns="http://schemas.openxmlformats.org/package/2006/relationships"><Relationship Id="rId8" Type="http://schemas.openxmlformats.org/officeDocument/2006/relationships/image" Target="../media/image130.emf"/><Relationship Id="rId3" Type="http://schemas.openxmlformats.org/officeDocument/2006/relationships/notesSlide" Target="../notesSlides/notesSlide35.xml"/><Relationship Id="rId7" Type="http://schemas.openxmlformats.org/officeDocument/2006/relationships/image" Target="../media/image129.wmf"/><Relationship Id="rId2" Type="http://schemas.openxmlformats.org/officeDocument/2006/relationships/slideLayout" Target="../slideLayouts/slideLayout112.xml"/><Relationship Id="rId1" Type="http://schemas.openxmlformats.org/officeDocument/2006/relationships/vmlDrawing" Target="../drawings/vmlDrawing26.vml"/><Relationship Id="rId6" Type="http://schemas.openxmlformats.org/officeDocument/2006/relationships/oleObject" Target="../embeddings/oleObject117.bin"/><Relationship Id="rId11" Type="http://schemas.openxmlformats.org/officeDocument/2006/relationships/image" Target="../media/image4.png"/><Relationship Id="rId5" Type="http://schemas.openxmlformats.org/officeDocument/2006/relationships/image" Target="../media/image128.wmf"/><Relationship Id="rId10" Type="http://schemas.openxmlformats.org/officeDocument/2006/relationships/image" Target="../media/image132.png"/><Relationship Id="rId4" Type="http://schemas.openxmlformats.org/officeDocument/2006/relationships/oleObject" Target="../embeddings/oleObject116.bin"/><Relationship Id="rId9" Type="http://schemas.openxmlformats.org/officeDocument/2006/relationships/image" Target="../media/image1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40.xml.rels><?xml version="1.0" encoding="UTF-8" standalone="yes"?>
<Relationships xmlns="http://schemas.openxmlformats.org/package/2006/relationships"><Relationship Id="rId8" Type="http://schemas.openxmlformats.org/officeDocument/2006/relationships/image" Target="../media/image134.wmf"/><Relationship Id="rId13" Type="http://schemas.openxmlformats.org/officeDocument/2006/relationships/image" Target="../media/image136.wmf"/><Relationship Id="rId3" Type="http://schemas.openxmlformats.org/officeDocument/2006/relationships/notesSlide" Target="../notesSlides/notesSlide36.xml"/><Relationship Id="rId7" Type="http://schemas.openxmlformats.org/officeDocument/2006/relationships/oleObject" Target="../embeddings/oleObject119.bin"/><Relationship Id="rId12" Type="http://schemas.openxmlformats.org/officeDocument/2006/relationships/oleObject" Target="../embeddings/oleObject121.bin"/><Relationship Id="rId2" Type="http://schemas.openxmlformats.org/officeDocument/2006/relationships/slideLayout" Target="../slideLayouts/slideLayout116.xml"/><Relationship Id="rId1" Type="http://schemas.openxmlformats.org/officeDocument/2006/relationships/vmlDrawing" Target="../drawings/vmlDrawing27.vml"/><Relationship Id="rId6" Type="http://schemas.openxmlformats.org/officeDocument/2006/relationships/image" Target="../media/image58.wmf"/><Relationship Id="rId11" Type="http://schemas.openxmlformats.org/officeDocument/2006/relationships/image" Target="../media/image135.wmf"/><Relationship Id="rId5" Type="http://schemas.openxmlformats.org/officeDocument/2006/relationships/image" Target="../media/image133.wmf"/><Relationship Id="rId10" Type="http://schemas.openxmlformats.org/officeDocument/2006/relationships/oleObject" Target="../embeddings/oleObject120.bin"/><Relationship Id="rId4" Type="http://schemas.openxmlformats.org/officeDocument/2006/relationships/oleObject" Target="../embeddings/oleObject118.bin"/><Relationship Id="rId9" Type="http://schemas.openxmlformats.org/officeDocument/2006/relationships/image" Target="../media/image137.wmf"/><Relationship Id="rId14" Type="http://schemas.openxmlformats.org/officeDocument/2006/relationships/image" Target="../media/image138.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2.xml"/></Relationships>
</file>

<file path=ppt/slides/_rels/slide43.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38.xml"/><Relationship Id="rId1" Type="http://schemas.openxmlformats.org/officeDocument/2006/relationships/slideLayout" Target="../slideLayouts/slideLayout112.xml"/><Relationship Id="rId5" Type="http://schemas.openxmlformats.org/officeDocument/2006/relationships/image" Target="../media/image140.emf"/><Relationship Id="rId4" Type="http://schemas.openxmlformats.org/officeDocument/2006/relationships/image" Target="../media/image139.emf"/></Relationships>
</file>

<file path=ppt/slides/_rels/slide44.xml.rels><?xml version="1.0" encoding="UTF-8" standalone="yes"?>
<Relationships xmlns="http://schemas.openxmlformats.org/package/2006/relationships"><Relationship Id="rId8" Type="http://schemas.openxmlformats.org/officeDocument/2006/relationships/image" Target="../media/image142.emf"/><Relationship Id="rId3" Type="http://schemas.openxmlformats.org/officeDocument/2006/relationships/notesSlide" Target="../notesSlides/notesSlide39.xml"/><Relationship Id="rId7" Type="http://schemas.openxmlformats.org/officeDocument/2006/relationships/oleObject" Target="../embeddings/oleObject123.bin"/><Relationship Id="rId2" Type="http://schemas.openxmlformats.org/officeDocument/2006/relationships/slideLayout" Target="../slideLayouts/slideLayout116.xml"/><Relationship Id="rId1" Type="http://schemas.openxmlformats.org/officeDocument/2006/relationships/vmlDrawing" Target="../drawings/vmlDrawing28.vml"/><Relationship Id="rId6" Type="http://schemas.openxmlformats.org/officeDocument/2006/relationships/image" Target="../media/image141.emf"/><Relationship Id="rId11" Type="http://schemas.openxmlformats.org/officeDocument/2006/relationships/image" Target="../media/image145.wmf"/><Relationship Id="rId5" Type="http://schemas.openxmlformats.org/officeDocument/2006/relationships/oleObject" Target="../embeddings/oleObject122.bin"/><Relationship Id="rId10" Type="http://schemas.openxmlformats.org/officeDocument/2006/relationships/image" Target="../media/image143.emf"/><Relationship Id="rId4" Type="http://schemas.openxmlformats.org/officeDocument/2006/relationships/image" Target="../media/image144.png"/><Relationship Id="rId9" Type="http://schemas.openxmlformats.org/officeDocument/2006/relationships/oleObject" Target="../embeddings/oleObject124.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2.xml"/></Relationships>
</file>

<file path=ppt/slides/_rels/slide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4.xml"/><Relationship Id="rId1" Type="http://schemas.openxmlformats.org/officeDocument/2006/relationships/slideLayout" Target="../slideLayouts/slideLayout11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7.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3.emf"/><Relationship Id="rId18" Type="http://schemas.openxmlformats.org/officeDocument/2006/relationships/oleObject" Target="../embeddings/oleObject9.bin"/><Relationship Id="rId3" Type="http://schemas.openxmlformats.org/officeDocument/2006/relationships/notesSlide" Target="../notesSlides/notesSlide6.xml"/><Relationship Id="rId21" Type="http://schemas.openxmlformats.org/officeDocument/2006/relationships/image" Target="../media/image17.emf"/><Relationship Id="rId7" Type="http://schemas.openxmlformats.org/officeDocument/2006/relationships/image" Target="../media/image10.emf"/><Relationship Id="rId12" Type="http://schemas.openxmlformats.org/officeDocument/2006/relationships/oleObject" Target="../embeddings/oleObject6.bin"/><Relationship Id="rId17" Type="http://schemas.openxmlformats.org/officeDocument/2006/relationships/image" Target="../media/image15.emf"/><Relationship Id="rId2" Type="http://schemas.openxmlformats.org/officeDocument/2006/relationships/slideLayout" Target="../slideLayouts/slideLayout116.xml"/><Relationship Id="rId16" Type="http://schemas.openxmlformats.org/officeDocument/2006/relationships/oleObject" Target="../embeddings/oleObject8.bin"/><Relationship Id="rId20" Type="http://schemas.openxmlformats.org/officeDocument/2006/relationships/oleObject" Target="../embeddings/oleObject10.bin"/><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2.emf"/><Relationship Id="rId5" Type="http://schemas.openxmlformats.org/officeDocument/2006/relationships/image" Target="../media/image9.emf"/><Relationship Id="rId15" Type="http://schemas.openxmlformats.org/officeDocument/2006/relationships/image" Target="../media/image14.emf"/><Relationship Id="rId23" Type="http://schemas.openxmlformats.org/officeDocument/2006/relationships/image" Target="../media/image18.emf"/><Relationship Id="rId10" Type="http://schemas.openxmlformats.org/officeDocument/2006/relationships/oleObject" Target="../embeddings/oleObject5.bin"/><Relationship Id="rId19" Type="http://schemas.openxmlformats.org/officeDocument/2006/relationships/image" Target="../media/image16.emf"/><Relationship Id="rId4" Type="http://schemas.openxmlformats.org/officeDocument/2006/relationships/oleObject" Target="../embeddings/oleObject2.bin"/><Relationship Id="rId9" Type="http://schemas.openxmlformats.org/officeDocument/2006/relationships/image" Target="../media/image11.emf"/><Relationship Id="rId14" Type="http://schemas.openxmlformats.org/officeDocument/2006/relationships/oleObject" Target="../embeddings/oleObject7.bin"/><Relationship Id="rId22" Type="http://schemas.openxmlformats.org/officeDocument/2006/relationships/oleObject" Target="../embeddings/oleObject11.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7.xml"/><Relationship Id="rId7" Type="http://schemas.openxmlformats.org/officeDocument/2006/relationships/image" Target="../media/image20.emf"/><Relationship Id="rId12" Type="http://schemas.openxmlformats.org/officeDocument/2006/relationships/image" Target="../media/image23.wmf"/><Relationship Id="rId2" Type="http://schemas.openxmlformats.org/officeDocument/2006/relationships/slideLayout" Target="../slideLayouts/slideLayout116.xml"/><Relationship Id="rId1" Type="http://schemas.openxmlformats.org/officeDocument/2006/relationships/vmlDrawing" Target="../drawings/vmlDrawing3.vml"/><Relationship Id="rId6" Type="http://schemas.openxmlformats.org/officeDocument/2006/relationships/oleObject" Target="../embeddings/oleObject13.bin"/><Relationship Id="rId11" Type="http://schemas.openxmlformats.org/officeDocument/2006/relationships/image" Target="../media/image22.emf"/><Relationship Id="rId5" Type="http://schemas.openxmlformats.org/officeDocument/2006/relationships/image" Target="../media/image19.e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5"/>
          <p:cNvSpPr>
            <a:spLocks noGrp="1" noChangeArrowheads="1"/>
          </p:cNvSpPr>
          <p:nvPr>
            <p:ph type="subTitle" idx="1"/>
          </p:nvPr>
        </p:nvSpPr>
        <p:spPr>
          <a:xfrm>
            <a:off x="2362200" y="2895600"/>
            <a:ext cx="3962400" cy="3309815"/>
          </a:xfrm>
        </p:spPr>
        <p:txBody>
          <a:bodyPr/>
          <a:lstStyle/>
          <a:p>
            <a:r>
              <a:rPr lang="en-US" dirty="0" smtClean="0"/>
              <a:t>In which Kinetic Energy BECOMES SIGNIFICANT</a:t>
            </a:r>
          </a:p>
          <a:p>
            <a:r>
              <a:rPr lang="en-US" dirty="0" smtClean="0"/>
              <a:t>(Thanks to A.A. Milne)</a:t>
            </a:r>
          </a:p>
        </p:txBody>
      </p:sp>
      <p:sp>
        <p:nvSpPr>
          <p:cNvPr id="76804" name="Rectangle 4"/>
          <p:cNvSpPr>
            <a:spLocks noGrp="1" noChangeArrowheads="1"/>
          </p:cNvSpPr>
          <p:nvPr>
            <p:ph type="title"/>
          </p:nvPr>
        </p:nvSpPr>
        <p:spPr/>
        <p:txBody>
          <a:bodyPr/>
          <a:lstStyle/>
          <a:p>
            <a:r>
              <a:rPr lang="en-US" dirty="0" smtClean="0"/>
              <a:t>Inlet and Outlet Manifolds and Plant Hydraulics</a:t>
            </a:r>
          </a:p>
        </p:txBody>
      </p:sp>
      <p:pic>
        <p:nvPicPr>
          <p:cNvPr id="5" name="Content Placeholder 3" descr="channel and manifold.png"/>
          <p:cNvPicPr>
            <a:picLocks noChangeAspect="1"/>
          </p:cNvPicPr>
          <p:nvPr/>
        </p:nvPicPr>
        <p:blipFill>
          <a:blip r:embed="rId3" cstate="print">
            <a:clrChange>
              <a:clrFrom>
                <a:srgbClr val="FFFFFF"/>
              </a:clrFrom>
              <a:clrTo>
                <a:srgbClr val="FFFFFF">
                  <a:alpha val="0"/>
                </a:srgbClr>
              </a:clrTo>
            </a:clrChange>
          </a:blip>
          <a:srcRect l="16028" t="9778" r="54735" b="17111"/>
          <a:stretch>
            <a:fillRect/>
          </a:stretch>
        </p:blipFill>
        <p:spPr bwMode="auto">
          <a:xfrm rot="16200000">
            <a:off x="1628452" y="47948"/>
            <a:ext cx="1239844" cy="4039548"/>
          </a:xfrm>
          <a:prstGeom prst="rect">
            <a:avLst/>
          </a:prstGeom>
          <a:noFill/>
          <a:ln w="9525">
            <a:noFill/>
            <a:miter lim="800000"/>
            <a:headEnd/>
            <a:tailEnd/>
          </a:ln>
          <a:effectLst/>
        </p:spPr>
      </p:pic>
      <p:pic>
        <p:nvPicPr>
          <p:cNvPr id="6" name="Picture 2" descr="C:\Documents and Settings\mw24\Desktop\Cuatro Comunidades Sed tank\DSC01959.JPG"/>
          <p:cNvPicPr>
            <a:picLocks noChangeAspect="1" noChangeArrowheads="1"/>
          </p:cNvPicPr>
          <p:nvPr/>
        </p:nvPicPr>
        <p:blipFill>
          <a:blip r:embed="rId4" cstate="print"/>
          <a:srcRect l="5671" r="51799"/>
          <a:stretch>
            <a:fillRect/>
          </a:stretch>
        </p:blipFill>
        <p:spPr bwMode="auto">
          <a:xfrm>
            <a:off x="6629400" y="3048000"/>
            <a:ext cx="2074103" cy="3657600"/>
          </a:xfrm>
          <a:prstGeom prst="rect">
            <a:avLst/>
          </a:prstGeom>
          <a:noFill/>
        </p:spPr>
      </p:pic>
      <p:pic>
        <p:nvPicPr>
          <p:cNvPr id="7" name="Picture 6" descr="2 sed plant elevation view.png"/>
          <p:cNvPicPr>
            <a:picLocks noChangeAspect="1"/>
          </p:cNvPicPr>
          <p:nvPr/>
        </p:nvPicPr>
        <p:blipFill>
          <a:blip r:embed="rId5" cstate="print">
            <a:clrChange>
              <a:clrFrom>
                <a:srgbClr val="FFFFFF"/>
              </a:clrFrom>
              <a:clrTo>
                <a:srgbClr val="FFFFFF">
                  <a:alpha val="0"/>
                </a:srgbClr>
              </a:clrTo>
            </a:clrChange>
            <a:lum bright="-77000" contrast="70000"/>
          </a:blip>
          <a:srcRect t="11985" r="38110" b="11111"/>
          <a:stretch>
            <a:fillRect/>
          </a:stretch>
        </p:blipFill>
        <p:spPr>
          <a:xfrm rot="16200000">
            <a:off x="6913995" y="706006"/>
            <a:ext cx="1412010" cy="2285999"/>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bwMode="auto">
          <a:xfrm>
            <a:off x="1295400" y="4394886"/>
            <a:ext cx="7543800" cy="0"/>
          </a:xfrm>
          <a:prstGeom prst="line">
            <a:avLst/>
          </a:prstGeom>
          <a:noFill/>
          <a:ln w="38100" cap="flat" cmpd="sng" algn="ctr">
            <a:solidFill>
              <a:schemeClr val="accent4"/>
            </a:solidFill>
            <a:prstDash val="solid"/>
            <a:round/>
            <a:headEnd type="none" w="lg" len="med"/>
            <a:tailEnd type="none" w="lg" len="med"/>
          </a:ln>
          <a:effectLst/>
        </p:spPr>
      </p:cxnSp>
      <p:sp>
        <p:nvSpPr>
          <p:cNvPr id="3" name="Title 2"/>
          <p:cNvSpPr>
            <a:spLocks noGrp="1"/>
          </p:cNvSpPr>
          <p:nvPr>
            <p:ph type="title"/>
          </p:nvPr>
        </p:nvSpPr>
        <p:spPr/>
        <p:txBody>
          <a:bodyPr/>
          <a:lstStyle/>
          <a:p>
            <a:pPr>
              <a:defRPr/>
            </a:pPr>
            <a:r>
              <a:rPr lang="en-US" dirty="0" smtClean="0"/>
              <a:t>Terminology</a:t>
            </a:r>
          </a:p>
        </p:txBody>
      </p:sp>
      <p:sp>
        <p:nvSpPr>
          <p:cNvPr id="62467" name="Content Placeholder 3"/>
          <p:cNvSpPr>
            <a:spLocks noGrp="1"/>
          </p:cNvSpPr>
          <p:nvPr>
            <p:ph idx="1"/>
          </p:nvPr>
        </p:nvSpPr>
        <p:spPr>
          <a:xfrm>
            <a:off x="457200" y="1981200"/>
            <a:ext cx="7772400" cy="4114800"/>
          </a:xfrm>
        </p:spPr>
        <p:txBody>
          <a:bodyPr/>
          <a:lstStyle/>
          <a:p>
            <a:r>
              <a:rPr lang="en-US" dirty="0" smtClean="0"/>
              <a:t>Flow into tank (out of manifold) – Inlet Manifold</a:t>
            </a:r>
          </a:p>
          <a:p>
            <a:r>
              <a:rPr lang="en-US" dirty="0" smtClean="0"/>
              <a:t>Flow out of tank (into manifold) – Outlet launder</a:t>
            </a:r>
          </a:p>
          <a:p>
            <a:pPr lvl="1"/>
            <a:r>
              <a:rPr lang="en-US" dirty="0" smtClean="0"/>
              <a:t>Overflow Weir</a:t>
            </a:r>
          </a:p>
          <a:p>
            <a:pPr lvl="1"/>
            <a:r>
              <a:rPr lang="en-US" dirty="0" smtClean="0"/>
              <a:t>Submerged pipe with orifices (head loss through orifices is set to be large relative </a:t>
            </a:r>
            <a:br>
              <a:rPr lang="en-US" dirty="0" smtClean="0"/>
            </a:br>
            <a:r>
              <a:rPr lang="en-US" dirty="0" smtClean="0"/>
              <a:t>to construction error in level of weir</a:t>
            </a:r>
          </a:p>
          <a:p>
            <a:pPr lvl="1"/>
            <a:endParaRPr lang="en-US" dirty="0" smtClean="0"/>
          </a:p>
          <a:p>
            <a:endParaRPr lang="en-US" dirty="0" smtClean="0"/>
          </a:p>
          <a:p>
            <a:endParaRPr lang="en-US" dirty="0" smtClean="0"/>
          </a:p>
        </p:txBody>
      </p:sp>
      <p:sp>
        <p:nvSpPr>
          <p:cNvPr id="8" name="TextBox 7"/>
          <p:cNvSpPr txBox="1"/>
          <p:nvPr/>
        </p:nvSpPr>
        <p:spPr>
          <a:xfrm>
            <a:off x="609600" y="6096000"/>
            <a:ext cx="6261651" cy="523220"/>
          </a:xfrm>
          <a:prstGeom prst="rect">
            <a:avLst/>
          </a:prstGeom>
          <a:noFill/>
        </p:spPr>
        <p:txBody>
          <a:bodyPr wrap="none" rtlCol="0">
            <a:spAutoFit/>
          </a:bodyPr>
          <a:lstStyle/>
          <a:p>
            <a:r>
              <a:rPr lang="en-US" dirty="0" smtClean="0">
                <a:solidFill>
                  <a:schemeClr val="accent4"/>
                </a:solidFill>
              </a:rPr>
              <a:t>Ease of construction, avoid floating flocs</a:t>
            </a:r>
            <a:endParaRPr lang="en-US" dirty="0">
              <a:solidFill>
                <a:schemeClr val="accent4"/>
              </a:solidFill>
            </a:endParaRPr>
          </a:p>
        </p:txBody>
      </p:sp>
      <p:pic>
        <p:nvPicPr>
          <p:cNvPr id="10" name="Content Placeholder 3" descr="channel and manifold.png"/>
          <p:cNvPicPr>
            <a:picLocks noChangeAspect="1"/>
          </p:cNvPicPr>
          <p:nvPr/>
        </p:nvPicPr>
        <p:blipFill>
          <a:blip r:embed="rId4" cstate="print">
            <a:clrChange>
              <a:clrFrom>
                <a:srgbClr val="FFFFFF"/>
              </a:clrFrom>
              <a:clrTo>
                <a:srgbClr val="FFFFFF">
                  <a:alpha val="0"/>
                </a:srgbClr>
              </a:clrTo>
            </a:clrChange>
          </a:blip>
          <a:srcRect l="16028" t="9778" r="54735" b="17111"/>
          <a:stretch>
            <a:fillRect/>
          </a:stretch>
        </p:blipFill>
        <p:spPr bwMode="auto">
          <a:xfrm rot="5400000" flipH="1">
            <a:off x="6200452" y="505148"/>
            <a:ext cx="1239844" cy="4039548"/>
          </a:xfrm>
          <a:prstGeom prst="rect">
            <a:avLst/>
          </a:prstGeom>
          <a:noFill/>
          <a:ln w="9525">
            <a:noFill/>
            <a:miter lim="800000"/>
            <a:headEnd/>
            <a:tailEnd/>
          </a:ln>
          <a:effectLst/>
        </p:spPr>
      </p:pic>
      <p:pic>
        <p:nvPicPr>
          <p:cNvPr id="7" name="Effluent Weir.MPG">
            <a:hlinkClick r:id="" action="ppaction://media"/>
          </p:cNvPr>
          <p:cNvPicPr>
            <a:picLocks noRot="1" noChangeAspect="1"/>
          </p:cNvPicPr>
          <p:nvPr>
            <a:videoFile r:link="rId1"/>
          </p:nvPr>
        </p:nvPicPr>
        <p:blipFill>
          <a:blip r:embed="rId5" cstate="print"/>
          <a:stretch>
            <a:fillRect/>
          </a:stretch>
        </p:blipFill>
        <p:spPr bwMode="auto">
          <a:xfrm>
            <a:off x="7315200" y="3581400"/>
            <a:ext cx="1625600" cy="1219200"/>
          </a:xfrm>
          <a:prstGeom prst="rect">
            <a:avLst/>
          </a:prstGeom>
          <a:noFill/>
          <a:ln w="9525">
            <a:noFill/>
            <a:miter lim="800000"/>
            <a:headEnd/>
            <a:tailEnd/>
          </a:ln>
          <a:effectLst/>
        </p:spPr>
      </p:pic>
      <p:pic>
        <p:nvPicPr>
          <p:cNvPr id="12" name="Picture 2" descr="https://lh3.googleusercontent.com/-q8C54sk6Bq8/Te0-0-4-oDI/AAAAAAAAfw0/Q2Uml5ti_s4/s576/IMG_1209.JPG"/>
          <p:cNvPicPr>
            <a:picLocks noChangeAspect="1" noChangeArrowheads="1"/>
          </p:cNvPicPr>
          <p:nvPr/>
        </p:nvPicPr>
        <p:blipFill>
          <a:blip r:embed="rId6" cstate="print"/>
          <a:srcRect/>
          <a:stretch>
            <a:fillRect/>
          </a:stretch>
        </p:blipFill>
        <p:spPr bwMode="auto">
          <a:xfrm>
            <a:off x="7315200" y="4800600"/>
            <a:ext cx="1752600" cy="233680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7"/>
                    </p:tgtEl>
                  </p:cond>
                </p:stCondLst>
                <p:endSync evt="end" delay="0">
                  <p:rtn val="all"/>
                </p:endSync>
                <p:childTnLst>
                  <p:par>
                    <p:cTn id="12" fill="hold">
                      <p:stCondLst>
                        <p:cond delay="0"/>
                      </p:stCondLst>
                      <p:childTnLst>
                        <p:par>
                          <p:cTn id="13" fill="hold">
                            <p:stCondLst>
                              <p:cond delay="0"/>
                            </p:stCondLst>
                            <p:childTnLst>
                              <p:par>
                                <p:cTn id="14" presetID="2" presetClass="mediacall" presetSubtype="0" fill="hold" nodeType="clickEffect">
                                  <p:stCondLst>
                                    <p:cond delay="0"/>
                                  </p:stCondLst>
                                  <p:childTnLst>
                                    <p:cmd type="call" cmd="togglePause">
                                      <p:cBhvr>
                                        <p:cTn id="15" dur="1" fill="hold"/>
                                        <p:tgtEl>
                                          <p:spTgt spid="7"/>
                                        </p:tgtEl>
                                      </p:cBhvr>
                                    </p:cmd>
                                  </p:childTnLst>
                                </p:cTn>
                              </p:par>
                            </p:childTnLst>
                          </p:cTn>
                        </p:par>
                      </p:childTnLst>
                    </p:cTn>
                  </p:par>
                </p:childTnLst>
              </p:cTn>
              <p:nextCondLst>
                <p:cond evt="onClick" delay="0">
                  <p:tgtEl>
                    <p:spTgt spid="7"/>
                  </p:tgtEl>
                </p:cond>
              </p:nextCondLst>
            </p:seq>
            <p:video>
              <p:cMediaNode>
                <p:cTn id="16" fill="hold" display="0">
                  <p:stCondLst>
                    <p:cond delay="indefinite"/>
                  </p:stCondLst>
                  <p:endCondLst>
                    <p:cond evt="onNext" delay="0">
                      <p:tgtEl>
                        <p:sldTgt/>
                      </p:tgtEl>
                    </p:cond>
                    <p:cond evt="onPrev" delay="0">
                      <p:tgtEl>
                        <p:sldTgt/>
                      </p:tgtEl>
                    </p:cond>
                  </p:endCondLst>
                </p:cTn>
                <p:tgtEl>
                  <p:spTgt spid="7"/>
                </p:tgtEl>
              </p:cMediaNode>
            </p:video>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lIns="90488" tIns="44450" rIns="90488" bIns="44450" anchor="b"/>
          <a:lstStyle/>
          <a:p>
            <a:r>
              <a:rPr lang="en-US" smtClean="0"/>
              <a:t>Manifold: Flow Calculations</a:t>
            </a:r>
          </a:p>
        </p:txBody>
      </p:sp>
      <p:sp>
        <p:nvSpPr>
          <p:cNvPr id="23556" name="Rectangle 3"/>
          <p:cNvSpPr>
            <a:spLocks noGrp="1" noChangeArrowheads="1"/>
          </p:cNvSpPr>
          <p:nvPr>
            <p:ph idx="1"/>
          </p:nvPr>
        </p:nvSpPr>
        <p:spPr>
          <a:xfrm>
            <a:off x="381000" y="1981200"/>
            <a:ext cx="7780338" cy="4495800"/>
          </a:xfrm>
          <a:noFill/>
        </p:spPr>
        <p:txBody>
          <a:bodyPr lIns="90488" tIns="44450" rIns="90488" bIns="44450"/>
          <a:lstStyle/>
          <a:p>
            <a:r>
              <a:rPr lang="en-US" sz="2800" smtClean="0"/>
              <a:t>We will derive equations in terms of Hydraulic Grade Line (HGL) because piezometric head controls the port flow</a:t>
            </a:r>
          </a:p>
          <a:p>
            <a:r>
              <a:rPr lang="en-US" sz="2800" smtClean="0"/>
              <a:t>Port flow</a:t>
            </a:r>
          </a:p>
          <a:p>
            <a:pPr lvl="1"/>
            <a:r>
              <a:rPr lang="en-US" sz="2400" smtClean="0"/>
              <a:t>based on _______ equation</a:t>
            </a:r>
          </a:p>
          <a:p>
            <a:r>
              <a:rPr lang="en-US" sz="2800" smtClean="0"/>
              <a:t>Piezometric head change (</a:t>
            </a:r>
            <a:r>
              <a:rPr lang="en-US" sz="2800" smtClean="0">
                <a:sym typeface="Symbol" pitchFamily="18" charset="2"/>
              </a:rPr>
              <a:t></a:t>
            </a:r>
            <a:r>
              <a:rPr lang="en-US" sz="2800" smtClean="0"/>
              <a:t>H) across port</a:t>
            </a:r>
          </a:p>
          <a:p>
            <a:pPr lvl="1"/>
            <a:r>
              <a:rPr lang="en-US" sz="2400" smtClean="0"/>
              <a:t>flow expansion</a:t>
            </a:r>
          </a:p>
          <a:p>
            <a:r>
              <a:rPr lang="en-US" sz="2800" smtClean="0"/>
              <a:t>Piezometric head change (</a:t>
            </a:r>
            <a:r>
              <a:rPr lang="en-US" sz="2800" smtClean="0">
                <a:sym typeface="Symbol" pitchFamily="18" charset="2"/>
              </a:rPr>
              <a:t></a:t>
            </a:r>
            <a:r>
              <a:rPr lang="en-US" sz="2800" smtClean="0"/>
              <a:t>H) between ports</a:t>
            </a:r>
          </a:p>
          <a:p>
            <a:pPr lvl="1"/>
            <a:r>
              <a:rPr lang="en-US" sz="2400" smtClean="0"/>
              <a:t>Darcy-Weisbach and Swamee-Jain</a:t>
            </a:r>
          </a:p>
        </p:txBody>
      </p:sp>
      <p:sp>
        <p:nvSpPr>
          <p:cNvPr id="7172" name="Rectangle 4"/>
          <p:cNvSpPr>
            <a:spLocks noChangeArrowheads="1"/>
          </p:cNvSpPr>
          <p:nvPr/>
        </p:nvSpPr>
        <p:spPr bwMode="auto">
          <a:xfrm>
            <a:off x="2478088" y="3870325"/>
            <a:ext cx="874712" cy="396875"/>
          </a:xfrm>
          <a:prstGeom prst="rect">
            <a:avLst/>
          </a:prstGeom>
          <a:noFill/>
          <a:ln w="12700">
            <a:noFill/>
            <a:miter lim="800000"/>
            <a:headEnd type="none" w="lg" len="med"/>
            <a:tailEnd type="none" w="lg" len="med"/>
          </a:ln>
        </p:spPr>
        <p:txBody>
          <a:bodyPr wrap="none" anchor="ctr"/>
          <a:lstStyle/>
          <a:p>
            <a:pPr algn="ctr">
              <a:buClr>
                <a:schemeClr val="hlink"/>
              </a:buClr>
              <a:buFont typeface="Monotype Sorts" pitchFamily="2" charset="2"/>
              <a:buNone/>
            </a:pPr>
            <a:r>
              <a:rPr lang="en-US">
                <a:solidFill>
                  <a:schemeClr val="folHlink"/>
                </a:solidFill>
              </a:rPr>
              <a:t>orifice</a:t>
            </a:r>
          </a:p>
        </p:txBody>
      </p:sp>
      <p:sp>
        <p:nvSpPr>
          <p:cNvPr id="7173" name="Text Box 5"/>
          <p:cNvSpPr txBox="1">
            <a:spLocks noChangeArrowheads="1"/>
          </p:cNvSpPr>
          <p:nvPr/>
        </p:nvSpPr>
        <p:spPr bwMode="auto">
          <a:xfrm>
            <a:off x="7367588" y="4967288"/>
            <a:ext cx="1852612" cy="519112"/>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In manifold</a:t>
            </a:r>
          </a:p>
        </p:txBody>
      </p:sp>
      <p:sp>
        <p:nvSpPr>
          <p:cNvPr id="23559" name="Line 6"/>
          <p:cNvSpPr>
            <a:spLocks noChangeShapeType="1"/>
          </p:cNvSpPr>
          <p:nvPr/>
        </p:nvSpPr>
        <p:spPr bwMode="auto">
          <a:xfrm>
            <a:off x="7481888" y="5438775"/>
            <a:ext cx="1662112"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23560" name="AutoShape 7"/>
          <p:cNvSpPr>
            <a:spLocks/>
          </p:cNvSpPr>
          <p:nvPr/>
        </p:nvSpPr>
        <p:spPr bwMode="auto">
          <a:xfrm>
            <a:off x="7042150" y="4405313"/>
            <a:ext cx="593725" cy="2066925"/>
          </a:xfrm>
          <a:prstGeom prst="rightBrace">
            <a:avLst>
              <a:gd name="adj1" fmla="val 29011"/>
              <a:gd name="adj2" fmla="val 50000"/>
            </a:avLst>
          </a:prstGeom>
          <a:noFill/>
          <a:ln w="12700">
            <a:solidFill>
              <a:schemeClr val="tx1"/>
            </a:solidFill>
            <a:round/>
            <a:headEnd type="none" w="lg" len="med"/>
            <a:tailEnd type="none" w="lg" len="med"/>
          </a:ln>
        </p:spPr>
        <p:txBody>
          <a:bodyPr wrap="none" anchor="ctr">
            <a:spAutoFit/>
          </a:bodyPr>
          <a:lstStyle/>
          <a:p>
            <a:endParaRPr lang="en-US"/>
          </a:p>
        </p:txBody>
      </p:sp>
      <p:graphicFrame>
        <p:nvGraphicFramePr>
          <p:cNvPr id="23554" name="Object 10"/>
          <p:cNvGraphicFramePr>
            <a:graphicFrameLocks noChangeAspect="1"/>
          </p:cNvGraphicFramePr>
          <p:nvPr/>
        </p:nvGraphicFramePr>
        <p:xfrm>
          <a:off x="7924800" y="1828800"/>
          <a:ext cx="901700" cy="787400"/>
        </p:xfrm>
        <a:graphic>
          <a:graphicData uri="http://schemas.openxmlformats.org/presentationml/2006/ole">
            <mc:AlternateContent xmlns:mc="http://schemas.openxmlformats.org/markup-compatibility/2006">
              <mc:Choice xmlns:v="urn:schemas-microsoft-com:vml" Requires="v">
                <p:oleObj spid="_x0000_s23571" name="Equation" r:id="rId4" imgW="901440" imgH="787320" progId="Equation.DSMT4">
                  <p:embed/>
                </p:oleObj>
              </mc:Choice>
              <mc:Fallback>
                <p:oleObj name="Equation" r:id="rId4" imgW="901440" imgH="787320"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4800" y="1828800"/>
                        <a:ext cx="901700" cy="787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4" name="Object 12"/>
          <p:cNvGraphicFramePr>
            <a:graphicFrameLocks noChangeAspect="1"/>
          </p:cNvGraphicFramePr>
          <p:nvPr/>
        </p:nvGraphicFramePr>
        <p:xfrm>
          <a:off x="5791200" y="3352800"/>
          <a:ext cx="3136900" cy="441325"/>
        </p:xfrm>
        <a:graphic>
          <a:graphicData uri="http://schemas.openxmlformats.org/presentationml/2006/ole">
            <mc:AlternateContent xmlns:mc="http://schemas.openxmlformats.org/markup-compatibility/2006">
              <mc:Choice xmlns:v="urn:schemas-microsoft-com:vml" Requires="v">
                <p:oleObj spid="_x0000_s23572" name="Equation" r:id="rId6" imgW="3136680" imgH="444240" progId="Equation.DSMT4">
                  <p:embed/>
                </p:oleObj>
              </mc:Choice>
              <mc:Fallback>
                <p:oleObj name="Equation" r:id="rId6" imgW="3136680" imgH="444240" progId="Equation.DSMT4">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3352800"/>
                        <a:ext cx="3136900" cy="4413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23565" name="AutoShape 13"/>
          <p:cNvSpPr>
            <a:spLocks/>
          </p:cNvSpPr>
          <p:nvPr/>
        </p:nvSpPr>
        <p:spPr bwMode="auto">
          <a:xfrm rot="-5400000">
            <a:off x="8267700" y="2247900"/>
            <a:ext cx="228600" cy="914400"/>
          </a:xfrm>
          <a:prstGeom prst="leftBrace">
            <a:avLst>
              <a:gd name="adj1" fmla="val 33333"/>
              <a:gd name="adj2" fmla="val 50000"/>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23566" name="Freeform 14"/>
          <p:cNvSpPr>
            <a:spLocks/>
          </p:cNvSpPr>
          <p:nvPr/>
        </p:nvSpPr>
        <p:spPr bwMode="auto">
          <a:xfrm>
            <a:off x="5638800" y="2819400"/>
            <a:ext cx="2743200" cy="228600"/>
          </a:xfrm>
          <a:custGeom>
            <a:avLst/>
            <a:gdLst/>
            <a:ahLst/>
            <a:cxnLst>
              <a:cxn ang="0">
                <a:pos x="1148" y="0"/>
              </a:cxn>
              <a:cxn ang="0">
                <a:pos x="908" y="240"/>
              </a:cxn>
              <a:cxn ang="0">
                <a:pos x="0" y="94"/>
              </a:cxn>
            </a:cxnLst>
            <a:rect l="0" t="0" r="r" b="b"/>
            <a:pathLst>
              <a:path w="1148" h="256">
                <a:moveTo>
                  <a:pt x="1148" y="0"/>
                </a:moveTo>
                <a:cubicBezTo>
                  <a:pt x="1108" y="40"/>
                  <a:pt x="1099" y="224"/>
                  <a:pt x="908" y="240"/>
                </a:cubicBezTo>
                <a:cubicBezTo>
                  <a:pt x="717" y="256"/>
                  <a:pt x="189" y="124"/>
                  <a:pt x="0" y="94"/>
                </a:cubicBezTo>
              </a:path>
            </a:pathLst>
          </a:custGeom>
          <a:noFill/>
          <a:ln w="12700" cap="flat" cmpd="sng">
            <a:solidFill>
              <a:schemeClr val="tx1"/>
            </a:solidFill>
            <a:prstDash val="solid"/>
            <a:round/>
            <a:headEnd type="none" w="lg" len="med"/>
            <a:tailEnd type="none" w="lg" len="med"/>
          </a:ln>
          <a:effectLst/>
        </p:spPr>
        <p:txBody>
          <a:bodyPr anchor="ctr">
            <a:spAutoFit/>
          </a:bodyPr>
          <a:lstStyle/>
          <a:p>
            <a:endParaRPr lang="en-US"/>
          </a:p>
        </p:txBody>
      </p:sp>
      <p:sp>
        <p:nvSpPr>
          <p:cNvPr id="23567" name="Line 15"/>
          <p:cNvSpPr>
            <a:spLocks noChangeShapeType="1"/>
          </p:cNvSpPr>
          <p:nvPr/>
        </p:nvSpPr>
        <p:spPr bwMode="auto">
          <a:xfrm>
            <a:off x="4800600" y="2895600"/>
            <a:ext cx="16002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3" name="Left Brace 12"/>
          <p:cNvSpPr/>
          <p:nvPr/>
        </p:nvSpPr>
        <p:spPr bwMode="auto">
          <a:xfrm rot="5400000">
            <a:off x="7048498" y="2552700"/>
            <a:ext cx="381001" cy="1219201"/>
          </a:xfrm>
          <a:prstGeom prst="leftBrace">
            <a:avLst/>
          </a:pr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autoUpdateAnimBg="0"/>
      <p:bldP spid="717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6674" name="Group 2"/>
          <p:cNvGrpSpPr>
            <a:grpSpLocks/>
          </p:cNvGrpSpPr>
          <p:nvPr/>
        </p:nvGrpSpPr>
        <p:grpSpPr bwMode="auto">
          <a:xfrm>
            <a:off x="4546600" y="279400"/>
            <a:ext cx="4419600" cy="774700"/>
            <a:chOff x="2864" y="176"/>
            <a:chExt cx="2784" cy="488"/>
          </a:xfrm>
        </p:grpSpPr>
        <p:sp>
          <p:nvSpPr>
            <p:cNvPr id="156675" name="Freeform 3"/>
            <p:cNvSpPr>
              <a:spLocks/>
            </p:cNvSpPr>
            <p:nvPr/>
          </p:nvSpPr>
          <p:spPr bwMode="auto">
            <a:xfrm>
              <a:off x="2864" y="176"/>
              <a:ext cx="2776" cy="488"/>
            </a:xfrm>
            <a:custGeom>
              <a:avLst/>
              <a:gdLst/>
              <a:ahLst/>
              <a:cxnLst>
                <a:cxn ang="0">
                  <a:pos x="0" y="344"/>
                </a:cxn>
                <a:cxn ang="0">
                  <a:pos x="1392" y="344"/>
                </a:cxn>
                <a:cxn ang="0">
                  <a:pos x="1392" y="488"/>
                </a:cxn>
                <a:cxn ang="0">
                  <a:pos x="2776" y="488"/>
                </a:cxn>
                <a:cxn ang="0">
                  <a:pos x="2776" y="0"/>
                </a:cxn>
                <a:cxn ang="0">
                  <a:pos x="1392" y="0"/>
                </a:cxn>
                <a:cxn ang="0">
                  <a:pos x="1392" y="152"/>
                </a:cxn>
                <a:cxn ang="0">
                  <a:pos x="0" y="152"/>
                </a:cxn>
              </a:cxnLst>
              <a:rect l="0" t="0" r="r" b="b"/>
              <a:pathLst>
                <a:path w="2776" h="488">
                  <a:moveTo>
                    <a:pt x="0" y="344"/>
                  </a:moveTo>
                  <a:lnTo>
                    <a:pt x="1392" y="344"/>
                  </a:lnTo>
                  <a:lnTo>
                    <a:pt x="1392" y="488"/>
                  </a:lnTo>
                  <a:lnTo>
                    <a:pt x="2776" y="488"/>
                  </a:lnTo>
                  <a:lnTo>
                    <a:pt x="2776" y="0"/>
                  </a:lnTo>
                  <a:lnTo>
                    <a:pt x="1392" y="0"/>
                  </a:lnTo>
                  <a:lnTo>
                    <a:pt x="1392" y="152"/>
                  </a:lnTo>
                  <a:lnTo>
                    <a:pt x="0" y="152"/>
                  </a:lnTo>
                </a:path>
              </a:pathLst>
            </a:custGeom>
            <a:solidFill>
              <a:schemeClr val="hlink"/>
            </a:solidFill>
            <a:ln w="12700" cap="flat" cmpd="sng">
              <a:noFill/>
              <a:prstDash val="solid"/>
              <a:round/>
              <a:headEnd type="none" w="sm" len="sm"/>
              <a:tailEnd type="none" w="lg" len="med"/>
            </a:ln>
            <a:effectLst/>
          </p:spPr>
          <p:txBody>
            <a:bodyPr wrap="none" anchor="ctr"/>
            <a:lstStyle/>
            <a:p>
              <a:endParaRPr lang="en-US"/>
            </a:p>
          </p:txBody>
        </p:sp>
        <p:sp>
          <p:nvSpPr>
            <p:cNvPr id="156676" name="Line 4"/>
            <p:cNvSpPr>
              <a:spLocks noChangeShapeType="1"/>
            </p:cNvSpPr>
            <p:nvPr/>
          </p:nvSpPr>
          <p:spPr bwMode="auto">
            <a:xfrm>
              <a:off x="3164" y="432"/>
              <a:ext cx="40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156677" name="Freeform 5"/>
            <p:cNvSpPr>
              <a:spLocks/>
            </p:cNvSpPr>
            <p:nvPr/>
          </p:nvSpPr>
          <p:spPr bwMode="auto">
            <a:xfrm>
              <a:off x="2864" y="184"/>
              <a:ext cx="2784" cy="144"/>
            </a:xfrm>
            <a:custGeom>
              <a:avLst/>
              <a:gdLst/>
              <a:ahLst/>
              <a:cxnLst>
                <a:cxn ang="0">
                  <a:pos x="0" y="144"/>
                </a:cxn>
                <a:cxn ang="0">
                  <a:pos x="1392" y="144"/>
                </a:cxn>
                <a:cxn ang="0">
                  <a:pos x="1392" y="0"/>
                </a:cxn>
                <a:cxn ang="0">
                  <a:pos x="2784" y="0"/>
                </a:cxn>
              </a:cxnLst>
              <a:rect l="0" t="0" r="r" b="b"/>
              <a:pathLst>
                <a:path w="2784" h="144">
                  <a:moveTo>
                    <a:pt x="0" y="144"/>
                  </a:moveTo>
                  <a:lnTo>
                    <a:pt x="1392" y="144"/>
                  </a:lnTo>
                  <a:lnTo>
                    <a:pt x="1392" y="0"/>
                  </a:lnTo>
                  <a:lnTo>
                    <a:pt x="2784" y="0"/>
                  </a:lnTo>
                </a:path>
              </a:pathLst>
            </a:custGeom>
            <a:noFill/>
            <a:ln w="28575" cap="flat" cmpd="sng">
              <a:solidFill>
                <a:schemeClr val="tx1"/>
              </a:solidFill>
              <a:prstDash val="solid"/>
              <a:round/>
              <a:headEnd type="none" w="med" len="med"/>
              <a:tailEnd type="none" w="med" len="med"/>
            </a:ln>
            <a:effectLst/>
          </p:spPr>
          <p:txBody>
            <a:bodyPr wrap="none" anchor="ctr"/>
            <a:lstStyle/>
            <a:p>
              <a:endParaRPr lang="en-US"/>
            </a:p>
          </p:txBody>
        </p:sp>
        <p:sp>
          <p:nvSpPr>
            <p:cNvPr id="156678" name="Freeform 6"/>
            <p:cNvSpPr>
              <a:spLocks/>
            </p:cNvSpPr>
            <p:nvPr/>
          </p:nvSpPr>
          <p:spPr bwMode="auto">
            <a:xfrm flipV="1">
              <a:off x="2864" y="520"/>
              <a:ext cx="2784" cy="144"/>
            </a:xfrm>
            <a:custGeom>
              <a:avLst/>
              <a:gdLst/>
              <a:ahLst/>
              <a:cxnLst>
                <a:cxn ang="0">
                  <a:pos x="0" y="144"/>
                </a:cxn>
                <a:cxn ang="0">
                  <a:pos x="1392" y="144"/>
                </a:cxn>
                <a:cxn ang="0">
                  <a:pos x="1392" y="0"/>
                </a:cxn>
                <a:cxn ang="0">
                  <a:pos x="2784" y="0"/>
                </a:cxn>
              </a:cxnLst>
              <a:rect l="0" t="0" r="r" b="b"/>
              <a:pathLst>
                <a:path w="2784" h="144">
                  <a:moveTo>
                    <a:pt x="0" y="144"/>
                  </a:moveTo>
                  <a:lnTo>
                    <a:pt x="1392" y="144"/>
                  </a:lnTo>
                  <a:lnTo>
                    <a:pt x="1392" y="0"/>
                  </a:lnTo>
                  <a:lnTo>
                    <a:pt x="2784" y="0"/>
                  </a:lnTo>
                </a:path>
              </a:pathLst>
            </a:custGeom>
            <a:noFill/>
            <a:ln w="28575" cap="flat" cmpd="sng">
              <a:solidFill>
                <a:schemeClr val="tx1"/>
              </a:solidFill>
              <a:prstDash val="solid"/>
              <a:round/>
              <a:headEnd type="none" w="med" len="med"/>
              <a:tailEnd type="none" w="med" len="med"/>
            </a:ln>
            <a:effectLst/>
          </p:spPr>
          <p:txBody>
            <a:bodyPr wrap="none" anchor="ctr"/>
            <a:lstStyle/>
            <a:p>
              <a:endParaRPr lang="en-US"/>
            </a:p>
          </p:txBody>
        </p:sp>
        <p:grpSp>
          <p:nvGrpSpPr>
            <p:cNvPr id="156679" name="Group 7"/>
            <p:cNvGrpSpPr>
              <a:grpSpLocks/>
            </p:cNvGrpSpPr>
            <p:nvPr/>
          </p:nvGrpSpPr>
          <p:grpSpPr bwMode="auto">
            <a:xfrm>
              <a:off x="4256" y="511"/>
              <a:ext cx="920" cy="150"/>
              <a:chOff x="2448" y="1482"/>
              <a:chExt cx="920" cy="150"/>
            </a:xfrm>
          </p:grpSpPr>
          <p:sp>
            <p:nvSpPr>
              <p:cNvPr id="156680" name="Freeform 8"/>
              <p:cNvSpPr>
                <a:spLocks/>
              </p:cNvSpPr>
              <p:nvPr/>
            </p:nvSpPr>
            <p:spPr bwMode="auto">
              <a:xfrm>
                <a:off x="2448" y="1482"/>
                <a:ext cx="920" cy="150"/>
              </a:xfrm>
              <a:custGeom>
                <a:avLst/>
                <a:gdLst/>
                <a:ahLst/>
                <a:cxnLst>
                  <a:cxn ang="0">
                    <a:pos x="0" y="2"/>
                  </a:cxn>
                  <a:cxn ang="0">
                    <a:pos x="920" y="162"/>
                  </a:cxn>
                  <a:cxn ang="0">
                    <a:pos x="0" y="162"/>
                  </a:cxn>
                  <a:cxn ang="0">
                    <a:pos x="0" y="2"/>
                  </a:cxn>
                </a:cxnLst>
                <a:rect l="0" t="0" r="r" b="b"/>
                <a:pathLst>
                  <a:path w="920" h="162">
                    <a:moveTo>
                      <a:pt x="0" y="2"/>
                    </a:moveTo>
                    <a:cubicBezTo>
                      <a:pt x="147" y="0"/>
                      <a:pt x="573" y="48"/>
                      <a:pt x="920" y="162"/>
                    </a:cubicBezTo>
                    <a:cubicBezTo>
                      <a:pt x="573" y="162"/>
                      <a:pt x="156" y="162"/>
                      <a:pt x="0" y="162"/>
                    </a:cubicBezTo>
                    <a:cubicBezTo>
                      <a:pt x="0" y="36"/>
                      <a:pt x="0" y="126"/>
                      <a:pt x="0" y="2"/>
                    </a:cubicBezTo>
                    <a:close/>
                  </a:path>
                </a:pathLst>
              </a:custGeom>
              <a:solidFill>
                <a:schemeClr val="hlink"/>
              </a:solidFill>
              <a:ln w="12700" cap="flat" cmpd="sng">
                <a:solidFill>
                  <a:schemeClr val="tx1"/>
                </a:solidFill>
                <a:prstDash val="solid"/>
                <a:round/>
                <a:headEnd type="none" w="sm" len="sm"/>
                <a:tailEnd type="none" w="lg" len="med"/>
              </a:ln>
              <a:effectLst/>
            </p:spPr>
            <p:txBody>
              <a:bodyPr wrap="none" anchor="ctr"/>
              <a:lstStyle/>
              <a:p>
                <a:endParaRPr lang="en-US"/>
              </a:p>
            </p:txBody>
          </p:sp>
          <p:sp>
            <p:nvSpPr>
              <p:cNvPr id="156681" name="Freeform 9"/>
              <p:cNvSpPr>
                <a:spLocks/>
              </p:cNvSpPr>
              <p:nvPr/>
            </p:nvSpPr>
            <p:spPr bwMode="auto">
              <a:xfrm>
                <a:off x="2790" y="1536"/>
                <a:ext cx="155" cy="64"/>
              </a:xfrm>
              <a:custGeom>
                <a:avLst/>
                <a:gdLst/>
                <a:ahLst/>
                <a:cxnLst>
                  <a:cxn ang="0">
                    <a:pos x="15" y="0"/>
                  </a:cxn>
                  <a:cxn ang="0">
                    <a:pos x="153" y="54"/>
                  </a:cxn>
                  <a:cxn ang="0">
                    <a:pos x="0" y="63"/>
                  </a:cxn>
                </a:cxnLst>
                <a:rect l="0" t="0" r="r" b="b"/>
                <a:pathLst>
                  <a:path w="155" h="64">
                    <a:moveTo>
                      <a:pt x="15" y="0"/>
                    </a:moveTo>
                    <a:cubicBezTo>
                      <a:pt x="85" y="22"/>
                      <a:pt x="155" y="44"/>
                      <a:pt x="153" y="54"/>
                    </a:cubicBezTo>
                    <a:cubicBezTo>
                      <a:pt x="151" y="64"/>
                      <a:pt x="75" y="63"/>
                      <a:pt x="0" y="63"/>
                    </a:cubicBezTo>
                  </a:path>
                </a:pathLst>
              </a:custGeom>
              <a:solidFill>
                <a:schemeClr val="hlink"/>
              </a:solidFill>
              <a:ln w="12700" cap="flat" cmpd="sng">
                <a:solidFill>
                  <a:schemeClr val="tx1"/>
                </a:solidFill>
                <a:prstDash val="solid"/>
                <a:round/>
                <a:headEnd type="none" w="sm" len="sm"/>
                <a:tailEnd type="triangle" w="sm" len="med"/>
              </a:ln>
              <a:effectLst/>
            </p:spPr>
            <p:txBody>
              <a:bodyPr wrap="none" anchor="ctr"/>
              <a:lstStyle/>
              <a:p>
                <a:endParaRPr lang="en-US"/>
              </a:p>
            </p:txBody>
          </p:sp>
          <p:sp>
            <p:nvSpPr>
              <p:cNvPr id="156682" name="Freeform 10"/>
              <p:cNvSpPr>
                <a:spLocks/>
              </p:cNvSpPr>
              <p:nvPr/>
            </p:nvSpPr>
            <p:spPr bwMode="auto">
              <a:xfrm>
                <a:off x="2625" y="1518"/>
                <a:ext cx="99" cy="90"/>
              </a:xfrm>
              <a:custGeom>
                <a:avLst/>
                <a:gdLst/>
                <a:ahLst/>
                <a:cxnLst>
                  <a:cxn ang="0">
                    <a:pos x="0" y="0"/>
                  </a:cxn>
                  <a:cxn ang="0">
                    <a:pos x="99" y="48"/>
                  </a:cxn>
                  <a:cxn ang="0">
                    <a:pos x="0" y="90"/>
                  </a:cxn>
                </a:cxnLst>
                <a:rect l="0" t="0" r="r" b="b"/>
                <a:pathLst>
                  <a:path w="99" h="90">
                    <a:moveTo>
                      <a:pt x="0" y="0"/>
                    </a:moveTo>
                    <a:cubicBezTo>
                      <a:pt x="16" y="8"/>
                      <a:pt x="99" y="33"/>
                      <a:pt x="99" y="48"/>
                    </a:cubicBezTo>
                    <a:cubicBezTo>
                      <a:pt x="99" y="63"/>
                      <a:pt x="21" y="81"/>
                      <a:pt x="0" y="90"/>
                    </a:cubicBezTo>
                  </a:path>
                </a:pathLst>
              </a:custGeom>
              <a:solidFill>
                <a:schemeClr val="hlink"/>
              </a:solidFill>
              <a:ln w="12700" cap="flat" cmpd="sng">
                <a:solidFill>
                  <a:schemeClr val="tx1"/>
                </a:solidFill>
                <a:prstDash val="solid"/>
                <a:round/>
                <a:headEnd type="none" w="sm" len="sm"/>
                <a:tailEnd type="triangle" w="sm" len="med"/>
              </a:ln>
              <a:effectLst/>
            </p:spPr>
            <p:txBody>
              <a:bodyPr wrap="none" anchor="ctr"/>
              <a:lstStyle/>
              <a:p>
                <a:endParaRPr lang="en-US"/>
              </a:p>
            </p:txBody>
          </p:sp>
          <p:sp>
            <p:nvSpPr>
              <p:cNvPr id="156683" name="Freeform 11"/>
              <p:cNvSpPr>
                <a:spLocks/>
              </p:cNvSpPr>
              <p:nvPr/>
            </p:nvSpPr>
            <p:spPr bwMode="auto">
              <a:xfrm>
                <a:off x="2472" y="1518"/>
                <a:ext cx="111" cy="93"/>
              </a:xfrm>
              <a:custGeom>
                <a:avLst/>
                <a:gdLst/>
                <a:ahLst/>
                <a:cxnLst>
                  <a:cxn ang="0">
                    <a:pos x="108" y="89"/>
                  </a:cxn>
                  <a:cxn ang="0">
                    <a:pos x="21" y="81"/>
                  </a:cxn>
                  <a:cxn ang="0">
                    <a:pos x="15" y="18"/>
                  </a:cxn>
                  <a:cxn ang="0">
                    <a:pos x="111" y="0"/>
                  </a:cxn>
                </a:cxnLst>
                <a:rect l="0" t="0" r="r" b="b"/>
                <a:pathLst>
                  <a:path w="111" h="93">
                    <a:moveTo>
                      <a:pt x="108" y="89"/>
                    </a:moveTo>
                    <a:cubicBezTo>
                      <a:pt x="94" y="88"/>
                      <a:pt x="36" y="93"/>
                      <a:pt x="21" y="81"/>
                    </a:cubicBezTo>
                    <a:cubicBezTo>
                      <a:pt x="6" y="69"/>
                      <a:pt x="0" y="32"/>
                      <a:pt x="15" y="18"/>
                    </a:cubicBezTo>
                    <a:cubicBezTo>
                      <a:pt x="30" y="4"/>
                      <a:pt x="91" y="4"/>
                      <a:pt x="111" y="0"/>
                    </a:cubicBezTo>
                  </a:path>
                </a:pathLst>
              </a:custGeom>
              <a:solidFill>
                <a:schemeClr val="hlink"/>
              </a:solidFill>
              <a:ln w="12700" cap="flat" cmpd="sng">
                <a:solidFill>
                  <a:schemeClr val="tx1"/>
                </a:solidFill>
                <a:prstDash val="solid"/>
                <a:round/>
                <a:headEnd type="none" w="sm" len="sm"/>
                <a:tailEnd type="triangle" w="sm" len="med"/>
              </a:ln>
              <a:effectLst/>
            </p:spPr>
            <p:txBody>
              <a:bodyPr wrap="none" anchor="ctr"/>
              <a:lstStyle/>
              <a:p>
                <a:endParaRPr lang="en-US"/>
              </a:p>
            </p:txBody>
          </p:sp>
        </p:grpSp>
        <p:grpSp>
          <p:nvGrpSpPr>
            <p:cNvPr id="156684" name="Group 12"/>
            <p:cNvGrpSpPr>
              <a:grpSpLocks/>
            </p:cNvGrpSpPr>
            <p:nvPr/>
          </p:nvGrpSpPr>
          <p:grpSpPr bwMode="auto">
            <a:xfrm flipV="1">
              <a:off x="4256" y="184"/>
              <a:ext cx="920" cy="150"/>
              <a:chOff x="2448" y="1482"/>
              <a:chExt cx="920" cy="150"/>
            </a:xfrm>
          </p:grpSpPr>
          <p:sp>
            <p:nvSpPr>
              <p:cNvPr id="156685" name="Freeform 13"/>
              <p:cNvSpPr>
                <a:spLocks/>
              </p:cNvSpPr>
              <p:nvPr/>
            </p:nvSpPr>
            <p:spPr bwMode="auto">
              <a:xfrm>
                <a:off x="2448" y="1482"/>
                <a:ext cx="920" cy="150"/>
              </a:xfrm>
              <a:custGeom>
                <a:avLst/>
                <a:gdLst/>
                <a:ahLst/>
                <a:cxnLst>
                  <a:cxn ang="0">
                    <a:pos x="0" y="2"/>
                  </a:cxn>
                  <a:cxn ang="0">
                    <a:pos x="920" y="162"/>
                  </a:cxn>
                  <a:cxn ang="0">
                    <a:pos x="0" y="162"/>
                  </a:cxn>
                  <a:cxn ang="0">
                    <a:pos x="0" y="2"/>
                  </a:cxn>
                </a:cxnLst>
                <a:rect l="0" t="0" r="r" b="b"/>
                <a:pathLst>
                  <a:path w="920" h="162">
                    <a:moveTo>
                      <a:pt x="0" y="2"/>
                    </a:moveTo>
                    <a:cubicBezTo>
                      <a:pt x="147" y="0"/>
                      <a:pt x="573" y="48"/>
                      <a:pt x="920" y="162"/>
                    </a:cubicBezTo>
                    <a:cubicBezTo>
                      <a:pt x="573" y="162"/>
                      <a:pt x="156" y="162"/>
                      <a:pt x="0" y="162"/>
                    </a:cubicBezTo>
                    <a:cubicBezTo>
                      <a:pt x="0" y="36"/>
                      <a:pt x="0" y="126"/>
                      <a:pt x="0" y="2"/>
                    </a:cubicBezTo>
                    <a:close/>
                  </a:path>
                </a:pathLst>
              </a:custGeom>
              <a:solidFill>
                <a:schemeClr val="hlink"/>
              </a:solidFill>
              <a:ln w="12700" cap="flat" cmpd="sng">
                <a:solidFill>
                  <a:schemeClr val="tx1"/>
                </a:solidFill>
                <a:prstDash val="solid"/>
                <a:round/>
                <a:headEnd type="none" w="sm" len="sm"/>
                <a:tailEnd type="none" w="lg" len="med"/>
              </a:ln>
              <a:effectLst/>
            </p:spPr>
            <p:txBody>
              <a:bodyPr wrap="none" anchor="ctr"/>
              <a:lstStyle/>
              <a:p>
                <a:endParaRPr lang="en-US"/>
              </a:p>
            </p:txBody>
          </p:sp>
          <p:sp>
            <p:nvSpPr>
              <p:cNvPr id="156686" name="Freeform 14"/>
              <p:cNvSpPr>
                <a:spLocks/>
              </p:cNvSpPr>
              <p:nvPr/>
            </p:nvSpPr>
            <p:spPr bwMode="auto">
              <a:xfrm>
                <a:off x="2790" y="1536"/>
                <a:ext cx="155" cy="64"/>
              </a:xfrm>
              <a:custGeom>
                <a:avLst/>
                <a:gdLst/>
                <a:ahLst/>
                <a:cxnLst>
                  <a:cxn ang="0">
                    <a:pos x="15" y="0"/>
                  </a:cxn>
                  <a:cxn ang="0">
                    <a:pos x="153" y="54"/>
                  </a:cxn>
                  <a:cxn ang="0">
                    <a:pos x="0" y="63"/>
                  </a:cxn>
                </a:cxnLst>
                <a:rect l="0" t="0" r="r" b="b"/>
                <a:pathLst>
                  <a:path w="155" h="64">
                    <a:moveTo>
                      <a:pt x="15" y="0"/>
                    </a:moveTo>
                    <a:cubicBezTo>
                      <a:pt x="85" y="22"/>
                      <a:pt x="155" y="44"/>
                      <a:pt x="153" y="54"/>
                    </a:cubicBezTo>
                    <a:cubicBezTo>
                      <a:pt x="151" y="64"/>
                      <a:pt x="75" y="63"/>
                      <a:pt x="0" y="63"/>
                    </a:cubicBezTo>
                  </a:path>
                </a:pathLst>
              </a:custGeom>
              <a:solidFill>
                <a:schemeClr val="hlink"/>
              </a:solidFill>
              <a:ln w="12700" cap="flat" cmpd="sng">
                <a:solidFill>
                  <a:schemeClr val="tx1"/>
                </a:solidFill>
                <a:prstDash val="solid"/>
                <a:round/>
                <a:headEnd type="none" w="sm" len="sm"/>
                <a:tailEnd type="triangle" w="sm" len="med"/>
              </a:ln>
              <a:effectLst/>
            </p:spPr>
            <p:txBody>
              <a:bodyPr wrap="none" anchor="ctr"/>
              <a:lstStyle/>
              <a:p>
                <a:endParaRPr lang="en-US"/>
              </a:p>
            </p:txBody>
          </p:sp>
          <p:sp>
            <p:nvSpPr>
              <p:cNvPr id="156687" name="Freeform 15"/>
              <p:cNvSpPr>
                <a:spLocks/>
              </p:cNvSpPr>
              <p:nvPr/>
            </p:nvSpPr>
            <p:spPr bwMode="auto">
              <a:xfrm>
                <a:off x="2625" y="1518"/>
                <a:ext cx="99" cy="90"/>
              </a:xfrm>
              <a:custGeom>
                <a:avLst/>
                <a:gdLst/>
                <a:ahLst/>
                <a:cxnLst>
                  <a:cxn ang="0">
                    <a:pos x="0" y="0"/>
                  </a:cxn>
                  <a:cxn ang="0">
                    <a:pos x="99" y="48"/>
                  </a:cxn>
                  <a:cxn ang="0">
                    <a:pos x="0" y="90"/>
                  </a:cxn>
                </a:cxnLst>
                <a:rect l="0" t="0" r="r" b="b"/>
                <a:pathLst>
                  <a:path w="99" h="90">
                    <a:moveTo>
                      <a:pt x="0" y="0"/>
                    </a:moveTo>
                    <a:cubicBezTo>
                      <a:pt x="16" y="8"/>
                      <a:pt x="99" y="33"/>
                      <a:pt x="99" y="48"/>
                    </a:cubicBezTo>
                    <a:cubicBezTo>
                      <a:pt x="99" y="63"/>
                      <a:pt x="21" y="81"/>
                      <a:pt x="0" y="90"/>
                    </a:cubicBezTo>
                  </a:path>
                </a:pathLst>
              </a:custGeom>
              <a:solidFill>
                <a:schemeClr val="hlink"/>
              </a:solidFill>
              <a:ln w="12700" cap="flat" cmpd="sng">
                <a:solidFill>
                  <a:schemeClr val="tx1"/>
                </a:solidFill>
                <a:prstDash val="solid"/>
                <a:round/>
                <a:headEnd type="none" w="sm" len="sm"/>
                <a:tailEnd type="triangle" w="sm" len="med"/>
              </a:ln>
              <a:effectLst/>
            </p:spPr>
            <p:txBody>
              <a:bodyPr wrap="none" anchor="ctr"/>
              <a:lstStyle/>
              <a:p>
                <a:endParaRPr lang="en-US"/>
              </a:p>
            </p:txBody>
          </p:sp>
          <p:sp>
            <p:nvSpPr>
              <p:cNvPr id="156688" name="Freeform 16"/>
              <p:cNvSpPr>
                <a:spLocks/>
              </p:cNvSpPr>
              <p:nvPr/>
            </p:nvSpPr>
            <p:spPr bwMode="auto">
              <a:xfrm>
                <a:off x="2472" y="1518"/>
                <a:ext cx="111" cy="93"/>
              </a:xfrm>
              <a:custGeom>
                <a:avLst/>
                <a:gdLst/>
                <a:ahLst/>
                <a:cxnLst>
                  <a:cxn ang="0">
                    <a:pos x="108" y="89"/>
                  </a:cxn>
                  <a:cxn ang="0">
                    <a:pos x="21" y="81"/>
                  </a:cxn>
                  <a:cxn ang="0">
                    <a:pos x="15" y="18"/>
                  </a:cxn>
                  <a:cxn ang="0">
                    <a:pos x="111" y="0"/>
                  </a:cxn>
                </a:cxnLst>
                <a:rect l="0" t="0" r="r" b="b"/>
                <a:pathLst>
                  <a:path w="111" h="93">
                    <a:moveTo>
                      <a:pt x="108" y="89"/>
                    </a:moveTo>
                    <a:cubicBezTo>
                      <a:pt x="94" y="88"/>
                      <a:pt x="36" y="93"/>
                      <a:pt x="21" y="81"/>
                    </a:cubicBezTo>
                    <a:cubicBezTo>
                      <a:pt x="6" y="69"/>
                      <a:pt x="0" y="32"/>
                      <a:pt x="15" y="18"/>
                    </a:cubicBezTo>
                    <a:cubicBezTo>
                      <a:pt x="30" y="4"/>
                      <a:pt x="91" y="4"/>
                      <a:pt x="111" y="0"/>
                    </a:cubicBezTo>
                  </a:path>
                </a:pathLst>
              </a:custGeom>
              <a:solidFill>
                <a:schemeClr val="hlink"/>
              </a:solidFill>
              <a:ln w="12700" cap="flat" cmpd="sng">
                <a:solidFill>
                  <a:schemeClr val="tx1"/>
                </a:solidFill>
                <a:prstDash val="solid"/>
                <a:round/>
                <a:headEnd type="none" w="sm" len="sm"/>
                <a:tailEnd type="triangle" w="sm" len="med"/>
              </a:ln>
              <a:effectLst/>
            </p:spPr>
            <p:txBody>
              <a:bodyPr wrap="none" anchor="ctr"/>
              <a:lstStyle/>
              <a:p>
                <a:endParaRPr lang="en-US"/>
              </a:p>
            </p:txBody>
          </p:sp>
        </p:grpSp>
      </p:grpSp>
      <p:sp>
        <p:nvSpPr>
          <p:cNvPr id="156689" name="Rectangle 17"/>
          <p:cNvSpPr>
            <a:spLocks noGrp="1" noChangeArrowheads="1"/>
          </p:cNvSpPr>
          <p:nvPr>
            <p:ph type="title"/>
          </p:nvPr>
        </p:nvSpPr>
        <p:spPr>
          <a:xfrm>
            <a:off x="685800" y="304800"/>
            <a:ext cx="4584700" cy="1143000"/>
          </a:xfrm>
          <a:solidFill>
            <a:schemeClr val="bg1"/>
          </a:solidFill>
          <a:ln/>
          <a:effectLst/>
        </p:spPr>
        <p:txBody>
          <a:bodyPr lIns="90488" tIns="44450" rIns="90488" bIns="44450" anchor="b"/>
          <a:lstStyle/>
          <a:p>
            <a:r>
              <a:rPr lang="en-US" smtClean="0"/>
              <a:t>Head Loss due to Sudden Expansion</a:t>
            </a:r>
          </a:p>
        </p:txBody>
      </p:sp>
      <p:graphicFrame>
        <p:nvGraphicFramePr>
          <p:cNvPr id="156690" name="Object 18"/>
          <p:cNvGraphicFramePr>
            <a:graphicFrameLocks noChangeAspect="1"/>
          </p:cNvGraphicFramePr>
          <p:nvPr/>
        </p:nvGraphicFramePr>
        <p:xfrm>
          <a:off x="239713" y="4052888"/>
          <a:ext cx="4684712" cy="1223962"/>
        </p:xfrm>
        <a:graphic>
          <a:graphicData uri="http://schemas.openxmlformats.org/presentationml/2006/ole">
            <mc:AlternateContent xmlns:mc="http://schemas.openxmlformats.org/markup-compatibility/2006">
              <mc:Choice xmlns:v="urn:schemas-microsoft-com:vml" Requires="v">
                <p:oleObj spid="_x0000_s156742" name="Equation" r:id="rId4" imgW="3568680" imgH="1218960" progId="Equation.DSMT4">
                  <p:embed/>
                </p:oleObj>
              </mc:Choice>
              <mc:Fallback>
                <p:oleObj name="Equation" r:id="rId4" imgW="3568680" imgH="1218960" progId="Equation.DSMT4">
                  <p:embed/>
                  <p:pic>
                    <p:nvPicPr>
                      <p:cNvPr id="0"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713" y="4052888"/>
                        <a:ext cx="4684712" cy="12239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56691" name="Object 19"/>
          <p:cNvGraphicFramePr>
            <a:graphicFrameLocks noChangeAspect="1"/>
          </p:cNvGraphicFramePr>
          <p:nvPr/>
        </p:nvGraphicFramePr>
        <p:xfrm>
          <a:off x="5245100" y="4351338"/>
          <a:ext cx="3787775" cy="828675"/>
        </p:xfrm>
        <a:graphic>
          <a:graphicData uri="http://schemas.openxmlformats.org/presentationml/2006/ole">
            <mc:AlternateContent xmlns:mc="http://schemas.openxmlformats.org/markup-compatibility/2006">
              <mc:Choice xmlns:v="urn:schemas-microsoft-com:vml" Requires="v">
                <p:oleObj spid="_x0000_s156743" name="Equation" r:id="rId6" imgW="2882880" imgH="825480" progId="Equation.DSMT4">
                  <p:embed/>
                </p:oleObj>
              </mc:Choice>
              <mc:Fallback>
                <p:oleObj name="Equation" r:id="rId6" imgW="2882880" imgH="825480" progId="Equation.DSMT4">
                  <p:embed/>
                  <p:pic>
                    <p:nvPicPr>
                      <p:cNvPr id="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45100" y="4351338"/>
                        <a:ext cx="3787775" cy="828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56692" name="Object 20"/>
          <p:cNvGraphicFramePr>
            <a:graphicFrameLocks noChangeAspect="1"/>
          </p:cNvGraphicFramePr>
          <p:nvPr/>
        </p:nvGraphicFramePr>
        <p:xfrm>
          <a:off x="228600" y="5608638"/>
          <a:ext cx="2735263" cy="904875"/>
        </p:xfrm>
        <a:graphic>
          <a:graphicData uri="http://schemas.openxmlformats.org/presentationml/2006/ole">
            <mc:AlternateContent xmlns:mc="http://schemas.openxmlformats.org/markup-compatibility/2006">
              <mc:Choice xmlns:v="urn:schemas-microsoft-com:vml" Requires="v">
                <p:oleObj spid="_x0000_s156744" name="Equation" r:id="rId8" imgW="2082600" imgH="901440" progId="Equation.DSMT4">
                  <p:embed/>
                </p:oleObj>
              </mc:Choice>
              <mc:Fallback>
                <p:oleObj name="Equation" r:id="rId8" imgW="2082600" imgH="901440" progId="Equation.DSMT4">
                  <p:embed/>
                  <p:pic>
                    <p:nvPicPr>
                      <p:cNvPr id="0"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 y="5608638"/>
                        <a:ext cx="2735263" cy="9048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56693" name="Object 21"/>
          <p:cNvGraphicFramePr>
            <a:graphicFrameLocks noChangeAspect="1"/>
          </p:cNvGraphicFramePr>
          <p:nvPr/>
        </p:nvGraphicFramePr>
        <p:xfrm>
          <a:off x="3206750" y="5437188"/>
          <a:ext cx="3103563" cy="969962"/>
        </p:xfrm>
        <a:graphic>
          <a:graphicData uri="http://schemas.openxmlformats.org/presentationml/2006/ole">
            <mc:AlternateContent xmlns:mc="http://schemas.openxmlformats.org/markup-compatibility/2006">
              <mc:Choice xmlns:v="urn:schemas-microsoft-com:vml" Requires="v">
                <p:oleObj spid="_x0000_s156745" name="Equation" r:id="rId10" imgW="2361960" imgH="965160" progId="Equation.DSMT4">
                  <p:embed/>
                </p:oleObj>
              </mc:Choice>
              <mc:Fallback>
                <p:oleObj name="Equation" r:id="rId10" imgW="2361960" imgH="965160" progId="Equation.DSMT4">
                  <p:embed/>
                  <p:pic>
                    <p:nvPicPr>
                      <p:cNvPr id="0" name="Picture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06750" y="5437188"/>
                        <a:ext cx="3103563" cy="9699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56694" name="Object 22"/>
          <p:cNvGraphicFramePr>
            <a:graphicFrameLocks noChangeAspect="1"/>
          </p:cNvGraphicFramePr>
          <p:nvPr/>
        </p:nvGraphicFramePr>
        <p:xfrm>
          <a:off x="6364288" y="5391150"/>
          <a:ext cx="2670175" cy="969963"/>
        </p:xfrm>
        <a:graphic>
          <a:graphicData uri="http://schemas.openxmlformats.org/presentationml/2006/ole">
            <mc:AlternateContent xmlns:mc="http://schemas.openxmlformats.org/markup-compatibility/2006">
              <mc:Choice xmlns:v="urn:schemas-microsoft-com:vml" Requires="v">
                <p:oleObj spid="_x0000_s156746" name="Equation" r:id="rId12" imgW="2031840" imgH="965160" progId="Equation.DSMT4">
                  <p:embed/>
                </p:oleObj>
              </mc:Choice>
              <mc:Fallback>
                <p:oleObj name="Equation" r:id="rId12" imgW="2031840" imgH="965160" progId="Equation.DSMT4">
                  <p:embed/>
                  <p:pic>
                    <p:nvPicPr>
                      <p:cNvPr id="0" name="Picture 2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64288" y="5391150"/>
                        <a:ext cx="2670175" cy="9699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56695" name="Line 23"/>
          <p:cNvSpPr>
            <a:spLocks noChangeShapeType="1"/>
          </p:cNvSpPr>
          <p:nvPr/>
        </p:nvSpPr>
        <p:spPr bwMode="auto">
          <a:xfrm>
            <a:off x="469900" y="2451100"/>
            <a:ext cx="990600" cy="0"/>
          </a:xfrm>
          <a:prstGeom prst="line">
            <a:avLst/>
          </a:prstGeom>
          <a:noFill/>
          <a:ln w="12700">
            <a:solidFill>
              <a:schemeClr val="tx1"/>
            </a:solidFill>
            <a:round/>
            <a:headEnd type="none" w="lg" len="med"/>
            <a:tailEnd type="none" w="lg" len="med"/>
          </a:ln>
          <a:effectLst/>
        </p:spPr>
        <p:txBody>
          <a:bodyPr wrap="none" anchor="ctr"/>
          <a:lstStyle/>
          <a:p>
            <a:endParaRPr lang="en-US"/>
          </a:p>
        </p:txBody>
      </p:sp>
      <p:sp>
        <p:nvSpPr>
          <p:cNvPr id="156696" name="Line 24"/>
          <p:cNvSpPr>
            <a:spLocks noChangeShapeType="1"/>
          </p:cNvSpPr>
          <p:nvPr/>
        </p:nvSpPr>
        <p:spPr bwMode="auto">
          <a:xfrm>
            <a:off x="279400" y="3454400"/>
            <a:ext cx="1651000" cy="0"/>
          </a:xfrm>
          <a:prstGeom prst="line">
            <a:avLst/>
          </a:prstGeom>
          <a:noFill/>
          <a:ln w="12700">
            <a:solidFill>
              <a:schemeClr val="tx1"/>
            </a:solidFill>
            <a:round/>
            <a:headEnd type="none" w="lg" len="med"/>
            <a:tailEnd type="none" w="lg" len="med"/>
          </a:ln>
          <a:effectLst/>
        </p:spPr>
        <p:txBody>
          <a:bodyPr wrap="none" anchor="ctr"/>
          <a:lstStyle/>
          <a:p>
            <a:endParaRPr lang="en-US"/>
          </a:p>
        </p:txBody>
      </p:sp>
      <p:sp>
        <p:nvSpPr>
          <p:cNvPr id="156697" name="Line 25"/>
          <p:cNvSpPr>
            <a:spLocks noChangeShapeType="1"/>
          </p:cNvSpPr>
          <p:nvPr/>
        </p:nvSpPr>
        <p:spPr bwMode="auto">
          <a:xfrm>
            <a:off x="6667500" y="2374900"/>
            <a:ext cx="749300" cy="0"/>
          </a:xfrm>
          <a:prstGeom prst="line">
            <a:avLst/>
          </a:prstGeom>
          <a:noFill/>
          <a:ln w="12700">
            <a:solidFill>
              <a:schemeClr val="tx1"/>
            </a:solidFill>
            <a:round/>
            <a:headEnd type="none" w="lg" len="med"/>
            <a:tailEnd type="none" w="lg" len="med"/>
          </a:ln>
          <a:effectLst/>
        </p:spPr>
        <p:txBody>
          <a:bodyPr wrap="none" anchor="ctr"/>
          <a:lstStyle/>
          <a:p>
            <a:endParaRPr lang="en-US"/>
          </a:p>
        </p:txBody>
      </p:sp>
      <p:sp>
        <p:nvSpPr>
          <p:cNvPr id="156698" name="Oval 26"/>
          <p:cNvSpPr>
            <a:spLocks noChangeArrowheads="1"/>
          </p:cNvSpPr>
          <p:nvPr/>
        </p:nvSpPr>
        <p:spPr bwMode="auto">
          <a:xfrm>
            <a:off x="8505216" y="1752600"/>
            <a:ext cx="609600" cy="914400"/>
          </a:xfrm>
          <a:prstGeom prst="ellipse">
            <a:avLst/>
          </a:prstGeom>
          <a:noFill/>
          <a:ln w="38100">
            <a:solidFill>
              <a:schemeClr val="tx2"/>
            </a:solidFill>
            <a:round/>
            <a:headEnd type="none" w="lg" len="med"/>
            <a:tailEnd type="none" w="lg" len="med"/>
          </a:ln>
          <a:effectLst/>
        </p:spPr>
        <p:txBody>
          <a:bodyPr wrap="none" anchor="ctr">
            <a:spAutoFit/>
          </a:bodyPr>
          <a:lstStyle/>
          <a:p>
            <a:endParaRPr lang="en-US"/>
          </a:p>
        </p:txBody>
      </p:sp>
      <p:sp>
        <p:nvSpPr>
          <p:cNvPr id="156699" name="Freeform 27"/>
          <p:cNvSpPr>
            <a:spLocks/>
          </p:cNvSpPr>
          <p:nvPr/>
        </p:nvSpPr>
        <p:spPr bwMode="auto">
          <a:xfrm>
            <a:off x="6248400" y="2667000"/>
            <a:ext cx="2514600" cy="838200"/>
          </a:xfrm>
          <a:custGeom>
            <a:avLst/>
            <a:gdLst/>
            <a:ahLst/>
            <a:cxnLst>
              <a:cxn ang="0">
                <a:pos x="1688" y="0"/>
              </a:cxn>
              <a:cxn ang="0">
                <a:pos x="1120" y="392"/>
              </a:cxn>
              <a:cxn ang="0">
                <a:pos x="0" y="376"/>
              </a:cxn>
            </a:cxnLst>
            <a:rect l="0" t="0" r="r" b="b"/>
            <a:pathLst>
              <a:path w="1688" h="455">
                <a:moveTo>
                  <a:pt x="1688" y="0"/>
                </a:moveTo>
                <a:cubicBezTo>
                  <a:pt x="1544" y="164"/>
                  <a:pt x="1401" y="329"/>
                  <a:pt x="1120" y="392"/>
                </a:cubicBezTo>
                <a:cubicBezTo>
                  <a:pt x="839" y="455"/>
                  <a:pt x="419" y="415"/>
                  <a:pt x="0" y="376"/>
                </a:cubicBezTo>
              </a:path>
            </a:pathLst>
          </a:custGeom>
          <a:noFill/>
          <a:ln w="38100" cap="flat" cmpd="sng">
            <a:solidFill>
              <a:schemeClr val="tx2"/>
            </a:solidFill>
            <a:prstDash val="solid"/>
            <a:round/>
            <a:headEnd type="none" w="lg" len="med"/>
            <a:tailEnd type="triangle" w="lg" len="med"/>
          </a:ln>
          <a:effectLst/>
        </p:spPr>
        <p:txBody>
          <a:bodyPr wrap="square" anchor="ctr">
            <a:noAutofit/>
          </a:bodyPr>
          <a:lstStyle/>
          <a:p>
            <a:endParaRPr lang="en-US"/>
          </a:p>
        </p:txBody>
      </p:sp>
      <p:sp>
        <p:nvSpPr>
          <p:cNvPr id="156700" name="Oval 28"/>
          <p:cNvSpPr>
            <a:spLocks noChangeArrowheads="1"/>
          </p:cNvSpPr>
          <p:nvPr/>
        </p:nvSpPr>
        <p:spPr bwMode="auto">
          <a:xfrm>
            <a:off x="3835400" y="2590800"/>
            <a:ext cx="2413000" cy="1358900"/>
          </a:xfrm>
          <a:prstGeom prst="ellipse">
            <a:avLst/>
          </a:prstGeom>
          <a:noFill/>
          <a:ln w="38100">
            <a:solidFill>
              <a:schemeClr val="tx2"/>
            </a:solidFill>
            <a:round/>
            <a:headEnd type="none" w="lg" len="med"/>
            <a:tailEnd type="none" w="lg" len="med"/>
          </a:ln>
          <a:effectLst/>
        </p:spPr>
        <p:txBody>
          <a:bodyPr anchor="ctr">
            <a:spAutoFit/>
          </a:bodyPr>
          <a:lstStyle/>
          <a:p>
            <a:endParaRPr lang="en-US"/>
          </a:p>
        </p:txBody>
      </p:sp>
      <p:sp>
        <p:nvSpPr>
          <p:cNvPr id="156701" name="Line 29"/>
          <p:cNvSpPr>
            <a:spLocks noChangeShapeType="1"/>
          </p:cNvSpPr>
          <p:nvPr/>
        </p:nvSpPr>
        <p:spPr bwMode="auto">
          <a:xfrm flipH="1" flipV="1">
            <a:off x="3606800" y="2692400"/>
            <a:ext cx="190500" cy="254000"/>
          </a:xfrm>
          <a:prstGeom prst="line">
            <a:avLst/>
          </a:prstGeom>
          <a:noFill/>
          <a:ln w="38100">
            <a:solidFill>
              <a:schemeClr val="tx2"/>
            </a:solidFill>
            <a:round/>
            <a:headEnd type="none" w="lg" len="med"/>
            <a:tailEnd type="triangle" w="lg" len="med"/>
          </a:ln>
          <a:effectLst/>
        </p:spPr>
        <p:txBody>
          <a:bodyPr wrap="none" anchor="ctr">
            <a:spAutoFit/>
          </a:bodyPr>
          <a:lstStyle/>
          <a:p>
            <a:endParaRPr lang="en-US"/>
          </a:p>
        </p:txBody>
      </p:sp>
      <p:graphicFrame>
        <p:nvGraphicFramePr>
          <p:cNvPr id="156702" name="Object 30"/>
          <p:cNvGraphicFramePr>
            <a:graphicFrameLocks noChangeAspect="1"/>
          </p:cNvGraphicFramePr>
          <p:nvPr/>
        </p:nvGraphicFramePr>
        <p:xfrm>
          <a:off x="7453313" y="1811338"/>
          <a:ext cx="1717675" cy="815975"/>
        </p:xfrm>
        <a:graphic>
          <a:graphicData uri="http://schemas.openxmlformats.org/presentationml/2006/ole">
            <mc:AlternateContent xmlns:mc="http://schemas.openxmlformats.org/markup-compatibility/2006">
              <mc:Choice xmlns:v="urn:schemas-microsoft-com:vml" Requires="v">
                <p:oleObj spid="_x0000_s156747" name="Equation" r:id="rId14" imgW="1307880" imgH="812520" progId="Equation.DSMT4">
                  <p:embed/>
                </p:oleObj>
              </mc:Choice>
              <mc:Fallback>
                <p:oleObj name="Equation" r:id="rId14" imgW="1307880" imgH="812520" progId="Equation.DSMT4">
                  <p:embed/>
                  <p:pic>
                    <p:nvPicPr>
                      <p:cNvPr id="0" name="Picture 3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53313" y="1811338"/>
                        <a:ext cx="1717675" cy="8159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56703" name="Text Box 31"/>
          <p:cNvSpPr txBox="1">
            <a:spLocks noChangeArrowheads="1"/>
          </p:cNvSpPr>
          <p:nvPr/>
        </p:nvSpPr>
        <p:spPr bwMode="auto">
          <a:xfrm>
            <a:off x="466725" y="6400800"/>
            <a:ext cx="4845050" cy="457200"/>
          </a:xfrm>
          <a:prstGeom prst="rect">
            <a:avLst/>
          </a:prstGeom>
          <a:noFill/>
          <a:ln w="12700">
            <a:noFill/>
            <a:miter lim="800000"/>
            <a:headEnd type="none" w="lg" len="med"/>
            <a:tailEnd type="none" w="lg" len="med"/>
          </a:ln>
          <a:effectLst/>
        </p:spPr>
        <p:txBody>
          <a:bodyPr wrap="none" anchor="ctr">
            <a:spAutoFit/>
          </a:bodyPr>
          <a:lstStyle/>
          <a:p>
            <a:r>
              <a:rPr lang="en-US" sz="2400"/>
              <a:t>Discharge into a reservoir?_________</a:t>
            </a:r>
          </a:p>
        </p:txBody>
      </p:sp>
      <p:sp>
        <p:nvSpPr>
          <p:cNvPr id="156704" name="Comment 32"/>
          <p:cNvSpPr>
            <a:spLocks noChangeArrowheads="1"/>
          </p:cNvSpPr>
          <p:nvPr/>
        </p:nvSpPr>
        <p:spPr bwMode="auto">
          <a:xfrm>
            <a:off x="412750" y="1958975"/>
            <a:ext cx="1562100" cy="519113"/>
          </a:xfrm>
          <a:prstGeom prst="rect">
            <a:avLst/>
          </a:prstGeom>
          <a:noFill/>
          <a:ln w="12700">
            <a:noFill/>
            <a:miter lim="800000"/>
            <a:headEnd type="none" w="sm" len="sm"/>
            <a:tailEnd type="none" w="sm" len="sm"/>
          </a:ln>
          <a:effectLst/>
        </p:spPr>
        <p:txBody>
          <a:bodyPr>
            <a:spAutoFit/>
          </a:bodyPr>
          <a:lstStyle/>
          <a:p>
            <a:pPr>
              <a:buClr>
                <a:schemeClr val="hlink"/>
              </a:buClr>
              <a:buFont typeface="Monotype Sorts" pitchFamily="2" charset="2"/>
              <a:buNone/>
            </a:pPr>
            <a:r>
              <a:rPr lang="en-US" dirty="0">
                <a:solidFill>
                  <a:schemeClr val="tx2"/>
                </a:solidFill>
              </a:rPr>
              <a:t>Energy</a:t>
            </a:r>
          </a:p>
        </p:txBody>
      </p:sp>
      <p:sp>
        <p:nvSpPr>
          <p:cNvPr id="156705" name="Comment 33"/>
          <p:cNvSpPr>
            <a:spLocks noChangeArrowheads="1"/>
          </p:cNvSpPr>
          <p:nvPr/>
        </p:nvSpPr>
        <p:spPr bwMode="auto">
          <a:xfrm>
            <a:off x="228600" y="3013075"/>
            <a:ext cx="1930400" cy="519113"/>
          </a:xfrm>
          <a:prstGeom prst="rect">
            <a:avLst/>
          </a:prstGeom>
          <a:noFill/>
          <a:ln w="12700">
            <a:noFill/>
            <a:miter lim="800000"/>
            <a:headEnd type="none" w="sm" len="sm"/>
            <a:tailEnd type="none" w="sm" len="sm"/>
          </a:ln>
          <a:effectLst/>
        </p:spPr>
        <p:txBody>
          <a:bodyPr>
            <a:spAutoFit/>
          </a:bodyPr>
          <a:lstStyle/>
          <a:p>
            <a:pPr>
              <a:buClr>
                <a:schemeClr val="hlink"/>
              </a:buClr>
              <a:buFont typeface="Monotype Sorts" pitchFamily="2" charset="2"/>
              <a:buNone/>
            </a:pPr>
            <a:r>
              <a:rPr lang="en-US">
                <a:solidFill>
                  <a:schemeClr val="tx2"/>
                </a:solidFill>
              </a:rPr>
              <a:t>Momentum</a:t>
            </a:r>
          </a:p>
        </p:txBody>
      </p:sp>
      <p:sp>
        <p:nvSpPr>
          <p:cNvPr id="156706" name="Comment 34"/>
          <p:cNvSpPr>
            <a:spLocks noChangeArrowheads="1"/>
          </p:cNvSpPr>
          <p:nvPr/>
        </p:nvSpPr>
        <p:spPr bwMode="auto">
          <a:xfrm>
            <a:off x="6591300" y="1958975"/>
            <a:ext cx="1003300" cy="519113"/>
          </a:xfrm>
          <a:prstGeom prst="rect">
            <a:avLst/>
          </a:prstGeom>
          <a:noFill/>
          <a:ln w="12700">
            <a:noFill/>
            <a:miter lim="800000"/>
            <a:headEnd type="none" w="sm" len="sm"/>
            <a:tailEnd type="none" w="sm" len="sm"/>
          </a:ln>
          <a:effectLst/>
        </p:spPr>
        <p:txBody>
          <a:bodyPr>
            <a:spAutoFit/>
          </a:bodyPr>
          <a:lstStyle/>
          <a:p>
            <a:pPr>
              <a:buClr>
                <a:schemeClr val="hlink"/>
              </a:buClr>
              <a:buFont typeface="Monotype Sorts" pitchFamily="2" charset="2"/>
              <a:buNone/>
            </a:pPr>
            <a:r>
              <a:rPr lang="en-US">
                <a:solidFill>
                  <a:schemeClr val="tx2"/>
                </a:solidFill>
              </a:rPr>
              <a:t>Mass</a:t>
            </a:r>
          </a:p>
        </p:txBody>
      </p:sp>
      <p:sp>
        <p:nvSpPr>
          <p:cNvPr id="156707" name="Text Box 35"/>
          <p:cNvSpPr txBox="1">
            <a:spLocks noChangeArrowheads="1"/>
          </p:cNvSpPr>
          <p:nvPr/>
        </p:nvSpPr>
        <p:spPr bwMode="auto">
          <a:xfrm>
            <a:off x="4048125" y="6400800"/>
            <a:ext cx="920750" cy="457200"/>
          </a:xfrm>
          <a:prstGeom prst="rect">
            <a:avLst/>
          </a:prstGeom>
          <a:noFill/>
          <a:ln w="12700">
            <a:noFill/>
            <a:miter lim="800000"/>
            <a:headEnd type="none" w="lg" len="med"/>
            <a:tailEnd type="none" w="lg" len="med"/>
          </a:ln>
          <a:effectLst/>
        </p:spPr>
        <p:txBody>
          <a:bodyPr wrap="none" anchor="ctr">
            <a:spAutoFit/>
          </a:bodyPr>
          <a:lstStyle/>
          <a:p>
            <a:r>
              <a:rPr lang="en-US" sz="2400">
                <a:solidFill>
                  <a:schemeClr val="tx2"/>
                </a:solidFill>
              </a:rPr>
              <a:t>K</a:t>
            </a:r>
            <a:r>
              <a:rPr lang="en-US" sz="2400" baseline="-25000">
                <a:solidFill>
                  <a:schemeClr val="tx2"/>
                </a:solidFill>
              </a:rPr>
              <a:t>ex</a:t>
            </a:r>
            <a:r>
              <a:rPr lang="en-US" sz="2400">
                <a:solidFill>
                  <a:schemeClr val="tx2"/>
                </a:solidFill>
              </a:rPr>
              <a:t>=1</a:t>
            </a:r>
          </a:p>
        </p:txBody>
      </p:sp>
      <p:graphicFrame>
        <p:nvGraphicFramePr>
          <p:cNvPr id="156708" name="Object 36"/>
          <p:cNvGraphicFramePr>
            <a:graphicFrameLocks noChangeAspect="1"/>
          </p:cNvGraphicFramePr>
          <p:nvPr/>
        </p:nvGraphicFramePr>
        <p:xfrm>
          <a:off x="1720850" y="1828800"/>
          <a:ext cx="4121150" cy="828675"/>
        </p:xfrm>
        <a:graphic>
          <a:graphicData uri="http://schemas.openxmlformats.org/presentationml/2006/ole">
            <mc:AlternateContent xmlns:mc="http://schemas.openxmlformats.org/markup-compatibility/2006">
              <mc:Choice xmlns:v="urn:schemas-microsoft-com:vml" Requires="v">
                <p:oleObj spid="_x0000_s156748" name="Equation" r:id="rId16" imgW="3136680" imgH="825480" progId="Equation.DSMT4">
                  <p:embed/>
                </p:oleObj>
              </mc:Choice>
              <mc:Fallback>
                <p:oleObj name="Equation" r:id="rId16" imgW="3136680" imgH="825480" progId="Equation.DSMT4">
                  <p:embed/>
                  <p:pic>
                    <p:nvPicPr>
                      <p:cNvPr id="0" name="Picture 3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20850" y="1828800"/>
                        <a:ext cx="4121150" cy="828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56709" name="Object 37"/>
          <p:cNvGraphicFramePr>
            <a:graphicFrameLocks noChangeAspect="1"/>
          </p:cNvGraphicFramePr>
          <p:nvPr/>
        </p:nvGraphicFramePr>
        <p:xfrm>
          <a:off x="2033588" y="2660650"/>
          <a:ext cx="4052887" cy="1223963"/>
        </p:xfrm>
        <a:graphic>
          <a:graphicData uri="http://schemas.openxmlformats.org/presentationml/2006/ole">
            <mc:AlternateContent xmlns:mc="http://schemas.openxmlformats.org/markup-compatibility/2006">
              <mc:Choice xmlns:v="urn:schemas-microsoft-com:vml" Requires="v">
                <p:oleObj spid="_x0000_s156749" name="Equation" r:id="rId18" imgW="3085920" imgH="1218960" progId="Equation.DSMT4">
                  <p:embed/>
                </p:oleObj>
              </mc:Choice>
              <mc:Fallback>
                <p:oleObj name="Equation" r:id="rId18" imgW="3085920" imgH="1218960" progId="Equation.DSMT4">
                  <p:embed/>
                  <p:pic>
                    <p:nvPicPr>
                      <p:cNvPr id="0" name="Picture 3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033588" y="2660650"/>
                        <a:ext cx="4052887" cy="12239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pSp>
        <p:nvGrpSpPr>
          <p:cNvPr id="156710" name="Group 38"/>
          <p:cNvGrpSpPr>
            <a:grpSpLocks/>
          </p:cNvGrpSpPr>
          <p:nvPr/>
        </p:nvGrpSpPr>
        <p:grpSpPr bwMode="auto">
          <a:xfrm>
            <a:off x="809625" y="4143375"/>
            <a:ext cx="1289050" cy="1192213"/>
            <a:chOff x="510" y="2610"/>
            <a:chExt cx="812" cy="751"/>
          </a:xfrm>
        </p:grpSpPr>
        <p:sp>
          <p:nvSpPr>
            <p:cNvPr id="156711" name="Text Box 39"/>
            <p:cNvSpPr txBox="1">
              <a:spLocks noChangeArrowheads="1"/>
            </p:cNvSpPr>
            <p:nvPr/>
          </p:nvSpPr>
          <p:spPr bwMode="auto">
            <a:xfrm>
              <a:off x="510" y="2610"/>
              <a:ext cx="228" cy="327"/>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2</a:t>
              </a:r>
            </a:p>
          </p:txBody>
        </p:sp>
        <p:sp>
          <p:nvSpPr>
            <p:cNvPr id="156712" name="Text Box 40"/>
            <p:cNvSpPr txBox="1">
              <a:spLocks noChangeArrowheads="1"/>
            </p:cNvSpPr>
            <p:nvPr/>
          </p:nvSpPr>
          <p:spPr bwMode="auto">
            <a:xfrm>
              <a:off x="1094" y="2618"/>
              <a:ext cx="228" cy="327"/>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2</a:t>
              </a:r>
            </a:p>
          </p:txBody>
        </p:sp>
        <p:sp>
          <p:nvSpPr>
            <p:cNvPr id="156713" name="Text Box 41"/>
            <p:cNvSpPr txBox="1">
              <a:spLocks noChangeArrowheads="1"/>
            </p:cNvSpPr>
            <p:nvPr/>
          </p:nvSpPr>
          <p:spPr bwMode="auto">
            <a:xfrm>
              <a:off x="1046" y="3034"/>
              <a:ext cx="228" cy="327"/>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2</a:t>
              </a:r>
            </a:p>
          </p:txBody>
        </p:sp>
      </p:grpSp>
      <p:graphicFrame>
        <p:nvGraphicFramePr>
          <p:cNvPr id="156714" name="Object 42"/>
          <p:cNvGraphicFramePr>
            <a:graphicFrameLocks noChangeAspect="1"/>
          </p:cNvGraphicFramePr>
          <p:nvPr/>
        </p:nvGraphicFramePr>
        <p:xfrm>
          <a:off x="477838" y="7215188"/>
          <a:ext cx="3203575" cy="969962"/>
        </p:xfrm>
        <a:graphic>
          <a:graphicData uri="http://schemas.openxmlformats.org/presentationml/2006/ole">
            <mc:AlternateContent xmlns:mc="http://schemas.openxmlformats.org/markup-compatibility/2006">
              <mc:Choice xmlns:v="urn:schemas-microsoft-com:vml" Requires="v">
                <p:oleObj spid="_x0000_s156750" name="Equation" r:id="rId20" imgW="2438280" imgH="965160" progId="Equation.DSMT4">
                  <p:embed/>
                </p:oleObj>
              </mc:Choice>
              <mc:Fallback>
                <p:oleObj name="Equation" r:id="rId20" imgW="2438280" imgH="965160" progId="Equation.DSMT4">
                  <p:embed/>
                  <p:pic>
                    <p:nvPicPr>
                      <p:cNvPr id="0" name="Picture 4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77838" y="7215188"/>
                        <a:ext cx="3203575" cy="9699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44" name="Line 56"/>
          <p:cNvSpPr>
            <a:spLocks noChangeShapeType="1"/>
          </p:cNvSpPr>
          <p:nvPr/>
        </p:nvSpPr>
        <p:spPr bwMode="auto">
          <a:xfrm>
            <a:off x="228600" y="4343400"/>
            <a:ext cx="8686800" cy="0"/>
          </a:xfrm>
          <a:prstGeom prst="line">
            <a:avLst/>
          </a:prstGeom>
          <a:noFill/>
          <a:ln w="38100">
            <a:solidFill>
              <a:schemeClr val="hlink"/>
            </a:solidFill>
            <a:round/>
            <a:headEnd type="none" w="lg" len="med"/>
            <a:tailEnd type="none" w="lg" len="med"/>
          </a:ln>
          <a:effectLst/>
        </p:spPr>
        <p:txBody>
          <a:bodyPr wrap="none" anchor="ctr">
            <a:spAutoFit/>
          </a:bodyPr>
          <a:lstStyle/>
          <a:p>
            <a:endParaRPr lang="en-US"/>
          </a:p>
        </p:txBody>
      </p:sp>
      <p:sp>
        <p:nvSpPr>
          <p:cNvPr id="29698" name="Rectangle 2"/>
          <p:cNvSpPr>
            <a:spLocks noGrp="1" noChangeArrowheads="1"/>
          </p:cNvSpPr>
          <p:nvPr>
            <p:ph type="title"/>
          </p:nvPr>
        </p:nvSpPr>
        <p:spPr>
          <a:xfrm>
            <a:off x="685800" y="304800"/>
            <a:ext cx="3657600" cy="1143000"/>
          </a:xfrm>
        </p:spPr>
        <p:txBody>
          <a:bodyPr lIns="90488" tIns="44450" rIns="90488" bIns="44450" anchor="b"/>
          <a:lstStyle/>
          <a:p>
            <a:pPr>
              <a:defRPr/>
            </a:pPr>
            <a:r>
              <a:rPr lang="en-US" dirty="0" smtClean="0"/>
              <a:t>Inlet Manifold</a:t>
            </a:r>
          </a:p>
        </p:txBody>
      </p:sp>
      <p:grpSp>
        <p:nvGrpSpPr>
          <p:cNvPr id="63492" name="Group 24"/>
          <p:cNvGrpSpPr>
            <a:grpSpLocks/>
          </p:cNvGrpSpPr>
          <p:nvPr/>
        </p:nvGrpSpPr>
        <p:grpSpPr bwMode="auto">
          <a:xfrm>
            <a:off x="777875" y="4708525"/>
            <a:ext cx="7713663" cy="1727200"/>
            <a:chOff x="2564" y="2924"/>
            <a:chExt cx="2928" cy="1088"/>
          </a:xfrm>
        </p:grpSpPr>
        <p:sp>
          <p:nvSpPr>
            <p:cNvPr id="63512" name="Rectangle 25"/>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3513"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63493" name="Group 67"/>
          <p:cNvGrpSpPr>
            <a:grpSpLocks/>
          </p:cNvGrpSpPr>
          <p:nvPr/>
        </p:nvGrpSpPr>
        <p:grpSpPr bwMode="auto">
          <a:xfrm>
            <a:off x="1295400" y="4267200"/>
            <a:ext cx="381000" cy="533400"/>
            <a:chOff x="2514600" y="4267200"/>
            <a:chExt cx="381000" cy="533400"/>
          </a:xfrm>
        </p:grpSpPr>
        <p:sp>
          <p:nvSpPr>
            <p:cNvPr id="63510" name="TextBox 55"/>
            <p:cNvSpPr txBox="1">
              <a:spLocks noChangeArrowheads="1"/>
            </p:cNvSpPr>
            <p:nvPr/>
          </p:nvSpPr>
          <p:spPr bwMode="auto">
            <a:xfrm>
              <a:off x="2514600" y="4267200"/>
              <a:ext cx="364202" cy="523220"/>
            </a:xfrm>
            <a:prstGeom prst="rect">
              <a:avLst/>
            </a:prstGeom>
            <a:noFill/>
            <a:ln w="9525">
              <a:noFill/>
              <a:miter lim="800000"/>
              <a:headEnd/>
              <a:tailEnd/>
            </a:ln>
          </p:spPr>
          <p:txBody>
            <a:bodyPr wrap="none">
              <a:spAutoFit/>
            </a:bodyPr>
            <a:lstStyle/>
            <a:p>
              <a:r>
                <a:rPr lang="en-US"/>
                <a:t>1</a:t>
              </a:r>
            </a:p>
          </p:txBody>
        </p:sp>
        <p:sp>
          <p:nvSpPr>
            <p:cNvPr id="63511" name="Rectangle 57"/>
            <p:cNvSpPr>
              <a:spLocks noChangeArrowheads="1"/>
            </p:cNvSpPr>
            <p:nvPr/>
          </p:nvSpPr>
          <p:spPr bwMode="auto">
            <a:xfrm>
              <a:off x="25146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grpSp>
      <p:grpSp>
        <p:nvGrpSpPr>
          <p:cNvPr id="63494" name="Group 65"/>
          <p:cNvGrpSpPr>
            <a:grpSpLocks/>
          </p:cNvGrpSpPr>
          <p:nvPr/>
        </p:nvGrpSpPr>
        <p:grpSpPr bwMode="auto">
          <a:xfrm>
            <a:off x="5584825" y="4267200"/>
            <a:ext cx="663575" cy="533400"/>
            <a:chOff x="6248400" y="4267200"/>
            <a:chExt cx="663964" cy="533400"/>
          </a:xfrm>
        </p:grpSpPr>
        <p:sp>
          <p:nvSpPr>
            <p:cNvPr id="63508" name="Rectangle 58"/>
            <p:cNvSpPr>
              <a:spLocks noChangeArrowheads="1"/>
            </p:cNvSpPr>
            <p:nvPr/>
          </p:nvSpPr>
          <p:spPr bwMode="auto">
            <a:xfrm>
              <a:off x="6400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9" name="TextBox 59"/>
            <p:cNvSpPr txBox="1">
              <a:spLocks noChangeArrowheads="1"/>
            </p:cNvSpPr>
            <p:nvPr/>
          </p:nvSpPr>
          <p:spPr bwMode="auto">
            <a:xfrm>
              <a:off x="6248400" y="4267200"/>
              <a:ext cx="663964" cy="523220"/>
            </a:xfrm>
            <a:prstGeom prst="rect">
              <a:avLst/>
            </a:prstGeom>
            <a:noFill/>
            <a:ln w="9525">
              <a:noFill/>
              <a:miter lim="800000"/>
              <a:headEnd/>
              <a:tailEnd/>
            </a:ln>
          </p:spPr>
          <p:txBody>
            <a:bodyPr wrap="none">
              <a:spAutoFit/>
            </a:bodyPr>
            <a:lstStyle/>
            <a:p>
              <a:r>
                <a:rPr lang="en-US"/>
                <a:t>n-1</a:t>
              </a:r>
            </a:p>
          </p:txBody>
        </p:sp>
      </p:grpSp>
      <p:grpSp>
        <p:nvGrpSpPr>
          <p:cNvPr id="63495" name="Group 66"/>
          <p:cNvGrpSpPr>
            <a:grpSpLocks/>
          </p:cNvGrpSpPr>
          <p:nvPr/>
        </p:nvGrpSpPr>
        <p:grpSpPr bwMode="auto">
          <a:xfrm>
            <a:off x="3505200" y="4267200"/>
            <a:ext cx="381000" cy="533400"/>
            <a:chOff x="4495800" y="4267200"/>
            <a:chExt cx="381000" cy="533400"/>
          </a:xfrm>
        </p:grpSpPr>
        <p:sp>
          <p:nvSpPr>
            <p:cNvPr id="63506" name="Rectangle 60"/>
            <p:cNvSpPr>
              <a:spLocks noChangeArrowheads="1"/>
            </p:cNvSpPr>
            <p:nvPr/>
          </p:nvSpPr>
          <p:spPr bwMode="auto">
            <a:xfrm>
              <a:off x="4495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7" name="TextBox 61"/>
            <p:cNvSpPr txBox="1">
              <a:spLocks noChangeArrowheads="1"/>
            </p:cNvSpPr>
            <p:nvPr/>
          </p:nvSpPr>
          <p:spPr bwMode="auto">
            <a:xfrm>
              <a:off x="4512598" y="4267200"/>
              <a:ext cx="364202" cy="523220"/>
            </a:xfrm>
            <a:prstGeom prst="rect">
              <a:avLst/>
            </a:prstGeom>
            <a:noFill/>
            <a:ln w="9525">
              <a:noFill/>
              <a:miter lim="800000"/>
              <a:headEnd/>
              <a:tailEnd/>
            </a:ln>
          </p:spPr>
          <p:txBody>
            <a:bodyPr wrap="none">
              <a:spAutoFit/>
            </a:bodyPr>
            <a:lstStyle/>
            <a:p>
              <a:r>
                <a:rPr lang="en-US"/>
                <a:t>2</a:t>
              </a:r>
            </a:p>
          </p:txBody>
        </p:sp>
      </p:grpSp>
      <p:grpSp>
        <p:nvGrpSpPr>
          <p:cNvPr id="63496" name="Group 64"/>
          <p:cNvGrpSpPr>
            <a:grpSpLocks/>
          </p:cNvGrpSpPr>
          <p:nvPr/>
        </p:nvGrpSpPr>
        <p:grpSpPr bwMode="auto">
          <a:xfrm>
            <a:off x="7924800" y="4267200"/>
            <a:ext cx="381000" cy="533400"/>
            <a:chOff x="7924800" y="4267200"/>
            <a:chExt cx="381000" cy="533400"/>
          </a:xfrm>
        </p:grpSpPr>
        <p:sp>
          <p:nvSpPr>
            <p:cNvPr id="63504" name="Rectangle 62"/>
            <p:cNvSpPr>
              <a:spLocks noChangeArrowheads="1"/>
            </p:cNvSpPr>
            <p:nvPr/>
          </p:nvSpPr>
          <p:spPr bwMode="auto">
            <a:xfrm>
              <a:off x="7924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5" name="TextBox 63"/>
            <p:cNvSpPr txBox="1">
              <a:spLocks noChangeArrowheads="1"/>
            </p:cNvSpPr>
            <p:nvPr/>
          </p:nvSpPr>
          <p:spPr bwMode="auto">
            <a:xfrm>
              <a:off x="7941598" y="4267200"/>
              <a:ext cx="364202" cy="523220"/>
            </a:xfrm>
            <a:prstGeom prst="rect">
              <a:avLst/>
            </a:prstGeom>
            <a:noFill/>
            <a:ln w="9525">
              <a:noFill/>
              <a:miter lim="800000"/>
              <a:headEnd/>
              <a:tailEnd/>
            </a:ln>
          </p:spPr>
          <p:txBody>
            <a:bodyPr wrap="none">
              <a:spAutoFit/>
            </a:bodyPr>
            <a:lstStyle/>
            <a:p>
              <a:r>
                <a:rPr lang="en-US"/>
                <a:t>n</a:t>
              </a:r>
            </a:p>
          </p:txBody>
        </p:sp>
      </p:grpSp>
      <p:sp>
        <p:nvSpPr>
          <p:cNvPr id="63497" name="Rectangle 25"/>
          <p:cNvSpPr>
            <a:spLocks noChangeArrowheads="1"/>
          </p:cNvSpPr>
          <p:nvPr/>
        </p:nvSpPr>
        <p:spPr bwMode="auto">
          <a:xfrm rot="5400000">
            <a:off x="7612856" y="5533232"/>
            <a:ext cx="1693863" cy="76200"/>
          </a:xfrm>
          <a:prstGeom prst="rect">
            <a:avLst/>
          </a:prstGeom>
          <a:solidFill>
            <a:schemeClr val="accent1"/>
          </a:solidFill>
          <a:ln w="12700">
            <a:solidFill>
              <a:schemeClr val="tx1"/>
            </a:solidFill>
            <a:miter lim="800000"/>
            <a:headEnd/>
            <a:tailEnd/>
          </a:ln>
        </p:spPr>
        <p:txBody>
          <a:bodyPr wrap="none" anchor="ctr"/>
          <a:lstStyle/>
          <a:p>
            <a:endParaRPr lang="en-US"/>
          </a:p>
        </p:txBody>
      </p:sp>
      <p:grpSp>
        <p:nvGrpSpPr>
          <p:cNvPr id="63499" name="Group 123"/>
          <p:cNvGrpSpPr>
            <a:grpSpLocks/>
          </p:cNvGrpSpPr>
          <p:nvPr/>
        </p:nvGrpSpPr>
        <p:grpSpPr bwMode="auto">
          <a:xfrm>
            <a:off x="1446213" y="4648200"/>
            <a:ext cx="6630987" cy="382588"/>
            <a:chOff x="1446211" y="4114006"/>
            <a:chExt cx="6630988" cy="915988"/>
          </a:xfrm>
        </p:grpSpPr>
        <p:cxnSp>
          <p:nvCxnSpPr>
            <p:cNvPr id="63500" name="Straight Arrow Connector 119"/>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63501" name="Straight Arrow Connector 120"/>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63502" name="Straight Arrow Connector 121"/>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63503" name="Straight Arrow Connector 122"/>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63515" name="Line 27"/>
          <p:cNvSpPr>
            <a:spLocks noChangeShapeType="1"/>
          </p:cNvSpPr>
          <p:nvPr/>
        </p:nvSpPr>
        <p:spPr bwMode="auto">
          <a:xfrm>
            <a:off x="838200" y="5181600"/>
            <a:ext cx="57150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63525" name="Freeform 37"/>
          <p:cNvSpPr>
            <a:spLocks/>
          </p:cNvSpPr>
          <p:nvPr/>
        </p:nvSpPr>
        <p:spPr bwMode="auto">
          <a:xfrm>
            <a:off x="0" y="3581400"/>
            <a:ext cx="8305800" cy="381000"/>
          </a:xfrm>
          <a:custGeom>
            <a:avLst/>
            <a:gdLst/>
            <a:ahLst/>
            <a:cxnLst>
              <a:cxn ang="0">
                <a:pos x="5232" y="144"/>
              </a:cxn>
              <a:cxn ang="0">
                <a:pos x="3840" y="96"/>
              </a:cxn>
              <a:cxn ang="0">
                <a:pos x="3840" y="192"/>
              </a:cxn>
              <a:cxn ang="0">
                <a:pos x="2448" y="96"/>
              </a:cxn>
              <a:cxn ang="0">
                <a:pos x="2448" y="240"/>
              </a:cxn>
              <a:cxn ang="0">
                <a:pos x="1056" y="48"/>
              </a:cxn>
              <a:cxn ang="0">
                <a:pos x="1056" y="192"/>
              </a:cxn>
              <a:cxn ang="0">
                <a:pos x="0" y="0"/>
              </a:cxn>
            </a:cxnLst>
            <a:rect l="0" t="0" r="r" b="b"/>
            <a:pathLst>
              <a:path w="5232" h="240">
                <a:moveTo>
                  <a:pt x="5232" y="144"/>
                </a:moveTo>
                <a:lnTo>
                  <a:pt x="3840" y="96"/>
                </a:lnTo>
                <a:lnTo>
                  <a:pt x="3840" y="192"/>
                </a:lnTo>
                <a:lnTo>
                  <a:pt x="2448" y="96"/>
                </a:lnTo>
                <a:lnTo>
                  <a:pt x="2448" y="240"/>
                </a:lnTo>
                <a:lnTo>
                  <a:pt x="1056" y="48"/>
                </a:lnTo>
                <a:lnTo>
                  <a:pt x="1056" y="192"/>
                </a:lnTo>
                <a:lnTo>
                  <a:pt x="0" y="0"/>
                </a:lnTo>
              </a:path>
            </a:pathLst>
          </a:custGeom>
          <a:noFill/>
          <a:ln w="28575" cap="flat" cmpd="sng">
            <a:solidFill>
              <a:schemeClr val="accent1"/>
            </a:solidFill>
            <a:prstDash val="solid"/>
            <a:round/>
            <a:headEnd type="none" w="lg" len="med"/>
            <a:tailEnd type="none" w="lg" len="med"/>
          </a:ln>
          <a:effectLst/>
        </p:spPr>
        <p:txBody>
          <a:bodyPr wrap="none" anchor="ctr">
            <a:spAutoFit/>
          </a:bodyPr>
          <a:lstStyle/>
          <a:p>
            <a:endParaRPr lang="en-US"/>
          </a:p>
        </p:txBody>
      </p:sp>
      <p:grpSp>
        <p:nvGrpSpPr>
          <p:cNvPr id="63530" name="Group 42"/>
          <p:cNvGrpSpPr>
            <a:grpSpLocks/>
          </p:cNvGrpSpPr>
          <p:nvPr/>
        </p:nvGrpSpPr>
        <p:grpSpPr bwMode="auto">
          <a:xfrm>
            <a:off x="-533400" y="2730500"/>
            <a:ext cx="8839200" cy="1003300"/>
            <a:chOff x="-336" y="1720"/>
            <a:chExt cx="5568" cy="632"/>
          </a:xfrm>
        </p:grpSpPr>
        <p:sp>
          <p:nvSpPr>
            <p:cNvPr id="63526" name="Line 38"/>
            <p:cNvSpPr>
              <a:spLocks noChangeShapeType="1"/>
            </p:cNvSpPr>
            <p:nvPr/>
          </p:nvSpPr>
          <p:spPr bwMode="auto">
            <a:xfrm flipH="1" flipV="1">
              <a:off x="3840" y="2304"/>
              <a:ext cx="1392" cy="48"/>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7" name="Line 39"/>
            <p:cNvSpPr>
              <a:spLocks noChangeShapeType="1"/>
            </p:cNvSpPr>
            <p:nvPr/>
          </p:nvSpPr>
          <p:spPr bwMode="auto">
            <a:xfrm flipH="1" flipV="1">
              <a:off x="2448" y="2192"/>
              <a:ext cx="1392" cy="96"/>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8" name="Line 40"/>
            <p:cNvSpPr>
              <a:spLocks noChangeShapeType="1"/>
            </p:cNvSpPr>
            <p:nvPr/>
          </p:nvSpPr>
          <p:spPr bwMode="auto">
            <a:xfrm flipH="1" flipV="1">
              <a:off x="1056" y="1976"/>
              <a:ext cx="1392" cy="192"/>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9" name="Line 41"/>
            <p:cNvSpPr>
              <a:spLocks noChangeShapeType="1"/>
            </p:cNvSpPr>
            <p:nvPr/>
          </p:nvSpPr>
          <p:spPr bwMode="auto">
            <a:xfrm flipH="1" flipV="1">
              <a:off x="-336" y="1720"/>
              <a:ext cx="1392" cy="240"/>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grpSp>
      <p:sp>
        <p:nvSpPr>
          <p:cNvPr id="63531" name="Rectangle 9"/>
          <p:cNvSpPr>
            <a:spLocks noChangeArrowheads="1"/>
          </p:cNvSpPr>
          <p:nvPr/>
        </p:nvSpPr>
        <p:spPr bwMode="auto">
          <a:xfrm>
            <a:off x="685800" y="2819400"/>
            <a:ext cx="785813"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2"/>
                </a:solidFill>
                <a:latin typeface="Book Antiqua" pitchFamily="18" charset="0"/>
              </a:rPr>
              <a:t>EGL</a:t>
            </a:r>
          </a:p>
        </p:txBody>
      </p:sp>
      <p:graphicFrame>
        <p:nvGraphicFramePr>
          <p:cNvPr id="63532" name="Object 44"/>
          <p:cNvGraphicFramePr>
            <a:graphicFrameLocks noChangeAspect="1"/>
          </p:cNvGraphicFramePr>
          <p:nvPr/>
        </p:nvGraphicFramePr>
        <p:xfrm>
          <a:off x="4800600" y="228600"/>
          <a:ext cx="4052888" cy="1223963"/>
        </p:xfrm>
        <a:graphic>
          <a:graphicData uri="http://schemas.openxmlformats.org/presentationml/2006/ole">
            <mc:AlternateContent xmlns:mc="http://schemas.openxmlformats.org/markup-compatibility/2006">
              <mc:Choice xmlns:v="urn:schemas-microsoft-com:vml" Requires="v">
                <p:oleObj spid="_x0000_s63544" name="Equation" r:id="rId4" imgW="3085920" imgH="1218960" progId="Equation.DSMT4">
                  <p:embed/>
                </p:oleObj>
              </mc:Choice>
              <mc:Fallback>
                <p:oleObj name="Equation" r:id="rId4" imgW="3085920" imgH="1218960" progId="Equation.DSMT4">
                  <p:embed/>
                  <p:pic>
                    <p:nvPicPr>
                      <p:cNvPr id="0" name="Picture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228600"/>
                        <a:ext cx="4052888" cy="12239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63533" name="Object 45"/>
          <p:cNvGraphicFramePr>
            <a:graphicFrameLocks noChangeAspect="1"/>
          </p:cNvGraphicFramePr>
          <p:nvPr/>
        </p:nvGraphicFramePr>
        <p:xfrm>
          <a:off x="228600" y="1905000"/>
          <a:ext cx="4219575" cy="841375"/>
        </p:xfrm>
        <a:graphic>
          <a:graphicData uri="http://schemas.openxmlformats.org/presentationml/2006/ole">
            <mc:AlternateContent xmlns:mc="http://schemas.openxmlformats.org/markup-compatibility/2006">
              <mc:Choice xmlns:v="urn:schemas-microsoft-com:vml" Requires="v">
                <p:oleObj spid="_x0000_s63545" name="Equation" r:id="rId6" imgW="3213000" imgH="838080" progId="Equation.DSMT4">
                  <p:embed/>
                </p:oleObj>
              </mc:Choice>
              <mc:Fallback>
                <p:oleObj name="Equation" r:id="rId6" imgW="3213000" imgH="838080" progId="Equation.DSMT4">
                  <p:embed/>
                  <p:pic>
                    <p:nvPicPr>
                      <p:cNvPr id="0" name="Picture 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 y="1905000"/>
                        <a:ext cx="4219575" cy="8413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63534" name="Object 46"/>
          <p:cNvGraphicFramePr>
            <a:graphicFrameLocks noChangeAspect="1"/>
          </p:cNvGraphicFramePr>
          <p:nvPr/>
        </p:nvGraphicFramePr>
        <p:xfrm>
          <a:off x="4873625" y="1828800"/>
          <a:ext cx="4270375" cy="841375"/>
        </p:xfrm>
        <a:graphic>
          <a:graphicData uri="http://schemas.openxmlformats.org/presentationml/2006/ole">
            <mc:AlternateContent xmlns:mc="http://schemas.openxmlformats.org/markup-compatibility/2006">
              <mc:Choice xmlns:v="urn:schemas-microsoft-com:vml" Requires="v">
                <p:oleObj spid="_x0000_s63546" name="Equation" r:id="rId8" imgW="3251160" imgH="838080" progId="Equation.DSMT4">
                  <p:embed/>
                </p:oleObj>
              </mc:Choice>
              <mc:Fallback>
                <p:oleObj name="Equation" r:id="rId8" imgW="3251160" imgH="838080" progId="Equation.DSMT4">
                  <p:embed/>
                  <p:pic>
                    <p:nvPicPr>
                      <p:cNvPr id="0" name="Picture 4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73625" y="1828800"/>
                        <a:ext cx="4270375" cy="8413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63491" name="Rectangle 9"/>
          <p:cNvSpPr>
            <a:spLocks noChangeArrowheads="1"/>
          </p:cNvSpPr>
          <p:nvPr/>
        </p:nvSpPr>
        <p:spPr bwMode="auto">
          <a:xfrm>
            <a:off x="152400" y="3429000"/>
            <a:ext cx="854075"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1"/>
                </a:solidFill>
                <a:latin typeface="Book Antiqua" pitchFamily="18" charset="0"/>
              </a:rPr>
              <a:t>HGL</a:t>
            </a:r>
          </a:p>
        </p:txBody>
      </p:sp>
      <p:grpSp>
        <p:nvGrpSpPr>
          <p:cNvPr id="63542" name="Group 54"/>
          <p:cNvGrpSpPr>
            <a:grpSpLocks/>
          </p:cNvGrpSpPr>
          <p:nvPr/>
        </p:nvGrpSpPr>
        <p:grpSpPr bwMode="auto">
          <a:xfrm>
            <a:off x="1676400" y="2743200"/>
            <a:ext cx="4648200" cy="1143000"/>
            <a:chOff x="1056" y="1728"/>
            <a:chExt cx="2928" cy="720"/>
          </a:xfrm>
        </p:grpSpPr>
        <p:sp>
          <p:nvSpPr>
            <p:cNvPr id="63535" name="Line 47"/>
            <p:cNvSpPr>
              <a:spLocks noChangeShapeType="1"/>
            </p:cNvSpPr>
            <p:nvPr/>
          </p:nvSpPr>
          <p:spPr bwMode="auto">
            <a:xfrm flipH="1">
              <a:off x="2448" y="1728"/>
              <a:ext cx="1536" cy="720"/>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36" name="Line 48"/>
            <p:cNvSpPr>
              <a:spLocks noChangeShapeType="1"/>
            </p:cNvSpPr>
            <p:nvPr/>
          </p:nvSpPr>
          <p:spPr bwMode="auto">
            <a:xfrm flipH="1">
              <a:off x="3840" y="1728"/>
              <a:ext cx="144" cy="672"/>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37" name="Line 49"/>
            <p:cNvSpPr>
              <a:spLocks noChangeShapeType="1"/>
            </p:cNvSpPr>
            <p:nvPr/>
          </p:nvSpPr>
          <p:spPr bwMode="auto">
            <a:xfrm flipH="1">
              <a:off x="1056" y="1728"/>
              <a:ext cx="2928" cy="624"/>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grpSp>
      <p:sp>
        <p:nvSpPr>
          <p:cNvPr id="63538" name="Text Box 50"/>
          <p:cNvSpPr txBox="1">
            <a:spLocks noChangeArrowheads="1"/>
          </p:cNvSpPr>
          <p:nvPr/>
        </p:nvSpPr>
        <p:spPr bwMode="auto">
          <a:xfrm>
            <a:off x="381000" y="5486400"/>
            <a:ext cx="2452688" cy="519113"/>
          </a:xfrm>
          <a:prstGeom prst="rect">
            <a:avLst/>
          </a:prstGeom>
          <a:noFill/>
          <a:ln w="12700">
            <a:noFill/>
            <a:miter lim="800000"/>
            <a:headEnd type="none" w="lg" len="med"/>
            <a:tailEnd type="none" w="lg" len="med"/>
          </a:ln>
          <a:effectLst/>
        </p:spPr>
        <p:txBody>
          <a:bodyPr wrap="none">
            <a:spAutoFit/>
          </a:bodyPr>
          <a:lstStyle/>
          <a:p>
            <a:r>
              <a:rPr lang="en-US"/>
              <a:t>Major head loss</a:t>
            </a:r>
          </a:p>
        </p:txBody>
      </p:sp>
      <p:grpSp>
        <p:nvGrpSpPr>
          <p:cNvPr id="63543" name="Group 55"/>
          <p:cNvGrpSpPr>
            <a:grpSpLocks/>
          </p:cNvGrpSpPr>
          <p:nvPr/>
        </p:nvGrpSpPr>
        <p:grpSpPr bwMode="auto">
          <a:xfrm>
            <a:off x="2057400" y="3733800"/>
            <a:ext cx="4876800" cy="1676400"/>
            <a:chOff x="1296" y="2352"/>
            <a:chExt cx="3072" cy="1056"/>
          </a:xfrm>
        </p:grpSpPr>
        <p:sp>
          <p:nvSpPr>
            <p:cNvPr id="63539" name="Line 51"/>
            <p:cNvSpPr>
              <a:spLocks noChangeShapeType="1"/>
            </p:cNvSpPr>
            <p:nvPr/>
          </p:nvSpPr>
          <p:spPr bwMode="auto">
            <a:xfrm flipV="1">
              <a:off x="1296" y="2400"/>
              <a:ext cx="480" cy="1008"/>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40" name="Line 52"/>
            <p:cNvSpPr>
              <a:spLocks noChangeShapeType="1"/>
            </p:cNvSpPr>
            <p:nvPr/>
          </p:nvSpPr>
          <p:spPr bwMode="auto">
            <a:xfrm flipV="1">
              <a:off x="1296" y="2400"/>
              <a:ext cx="1728" cy="1008"/>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41" name="Line 53"/>
            <p:cNvSpPr>
              <a:spLocks noChangeShapeType="1"/>
            </p:cNvSpPr>
            <p:nvPr/>
          </p:nvSpPr>
          <p:spPr bwMode="auto">
            <a:xfrm flipV="1">
              <a:off x="1296" y="2352"/>
              <a:ext cx="3072" cy="1056"/>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grpSp>
      <p:sp>
        <p:nvSpPr>
          <p:cNvPr id="46" name="TextBox 45"/>
          <p:cNvSpPr txBox="1"/>
          <p:nvPr/>
        </p:nvSpPr>
        <p:spPr>
          <a:xfrm>
            <a:off x="6397735" y="2743200"/>
            <a:ext cx="2746265" cy="523220"/>
          </a:xfrm>
          <a:prstGeom prst="rect">
            <a:avLst/>
          </a:prstGeom>
          <a:noFill/>
        </p:spPr>
        <p:txBody>
          <a:bodyPr wrap="none" rtlCol="0">
            <a:spAutoFit/>
          </a:bodyPr>
          <a:lstStyle/>
          <a:p>
            <a:r>
              <a:rPr lang="en-US" dirty="0" smtClean="0"/>
              <a:t>Pressure recovery</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35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35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35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5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4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noFill/>
          <a:ln/>
        </p:spPr>
        <p:txBody>
          <a:bodyPr/>
          <a:lstStyle/>
          <a:p>
            <a:r>
              <a:rPr lang="en-US" sz="4000" smtClean="0"/>
              <a:t>What is total </a:t>
            </a:r>
            <a:r>
              <a:rPr lang="en-US" sz="4000" smtClean="0">
                <a:latin typeface="Symbol" pitchFamily="18" charset="2"/>
              </a:rPr>
              <a:t>SD</a:t>
            </a:r>
            <a:r>
              <a:rPr lang="en-US" sz="4000" smtClean="0"/>
              <a:t>H</a:t>
            </a:r>
            <a:r>
              <a:rPr lang="en-US" sz="4000" baseline="-25000" smtClean="0"/>
              <a:t>expansion</a:t>
            </a:r>
            <a:r>
              <a:rPr lang="en-US" sz="4000" smtClean="0"/>
              <a:t> as a function of n?</a:t>
            </a:r>
          </a:p>
        </p:txBody>
      </p:sp>
      <p:graphicFrame>
        <p:nvGraphicFramePr>
          <p:cNvPr id="158724" name="Object 4"/>
          <p:cNvGraphicFramePr>
            <a:graphicFrameLocks noChangeAspect="1"/>
          </p:cNvGraphicFramePr>
          <p:nvPr/>
        </p:nvGraphicFramePr>
        <p:xfrm>
          <a:off x="228600" y="1905000"/>
          <a:ext cx="4270375" cy="841375"/>
        </p:xfrm>
        <a:graphic>
          <a:graphicData uri="http://schemas.openxmlformats.org/presentationml/2006/ole">
            <mc:AlternateContent xmlns:mc="http://schemas.openxmlformats.org/markup-compatibility/2006">
              <mc:Choice xmlns:v="urn:schemas-microsoft-com:vml" Requires="v">
                <p:oleObj spid="_x0000_s158759" name="Equation" r:id="rId4" imgW="3251160" imgH="838080" progId="Equation.DSMT4">
                  <p:embed/>
                </p:oleObj>
              </mc:Choice>
              <mc:Fallback>
                <p:oleObj name="Equation" r:id="rId4" imgW="3251160" imgH="838080" progId="Equation.DSMT4">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905000"/>
                        <a:ext cx="4270375" cy="8413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58726" name="Object 6"/>
          <p:cNvGraphicFramePr>
            <a:graphicFrameLocks noChangeAspect="1"/>
          </p:cNvGraphicFramePr>
          <p:nvPr/>
        </p:nvGraphicFramePr>
        <p:xfrm>
          <a:off x="6019800" y="1905000"/>
          <a:ext cx="1790700" cy="800100"/>
        </p:xfrm>
        <a:graphic>
          <a:graphicData uri="http://schemas.openxmlformats.org/presentationml/2006/ole">
            <mc:AlternateContent xmlns:mc="http://schemas.openxmlformats.org/markup-compatibility/2006">
              <mc:Choice xmlns:v="urn:schemas-microsoft-com:vml" Requires="v">
                <p:oleObj spid="_x0000_s158760" name="Equation" r:id="rId6" imgW="1790640" imgH="799920" progId="Equation.DSMT4">
                  <p:embed/>
                </p:oleObj>
              </mc:Choice>
              <mc:Fallback>
                <p:oleObj name="Equation" r:id="rId6" imgW="1790640" imgH="799920" progId="Equation.DSMT4">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9800" y="1905000"/>
                        <a:ext cx="1790700" cy="800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8727" name="Object 7"/>
          <p:cNvGraphicFramePr>
            <a:graphicFrameLocks noChangeAspect="1"/>
          </p:cNvGraphicFramePr>
          <p:nvPr/>
        </p:nvGraphicFramePr>
        <p:xfrm>
          <a:off x="6629400" y="3962400"/>
          <a:ext cx="2044700" cy="850900"/>
        </p:xfrm>
        <a:graphic>
          <a:graphicData uri="http://schemas.openxmlformats.org/presentationml/2006/ole">
            <mc:AlternateContent xmlns:mc="http://schemas.openxmlformats.org/markup-compatibility/2006">
              <mc:Choice xmlns:v="urn:schemas-microsoft-com:vml" Requires="v">
                <p:oleObj spid="_x0000_s158761" name="Equation" r:id="rId8" imgW="2044440" imgH="850680" progId="Equation.DSMT4">
                  <p:embed/>
                </p:oleObj>
              </mc:Choice>
              <mc:Fallback>
                <p:oleObj name="Equation" r:id="rId8" imgW="2044440" imgH="850680" progId="Equation.DSMT4">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29400" y="3962400"/>
                        <a:ext cx="2044700" cy="850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8728" name="Object 8"/>
          <p:cNvGraphicFramePr>
            <a:graphicFrameLocks noChangeAspect="1"/>
          </p:cNvGraphicFramePr>
          <p:nvPr/>
        </p:nvGraphicFramePr>
        <p:xfrm>
          <a:off x="6692900" y="2895600"/>
          <a:ext cx="1155700" cy="736600"/>
        </p:xfrm>
        <a:graphic>
          <a:graphicData uri="http://schemas.openxmlformats.org/presentationml/2006/ole">
            <mc:AlternateContent xmlns:mc="http://schemas.openxmlformats.org/markup-compatibility/2006">
              <mc:Choice xmlns:v="urn:schemas-microsoft-com:vml" Requires="v">
                <p:oleObj spid="_x0000_s158762" name="Equation" r:id="rId10" imgW="1155600" imgH="736560" progId="Equation.DSMT4">
                  <p:embed/>
                </p:oleObj>
              </mc:Choice>
              <mc:Fallback>
                <p:oleObj name="Equation" r:id="rId10" imgW="1155600" imgH="736560" progId="Equation.DSMT4">
                  <p:embed/>
                  <p:pic>
                    <p:nvPicPr>
                      <p:cNvPr id="0"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92900" y="2895600"/>
                        <a:ext cx="1155700" cy="736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8729" name="Object 9"/>
          <p:cNvGraphicFramePr>
            <a:graphicFrameLocks noChangeAspect="1"/>
          </p:cNvGraphicFramePr>
          <p:nvPr/>
        </p:nvGraphicFramePr>
        <p:xfrm>
          <a:off x="311150" y="2895600"/>
          <a:ext cx="4356100" cy="850900"/>
        </p:xfrm>
        <a:graphic>
          <a:graphicData uri="http://schemas.openxmlformats.org/presentationml/2006/ole">
            <mc:AlternateContent xmlns:mc="http://schemas.openxmlformats.org/markup-compatibility/2006">
              <mc:Choice xmlns:v="urn:schemas-microsoft-com:vml" Requires="v">
                <p:oleObj spid="_x0000_s158763" name="Equation" r:id="rId12" imgW="4356000" imgH="850680" progId="Equation.DSMT4">
                  <p:embed/>
                </p:oleObj>
              </mc:Choice>
              <mc:Fallback>
                <p:oleObj name="Equation" r:id="rId12" imgW="4356000" imgH="850680" progId="Equation.DSMT4">
                  <p:embed/>
                  <p:pic>
                    <p:nvPicPr>
                      <p:cNvPr id="0"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1150" y="2895600"/>
                        <a:ext cx="4356100" cy="850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8730" name="Object 10"/>
          <p:cNvGraphicFramePr>
            <a:graphicFrameLocks noChangeAspect="1"/>
          </p:cNvGraphicFramePr>
          <p:nvPr/>
        </p:nvGraphicFramePr>
        <p:xfrm>
          <a:off x="457200" y="4114800"/>
          <a:ext cx="3479800" cy="838200"/>
        </p:xfrm>
        <a:graphic>
          <a:graphicData uri="http://schemas.openxmlformats.org/presentationml/2006/ole">
            <mc:AlternateContent xmlns:mc="http://schemas.openxmlformats.org/markup-compatibility/2006">
              <mc:Choice xmlns:v="urn:schemas-microsoft-com:vml" Requires="v">
                <p:oleObj spid="_x0000_s158764" name="Equation" r:id="rId14" imgW="3479760" imgH="838080" progId="Equation.DSMT4">
                  <p:embed/>
                </p:oleObj>
              </mc:Choice>
              <mc:Fallback>
                <p:oleObj name="Equation" r:id="rId14" imgW="3479760" imgH="838080" progId="Equation.DSMT4">
                  <p:embed/>
                  <p:pic>
                    <p:nvPicPr>
                      <p:cNvPr id="0" name="Picture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7200" y="4114800"/>
                        <a:ext cx="3479800" cy="838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8731" name="Object 11"/>
          <p:cNvGraphicFramePr>
            <a:graphicFrameLocks noChangeAspect="1"/>
          </p:cNvGraphicFramePr>
          <p:nvPr/>
        </p:nvGraphicFramePr>
        <p:xfrm>
          <a:off x="457200" y="5486400"/>
          <a:ext cx="2895600" cy="825500"/>
        </p:xfrm>
        <a:graphic>
          <a:graphicData uri="http://schemas.openxmlformats.org/presentationml/2006/ole">
            <mc:AlternateContent xmlns:mc="http://schemas.openxmlformats.org/markup-compatibility/2006">
              <mc:Choice xmlns:v="urn:schemas-microsoft-com:vml" Requires="v">
                <p:oleObj spid="_x0000_s158765" name="Equation" r:id="rId16" imgW="2895480" imgH="825480" progId="Equation.DSMT4">
                  <p:embed/>
                </p:oleObj>
              </mc:Choice>
              <mc:Fallback>
                <p:oleObj name="Equation" r:id="rId16" imgW="2895480" imgH="825480" progId="Equation.DSMT4">
                  <p:embed/>
                  <p:pic>
                    <p:nvPicPr>
                      <p:cNvPr id="0" name="Picture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7200" y="5486400"/>
                        <a:ext cx="2895600" cy="825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8732" name="Line 12"/>
          <p:cNvSpPr>
            <a:spLocks noChangeShapeType="1"/>
          </p:cNvSpPr>
          <p:nvPr/>
        </p:nvSpPr>
        <p:spPr bwMode="auto">
          <a:xfrm>
            <a:off x="3657600" y="5943600"/>
            <a:ext cx="8382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58733" name="Text Box 13"/>
          <p:cNvSpPr txBox="1">
            <a:spLocks noChangeArrowheads="1"/>
          </p:cNvSpPr>
          <p:nvPr/>
        </p:nvSpPr>
        <p:spPr bwMode="auto">
          <a:xfrm>
            <a:off x="5089525" y="5629275"/>
            <a:ext cx="3984625" cy="519113"/>
          </a:xfrm>
          <a:prstGeom prst="rect">
            <a:avLst/>
          </a:prstGeom>
          <a:noFill/>
          <a:ln w="12700">
            <a:noFill/>
            <a:miter lim="800000"/>
            <a:headEnd type="none" w="lg" len="med"/>
            <a:tailEnd type="none" w="lg" len="med"/>
          </a:ln>
          <a:effectLst/>
        </p:spPr>
        <p:txBody>
          <a:bodyPr wrap="none">
            <a:spAutoFit/>
          </a:bodyPr>
          <a:lstStyle/>
          <a:p>
            <a:r>
              <a:rPr lang="en-US"/>
              <a:t>Approaches       for large n</a:t>
            </a:r>
          </a:p>
        </p:txBody>
      </p:sp>
      <p:graphicFrame>
        <p:nvGraphicFramePr>
          <p:cNvPr id="158734" name="Object 14"/>
          <p:cNvGraphicFramePr>
            <a:graphicFrameLocks noChangeAspect="1"/>
          </p:cNvGraphicFramePr>
          <p:nvPr/>
        </p:nvGraphicFramePr>
        <p:xfrm>
          <a:off x="6946900" y="5486400"/>
          <a:ext cx="444500" cy="825500"/>
        </p:xfrm>
        <a:graphic>
          <a:graphicData uri="http://schemas.openxmlformats.org/presentationml/2006/ole">
            <mc:AlternateContent xmlns:mc="http://schemas.openxmlformats.org/markup-compatibility/2006">
              <mc:Choice xmlns:v="urn:schemas-microsoft-com:vml" Requires="v">
                <p:oleObj spid="_x0000_s158766" name="Equation" r:id="rId18" imgW="444240" imgH="825480" progId="Equation.DSMT4">
                  <p:embed/>
                </p:oleObj>
              </mc:Choice>
              <mc:Fallback>
                <p:oleObj name="Equation" r:id="rId18" imgW="444240" imgH="825480" progId="Equation.DSMT4">
                  <p:embed/>
                  <p:pic>
                    <p:nvPicPr>
                      <p:cNvPr id="0" name="Picture 1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946900" y="5486400"/>
                        <a:ext cx="444500" cy="825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8735" name="Rectangle 15"/>
          <p:cNvSpPr>
            <a:spLocks noChangeArrowheads="1"/>
          </p:cNvSpPr>
          <p:nvPr/>
        </p:nvSpPr>
        <p:spPr bwMode="auto">
          <a:xfrm>
            <a:off x="9601200" y="18288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6" name="Rectangle 16"/>
          <p:cNvSpPr>
            <a:spLocks noChangeArrowheads="1"/>
          </p:cNvSpPr>
          <p:nvPr/>
        </p:nvSpPr>
        <p:spPr bwMode="auto">
          <a:xfrm>
            <a:off x="9601200" y="27432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7" name="Rectangle 17"/>
          <p:cNvSpPr>
            <a:spLocks noChangeArrowheads="1"/>
          </p:cNvSpPr>
          <p:nvPr/>
        </p:nvSpPr>
        <p:spPr bwMode="auto">
          <a:xfrm>
            <a:off x="9601200" y="38100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8" name="Text Box 18"/>
          <p:cNvSpPr txBox="1">
            <a:spLocks noChangeArrowheads="1"/>
          </p:cNvSpPr>
          <p:nvPr/>
        </p:nvSpPr>
        <p:spPr bwMode="auto">
          <a:xfrm>
            <a:off x="381000" y="6315075"/>
            <a:ext cx="8746305" cy="523220"/>
          </a:xfrm>
          <a:prstGeom prst="rect">
            <a:avLst/>
          </a:prstGeom>
          <a:noFill/>
          <a:ln w="12700">
            <a:noFill/>
            <a:miter lim="800000"/>
            <a:headEnd type="none" w="lg" len="med"/>
            <a:tailEnd type="none" w="lg" len="med"/>
          </a:ln>
          <a:effectLst/>
        </p:spPr>
        <p:txBody>
          <a:bodyPr wrap="none">
            <a:spAutoFit/>
          </a:bodyPr>
          <a:lstStyle/>
          <a:p>
            <a:r>
              <a:rPr lang="en-US" dirty="0" smtClean="0"/>
              <a:t>_______________ is </a:t>
            </a:r>
            <a:r>
              <a:rPr lang="en-US" dirty="0"/>
              <a:t>recovered for very gradual </a:t>
            </a:r>
            <a:r>
              <a:rPr lang="en-US" dirty="0" smtClean="0"/>
              <a:t>expansion.</a:t>
            </a:r>
            <a:endParaRPr lang="en-US" dirty="0"/>
          </a:p>
        </p:txBody>
      </p:sp>
      <p:sp>
        <p:nvSpPr>
          <p:cNvPr id="17" name="Rectangle 16"/>
          <p:cNvSpPr/>
          <p:nvPr/>
        </p:nvSpPr>
        <p:spPr>
          <a:xfrm>
            <a:off x="381000" y="6334780"/>
            <a:ext cx="2856808" cy="523220"/>
          </a:xfrm>
          <a:prstGeom prst="rect">
            <a:avLst/>
          </a:prstGeom>
        </p:spPr>
        <p:txBody>
          <a:bodyPr wrap="none">
            <a:spAutoFit/>
          </a:bodyPr>
          <a:lstStyle/>
          <a:p>
            <a:r>
              <a:rPr lang="en-US" dirty="0" smtClean="0">
                <a:solidFill>
                  <a:schemeClr val="accent4"/>
                </a:solidFill>
              </a:rPr>
              <a:t>All kinetic energy </a:t>
            </a:r>
            <a:endParaRPr lang="en-US" dirty="0">
              <a:solidFill>
                <a:schemeClr val="accent4"/>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fill="hold" grpId="0" nodeType="afterEffect">
                                  <p:stCondLst>
                                    <p:cond delay="0"/>
                                  </p:stCondLst>
                                  <p:childTnLst>
                                    <p:animMotion origin="layout" path="M 0 0  L -0.25 0  E" pathEditMode="relative" ptsTypes="">
                                      <p:cBhvr>
                                        <p:cTn id="6" dur="50" fill="hold"/>
                                        <p:tgtEl>
                                          <p:spTgt spid="158737"/>
                                        </p:tgtEl>
                                        <p:attrNameLst>
                                          <p:attrName>ppt_x</p:attrName>
                                          <p:attrName>ppt_y</p:attrName>
                                        </p:attrNameLst>
                                      </p:cBhvr>
                                    </p:animMotion>
                                  </p:childTnLst>
                                </p:cTn>
                              </p:par>
                              <p:par>
                                <p:cTn id="7" presetID="35" presetClass="path" presetSubtype="0" accel="50000" decel="50000" fill="hold" grpId="0" nodeType="withEffect">
                                  <p:stCondLst>
                                    <p:cond delay="0"/>
                                  </p:stCondLst>
                                  <p:childTnLst>
                                    <p:animMotion origin="layout" path="M 0 0  L -0.25 0  E" pathEditMode="relative" ptsTypes="">
                                      <p:cBhvr>
                                        <p:cTn id="8" dur="50" fill="hold"/>
                                        <p:tgtEl>
                                          <p:spTgt spid="158736"/>
                                        </p:tgtEl>
                                        <p:attrNameLst>
                                          <p:attrName>ppt_x</p:attrName>
                                          <p:attrName>ppt_y</p:attrName>
                                        </p:attrNameLst>
                                      </p:cBhvr>
                                    </p:animMotion>
                                  </p:childTnLst>
                                </p:cTn>
                              </p:par>
                              <p:par>
                                <p:cTn id="9" presetID="35" presetClass="path" presetSubtype="0" accel="50000" decel="50000" fill="hold" grpId="0" nodeType="withEffect">
                                  <p:stCondLst>
                                    <p:cond delay="0"/>
                                  </p:stCondLst>
                                  <p:childTnLst>
                                    <p:animMotion origin="layout" path="M 0 0  L -0.25 0  E" pathEditMode="relative" ptsTypes="">
                                      <p:cBhvr>
                                        <p:cTn id="10" dur="50" fill="hold"/>
                                        <p:tgtEl>
                                          <p:spTgt spid="158735"/>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5873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5873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5873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87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87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35" grpId="0" animBg="1"/>
      <p:bldP spid="158735" grpId="1" animBg="1"/>
      <p:bldP spid="158736" grpId="0" animBg="1"/>
      <p:bldP spid="158736" grpId="1" animBg="1"/>
      <p:bldP spid="158737" grpId="0" animBg="1"/>
      <p:bldP spid="158737" grpId="1" animBg="1"/>
      <p:bldP spid="158738"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lIns="90488" tIns="44450" rIns="90488" bIns="44450" anchor="b"/>
          <a:lstStyle/>
          <a:p>
            <a:pPr>
              <a:defRPr/>
            </a:pPr>
            <a:r>
              <a:rPr lang="en-US" dirty="0" smtClean="0"/>
              <a:t>Outlet Manifold (Launder)</a:t>
            </a:r>
          </a:p>
        </p:txBody>
      </p:sp>
      <p:grpSp>
        <p:nvGrpSpPr>
          <p:cNvPr id="64517" name="Group 24"/>
          <p:cNvGrpSpPr>
            <a:grpSpLocks/>
          </p:cNvGrpSpPr>
          <p:nvPr/>
        </p:nvGrpSpPr>
        <p:grpSpPr bwMode="auto">
          <a:xfrm>
            <a:off x="777875" y="4708525"/>
            <a:ext cx="7713663" cy="1727200"/>
            <a:chOff x="2564" y="2924"/>
            <a:chExt cx="2928" cy="1088"/>
          </a:xfrm>
        </p:grpSpPr>
        <p:sp>
          <p:nvSpPr>
            <p:cNvPr id="64537" name="Rectangle 25"/>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4538"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64518" name="Group 23"/>
          <p:cNvGrpSpPr>
            <a:grpSpLocks/>
          </p:cNvGrpSpPr>
          <p:nvPr/>
        </p:nvGrpSpPr>
        <p:grpSpPr bwMode="auto">
          <a:xfrm>
            <a:off x="1295400" y="4267200"/>
            <a:ext cx="381000" cy="533400"/>
            <a:chOff x="2514600" y="4267200"/>
            <a:chExt cx="381000" cy="533400"/>
          </a:xfrm>
        </p:grpSpPr>
        <p:sp>
          <p:nvSpPr>
            <p:cNvPr id="64535" name="TextBox 24"/>
            <p:cNvSpPr txBox="1">
              <a:spLocks noChangeArrowheads="1"/>
            </p:cNvSpPr>
            <p:nvPr/>
          </p:nvSpPr>
          <p:spPr bwMode="auto">
            <a:xfrm>
              <a:off x="2514600" y="4267200"/>
              <a:ext cx="364202" cy="523220"/>
            </a:xfrm>
            <a:prstGeom prst="rect">
              <a:avLst/>
            </a:prstGeom>
            <a:noFill/>
            <a:ln w="9525">
              <a:noFill/>
              <a:miter lim="800000"/>
              <a:headEnd/>
              <a:tailEnd/>
            </a:ln>
          </p:spPr>
          <p:txBody>
            <a:bodyPr wrap="none">
              <a:spAutoFit/>
            </a:bodyPr>
            <a:lstStyle/>
            <a:p>
              <a:r>
                <a:rPr lang="en-US"/>
                <a:t>1</a:t>
              </a:r>
            </a:p>
          </p:txBody>
        </p:sp>
        <p:sp>
          <p:nvSpPr>
            <p:cNvPr id="64536" name="Rectangle 25"/>
            <p:cNvSpPr>
              <a:spLocks noChangeArrowheads="1"/>
            </p:cNvSpPr>
            <p:nvPr/>
          </p:nvSpPr>
          <p:spPr bwMode="auto">
            <a:xfrm>
              <a:off x="25146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grpSp>
      <p:grpSp>
        <p:nvGrpSpPr>
          <p:cNvPr id="64519" name="Group 26"/>
          <p:cNvGrpSpPr>
            <a:grpSpLocks/>
          </p:cNvGrpSpPr>
          <p:nvPr/>
        </p:nvGrpSpPr>
        <p:grpSpPr bwMode="auto">
          <a:xfrm>
            <a:off x="5584825" y="4267200"/>
            <a:ext cx="663575" cy="533400"/>
            <a:chOff x="6248400" y="4267200"/>
            <a:chExt cx="663964" cy="533400"/>
          </a:xfrm>
        </p:grpSpPr>
        <p:sp>
          <p:nvSpPr>
            <p:cNvPr id="64533" name="Rectangle 27"/>
            <p:cNvSpPr>
              <a:spLocks noChangeArrowheads="1"/>
            </p:cNvSpPr>
            <p:nvPr/>
          </p:nvSpPr>
          <p:spPr bwMode="auto">
            <a:xfrm>
              <a:off x="6400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4" name="TextBox 28"/>
            <p:cNvSpPr txBox="1">
              <a:spLocks noChangeArrowheads="1"/>
            </p:cNvSpPr>
            <p:nvPr/>
          </p:nvSpPr>
          <p:spPr bwMode="auto">
            <a:xfrm>
              <a:off x="6248400" y="4267200"/>
              <a:ext cx="663964" cy="523220"/>
            </a:xfrm>
            <a:prstGeom prst="rect">
              <a:avLst/>
            </a:prstGeom>
            <a:noFill/>
            <a:ln w="9525">
              <a:noFill/>
              <a:miter lim="800000"/>
              <a:headEnd/>
              <a:tailEnd/>
            </a:ln>
          </p:spPr>
          <p:txBody>
            <a:bodyPr wrap="none">
              <a:spAutoFit/>
            </a:bodyPr>
            <a:lstStyle/>
            <a:p>
              <a:r>
                <a:rPr lang="en-US"/>
                <a:t>n-1</a:t>
              </a:r>
            </a:p>
          </p:txBody>
        </p:sp>
      </p:grpSp>
      <p:grpSp>
        <p:nvGrpSpPr>
          <p:cNvPr id="64520" name="Group 29"/>
          <p:cNvGrpSpPr>
            <a:grpSpLocks/>
          </p:cNvGrpSpPr>
          <p:nvPr/>
        </p:nvGrpSpPr>
        <p:grpSpPr bwMode="auto">
          <a:xfrm>
            <a:off x="3505200" y="4267200"/>
            <a:ext cx="381000" cy="533400"/>
            <a:chOff x="4495800" y="4267200"/>
            <a:chExt cx="381000" cy="533400"/>
          </a:xfrm>
        </p:grpSpPr>
        <p:sp>
          <p:nvSpPr>
            <p:cNvPr id="64531" name="Rectangle 30"/>
            <p:cNvSpPr>
              <a:spLocks noChangeArrowheads="1"/>
            </p:cNvSpPr>
            <p:nvPr/>
          </p:nvSpPr>
          <p:spPr bwMode="auto">
            <a:xfrm>
              <a:off x="4495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2" name="TextBox 31"/>
            <p:cNvSpPr txBox="1">
              <a:spLocks noChangeArrowheads="1"/>
            </p:cNvSpPr>
            <p:nvPr/>
          </p:nvSpPr>
          <p:spPr bwMode="auto">
            <a:xfrm>
              <a:off x="4512598" y="4267200"/>
              <a:ext cx="364202" cy="523220"/>
            </a:xfrm>
            <a:prstGeom prst="rect">
              <a:avLst/>
            </a:prstGeom>
            <a:noFill/>
            <a:ln w="9525">
              <a:noFill/>
              <a:miter lim="800000"/>
              <a:headEnd/>
              <a:tailEnd/>
            </a:ln>
          </p:spPr>
          <p:txBody>
            <a:bodyPr wrap="none">
              <a:spAutoFit/>
            </a:bodyPr>
            <a:lstStyle/>
            <a:p>
              <a:r>
                <a:rPr lang="en-US"/>
                <a:t>2</a:t>
              </a:r>
            </a:p>
          </p:txBody>
        </p:sp>
      </p:grpSp>
      <p:grpSp>
        <p:nvGrpSpPr>
          <p:cNvPr id="64521" name="Group 32"/>
          <p:cNvGrpSpPr>
            <a:grpSpLocks/>
          </p:cNvGrpSpPr>
          <p:nvPr/>
        </p:nvGrpSpPr>
        <p:grpSpPr bwMode="auto">
          <a:xfrm>
            <a:off x="7924800" y="4267200"/>
            <a:ext cx="381000" cy="533400"/>
            <a:chOff x="7924800" y="4267200"/>
            <a:chExt cx="381000" cy="533400"/>
          </a:xfrm>
        </p:grpSpPr>
        <p:sp>
          <p:nvSpPr>
            <p:cNvPr id="64529" name="Rectangle 33"/>
            <p:cNvSpPr>
              <a:spLocks noChangeArrowheads="1"/>
            </p:cNvSpPr>
            <p:nvPr/>
          </p:nvSpPr>
          <p:spPr bwMode="auto">
            <a:xfrm>
              <a:off x="7924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0" name="TextBox 34"/>
            <p:cNvSpPr txBox="1">
              <a:spLocks noChangeArrowheads="1"/>
            </p:cNvSpPr>
            <p:nvPr/>
          </p:nvSpPr>
          <p:spPr bwMode="auto">
            <a:xfrm>
              <a:off x="7941598" y="4267200"/>
              <a:ext cx="364202" cy="523220"/>
            </a:xfrm>
            <a:prstGeom prst="rect">
              <a:avLst/>
            </a:prstGeom>
            <a:noFill/>
            <a:ln w="9525">
              <a:noFill/>
              <a:miter lim="800000"/>
              <a:headEnd/>
              <a:tailEnd/>
            </a:ln>
          </p:spPr>
          <p:txBody>
            <a:bodyPr wrap="none">
              <a:spAutoFit/>
            </a:bodyPr>
            <a:lstStyle/>
            <a:p>
              <a:r>
                <a:rPr lang="en-US"/>
                <a:t>n</a:t>
              </a:r>
            </a:p>
          </p:txBody>
        </p:sp>
      </p:grpSp>
      <p:sp>
        <p:nvSpPr>
          <p:cNvPr id="64522" name="Rectangle 25"/>
          <p:cNvSpPr>
            <a:spLocks noChangeArrowheads="1"/>
          </p:cNvSpPr>
          <p:nvPr/>
        </p:nvSpPr>
        <p:spPr bwMode="auto">
          <a:xfrm rot="5400000">
            <a:off x="7612856" y="5533232"/>
            <a:ext cx="1693863" cy="76200"/>
          </a:xfrm>
          <a:prstGeom prst="rect">
            <a:avLst/>
          </a:prstGeom>
          <a:solidFill>
            <a:schemeClr val="accent1"/>
          </a:solidFill>
          <a:ln w="12700">
            <a:solidFill>
              <a:schemeClr val="tx1"/>
            </a:solidFill>
            <a:miter lim="800000"/>
            <a:headEnd/>
            <a:tailEnd/>
          </a:ln>
        </p:spPr>
        <p:txBody>
          <a:bodyPr wrap="none" anchor="ctr"/>
          <a:lstStyle/>
          <a:p>
            <a:endParaRPr lang="en-US"/>
          </a:p>
        </p:txBody>
      </p:sp>
      <p:grpSp>
        <p:nvGrpSpPr>
          <p:cNvPr id="64523" name="Group 36"/>
          <p:cNvGrpSpPr>
            <a:grpSpLocks/>
          </p:cNvGrpSpPr>
          <p:nvPr/>
        </p:nvGrpSpPr>
        <p:grpSpPr bwMode="auto">
          <a:xfrm flipV="1">
            <a:off x="1446213" y="4648200"/>
            <a:ext cx="6630987" cy="382588"/>
            <a:chOff x="1446211" y="4114006"/>
            <a:chExt cx="6630988" cy="915988"/>
          </a:xfrm>
        </p:grpSpPr>
        <p:cxnSp>
          <p:nvCxnSpPr>
            <p:cNvPr id="64525"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64526"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64527"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64528"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64524" name="TextBox 41"/>
          <p:cNvSpPr txBox="1">
            <a:spLocks noChangeArrowheads="1"/>
          </p:cNvSpPr>
          <p:nvPr/>
        </p:nvSpPr>
        <p:spPr bwMode="auto">
          <a:xfrm>
            <a:off x="1295400" y="3581400"/>
            <a:ext cx="5491163" cy="519113"/>
          </a:xfrm>
          <a:prstGeom prst="rect">
            <a:avLst/>
          </a:prstGeom>
          <a:noFill/>
          <a:ln w="9525">
            <a:noFill/>
            <a:miter lim="800000"/>
            <a:headEnd/>
            <a:tailEnd/>
          </a:ln>
        </p:spPr>
        <p:txBody>
          <a:bodyPr wrap="none">
            <a:spAutoFit/>
          </a:bodyPr>
          <a:lstStyle/>
          <a:p>
            <a:r>
              <a:rPr lang="en-US"/>
              <a:t>All of the changes at the ports sum to</a:t>
            </a:r>
          </a:p>
        </p:txBody>
      </p:sp>
      <p:sp>
        <p:nvSpPr>
          <p:cNvPr id="64540" name="Line 28"/>
          <p:cNvSpPr>
            <a:spLocks noChangeShapeType="1"/>
          </p:cNvSpPr>
          <p:nvPr/>
        </p:nvSpPr>
        <p:spPr bwMode="auto">
          <a:xfrm flipH="1">
            <a:off x="1371600" y="5638800"/>
            <a:ext cx="60960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64543" name="Freeform 31"/>
          <p:cNvSpPr>
            <a:spLocks/>
          </p:cNvSpPr>
          <p:nvPr/>
        </p:nvSpPr>
        <p:spPr bwMode="auto">
          <a:xfrm>
            <a:off x="-457200" y="2514600"/>
            <a:ext cx="8686800" cy="1524000"/>
          </a:xfrm>
          <a:custGeom>
            <a:avLst/>
            <a:gdLst/>
            <a:ahLst/>
            <a:cxnLst>
              <a:cxn ang="0">
                <a:pos x="5472" y="0"/>
              </a:cxn>
              <a:cxn ang="0">
                <a:pos x="4080" y="48"/>
              </a:cxn>
              <a:cxn ang="0">
                <a:pos x="4080" y="144"/>
              </a:cxn>
              <a:cxn ang="0">
                <a:pos x="2688" y="240"/>
              </a:cxn>
              <a:cxn ang="0">
                <a:pos x="2688" y="384"/>
              </a:cxn>
              <a:cxn ang="0">
                <a:pos x="1248" y="576"/>
              </a:cxn>
              <a:cxn ang="0">
                <a:pos x="1248" y="720"/>
              </a:cxn>
              <a:cxn ang="0">
                <a:pos x="0" y="960"/>
              </a:cxn>
            </a:cxnLst>
            <a:rect l="0" t="0" r="r" b="b"/>
            <a:pathLst>
              <a:path w="5472" h="960">
                <a:moveTo>
                  <a:pt x="5472" y="0"/>
                </a:moveTo>
                <a:lnTo>
                  <a:pt x="4080" y="48"/>
                </a:lnTo>
                <a:lnTo>
                  <a:pt x="4080" y="144"/>
                </a:lnTo>
                <a:lnTo>
                  <a:pt x="2688" y="240"/>
                </a:lnTo>
                <a:lnTo>
                  <a:pt x="2688" y="384"/>
                </a:lnTo>
                <a:lnTo>
                  <a:pt x="1248" y="576"/>
                </a:lnTo>
                <a:lnTo>
                  <a:pt x="1248" y="720"/>
                </a:lnTo>
                <a:lnTo>
                  <a:pt x="0" y="960"/>
                </a:lnTo>
              </a:path>
            </a:pathLst>
          </a:custGeom>
          <a:noFill/>
          <a:ln w="28575" cap="flat" cmpd="sng">
            <a:solidFill>
              <a:schemeClr val="accent1"/>
            </a:solidFill>
            <a:prstDash val="solid"/>
            <a:round/>
            <a:headEnd type="none" w="lg" len="med"/>
            <a:tailEnd type="none" w="lg" len="med"/>
          </a:ln>
          <a:effectLst/>
        </p:spPr>
        <p:txBody>
          <a:bodyPr wrap="none" anchor="ctr">
            <a:spAutoFit/>
          </a:bodyPr>
          <a:lstStyle/>
          <a:p>
            <a:endParaRPr lang="en-US"/>
          </a:p>
        </p:txBody>
      </p:sp>
      <p:sp>
        <p:nvSpPr>
          <p:cNvPr id="64544" name="Freeform 32"/>
          <p:cNvSpPr>
            <a:spLocks/>
          </p:cNvSpPr>
          <p:nvPr/>
        </p:nvSpPr>
        <p:spPr bwMode="auto">
          <a:xfrm>
            <a:off x="-457200" y="2362200"/>
            <a:ext cx="8686800" cy="914400"/>
          </a:xfrm>
          <a:custGeom>
            <a:avLst/>
            <a:gdLst/>
            <a:ahLst/>
            <a:cxnLst>
              <a:cxn ang="0">
                <a:pos x="5472" y="0"/>
              </a:cxn>
              <a:cxn ang="0">
                <a:pos x="4080" y="48"/>
              </a:cxn>
              <a:cxn ang="0">
                <a:pos x="2688" y="144"/>
              </a:cxn>
              <a:cxn ang="0">
                <a:pos x="1200" y="336"/>
              </a:cxn>
              <a:cxn ang="0">
                <a:pos x="0" y="576"/>
              </a:cxn>
            </a:cxnLst>
            <a:rect l="0" t="0" r="r" b="b"/>
            <a:pathLst>
              <a:path w="5472" h="576">
                <a:moveTo>
                  <a:pt x="5472" y="0"/>
                </a:moveTo>
                <a:lnTo>
                  <a:pt x="4080" y="48"/>
                </a:lnTo>
                <a:lnTo>
                  <a:pt x="2688" y="144"/>
                </a:lnTo>
                <a:lnTo>
                  <a:pt x="1200" y="336"/>
                </a:lnTo>
                <a:lnTo>
                  <a:pt x="0" y="576"/>
                </a:lnTo>
              </a:path>
            </a:pathLst>
          </a:custGeom>
          <a:noFill/>
          <a:ln w="28575" cap="flat" cmpd="sng">
            <a:solidFill>
              <a:schemeClr val="accent2"/>
            </a:solidFill>
            <a:prstDash val="solid"/>
            <a:round/>
            <a:headEnd type="none" w="lg" len="med"/>
            <a:tailEnd type="none" w="lg" len="med"/>
          </a:ln>
          <a:effectLst/>
        </p:spPr>
        <p:txBody>
          <a:bodyPr wrap="none" anchor="ctr">
            <a:spAutoFit/>
          </a:bodyPr>
          <a:lstStyle/>
          <a:p>
            <a:endParaRPr lang="en-US"/>
          </a:p>
        </p:txBody>
      </p:sp>
      <p:sp>
        <p:nvSpPr>
          <p:cNvPr id="64545" name="Text Box 33"/>
          <p:cNvSpPr txBox="1">
            <a:spLocks noChangeArrowheads="1"/>
          </p:cNvSpPr>
          <p:nvPr/>
        </p:nvSpPr>
        <p:spPr bwMode="auto">
          <a:xfrm>
            <a:off x="517525" y="1819275"/>
            <a:ext cx="7310014" cy="523220"/>
          </a:xfrm>
          <a:prstGeom prst="rect">
            <a:avLst/>
          </a:prstGeom>
          <a:noFill/>
          <a:ln w="12700">
            <a:noFill/>
            <a:miter lim="800000"/>
            <a:headEnd type="none" w="lg" len="med"/>
            <a:tailEnd type="none" w="lg" len="med"/>
          </a:ln>
          <a:effectLst/>
        </p:spPr>
        <p:txBody>
          <a:bodyPr wrap="none">
            <a:spAutoFit/>
          </a:bodyPr>
          <a:lstStyle/>
          <a:p>
            <a:r>
              <a:rPr lang="en-US" dirty="0"/>
              <a:t>Flow contractions, thus no </a:t>
            </a:r>
            <a:r>
              <a:rPr lang="en-US" dirty="0" smtClean="0"/>
              <a:t>significant minor </a:t>
            </a:r>
            <a:r>
              <a:rPr lang="en-US" dirty="0"/>
              <a:t>loss!</a:t>
            </a:r>
          </a:p>
        </p:txBody>
      </p:sp>
      <p:graphicFrame>
        <p:nvGraphicFramePr>
          <p:cNvPr id="64546" name="Object 34"/>
          <p:cNvGraphicFramePr>
            <a:graphicFrameLocks noChangeAspect="1"/>
          </p:cNvGraphicFramePr>
          <p:nvPr/>
        </p:nvGraphicFramePr>
        <p:xfrm>
          <a:off x="6781800" y="3429000"/>
          <a:ext cx="444500" cy="825500"/>
        </p:xfrm>
        <a:graphic>
          <a:graphicData uri="http://schemas.openxmlformats.org/presentationml/2006/ole">
            <mc:AlternateContent xmlns:mc="http://schemas.openxmlformats.org/markup-compatibility/2006">
              <mc:Choice xmlns:v="urn:schemas-microsoft-com:vml" Requires="v">
                <p:oleObj spid="_x0000_s64550" name="Equation" r:id="rId4" imgW="444240" imgH="825480" progId="Equation.DSMT4">
                  <p:embed/>
                </p:oleObj>
              </mc:Choice>
              <mc:Fallback>
                <p:oleObj name="Equation" r:id="rId4" imgW="444240" imgH="825480" progId="Equation.DSMT4">
                  <p:embed/>
                  <p:pic>
                    <p:nvPicPr>
                      <p:cNvPr id="0" name="Picture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3429000"/>
                        <a:ext cx="444500" cy="825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547" name="Rectangle 9"/>
          <p:cNvSpPr>
            <a:spLocks noChangeArrowheads="1"/>
          </p:cNvSpPr>
          <p:nvPr/>
        </p:nvSpPr>
        <p:spPr bwMode="auto">
          <a:xfrm>
            <a:off x="685800" y="2819400"/>
            <a:ext cx="785813"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2"/>
                </a:solidFill>
                <a:latin typeface="Book Antiqua" pitchFamily="18" charset="0"/>
              </a:rPr>
              <a:t>EGL</a:t>
            </a:r>
          </a:p>
        </p:txBody>
      </p:sp>
      <p:sp>
        <p:nvSpPr>
          <p:cNvPr id="64548" name="Rectangle 9"/>
          <p:cNvSpPr>
            <a:spLocks noChangeArrowheads="1"/>
          </p:cNvSpPr>
          <p:nvPr/>
        </p:nvSpPr>
        <p:spPr bwMode="auto">
          <a:xfrm>
            <a:off x="152400" y="3508375"/>
            <a:ext cx="854075"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1"/>
                </a:solidFill>
                <a:latin typeface="Book Antiqua" pitchFamily="18" charset="0"/>
              </a:rPr>
              <a:t>HGL</a:t>
            </a:r>
          </a:p>
        </p:txBody>
      </p:sp>
      <p:sp>
        <p:nvSpPr>
          <p:cNvPr id="64549" name="Line 37"/>
          <p:cNvSpPr>
            <a:spLocks noChangeShapeType="1"/>
          </p:cNvSpPr>
          <p:nvPr/>
        </p:nvSpPr>
        <p:spPr bwMode="auto">
          <a:xfrm>
            <a:off x="228600" y="1905000"/>
            <a:ext cx="8686800" cy="0"/>
          </a:xfrm>
          <a:prstGeom prst="line">
            <a:avLst/>
          </a:prstGeom>
          <a:noFill/>
          <a:ln w="38100">
            <a:solidFill>
              <a:schemeClr val="hlink"/>
            </a:solidFill>
            <a:round/>
            <a:headEnd type="none" w="lg" len="med"/>
            <a:tailEnd type="none" w="lg" len="med"/>
          </a:ln>
          <a:effectLst/>
        </p:spPr>
        <p:txBody>
          <a:bodyPr wrap="none" anchor="ctr">
            <a:spAutoFit/>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5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4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228600" y="304800"/>
            <a:ext cx="8610600" cy="1143000"/>
          </a:xfrm>
          <a:noFill/>
          <a:ln/>
        </p:spPr>
        <p:txBody>
          <a:bodyPr/>
          <a:lstStyle/>
          <a:p>
            <a:r>
              <a:rPr lang="en-US" sz="4000" dirty="0" smtClean="0"/>
              <a:t>Head Loss in a Manifold (same for inlet or outlet) </a:t>
            </a:r>
            <a:r>
              <a:rPr lang="en-US" sz="4000" b="1" dirty="0" smtClean="0"/>
              <a:t>between</a:t>
            </a:r>
            <a:r>
              <a:rPr lang="en-US" sz="4000" dirty="0" smtClean="0"/>
              <a:t> first and last ports</a:t>
            </a:r>
          </a:p>
        </p:txBody>
      </p:sp>
      <p:graphicFrame>
        <p:nvGraphicFramePr>
          <p:cNvPr id="160773" name="Object 3"/>
          <p:cNvGraphicFramePr>
            <a:graphicFrameLocks noChangeAspect="1"/>
          </p:cNvGraphicFramePr>
          <p:nvPr/>
        </p:nvGraphicFramePr>
        <p:xfrm>
          <a:off x="685800" y="1905000"/>
          <a:ext cx="1579563" cy="663575"/>
        </p:xfrm>
        <a:graphic>
          <a:graphicData uri="http://schemas.openxmlformats.org/presentationml/2006/ole">
            <mc:AlternateContent xmlns:mc="http://schemas.openxmlformats.org/markup-compatibility/2006">
              <mc:Choice xmlns:v="urn:schemas-microsoft-com:vml" Requires="v">
                <p:oleObj spid="_x0000_s160807" name="Equation" r:id="rId4" imgW="1498320" imgH="825480" progId="Equation.DSMT4">
                  <p:embed/>
                </p:oleObj>
              </mc:Choice>
              <mc:Fallback>
                <p:oleObj name="Equation" r:id="rId4" imgW="1498320" imgH="82548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905000"/>
                        <a:ext cx="1579563" cy="6635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60774" name="Object 3"/>
          <p:cNvGraphicFramePr>
            <a:graphicFrameLocks noChangeAspect="1"/>
          </p:cNvGraphicFramePr>
          <p:nvPr/>
        </p:nvGraphicFramePr>
        <p:xfrm>
          <a:off x="533400" y="2743200"/>
          <a:ext cx="1939925" cy="714375"/>
        </p:xfrm>
        <a:graphic>
          <a:graphicData uri="http://schemas.openxmlformats.org/presentationml/2006/ole">
            <mc:AlternateContent xmlns:mc="http://schemas.openxmlformats.org/markup-compatibility/2006">
              <mc:Choice xmlns:v="urn:schemas-microsoft-com:vml" Requires="v">
                <p:oleObj spid="_x0000_s160808" name="Equation" r:id="rId6" imgW="1841400" imgH="888840" progId="Equation.DSMT4">
                  <p:embed/>
                </p:oleObj>
              </mc:Choice>
              <mc:Fallback>
                <p:oleObj name="Equation" r:id="rId6" imgW="1841400" imgH="888840" progId="Equation.DSMT4">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2743200"/>
                        <a:ext cx="1939925" cy="7143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60775" name="Object 3"/>
          <p:cNvGraphicFramePr>
            <a:graphicFrameLocks noChangeAspect="1"/>
          </p:cNvGraphicFramePr>
          <p:nvPr/>
        </p:nvGraphicFramePr>
        <p:xfrm>
          <a:off x="325438" y="3581400"/>
          <a:ext cx="5764212" cy="776288"/>
        </p:xfrm>
        <a:graphic>
          <a:graphicData uri="http://schemas.openxmlformats.org/presentationml/2006/ole">
            <mc:AlternateContent xmlns:mc="http://schemas.openxmlformats.org/markup-compatibility/2006">
              <mc:Choice xmlns:v="urn:schemas-microsoft-com:vml" Requires="v">
                <p:oleObj spid="_x0000_s160809" name="Equation" r:id="rId8" imgW="5473440" imgH="965160" progId="Equation.DSMT4">
                  <p:embed/>
                </p:oleObj>
              </mc:Choice>
              <mc:Fallback>
                <p:oleObj name="Equation" r:id="rId8" imgW="5473440" imgH="965160" progId="Equation.DSMT4">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5438" y="3581400"/>
                        <a:ext cx="5764212" cy="776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60776" name="Object 3"/>
          <p:cNvGraphicFramePr>
            <a:graphicFrameLocks noChangeAspect="1"/>
          </p:cNvGraphicFramePr>
          <p:nvPr/>
        </p:nvGraphicFramePr>
        <p:xfrm>
          <a:off x="3657600" y="2743200"/>
          <a:ext cx="2220913" cy="642938"/>
        </p:xfrm>
        <a:graphic>
          <a:graphicData uri="http://schemas.openxmlformats.org/presentationml/2006/ole">
            <mc:AlternateContent xmlns:mc="http://schemas.openxmlformats.org/markup-compatibility/2006">
              <mc:Choice xmlns:v="urn:schemas-microsoft-com:vml" Requires="v">
                <p:oleObj spid="_x0000_s160810" name="Equation" r:id="rId10" imgW="2108160" imgH="799920" progId="Equation.DSMT4">
                  <p:embed/>
                </p:oleObj>
              </mc:Choice>
              <mc:Fallback>
                <p:oleObj name="Equation" r:id="rId10" imgW="2108160" imgH="799920" progId="Equation.DSMT4">
                  <p:embed/>
                  <p:pic>
                    <p:nvPicPr>
                      <p:cNvPr id="0"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57600" y="2743200"/>
                        <a:ext cx="2220913" cy="6429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60782" name="Object 3"/>
          <p:cNvGraphicFramePr>
            <a:graphicFrameLocks noChangeAspect="1"/>
          </p:cNvGraphicFramePr>
          <p:nvPr/>
        </p:nvGraphicFramePr>
        <p:xfrm>
          <a:off x="381000" y="4648200"/>
          <a:ext cx="3705225" cy="661987"/>
        </p:xfrm>
        <a:graphic>
          <a:graphicData uri="http://schemas.openxmlformats.org/presentationml/2006/ole">
            <mc:AlternateContent xmlns:mc="http://schemas.openxmlformats.org/markup-compatibility/2006">
              <mc:Choice xmlns:v="urn:schemas-microsoft-com:vml" Requires="v">
                <p:oleObj spid="_x0000_s160811" name="Equation" r:id="rId12" imgW="3517560" imgH="825480" progId="Equation.DSMT4">
                  <p:embed/>
                </p:oleObj>
              </mc:Choice>
              <mc:Fallback>
                <p:oleObj name="Equation" r:id="rId12" imgW="3517560" imgH="825480" progId="Equation.DSMT4">
                  <p:embed/>
                  <p:pic>
                    <p:nvPicPr>
                      <p:cNvPr id="0" name="Picture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1000" y="4648200"/>
                        <a:ext cx="3705225" cy="6619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60783" name="Object 3"/>
          <p:cNvGraphicFramePr>
            <a:graphicFrameLocks noChangeAspect="1"/>
          </p:cNvGraphicFramePr>
          <p:nvPr/>
        </p:nvGraphicFramePr>
        <p:xfrm>
          <a:off x="381000" y="5410200"/>
          <a:ext cx="4265612" cy="765175"/>
        </p:xfrm>
        <a:graphic>
          <a:graphicData uri="http://schemas.openxmlformats.org/presentationml/2006/ole">
            <mc:AlternateContent xmlns:mc="http://schemas.openxmlformats.org/markup-compatibility/2006">
              <mc:Choice xmlns:v="urn:schemas-microsoft-com:vml" Requires="v">
                <p:oleObj spid="_x0000_s160812" name="Equation" r:id="rId14" imgW="4051080" imgH="952200" progId="Equation.DSMT4">
                  <p:embed/>
                </p:oleObj>
              </mc:Choice>
              <mc:Fallback>
                <p:oleObj name="Equation" r:id="rId14" imgW="4051080" imgH="952200" progId="Equation.DSMT4">
                  <p:embed/>
                  <p:pic>
                    <p:nvPicPr>
                      <p:cNvPr id="0" name="Picture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1000" y="5410200"/>
                        <a:ext cx="4265612" cy="765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60785" name="Object 3"/>
          <p:cNvGraphicFramePr>
            <a:graphicFrameLocks noChangeAspect="1"/>
          </p:cNvGraphicFramePr>
          <p:nvPr/>
        </p:nvGraphicFramePr>
        <p:xfrm>
          <a:off x="6911975" y="2090738"/>
          <a:ext cx="1927225" cy="347662"/>
        </p:xfrm>
        <a:graphic>
          <a:graphicData uri="http://schemas.openxmlformats.org/presentationml/2006/ole">
            <mc:AlternateContent xmlns:mc="http://schemas.openxmlformats.org/markup-compatibility/2006">
              <mc:Choice xmlns:v="urn:schemas-microsoft-com:vml" Requires="v">
                <p:oleObj spid="_x0000_s160813" name="Equation" r:id="rId16" imgW="1828800" imgH="431640" progId="Equation.DSMT4">
                  <p:embed/>
                </p:oleObj>
              </mc:Choice>
              <mc:Fallback>
                <p:oleObj name="Equation" r:id="rId16" imgW="1828800" imgH="431640" progId="Equation.DSMT4">
                  <p:embed/>
                  <p:pic>
                    <p:nvPicPr>
                      <p:cNvPr id="0" name="Picture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911975" y="2090738"/>
                        <a:ext cx="1927225" cy="3476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pic>
        <p:nvPicPr>
          <p:cNvPr id="160789" name="Picture 21"/>
          <p:cNvPicPr>
            <a:picLocks noChangeAspect="1" noChangeArrowheads="1"/>
          </p:cNvPicPr>
          <p:nvPr/>
        </p:nvPicPr>
        <p:blipFill>
          <a:blip r:embed="rId18" cstate="print"/>
          <a:srcRect/>
          <a:stretch>
            <a:fillRect/>
          </a:stretch>
        </p:blipFill>
        <p:spPr bwMode="auto">
          <a:xfrm>
            <a:off x="5945187" y="4953000"/>
            <a:ext cx="3198813" cy="1462088"/>
          </a:xfrm>
          <a:prstGeom prst="rect">
            <a:avLst/>
          </a:prstGeom>
          <a:noFill/>
          <a:ln w="12700">
            <a:noFill/>
            <a:miter lim="800000"/>
            <a:headEnd type="none" w="lg" len="med"/>
            <a:tailEnd type="none" w="lg" len="med"/>
          </a:ln>
          <a:effectLst/>
        </p:spPr>
      </p:pic>
      <p:pic>
        <p:nvPicPr>
          <p:cNvPr id="160790" name="Picture 22"/>
          <p:cNvPicPr>
            <a:picLocks noChangeAspect="1" noChangeArrowheads="1"/>
          </p:cNvPicPr>
          <p:nvPr/>
        </p:nvPicPr>
        <p:blipFill>
          <a:blip r:embed="rId19" cstate="print"/>
          <a:srcRect/>
          <a:stretch>
            <a:fillRect/>
          </a:stretch>
        </p:blipFill>
        <p:spPr bwMode="auto">
          <a:xfrm>
            <a:off x="5867400" y="2895600"/>
            <a:ext cx="3124200" cy="1287463"/>
          </a:xfrm>
          <a:prstGeom prst="rect">
            <a:avLst/>
          </a:prstGeom>
          <a:noFill/>
          <a:ln w="12700">
            <a:noFill/>
            <a:miter lim="800000"/>
            <a:headEnd type="none" w="lg" len="med"/>
            <a:tailEnd type="none" w="lg" len="med"/>
          </a:ln>
          <a:effectLst/>
        </p:spPr>
      </p:pic>
      <p:sp>
        <p:nvSpPr>
          <p:cNvPr id="160791" name="Text Box 23"/>
          <p:cNvSpPr txBox="1">
            <a:spLocks noChangeArrowheads="1"/>
          </p:cNvSpPr>
          <p:nvPr/>
        </p:nvSpPr>
        <p:spPr bwMode="auto">
          <a:xfrm>
            <a:off x="2971800" y="1981200"/>
            <a:ext cx="3971925" cy="519113"/>
          </a:xfrm>
          <a:prstGeom prst="rect">
            <a:avLst/>
          </a:prstGeom>
          <a:noFill/>
          <a:ln w="12700">
            <a:noFill/>
            <a:miter lim="800000"/>
            <a:headEnd type="none" w="lg" len="med"/>
            <a:tailEnd type="none" w="lg" len="med"/>
          </a:ln>
          <a:effectLst/>
        </p:spPr>
        <p:txBody>
          <a:bodyPr wrap="none">
            <a:spAutoFit/>
          </a:bodyPr>
          <a:lstStyle/>
          <a:p>
            <a:r>
              <a:rPr lang="en-US"/>
              <a:t>Define manifold length as </a:t>
            </a:r>
          </a:p>
        </p:txBody>
      </p:sp>
      <p:pic>
        <p:nvPicPr>
          <p:cNvPr id="160787" name="Picture 19"/>
          <p:cNvPicPr>
            <a:picLocks noChangeAspect="1" noChangeArrowheads="1"/>
          </p:cNvPicPr>
          <p:nvPr/>
        </p:nvPicPr>
        <p:blipFill>
          <a:blip r:embed="rId20" cstate="print"/>
          <a:srcRect/>
          <a:stretch>
            <a:fillRect/>
          </a:stretch>
        </p:blipFill>
        <p:spPr bwMode="auto">
          <a:xfrm>
            <a:off x="4724400" y="4572000"/>
            <a:ext cx="2495550" cy="647700"/>
          </a:xfrm>
          <a:prstGeom prst="rect">
            <a:avLst/>
          </a:prstGeom>
          <a:noFill/>
          <a:ln w="9525">
            <a:noFill/>
            <a:miter lim="800000"/>
            <a:headEnd/>
            <a:tailEnd/>
          </a:ln>
          <a:effectLst/>
        </p:spPr>
      </p:pic>
      <p:sp>
        <p:nvSpPr>
          <p:cNvPr id="14" name="TextBox 13"/>
          <p:cNvSpPr txBox="1"/>
          <p:nvPr/>
        </p:nvSpPr>
        <p:spPr>
          <a:xfrm>
            <a:off x="0" y="6334780"/>
            <a:ext cx="9067800" cy="523220"/>
          </a:xfrm>
          <a:prstGeom prst="rect">
            <a:avLst/>
          </a:prstGeom>
          <a:noFill/>
        </p:spPr>
        <p:txBody>
          <a:bodyPr wrap="square" rtlCol="0">
            <a:spAutoFit/>
          </a:bodyPr>
          <a:lstStyle/>
          <a:p>
            <a:r>
              <a:rPr lang="en-US" dirty="0" smtClean="0"/>
              <a:t>Head loss in a manifold is __ of the head loss with constant Q.</a:t>
            </a:r>
            <a:endParaRPr lang="en-US" dirty="0"/>
          </a:p>
        </p:txBody>
      </p:sp>
      <p:sp>
        <p:nvSpPr>
          <p:cNvPr id="15" name="TextBox 14"/>
          <p:cNvSpPr txBox="1"/>
          <p:nvPr/>
        </p:nvSpPr>
        <p:spPr>
          <a:xfrm>
            <a:off x="3733800" y="6334780"/>
            <a:ext cx="643125" cy="523220"/>
          </a:xfrm>
          <a:prstGeom prst="rect">
            <a:avLst/>
          </a:prstGeom>
          <a:noFill/>
        </p:spPr>
        <p:txBody>
          <a:bodyPr wrap="none" rtlCol="0">
            <a:spAutoFit/>
          </a:bodyPr>
          <a:lstStyle/>
          <a:p>
            <a:r>
              <a:rPr lang="en-US" dirty="0" smtClean="0">
                <a:solidFill>
                  <a:schemeClr val="accent4"/>
                </a:solidFill>
              </a:rPr>
              <a:t>1/3</a:t>
            </a:r>
            <a:endParaRPr lang="en-US" dirty="0">
              <a:solidFill>
                <a:schemeClr val="accent4"/>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0" y="304800"/>
            <a:ext cx="6324600" cy="1143000"/>
          </a:xfrm>
          <a:noFill/>
          <a:ln/>
        </p:spPr>
        <p:txBody>
          <a:bodyPr/>
          <a:lstStyle/>
          <a:p>
            <a:pPr algn="l"/>
            <a:r>
              <a:rPr lang="en-US" sz="4000" dirty="0" smtClean="0"/>
              <a:t>Change in </a:t>
            </a:r>
            <a:r>
              <a:rPr lang="en-US" sz="4000" dirty="0" err="1" smtClean="0"/>
              <a:t>Piezometric</a:t>
            </a:r>
            <a:r>
              <a:rPr lang="en-US" sz="4000" dirty="0" smtClean="0"/>
              <a:t> Head in an Outlet Manifold</a:t>
            </a:r>
          </a:p>
        </p:txBody>
      </p:sp>
      <p:graphicFrame>
        <p:nvGraphicFramePr>
          <p:cNvPr id="166917" name="Object 3"/>
          <p:cNvGraphicFramePr>
            <a:graphicFrameLocks noChangeAspect="1"/>
          </p:cNvGraphicFramePr>
          <p:nvPr/>
        </p:nvGraphicFramePr>
        <p:xfrm>
          <a:off x="642938" y="3200400"/>
          <a:ext cx="5335587" cy="774700"/>
        </p:xfrm>
        <a:graphic>
          <a:graphicData uri="http://schemas.openxmlformats.org/presentationml/2006/ole">
            <mc:AlternateContent xmlns:mc="http://schemas.openxmlformats.org/markup-compatibility/2006">
              <mc:Choice xmlns:v="urn:schemas-microsoft-com:vml" Requires="v">
                <p:oleObj spid="_x0000_s166946" name="Equation" r:id="rId4" imgW="5067000" imgH="965160" progId="Equation.DSMT4">
                  <p:embed/>
                </p:oleObj>
              </mc:Choice>
              <mc:Fallback>
                <p:oleObj name="Equation" r:id="rId4" imgW="5067000" imgH="96516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938" y="3200400"/>
                        <a:ext cx="5335587" cy="7747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pic>
        <p:nvPicPr>
          <p:cNvPr id="166921" name="Picture 9"/>
          <p:cNvPicPr>
            <a:picLocks noChangeAspect="1" noChangeArrowheads="1"/>
          </p:cNvPicPr>
          <p:nvPr/>
        </p:nvPicPr>
        <p:blipFill>
          <a:blip r:embed="rId6" cstate="print"/>
          <a:srcRect/>
          <a:stretch>
            <a:fillRect/>
          </a:stretch>
        </p:blipFill>
        <p:spPr bwMode="auto">
          <a:xfrm>
            <a:off x="5945188" y="0"/>
            <a:ext cx="3198812" cy="1462088"/>
          </a:xfrm>
          <a:prstGeom prst="rect">
            <a:avLst/>
          </a:prstGeom>
          <a:noFill/>
          <a:ln w="12700">
            <a:noFill/>
            <a:miter lim="800000"/>
            <a:headEnd type="none" w="lg" len="med"/>
            <a:tailEnd type="none" w="lg" len="med"/>
          </a:ln>
          <a:effectLst/>
        </p:spPr>
      </p:pic>
      <p:sp>
        <p:nvSpPr>
          <p:cNvPr id="166923" name="Freeform 11"/>
          <p:cNvSpPr>
            <a:spLocks/>
          </p:cNvSpPr>
          <p:nvPr/>
        </p:nvSpPr>
        <p:spPr bwMode="auto">
          <a:xfrm flipV="1">
            <a:off x="5410200" y="2286000"/>
            <a:ext cx="1600200" cy="1143000"/>
          </a:xfrm>
          <a:custGeom>
            <a:avLst/>
            <a:gdLst/>
            <a:ahLst/>
            <a:cxnLst>
              <a:cxn ang="0">
                <a:pos x="720" y="720"/>
              </a:cxn>
              <a:cxn ang="0">
                <a:pos x="96" y="432"/>
              </a:cxn>
              <a:cxn ang="0">
                <a:pos x="144" y="0"/>
              </a:cxn>
            </a:cxnLst>
            <a:rect l="0" t="0" r="r" b="b"/>
            <a:pathLst>
              <a:path w="720" h="720">
                <a:moveTo>
                  <a:pt x="720" y="720"/>
                </a:moveTo>
                <a:cubicBezTo>
                  <a:pt x="456" y="636"/>
                  <a:pt x="192" y="552"/>
                  <a:pt x="96" y="432"/>
                </a:cubicBezTo>
                <a:cubicBezTo>
                  <a:pt x="0" y="312"/>
                  <a:pt x="72" y="156"/>
                  <a:pt x="144" y="0"/>
                </a:cubicBezTo>
              </a:path>
            </a:pathLst>
          </a:custGeom>
          <a:noFill/>
          <a:ln w="28575" cap="flat" cmpd="sng">
            <a:solidFill>
              <a:schemeClr val="tx1"/>
            </a:solidFill>
            <a:prstDash val="solid"/>
            <a:round/>
            <a:headEnd type="none" w="lg" len="med"/>
            <a:tailEnd type="triangle" w="lg" len="med"/>
          </a:ln>
          <a:effectLst/>
        </p:spPr>
        <p:txBody>
          <a:bodyPr anchor="ctr">
            <a:spAutoFit/>
          </a:bodyPr>
          <a:lstStyle/>
          <a:p>
            <a:endParaRPr lang="en-US"/>
          </a:p>
        </p:txBody>
      </p:sp>
      <p:sp>
        <p:nvSpPr>
          <p:cNvPr id="166924" name="Line 12"/>
          <p:cNvSpPr>
            <a:spLocks noChangeShapeType="1"/>
          </p:cNvSpPr>
          <p:nvPr/>
        </p:nvSpPr>
        <p:spPr bwMode="auto">
          <a:xfrm flipH="1" flipV="1">
            <a:off x="6019800" y="457200"/>
            <a:ext cx="990600" cy="1676400"/>
          </a:xfrm>
          <a:prstGeom prst="line">
            <a:avLst/>
          </a:prstGeom>
          <a:noFill/>
          <a:ln w="28575">
            <a:solidFill>
              <a:schemeClr val="tx1"/>
            </a:solidFill>
            <a:round/>
            <a:headEnd type="none" w="lg" len="med"/>
            <a:tailEnd type="triangle" w="lg" len="med"/>
          </a:ln>
          <a:effectLst/>
        </p:spPr>
        <p:txBody>
          <a:bodyPr wrap="none" anchor="ctr">
            <a:spAutoFit/>
          </a:bodyPr>
          <a:lstStyle/>
          <a:p>
            <a:endParaRPr lang="en-US"/>
          </a:p>
        </p:txBody>
      </p:sp>
      <p:graphicFrame>
        <p:nvGraphicFramePr>
          <p:cNvPr id="166925" name="Object 3"/>
          <p:cNvGraphicFramePr>
            <a:graphicFrameLocks noChangeAspect="1"/>
          </p:cNvGraphicFramePr>
          <p:nvPr/>
        </p:nvGraphicFramePr>
        <p:xfrm>
          <a:off x="838200" y="1981200"/>
          <a:ext cx="4292600" cy="765175"/>
        </p:xfrm>
        <a:graphic>
          <a:graphicData uri="http://schemas.openxmlformats.org/presentationml/2006/ole">
            <mc:AlternateContent xmlns:mc="http://schemas.openxmlformats.org/markup-compatibility/2006">
              <mc:Choice xmlns:v="urn:schemas-microsoft-com:vml" Requires="v">
                <p:oleObj spid="_x0000_s166947" name="Equation" r:id="rId7" imgW="4076640" imgH="952200" progId="Equation.DSMT4">
                  <p:embed/>
                </p:oleObj>
              </mc:Choice>
              <mc:Fallback>
                <p:oleObj name="Equation" r:id="rId7" imgW="4076640" imgH="952200" progId="Equation.DSMT4">
                  <p:embed/>
                  <p:pic>
                    <p:nvPicPr>
                      <p:cNvPr id="0"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1981200"/>
                        <a:ext cx="4292600" cy="765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66926" name="Object 14"/>
          <p:cNvGraphicFramePr>
            <a:graphicFrameLocks noChangeAspect="1"/>
          </p:cNvGraphicFramePr>
          <p:nvPr/>
        </p:nvGraphicFramePr>
        <p:xfrm>
          <a:off x="4343400" y="4572000"/>
          <a:ext cx="596900" cy="457200"/>
        </p:xfrm>
        <a:graphic>
          <a:graphicData uri="http://schemas.openxmlformats.org/presentationml/2006/ole">
            <mc:AlternateContent xmlns:mc="http://schemas.openxmlformats.org/markup-compatibility/2006">
              <mc:Choice xmlns:v="urn:schemas-microsoft-com:vml" Requires="v">
                <p:oleObj spid="_x0000_s166948" name="Equation" r:id="rId9" imgW="596880" imgH="457200" progId="Equation.DSMT4">
                  <p:embed/>
                </p:oleObj>
              </mc:Choice>
              <mc:Fallback>
                <p:oleObj name="Equation" r:id="rId9" imgW="596880" imgH="457200" progId="Equation.DSMT4">
                  <p:embed/>
                  <p:pic>
                    <p:nvPicPr>
                      <p:cNvPr id="0"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43400" y="4572000"/>
                        <a:ext cx="5969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6927" name="AutoShape 15"/>
          <p:cNvSpPr>
            <a:spLocks/>
          </p:cNvSpPr>
          <p:nvPr/>
        </p:nvSpPr>
        <p:spPr bwMode="auto">
          <a:xfrm rot="-5400000">
            <a:off x="4457700" y="3009900"/>
            <a:ext cx="457200" cy="2514600"/>
          </a:xfrm>
          <a:prstGeom prst="leftBrace">
            <a:avLst>
              <a:gd name="adj1" fmla="val 45833"/>
              <a:gd name="adj2" fmla="val 50000"/>
            </a:avLst>
          </a:prstGeom>
          <a:noFill/>
          <a:ln w="12700">
            <a:solidFill>
              <a:schemeClr val="tx1"/>
            </a:solidFill>
            <a:round/>
            <a:headEnd type="none" w="lg" len="med"/>
            <a:tailEnd type="none" w="lg" len="med"/>
          </a:ln>
          <a:effectLst/>
        </p:spPr>
        <p:txBody>
          <a:bodyPr anchor="ctr">
            <a:spAutoFit/>
          </a:bodyPr>
          <a:lstStyle/>
          <a:p>
            <a:endParaRPr lang="en-US"/>
          </a:p>
        </p:txBody>
      </p:sp>
      <p:sp>
        <p:nvSpPr>
          <p:cNvPr id="166928" name="Text Box 16"/>
          <p:cNvSpPr txBox="1">
            <a:spLocks noChangeArrowheads="1"/>
          </p:cNvSpPr>
          <p:nvPr/>
        </p:nvSpPr>
        <p:spPr bwMode="auto">
          <a:xfrm>
            <a:off x="746125" y="5172075"/>
            <a:ext cx="8093075" cy="946150"/>
          </a:xfrm>
          <a:prstGeom prst="rect">
            <a:avLst/>
          </a:prstGeom>
          <a:noFill/>
          <a:ln w="12700">
            <a:noFill/>
            <a:miter lim="800000"/>
            <a:headEnd type="none" w="lg" len="med"/>
            <a:tailEnd type="none" w="lg" len="med"/>
          </a:ln>
          <a:effectLst/>
        </p:spPr>
        <p:txBody>
          <a:bodyPr>
            <a:spAutoFit/>
          </a:bodyPr>
          <a:lstStyle/>
          <a:p>
            <a:r>
              <a:rPr lang="en-US"/>
              <a:t>Note: We have factored out the friction factor knowing that                                           and thus f is not constant</a:t>
            </a:r>
          </a:p>
        </p:txBody>
      </p:sp>
      <p:graphicFrame>
        <p:nvGraphicFramePr>
          <p:cNvPr id="166929" name="Object 17"/>
          <p:cNvGraphicFramePr>
            <a:graphicFrameLocks noChangeAspect="1"/>
          </p:cNvGraphicFramePr>
          <p:nvPr/>
        </p:nvGraphicFramePr>
        <p:xfrm>
          <a:off x="1600200" y="5562600"/>
          <a:ext cx="3251200" cy="1295400"/>
        </p:xfrm>
        <a:graphic>
          <a:graphicData uri="http://schemas.openxmlformats.org/presentationml/2006/ole">
            <mc:AlternateContent xmlns:mc="http://schemas.openxmlformats.org/markup-compatibility/2006">
              <mc:Choice xmlns:v="urn:schemas-microsoft-com:vml" Requires="v">
                <p:oleObj spid="_x0000_s166949" name="Equation" r:id="rId11" imgW="3251160" imgH="1295280" progId="Equation.DSMT4">
                  <p:embed/>
                </p:oleObj>
              </mc:Choice>
              <mc:Fallback>
                <p:oleObj name="Equation" r:id="rId11" imgW="3251160" imgH="1295280" progId="Equation.DSMT4">
                  <p:embed/>
                  <p:pic>
                    <p:nvPicPr>
                      <p:cNvPr id="0" name="Picture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0200" y="5562600"/>
                        <a:ext cx="3251200" cy="1295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6930" name="Object 18"/>
          <p:cNvGraphicFramePr>
            <a:graphicFrameLocks noChangeAspect="1"/>
          </p:cNvGraphicFramePr>
          <p:nvPr/>
        </p:nvGraphicFramePr>
        <p:xfrm>
          <a:off x="7086600" y="1828800"/>
          <a:ext cx="444500" cy="825500"/>
        </p:xfrm>
        <a:graphic>
          <a:graphicData uri="http://schemas.openxmlformats.org/presentationml/2006/ole">
            <mc:AlternateContent xmlns:mc="http://schemas.openxmlformats.org/markup-compatibility/2006">
              <mc:Choice xmlns:v="urn:schemas-microsoft-com:vml" Requires="v">
                <p:oleObj spid="_x0000_s166950" name="Equation" r:id="rId13" imgW="444240" imgH="825480" progId="Equation.DSMT4">
                  <p:embed/>
                </p:oleObj>
              </mc:Choice>
              <mc:Fallback>
                <p:oleObj name="Equation" r:id="rId13" imgW="444240" imgH="825480" progId="Equation.DSMT4">
                  <p:embed/>
                  <p:pic>
                    <p:nvPicPr>
                      <p:cNvPr id="0" name="Picture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86600" y="1828800"/>
                        <a:ext cx="4445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TextBox 12"/>
          <p:cNvSpPr txBox="1"/>
          <p:nvPr/>
        </p:nvSpPr>
        <p:spPr>
          <a:xfrm>
            <a:off x="6172200" y="3276600"/>
            <a:ext cx="2819400" cy="954107"/>
          </a:xfrm>
          <a:prstGeom prst="rect">
            <a:avLst/>
          </a:prstGeom>
          <a:noFill/>
        </p:spPr>
        <p:txBody>
          <a:bodyPr wrap="square" rtlCol="0">
            <a:spAutoFit/>
          </a:bodyPr>
          <a:lstStyle/>
          <a:p>
            <a:r>
              <a:rPr lang="en-US" dirty="0" smtClean="0">
                <a:solidFill>
                  <a:schemeClr val="accent4"/>
                </a:solidFill>
              </a:rPr>
              <a:t>Total change in </a:t>
            </a:r>
            <a:r>
              <a:rPr lang="en-US" dirty="0" err="1" smtClean="0">
                <a:solidFill>
                  <a:schemeClr val="accent4"/>
                </a:solidFill>
              </a:rPr>
              <a:t>piezometric</a:t>
            </a:r>
            <a:r>
              <a:rPr lang="en-US" dirty="0" smtClean="0">
                <a:solidFill>
                  <a:schemeClr val="accent4"/>
                </a:solidFill>
              </a:rPr>
              <a:t> head</a:t>
            </a:r>
            <a:endParaRPr lang="en-US" dirty="0">
              <a:solidFill>
                <a:schemeClr val="accent4"/>
              </a:solidFill>
            </a:endParaRPr>
          </a:p>
        </p:txBody>
      </p:sp>
      <p:grpSp>
        <p:nvGrpSpPr>
          <p:cNvPr id="17" name="Group 16"/>
          <p:cNvGrpSpPr/>
          <p:nvPr/>
        </p:nvGrpSpPr>
        <p:grpSpPr>
          <a:xfrm>
            <a:off x="6248400" y="3733800"/>
            <a:ext cx="2590800" cy="457200"/>
            <a:chOff x="6248400" y="3733800"/>
            <a:chExt cx="2286000" cy="457200"/>
          </a:xfrm>
        </p:grpSpPr>
        <p:cxnSp>
          <p:nvCxnSpPr>
            <p:cNvPr id="15" name="Straight Connector 14"/>
            <p:cNvCxnSpPr/>
            <p:nvPr/>
          </p:nvCxnSpPr>
          <p:spPr bwMode="auto">
            <a:xfrm>
              <a:off x="6248400" y="3733800"/>
              <a:ext cx="2286000" cy="0"/>
            </a:xfrm>
            <a:prstGeom prst="line">
              <a:avLst/>
            </a:prstGeom>
            <a:noFill/>
            <a:ln w="12700" cap="flat" cmpd="sng" algn="ctr">
              <a:solidFill>
                <a:schemeClr val="tx1"/>
              </a:solidFill>
              <a:prstDash val="solid"/>
              <a:round/>
              <a:headEnd type="none" w="lg" len="med"/>
              <a:tailEnd type="none" w="lg" len="med"/>
            </a:ln>
            <a:effectLst/>
          </p:spPr>
        </p:cxnSp>
        <p:cxnSp>
          <p:nvCxnSpPr>
            <p:cNvPr id="16" name="Straight Connector 15"/>
            <p:cNvCxnSpPr/>
            <p:nvPr/>
          </p:nvCxnSpPr>
          <p:spPr bwMode="auto">
            <a:xfrm>
              <a:off x="6248400" y="4191000"/>
              <a:ext cx="2286000" cy="0"/>
            </a:xfrm>
            <a:prstGeom prst="line">
              <a:avLst/>
            </a:prstGeom>
            <a:noFill/>
            <a:ln w="12700" cap="flat" cmpd="sng" algn="ctr">
              <a:solidFill>
                <a:schemeClr val="tx1"/>
              </a:solidFill>
              <a:prstDash val="solid"/>
              <a:round/>
              <a:headEnd type="none" w="lg" len="med"/>
              <a:tailEnd type="none" w="lg" len="med"/>
            </a:ln>
            <a:effectLst/>
          </p:spPr>
        </p:cxn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9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9" name="Rectangle 5"/>
          <p:cNvSpPr>
            <a:spLocks noGrp="1" noChangeArrowheads="1"/>
          </p:cNvSpPr>
          <p:nvPr>
            <p:ph type="title"/>
          </p:nvPr>
        </p:nvSpPr>
        <p:spPr>
          <a:xfrm>
            <a:off x="152400" y="304800"/>
            <a:ext cx="6019800" cy="1143000"/>
          </a:xfrm>
          <a:noFill/>
          <a:ln/>
        </p:spPr>
        <p:txBody>
          <a:bodyPr/>
          <a:lstStyle/>
          <a:p>
            <a:pPr algn="l"/>
            <a:r>
              <a:rPr lang="en-US" sz="4000" smtClean="0"/>
              <a:t>Change in Piezometric Head in an Inlet Manifold</a:t>
            </a:r>
          </a:p>
        </p:txBody>
      </p:sp>
      <p:pic>
        <p:nvPicPr>
          <p:cNvPr id="169988" name="Picture 4"/>
          <p:cNvPicPr>
            <a:picLocks noChangeAspect="1" noChangeArrowheads="1"/>
          </p:cNvPicPr>
          <p:nvPr/>
        </p:nvPicPr>
        <p:blipFill>
          <a:blip r:embed="rId4" cstate="print"/>
          <a:srcRect/>
          <a:stretch>
            <a:fillRect/>
          </a:stretch>
        </p:blipFill>
        <p:spPr bwMode="auto">
          <a:xfrm>
            <a:off x="6019800" y="0"/>
            <a:ext cx="3124200" cy="1287463"/>
          </a:xfrm>
          <a:prstGeom prst="rect">
            <a:avLst/>
          </a:prstGeom>
          <a:noFill/>
          <a:ln w="12700">
            <a:noFill/>
            <a:miter lim="800000"/>
            <a:headEnd type="none" w="lg" len="med"/>
            <a:tailEnd type="none" w="lg" len="med"/>
          </a:ln>
          <a:effectLst/>
        </p:spPr>
      </p:pic>
      <p:graphicFrame>
        <p:nvGraphicFramePr>
          <p:cNvPr id="169990" name="Object 6"/>
          <p:cNvGraphicFramePr>
            <a:graphicFrameLocks noChangeAspect="1"/>
          </p:cNvGraphicFramePr>
          <p:nvPr/>
        </p:nvGraphicFramePr>
        <p:xfrm>
          <a:off x="6019800" y="1828800"/>
          <a:ext cx="2895600" cy="825500"/>
        </p:xfrm>
        <a:graphic>
          <a:graphicData uri="http://schemas.openxmlformats.org/presentationml/2006/ole">
            <mc:AlternateContent xmlns:mc="http://schemas.openxmlformats.org/markup-compatibility/2006">
              <mc:Choice xmlns:v="urn:schemas-microsoft-com:vml" Requires="v">
                <p:oleObj spid="_x0000_s170008" name="Equation" r:id="rId5" imgW="2895480" imgH="825480" progId="Equation.DSMT4">
                  <p:embed/>
                </p:oleObj>
              </mc:Choice>
              <mc:Fallback>
                <p:oleObj name="Equation" r:id="rId5" imgW="2895480" imgH="825480" progId="Equation.DSMT4">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800" y="1828800"/>
                        <a:ext cx="2895600" cy="825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9992" name="Object 3"/>
          <p:cNvGraphicFramePr>
            <a:graphicFrameLocks noChangeAspect="1"/>
          </p:cNvGraphicFramePr>
          <p:nvPr/>
        </p:nvGraphicFramePr>
        <p:xfrm>
          <a:off x="457200" y="2971800"/>
          <a:ext cx="5602288" cy="774700"/>
        </p:xfrm>
        <a:graphic>
          <a:graphicData uri="http://schemas.openxmlformats.org/presentationml/2006/ole">
            <mc:AlternateContent xmlns:mc="http://schemas.openxmlformats.org/markup-compatibility/2006">
              <mc:Choice xmlns:v="urn:schemas-microsoft-com:vml" Requires="v">
                <p:oleObj spid="_x0000_s170009" name="Equation" r:id="rId7" imgW="5321160" imgH="965160" progId="Equation.DSMT4">
                  <p:embed/>
                </p:oleObj>
              </mc:Choice>
              <mc:Fallback>
                <p:oleObj name="Equation" r:id="rId7" imgW="5321160" imgH="965160" progId="Equation.DSMT4">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2971800"/>
                        <a:ext cx="5602288" cy="7747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69993" name="Text Box 9"/>
          <p:cNvSpPr txBox="1">
            <a:spLocks noChangeArrowheads="1"/>
          </p:cNvSpPr>
          <p:nvPr/>
        </p:nvSpPr>
        <p:spPr bwMode="auto">
          <a:xfrm>
            <a:off x="0" y="4203700"/>
            <a:ext cx="8778875" cy="2654300"/>
          </a:xfrm>
          <a:prstGeom prst="rect">
            <a:avLst/>
          </a:prstGeom>
          <a:noFill/>
          <a:ln w="12700">
            <a:noFill/>
            <a:miter lim="800000"/>
            <a:headEnd type="none" w="lg" len="med"/>
            <a:tailEnd type="none" w="lg" len="med"/>
          </a:ln>
          <a:effectLst/>
        </p:spPr>
        <p:txBody>
          <a:bodyPr>
            <a:spAutoFit/>
          </a:bodyPr>
          <a:lstStyle/>
          <a:p>
            <a:r>
              <a:rPr lang="en-US"/>
              <a:t>This equation gives the difference in piezometric head between the first port and the last port. Since the two terms have opposite signs the maximum difference could be at an intermediate port. We need to determine if one of these terms dominates to see if the maximum difference really is between the first and last ports.</a:t>
            </a:r>
          </a:p>
        </p:txBody>
      </p:sp>
      <p:graphicFrame>
        <p:nvGraphicFramePr>
          <p:cNvPr id="169994" name="Object 3"/>
          <p:cNvGraphicFramePr>
            <a:graphicFrameLocks noChangeAspect="1"/>
          </p:cNvGraphicFramePr>
          <p:nvPr/>
        </p:nvGraphicFramePr>
        <p:xfrm>
          <a:off x="838200" y="1981200"/>
          <a:ext cx="4292600" cy="765175"/>
        </p:xfrm>
        <a:graphic>
          <a:graphicData uri="http://schemas.openxmlformats.org/presentationml/2006/ole">
            <mc:AlternateContent xmlns:mc="http://schemas.openxmlformats.org/markup-compatibility/2006">
              <mc:Choice xmlns:v="urn:schemas-microsoft-com:vml" Requires="v">
                <p:oleObj spid="_x0000_s170010" name="Equation" r:id="rId9" imgW="4076640" imgH="952200" progId="Equation.DSMT4">
                  <p:embed/>
                </p:oleObj>
              </mc:Choice>
              <mc:Fallback>
                <p:oleObj name="Equation" r:id="rId9" imgW="4076640" imgH="952200" progId="Equation.DSMT4">
                  <p:embed/>
                  <p:pic>
                    <p:nvPicPr>
                      <p:cNvPr id="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8200" y="1981200"/>
                        <a:ext cx="4292600" cy="765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69995" name="Object 11"/>
          <p:cNvGraphicFramePr>
            <a:graphicFrameLocks noChangeAspect="1"/>
          </p:cNvGraphicFramePr>
          <p:nvPr/>
        </p:nvGraphicFramePr>
        <p:xfrm>
          <a:off x="6705600" y="3581400"/>
          <a:ext cx="596900" cy="457200"/>
        </p:xfrm>
        <a:graphic>
          <a:graphicData uri="http://schemas.openxmlformats.org/presentationml/2006/ole">
            <mc:AlternateContent xmlns:mc="http://schemas.openxmlformats.org/markup-compatibility/2006">
              <mc:Choice xmlns:v="urn:schemas-microsoft-com:vml" Requires="v">
                <p:oleObj spid="_x0000_s170011" name="Equation" r:id="rId11" imgW="596880" imgH="457200" progId="Equation.DSMT4">
                  <p:embed/>
                </p:oleObj>
              </mc:Choice>
              <mc:Fallback>
                <p:oleObj name="Equation" r:id="rId11" imgW="596880" imgH="457200" progId="Equation.DSMT4">
                  <p:embed/>
                  <p:pic>
                    <p:nvPicPr>
                      <p:cNvPr id="0"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05600" y="3581400"/>
                        <a:ext cx="5969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9996" name="AutoShape 12"/>
          <p:cNvSpPr>
            <a:spLocks/>
          </p:cNvSpPr>
          <p:nvPr/>
        </p:nvSpPr>
        <p:spPr bwMode="auto">
          <a:xfrm rot="-5400000">
            <a:off x="4457700" y="2324100"/>
            <a:ext cx="152400" cy="2971800"/>
          </a:xfrm>
          <a:prstGeom prst="leftBrace">
            <a:avLst>
              <a:gd name="adj1" fmla="val 162500"/>
              <a:gd name="adj2" fmla="val 50000"/>
            </a:avLst>
          </a:prstGeom>
          <a:noFill/>
          <a:ln w="12700">
            <a:solidFill>
              <a:schemeClr val="tx1"/>
            </a:solidFill>
            <a:round/>
            <a:headEnd type="none" w="lg" len="med"/>
            <a:tailEnd type="none" w="lg" len="med"/>
          </a:ln>
          <a:effectLst/>
        </p:spPr>
        <p:txBody>
          <a:bodyPr anchor="ctr">
            <a:spAutoFit/>
          </a:bodyPr>
          <a:lstStyle/>
          <a:p>
            <a:endParaRPr lang="en-US"/>
          </a:p>
        </p:txBody>
      </p:sp>
      <p:cxnSp>
        <p:nvCxnSpPr>
          <p:cNvPr id="169997" name="AutoShape 13"/>
          <p:cNvCxnSpPr>
            <a:cxnSpLocks noChangeShapeType="1"/>
            <a:stCxn id="0" idx="1"/>
            <a:endCxn id="169996" idx="1"/>
          </p:cNvCxnSpPr>
          <p:nvPr/>
        </p:nvCxnSpPr>
        <p:spPr bwMode="auto">
          <a:xfrm rot="10800000" flipV="1">
            <a:off x="4533900" y="3810000"/>
            <a:ext cx="2171700" cy="76200"/>
          </a:xfrm>
          <a:prstGeom prst="curvedConnector4">
            <a:avLst>
              <a:gd name="adj1" fmla="val 15792"/>
              <a:gd name="adj2" fmla="val 400000"/>
            </a:avLst>
          </a:prstGeom>
          <a:noFill/>
          <a:ln w="12700">
            <a:solidFill>
              <a:schemeClr val="tx1"/>
            </a:solidFill>
            <a:round/>
            <a:headEnd type="none" w="lg" len="med"/>
            <a:tailEnd type="triangle" w="lg" len="med"/>
          </a:ln>
          <a:effectLst/>
        </p:spPr>
      </p:cxn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9" name="Rectangle 5"/>
          <p:cNvSpPr>
            <a:spLocks noGrp="1" noChangeArrowheads="1"/>
          </p:cNvSpPr>
          <p:nvPr>
            <p:ph type="title"/>
          </p:nvPr>
        </p:nvSpPr>
        <p:spPr>
          <a:noFill/>
          <a:ln/>
        </p:spPr>
        <p:txBody>
          <a:bodyPr/>
          <a:lstStyle/>
          <a:p>
            <a:r>
              <a:rPr lang="en-US" sz="4000" smtClean="0"/>
              <a:t>Calculating the Control (Orifice) Pressure Coefficients</a:t>
            </a:r>
          </a:p>
        </p:txBody>
      </p:sp>
      <p:graphicFrame>
        <p:nvGraphicFramePr>
          <p:cNvPr id="190468" name="Object 2"/>
          <p:cNvGraphicFramePr>
            <a:graphicFrameLocks noChangeAspect="1"/>
          </p:cNvGraphicFramePr>
          <p:nvPr/>
        </p:nvGraphicFramePr>
        <p:xfrm>
          <a:off x="152400" y="2209800"/>
          <a:ext cx="4060825" cy="955675"/>
        </p:xfrm>
        <a:graphic>
          <a:graphicData uri="http://schemas.openxmlformats.org/presentationml/2006/ole">
            <mc:AlternateContent xmlns:mc="http://schemas.openxmlformats.org/markup-compatibility/2006">
              <mc:Choice xmlns:v="urn:schemas-microsoft-com:vml" Requires="v">
                <p:oleObj spid="_x0000_s190500" name="Equation" r:id="rId4" imgW="3098520" imgH="952200" progId="Equation.DSMT4">
                  <p:embed/>
                </p:oleObj>
              </mc:Choice>
              <mc:Fallback>
                <p:oleObj name="Equation" r:id="rId4" imgW="3098520" imgH="9522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2209800"/>
                        <a:ext cx="4060825" cy="955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90470" name="Text Box 6"/>
          <p:cNvSpPr txBox="1">
            <a:spLocks noChangeArrowheads="1"/>
          </p:cNvSpPr>
          <p:nvPr/>
        </p:nvSpPr>
        <p:spPr bwMode="auto">
          <a:xfrm>
            <a:off x="4648200" y="2238375"/>
            <a:ext cx="4191000" cy="1815882"/>
          </a:xfrm>
          <a:prstGeom prst="rect">
            <a:avLst/>
          </a:prstGeom>
          <a:noFill/>
          <a:ln w="12700">
            <a:noFill/>
            <a:miter lim="800000"/>
            <a:headEnd type="none" w="lg" len="med"/>
            <a:tailEnd type="none" w="lg" len="med"/>
          </a:ln>
          <a:effectLst/>
        </p:spPr>
        <p:txBody>
          <a:bodyPr>
            <a:spAutoFit/>
          </a:bodyPr>
          <a:lstStyle/>
          <a:p>
            <a:r>
              <a:rPr lang="en-US" dirty="0"/>
              <a:t>For a manifold the short path head loss is zero </a:t>
            </a:r>
            <a:r>
              <a:rPr lang="en-US" dirty="0" smtClean="0"/>
              <a:t>(not including the flow control </a:t>
            </a:r>
            <a:r>
              <a:rPr lang="en-US" dirty="0"/>
              <a:t>head </a:t>
            </a:r>
            <a:r>
              <a:rPr lang="en-US" dirty="0" smtClean="0"/>
              <a:t>loss)</a:t>
            </a:r>
            <a:endParaRPr lang="en-US" dirty="0"/>
          </a:p>
        </p:txBody>
      </p:sp>
      <p:graphicFrame>
        <p:nvGraphicFramePr>
          <p:cNvPr id="190471" name="Object 2"/>
          <p:cNvGraphicFramePr>
            <a:graphicFrameLocks noChangeAspect="1"/>
          </p:cNvGraphicFramePr>
          <p:nvPr/>
        </p:nvGraphicFramePr>
        <p:xfrm>
          <a:off x="304800" y="3429000"/>
          <a:ext cx="2879725" cy="955675"/>
        </p:xfrm>
        <a:graphic>
          <a:graphicData uri="http://schemas.openxmlformats.org/presentationml/2006/ole">
            <mc:AlternateContent xmlns:mc="http://schemas.openxmlformats.org/markup-compatibility/2006">
              <mc:Choice xmlns:v="urn:schemas-microsoft-com:vml" Requires="v">
                <p:oleObj spid="_x0000_s190501" name="Equation" r:id="rId6" imgW="2197080" imgH="952200" progId="Equation.DSMT4">
                  <p:embed/>
                </p:oleObj>
              </mc:Choice>
              <mc:Fallback>
                <p:oleObj name="Equation" r:id="rId6" imgW="2197080" imgH="952200" progId="Equation.DSMT4">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3429000"/>
                        <a:ext cx="2879725" cy="955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90472" name="Object 8"/>
          <p:cNvGraphicFramePr>
            <a:graphicFrameLocks noChangeAspect="1"/>
          </p:cNvGraphicFramePr>
          <p:nvPr/>
        </p:nvGraphicFramePr>
        <p:xfrm>
          <a:off x="381000" y="6019800"/>
          <a:ext cx="596900" cy="457200"/>
        </p:xfrm>
        <a:graphic>
          <a:graphicData uri="http://schemas.openxmlformats.org/presentationml/2006/ole">
            <mc:AlternateContent xmlns:mc="http://schemas.openxmlformats.org/markup-compatibility/2006">
              <mc:Choice xmlns:v="urn:schemas-microsoft-com:vml" Requires="v">
                <p:oleObj spid="_x0000_s190502" name="Equation" r:id="rId8" imgW="596880" imgH="457200" progId="Equation.DSMT4">
                  <p:embed/>
                </p:oleObj>
              </mc:Choice>
              <mc:Fallback>
                <p:oleObj name="Equation" r:id="rId8" imgW="596880" imgH="457200" progId="Equation.DSMT4">
                  <p:embed/>
                  <p:pic>
                    <p:nvPicPr>
                      <p:cNvPr id="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 y="6019800"/>
                        <a:ext cx="5969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0473" name="Object 9"/>
          <p:cNvGraphicFramePr>
            <a:graphicFrameLocks noChangeAspect="1"/>
          </p:cNvGraphicFramePr>
          <p:nvPr/>
        </p:nvGraphicFramePr>
        <p:xfrm>
          <a:off x="1752600" y="5867400"/>
          <a:ext cx="2387600" cy="914400"/>
        </p:xfrm>
        <a:graphic>
          <a:graphicData uri="http://schemas.openxmlformats.org/presentationml/2006/ole">
            <mc:AlternateContent xmlns:mc="http://schemas.openxmlformats.org/markup-compatibility/2006">
              <mc:Choice xmlns:v="urn:schemas-microsoft-com:vml" Requires="v">
                <p:oleObj spid="_x0000_s190503" name="Equation" r:id="rId10" imgW="2387520" imgH="914400" progId="Equation.DSMT4">
                  <p:embed/>
                </p:oleObj>
              </mc:Choice>
              <mc:Fallback>
                <p:oleObj name="Equation" r:id="rId10" imgW="2387520" imgH="914400" progId="Equation.DSMT4">
                  <p:embed/>
                  <p:pic>
                    <p:nvPicPr>
                      <p:cNvPr id="0"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52600" y="5867400"/>
                        <a:ext cx="23876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0474" name="Object 10"/>
          <p:cNvGraphicFramePr>
            <a:graphicFrameLocks noChangeAspect="1"/>
          </p:cNvGraphicFramePr>
          <p:nvPr/>
        </p:nvGraphicFramePr>
        <p:xfrm>
          <a:off x="5435600" y="5867400"/>
          <a:ext cx="2806700" cy="914400"/>
        </p:xfrm>
        <a:graphic>
          <a:graphicData uri="http://schemas.openxmlformats.org/presentationml/2006/ole">
            <mc:AlternateContent xmlns:mc="http://schemas.openxmlformats.org/markup-compatibility/2006">
              <mc:Choice xmlns:v="urn:schemas-microsoft-com:vml" Requires="v">
                <p:oleObj spid="_x0000_s190504" name="Equation" r:id="rId12" imgW="2806560" imgH="914400" progId="Equation.DSMT4">
                  <p:embed/>
                </p:oleObj>
              </mc:Choice>
              <mc:Fallback>
                <p:oleObj name="Equation" r:id="rId12" imgW="2806560" imgH="914400" progId="Equation.DSMT4">
                  <p:embed/>
                  <p:pic>
                    <p:nvPicPr>
                      <p:cNvPr id="0" name="Picture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35600" y="5867400"/>
                        <a:ext cx="28067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90475" name="Picture 11"/>
          <p:cNvPicPr>
            <a:picLocks noChangeAspect="1" noChangeArrowheads="1"/>
          </p:cNvPicPr>
          <p:nvPr/>
        </p:nvPicPr>
        <p:blipFill>
          <a:blip r:embed="rId14" cstate="print"/>
          <a:srcRect/>
          <a:stretch>
            <a:fillRect/>
          </a:stretch>
        </p:blipFill>
        <p:spPr bwMode="auto">
          <a:xfrm>
            <a:off x="1371600" y="4549775"/>
            <a:ext cx="2667000" cy="1219200"/>
          </a:xfrm>
          <a:prstGeom prst="rect">
            <a:avLst/>
          </a:prstGeom>
          <a:noFill/>
          <a:ln w="12700">
            <a:noFill/>
            <a:miter lim="800000"/>
            <a:headEnd type="none" w="lg" len="med"/>
            <a:tailEnd type="none" w="lg" len="med"/>
          </a:ln>
          <a:effectLst/>
        </p:spPr>
      </p:pic>
      <p:pic>
        <p:nvPicPr>
          <p:cNvPr id="190476" name="Picture 12"/>
          <p:cNvPicPr>
            <a:picLocks noChangeAspect="1" noChangeArrowheads="1"/>
          </p:cNvPicPr>
          <p:nvPr/>
        </p:nvPicPr>
        <p:blipFill>
          <a:blip r:embed="rId15" cstate="print"/>
          <a:srcRect/>
          <a:stretch>
            <a:fillRect/>
          </a:stretch>
        </p:blipFill>
        <p:spPr bwMode="auto">
          <a:xfrm>
            <a:off x="5334000" y="4598988"/>
            <a:ext cx="2895600" cy="1193800"/>
          </a:xfrm>
          <a:prstGeom prst="rect">
            <a:avLst/>
          </a:prstGeom>
          <a:noFill/>
          <a:ln w="12700">
            <a:noFill/>
            <a:miter lim="800000"/>
            <a:headEnd type="none" w="lg" len="med"/>
            <a:tailEnd type="none" w="lg" len="med"/>
          </a:ln>
          <a:effectLst/>
        </p:spPr>
      </p:pic>
      <p:graphicFrame>
        <p:nvGraphicFramePr>
          <p:cNvPr id="190477" name="Object 2"/>
          <p:cNvGraphicFramePr>
            <a:graphicFrameLocks noChangeAspect="1"/>
          </p:cNvGraphicFramePr>
          <p:nvPr/>
        </p:nvGraphicFramePr>
        <p:xfrm>
          <a:off x="4038600" y="7010400"/>
          <a:ext cx="3629025" cy="1019175"/>
        </p:xfrm>
        <a:graphic>
          <a:graphicData uri="http://schemas.openxmlformats.org/presentationml/2006/ole">
            <mc:AlternateContent xmlns:mc="http://schemas.openxmlformats.org/markup-compatibility/2006">
              <mc:Choice xmlns:v="urn:schemas-microsoft-com:vml" Requires="v">
                <p:oleObj spid="_x0000_s190505" name="Equation" r:id="rId16" imgW="2768400" imgH="1015920" progId="Equation.DSMT4">
                  <p:embed/>
                </p:oleObj>
              </mc:Choice>
              <mc:Fallback>
                <p:oleObj name="Equation" r:id="rId16" imgW="2768400" imgH="1015920" progId="Equation.DSMT4">
                  <p:embed/>
                  <p:pic>
                    <p:nvPicPr>
                      <p:cNvPr id="0" name="Picture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38600" y="7010400"/>
                        <a:ext cx="3629025" cy="1019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90478" name="Object 2"/>
          <p:cNvGraphicFramePr>
            <a:graphicFrameLocks noChangeAspect="1"/>
          </p:cNvGraphicFramePr>
          <p:nvPr/>
        </p:nvGraphicFramePr>
        <p:xfrm>
          <a:off x="-152400" y="7391400"/>
          <a:ext cx="4262438" cy="955675"/>
        </p:xfrm>
        <a:graphic>
          <a:graphicData uri="http://schemas.openxmlformats.org/presentationml/2006/ole">
            <mc:AlternateContent xmlns:mc="http://schemas.openxmlformats.org/markup-compatibility/2006">
              <mc:Choice xmlns:v="urn:schemas-microsoft-com:vml" Requires="v">
                <p:oleObj spid="_x0000_s190506" name="Equation" r:id="rId18" imgW="3251160" imgH="952200" progId="Equation.DSMT4">
                  <p:embed/>
                </p:oleObj>
              </mc:Choice>
              <mc:Fallback>
                <p:oleObj name="Equation" r:id="rId18" imgW="3251160" imgH="952200" progId="Equation.DSMT4">
                  <p:embed/>
                  <p:pic>
                    <p:nvPicPr>
                      <p:cNvPr id="0" name="Picture 1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52400" y="7391400"/>
                        <a:ext cx="4262438" cy="955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pSp>
        <p:nvGrpSpPr>
          <p:cNvPr id="16" name="Group 15"/>
          <p:cNvGrpSpPr/>
          <p:nvPr/>
        </p:nvGrpSpPr>
        <p:grpSpPr>
          <a:xfrm>
            <a:off x="3352800" y="1752600"/>
            <a:ext cx="821402" cy="914400"/>
            <a:chOff x="3352800" y="1752600"/>
            <a:chExt cx="821402" cy="914400"/>
          </a:xfrm>
        </p:grpSpPr>
        <p:cxnSp>
          <p:nvCxnSpPr>
            <p:cNvPr id="14" name="Straight Arrow Connector 13"/>
            <p:cNvCxnSpPr/>
            <p:nvPr/>
          </p:nvCxnSpPr>
          <p:spPr bwMode="auto">
            <a:xfrm rot="5400000" flipH="1" flipV="1">
              <a:off x="3352800" y="2133600"/>
              <a:ext cx="533400" cy="533400"/>
            </a:xfrm>
            <a:prstGeom prst="straightConnector1">
              <a:avLst/>
            </a:prstGeom>
            <a:noFill/>
            <a:ln w="38100" cap="flat" cmpd="sng" algn="ctr">
              <a:solidFill>
                <a:schemeClr val="accent4"/>
              </a:solidFill>
              <a:prstDash val="solid"/>
              <a:round/>
              <a:headEnd type="none" w="lg" len="med"/>
              <a:tailEnd type="arrow"/>
            </a:ln>
            <a:effectLst/>
          </p:spPr>
        </p:cxnSp>
        <p:sp>
          <p:nvSpPr>
            <p:cNvPr id="15" name="TextBox 14"/>
            <p:cNvSpPr txBox="1"/>
            <p:nvPr/>
          </p:nvSpPr>
          <p:spPr>
            <a:xfrm>
              <a:off x="3810000" y="1752600"/>
              <a:ext cx="364202" cy="523220"/>
            </a:xfrm>
            <a:prstGeom prst="rect">
              <a:avLst/>
            </a:prstGeom>
            <a:noFill/>
          </p:spPr>
          <p:txBody>
            <a:bodyPr wrap="none" rtlCol="0">
              <a:spAutoFit/>
            </a:bodyPr>
            <a:lstStyle/>
            <a:p>
              <a:r>
                <a:rPr lang="en-US" dirty="0" smtClean="0">
                  <a:solidFill>
                    <a:schemeClr val="accent4"/>
                  </a:solidFill>
                </a:rPr>
                <a:t>0</a:t>
              </a:r>
              <a:endParaRPr lang="en-US" dirty="0">
                <a:solidFill>
                  <a:schemeClr val="accent4"/>
                </a:solidFill>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04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04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Nomenclature: a start</a:t>
            </a:r>
          </a:p>
        </p:txBody>
      </p:sp>
      <p:graphicFrame>
        <p:nvGraphicFramePr>
          <p:cNvPr id="48229" name="Group 101"/>
          <p:cNvGraphicFramePr>
            <a:graphicFrameLocks noGrp="1"/>
          </p:cNvGraphicFramePr>
          <p:nvPr/>
        </p:nvGraphicFramePr>
        <p:xfrm>
          <a:off x="228600" y="1828800"/>
          <a:ext cx="8534400" cy="4511040"/>
        </p:xfrm>
        <a:graphic>
          <a:graphicData uri="http://schemas.openxmlformats.org/drawingml/2006/table">
            <a:tbl>
              <a:tblPr/>
              <a:tblGrid>
                <a:gridCol w="1295400"/>
                <a:gridCol w="4876800"/>
                <a:gridCol w="762000"/>
                <a:gridCol w="1600200"/>
              </a:tblGrid>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Symbol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Description</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Sub</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Q</a:t>
                      </a:r>
                      <a:endParaRPr kumimoji="0" lang="en-US" sz="1600" b="0" i="0" u="none" strike="noStrike" cap="none" normalizeH="0" baseline="-2500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Flow</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P</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Port</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A</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Area</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M</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Manifold</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H</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Piezometric head</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D</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Diffuser</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r>
              <a:tr h="31591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h</a:t>
                      </a:r>
                      <a:r>
                        <a:rPr kumimoji="0" lang="en-US" sz="1600" b="0" i="0" u="none" strike="noStrike" cap="none" normalizeH="0" baseline="-25000" smtClean="0">
                          <a:ln>
                            <a:noFill/>
                          </a:ln>
                          <a:solidFill>
                            <a:schemeClr val="tx1"/>
                          </a:solidFill>
                          <a:effectLst/>
                          <a:latin typeface="Times New Roman" pitchFamily="18" charset="0"/>
                        </a:rPr>
                        <a:t>L</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Total Head Loss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r>
              <a:tr h="319088">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HGL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Hydraulic Grade Line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r>
              <a:tr h="31591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EGL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Energy Grade Line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r>
              <a:tr h="407988">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C</a:t>
                      </a:r>
                      <a:r>
                        <a:rPr kumimoji="0" lang="en-US" sz="1600" b="0" i="0" u="none" strike="noStrike" cap="none" normalizeH="0" baseline="-25000" smtClean="0">
                          <a:ln>
                            <a:noFill/>
                          </a:ln>
                          <a:solidFill>
                            <a:schemeClr val="tx1"/>
                          </a:solidFill>
                          <a:effectLst/>
                          <a:latin typeface="Times New Roman" pitchFamily="18" charset="0"/>
                        </a:rPr>
                        <a:t>p</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Pressure Coefficient (includes shear and expansion effects)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err="1" smtClean="0">
                          <a:ln>
                            <a:noFill/>
                          </a:ln>
                          <a:solidFill>
                            <a:schemeClr val="tx1"/>
                          </a:solidFill>
                          <a:effectLst/>
                          <a:latin typeface="Symbol" pitchFamily="18" charset="2"/>
                        </a:rPr>
                        <a:t>P</a:t>
                      </a:r>
                      <a:r>
                        <a:rPr kumimoji="0" lang="en-US" sz="1600" b="0" i="0" u="none" strike="noStrike" cap="none" normalizeH="0" baseline="-25000" dirty="0" err="1" smtClean="0">
                          <a:ln>
                            <a:noFill/>
                          </a:ln>
                          <a:solidFill>
                            <a:schemeClr val="tx1"/>
                          </a:solidFill>
                          <a:effectLst/>
                          <a:latin typeface="Times New Roman" pitchFamily="18" charset="0"/>
                        </a:rPr>
                        <a:t>vc</a:t>
                      </a:r>
                      <a:endParaRPr kumimoji="0" lang="en-US" sz="1600" b="0" i="0" u="none" strike="noStrike" cap="none" normalizeH="0" baseline="-2500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Area of the vena </a:t>
                      </a:r>
                      <a:r>
                        <a:rPr kumimoji="0" lang="en-US" sz="1600" b="0" i="0" u="none" strike="noStrike" cap="none" normalizeH="0" baseline="0" dirty="0" err="1" smtClean="0">
                          <a:ln>
                            <a:noFill/>
                          </a:ln>
                          <a:solidFill>
                            <a:schemeClr val="tx1"/>
                          </a:solidFill>
                          <a:effectLst/>
                          <a:latin typeface="Times New Roman" pitchFamily="18" charset="0"/>
                        </a:rPr>
                        <a:t>contracta</a:t>
                      </a:r>
                      <a:r>
                        <a:rPr kumimoji="0" lang="en-US" sz="1600" b="0" i="0" u="none" strike="noStrike" cap="none" normalizeH="0" baseline="0" dirty="0" smtClean="0">
                          <a:ln>
                            <a:noFill/>
                          </a:ln>
                          <a:solidFill>
                            <a:schemeClr val="tx1"/>
                          </a:solidFill>
                          <a:effectLst/>
                          <a:latin typeface="Times New Roman" pitchFamily="18" charset="0"/>
                        </a:rPr>
                        <a:t> divided by the orifice area = 0.62</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25000" smtClean="0">
                          <a:ln>
                            <a:noFill/>
                          </a:ln>
                          <a:solidFill>
                            <a:schemeClr val="tx1"/>
                          </a:solidFill>
                          <a:effectLst/>
                          <a:latin typeface="Times New Roman" pitchFamily="18" charset="0"/>
                        </a:rPr>
                        <a:t>D</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Diameter</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25000" smtClean="0">
                          <a:ln>
                            <a:noFill/>
                          </a:ln>
                          <a:solidFill>
                            <a:schemeClr val="tx1"/>
                          </a:solidFill>
                          <a:effectLst/>
                          <a:latin typeface="Symbol" pitchFamily="18" charset="2"/>
                        </a:rPr>
                        <a:t>P</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Dimensionless ratio</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25000" dirty="0" smtClean="0">
                          <a:ln>
                            <a:noFill/>
                          </a:ln>
                          <a:solidFill>
                            <a:schemeClr val="tx1"/>
                          </a:solidFill>
                          <a:effectLst/>
                          <a:latin typeface="+mn-lt"/>
                        </a:rPr>
                        <a:t>n</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Number of ports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685800" y="304800"/>
            <a:ext cx="7696200" cy="1143000"/>
          </a:xfrm>
          <a:noFill/>
          <a:ln/>
        </p:spPr>
        <p:txBody>
          <a:bodyPr/>
          <a:lstStyle/>
          <a:p>
            <a:r>
              <a:rPr lang="en-US" sz="4000" dirty="0" smtClean="0"/>
              <a:t>Minor Loss Coefficient for an Orifice Port (in or out)</a:t>
            </a:r>
          </a:p>
        </p:txBody>
      </p:sp>
      <p:graphicFrame>
        <p:nvGraphicFramePr>
          <p:cNvPr id="195606" name="Object 22"/>
          <p:cNvGraphicFramePr>
            <a:graphicFrameLocks noChangeAspect="1"/>
          </p:cNvGraphicFramePr>
          <p:nvPr/>
        </p:nvGraphicFramePr>
        <p:xfrm>
          <a:off x="517525" y="1882775"/>
          <a:ext cx="2035175" cy="830263"/>
        </p:xfrm>
        <a:graphic>
          <a:graphicData uri="http://schemas.openxmlformats.org/presentationml/2006/ole">
            <mc:AlternateContent xmlns:mc="http://schemas.openxmlformats.org/markup-compatibility/2006">
              <mc:Choice xmlns:v="urn:schemas-microsoft-com:vml" Requires="v">
                <p:oleObj spid="_x0000_s195680" name="Equation" r:id="rId4" imgW="1549080" imgH="825480" progId="Equation.DSMT4">
                  <p:embed/>
                </p:oleObj>
              </mc:Choice>
              <mc:Fallback>
                <p:oleObj name="Equation" r:id="rId4" imgW="1549080" imgH="825480" progId="Equation.DSMT4">
                  <p:embed/>
                  <p:pic>
                    <p:nvPicPr>
                      <p:cNvPr id="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525" y="1882775"/>
                        <a:ext cx="2035175" cy="8302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95649" name="Text Box 65"/>
          <p:cNvSpPr txBox="1">
            <a:spLocks noChangeArrowheads="1"/>
          </p:cNvSpPr>
          <p:nvPr/>
        </p:nvSpPr>
        <p:spPr bwMode="auto">
          <a:xfrm>
            <a:off x="0" y="2743200"/>
            <a:ext cx="9144000" cy="1373188"/>
          </a:xfrm>
          <a:prstGeom prst="rect">
            <a:avLst/>
          </a:prstGeom>
          <a:noFill/>
          <a:ln w="12700">
            <a:noFill/>
            <a:miter lim="800000"/>
            <a:headEnd type="none" w="lg" len="med"/>
            <a:tailEnd type="none" w="lg" len="med"/>
          </a:ln>
          <a:effectLst/>
        </p:spPr>
        <p:txBody>
          <a:bodyPr>
            <a:spAutoFit/>
          </a:bodyPr>
          <a:lstStyle/>
          <a:p>
            <a:r>
              <a:rPr lang="en-US" dirty="0"/>
              <a:t>But this V is the </a:t>
            </a:r>
            <a:r>
              <a:rPr lang="en-US" i="1" dirty="0"/>
              <a:t>vena </a:t>
            </a:r>
            <a:r>
              <a:rPr lang="en-US" i="1" dirty="0" err="1"/>
              <a:t>contracta</a:t>
            </a:r>
            <a:r>
              <a:rPr lang="en-US" dirty="0"/>
              <a:t> velocity. The control coefficient analysis </a:t>
            </a:r>
            <a:r>
              <a:rPr lang="en-US" dirty="0" smtClean="0"/>
              <a:t>normalizes everything to </a:t>
            </a:r>
            <a:r>
              <a:rPr lang="en-US" dirty="0"/>
              <a:t>the maximum velocity in the manifold. So let’s get the velocity ratio</a:t>
            </a:r>
          </a:p>
        </p:txBody>
      </p:sp>
      <p:graphicFrame>
        <p:nvGraphicFramePr>
          <p:cNvPr id="195650" name="Object 66"/>
          <p:cNvGraphicFramePr>
            <a:graphicFrameLocks noChangeAspect="1"/>
          </p:cNvGraphicFramePr>
          <p:nvPr/>
        </p:nvGraphicFramePr>
        <p:xfrm>
          <a:off x="366713" y="4203700"/>
          <a:ext cx="4402137" cy="855663"/>
        </p:xfrm>
        <a:graphic>
          <a:graphicData uri="http://schemas.openxmlformats.org/presentationml/2006/ole">
            <mc:AlternateContent xmlns:mc="http://schemas.openxmlformats.org/markup-compatibility/2006">
              <mc:Choice xmlns:v="urn:schemas-microsoft-com:vml" Requires="v">
                <p:oleObj spid="_x0000_s195681" name="Equation" r:id="rId6" imgW="3352680" imgH="850680" progId="Equation.DSMT4">
                  <p:embed/>
                </p:oleObj>
              </mc:Choice>
              <mc:Fallback>
                <p:oleObj name="Equation" r:id="rId6" imgW="3352680" imgH="850680" progId="Equation.DSMT4">
                  <p:embed/>
                  <p:pic>
                    <p:nvPicPr>
                      <p:cNvPr id="0" name="Picture 6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6713" y="4203700"/>
                        <a:ext cx="4402137" cy="8556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95651" name="Object 67"/>
          <p:cNvGraphicFramePr>
            <a:graphicFrameLocks noChangeAspect="1"/>
          </p:cNvGraphicFramePr>
          <p:nvPr/>
        </p:nvGraphicFramePr>
        <p:xfrm>
          <a:off x="344488" y="5289550"/>
          <a:ext cx="3967162" cy="968375"/>
        </p:xfrm>
        <a:graphic>
          <a:graphicData uri="http://schemas.openxmlformats.org/presentationml/2006/ole">
            <mc:AlternateContent xmlns:mc="http://schemas.openxmlformats.org/markup-compatibility/2006">
              <mc:Choice xmlns:v="urn:schemas-microsoft-com:vml" Requires="v">
                <p:oleObj spid="_x0000_s195682" name="Equation" r:id="rId8" imgW="3022560" imgH="965160" progId="Equation.DSMT4">
                  <p:embed/>
                </p:oleObj>
              </mc:Choice>
              <mc:Fallback>
                <p:oleObj name="Equation" r:id="rId8" imgW="3022560" imgH="965160" progId="Equation.DSMT4">
                  <p:embed/>
                  <p:pic>
                    <p:nvPicPr>
                      <p:cNvPr id="0" name="Picture 6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4488" y="5289550"/>
                        <a:ext cx="3967162" cy="9683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95652" name="Text Box 68"/>
          <p:cNvSpPr txBox="1">
            <a:spLocks noChangeArrowheads="1"/>
          </p:cNvSpPr>
          <p:nvPr/>
        </p:nvSpPr>
        <p:spPr bwMode="auto">
          <a:xfrm>
            <a:off x="3429000" y="1676400"/>
            <a:ext cx="5505450" cy="946150"/>
          </a:xfrm>
          <a:prstGeom prst="rect">
            <a:avLst/>
          </a:prstGeom>
          <a:noFill/>
          <a:ln w="12700">
            <a:noFill/>
            <a:miter lim="800000"/>
            <a:headEnd type="none" w="lg" len="med"/>
            <a:tailEnd type="none" w="lg" len="med"/>
          </a:ln>
          <a:effectLst/>
        </p:spPr>
        <p:txBody>
          <a:bodyPr>
            <a:spAutoFit/>
          </a:bodyPr>
          <a:lstStyle/>
          <a:p>
            <a:r>
              <a:rPr lang="en-US"/>
              <a:t>K</a:t>
            </a:r>
            <a:r>
              <a:rPr lang="en-US" baseline="-25000"/>
              <a:t>e</a:t>
            </a:r>
            <a:r>
              <a:rPr lang="en-US"/>
              <a:t> has a value of 1 for an exit and is close to 1 for an entrance</a:t>
            </a:r>
          </a:p>
        </p:txBody>
      </p:sp>
      <p:graphicFrame>
        <p:nvGraphicFramePr>
          <p:cNvPr id="195653" name="Object 69"/>
          <p:cNvGraphicFramePr>
            <a:graphicFrameLocks noChangeAspect="1"/>
          </p:cNvGraphicFramePr>
          <p:nvPr/>
        </p:nvGraphicFramePr>
        <p:xfrm>
          <a:off x="7696200" y="2286000"/>
          <a:ext cx="1244600" cy="381000"/>
        </p:xfrm>
        <a:graphic>
          <a:graphicData uri="http://schemas.openxmlformats.org/presentationml/2006/ole">
            <mc:AlternateContent xmlns:mc="http://schemas.openxmlformats.org/markup-compatibility/2006">
              <mc:Choice xmlns:v="urn:schemas-microsoft-com:vml" Requires="v">
                <p:oleObj spid="_x0000_s195683" name="Equation" r:id="rId10" imgW="1244520" imgH="380880" progId="Equation.DSMT4">
                  <p:embed/>
                </p:oleObj>
              </mc:Choice>
              <mc:Fallback>
                <p:oleObj name="Equation" r:id="rId10" imgW="1244520" imgH="380880" progId="Equation.DSMT4">
                  <p:embed/>
                  <p:pic>
                    <p:nvPicPr>
                      <p:cNvPr id="0" name="Picture 6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96200" y="2286000"/>
                        <a:ext cx="1244600"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5654" name="AutoShape 70"/>
          <p:cNvSpPr>
            <a:spLocks/>
          </p:cNvSpPr>
          <p:nvPr/>
        </p:nvSpPr>
        <p:spPr bwMode="auto">
          <a:xfrm rot="-5400000">
            <a:off x="2286000" y="4953000"/>
            <a:ext cx="304800" cy="2743200"/>
          </a:xfrm>
          <a:prstGeom prst="leftBrace">
            <a:avLst>
              <a:gd name="adj1" fmla="val 75000"/>
              <a:gd name="adj2" fmla="val 50000"/>
            </a:avLst>
          </a:prstGeom>
          <a:noFill/>
          <a:ln w="12700">
            <a:solidFill>
              <a:schemeClr val="tx1"/>
            </a:solidFill>
            <a:round/>
            <a:headEnd type="none" w="lg" len="med"/>
            <a:tailEnd type="none" w="lg" len="med"/>
          </a:ln>
          <a:effectLst/>
        </p:spPr>
        <p:txBody>
          <a:bodyPr anchor="ctr">
            <a:spAutoFit/>
          </a:bodyPr>
          <a:lstStyle/>
          <a:p>
            <a:endParaRPr lang="en-US"/>
          </a:p>
        </p:txBody>
      </p:sp>
      <p:graphicFrame>
        <p:nvGraphicFramePr>
          <p:cNvPr id="195655" name="Object 71"/>
          <p:cNvGraphicFramePr>
            <a:graphicFrameLocks noChangeAspect="1"/>
          </p:cNvGraphicFramePr>
          <p:nvPr/>
        </p:nvGraphicFramePr>
        <p:xfrm>
          <a:off x="1828800" y="6477000"/>
          <a:ext cx="825500" cy="381000"/>
        </p:xfrm>
        <a:graphic>
          <a:graphicData uri="http://schemas.openxmlformats.org/presentationml/2006/ole">
            <mc:AlternateContent xmlns:mc="http://schemas.openxmlformats.org/markup-compatibility/2006">
              <mc:Choice xmlns:v="urn:schemas-microsoft-com:vml" Requires="v">
                <p:oleObj spid="_x0000_s195684" name="Equation" r:id="rId12" imgW="825480" imgH="380880" progId="Equation.DSMT4">
                  <p:embed/>
                </p:oleObj>
              </mc:Choice>
              <mc:Fallback>
                <p:oleObj name="Equation" r:id="rId12" imgW="825480" imgH="380880" progId="Equation.DSMT4">
                  <p:embed/>
                  <p:pic>
                    <p:nvPicPr>
                      <p:cNvPr id="0" name="Picture 7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6477000"/>
                        <a:ext cx="825500"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5656" name="Object 72"/>
          <p:cNvGraphicFramePr>
            <a:graphicFrameLocks noChangeAspect="1"/>
          </p:cNvGraphicFramePr>
          <p:nvPr/>
        </p:nvGraphicFramePr>
        <p:xfrm>
          <a:off x="5327650" y="5365750"/>
          <a:ext cx="3022600" cy="965200"/>
        </p:xfrm>
        <a:graphic>
          <a:graphicData uri="http://schemas.openxmlformats.org/presentationml/2006/ole">
            <mc:AlternateContent xmlns:mc="http://schemas.openxmlformats.org/markup-compatibility/2006">
              <mc:Choice xmlns:v="urn:schemas-microsoft-com:vml" Requires="v">
                <p:oleObj spid="_x0000_s195685" name="Equation" r:id="rId14" imgW="3022560" imgH="965160" progId="Equation.DSMT4">
                  <p:embed/>
                </p:oleObj>
              </mc:Choice>
              <mc:Fallback>
                <p:oleObj name="Equation" r:id="rId14" imgW="3022560" imgH="965160" progId="Equation.DSMT4">
                  <p:embed/>
                  <p:pic>
                    <p:nvPicPr>
                      <p:cNvPr id="0" name="Picture 7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27650" y="5365750"/>
                        <a:ext cx="3022600" cy="965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5658" name="Object 74"/>
          <p:cNvGraphicFramePr>
            <a:graphicFrameLocks noChangeAspect="1"/>
          </p:cNvGraphicFramePr>
          <p:nvPr/>
        </p:nvGraphicFramePr>
        <p:xfrm>
          <a:off x="5875338" y="4203700"/>
          <a:ext cx="2716212" cy="855663"/>
        </p:xfrm>
        <a:graphic>
          <a:graphicData uri="http://schemas.openxmlformats.org/presentationml/2006/ole">
            <mc:AlternateContent xmlns:mc="http://schemas.openxmlformats.org/markup-compatibility/2006">
              <mc:Choice xmlns:v="urn:schemas-microsoft-com:vml" Requires="v">
                <p:oleObj spid="_x0000_s195686" name="Equation" r:id="rId16" imgW="2070000" imgH="850680" progId="Equation.DSMT4">
                  <p:embed/>
                </p:oleObj>
              </mc:Choice>
              <mc:Fallback>
                <p:oleObj name="Equation" r:id="rId16" imgW="2070000" imgH="850680" progId="Equation.DSMT4">
                  <p:embed/>
                  <p:pic>
                    <p:nvPicPr>
                      <p:cNvPr id="0" name="Picture 7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875338" y="4203700"/>
                        <a:ext cx="2716212" cy="8556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3" name="Freeform 12"/>
          <p:cNvSpPr/>
          <p:nvPr/>
        </p:nvSpPr>
        <p:spPr bwMode="auto">
          <a:xfrm>
            <a:off x="2510444" y="2128058"/>
            <a:ext cx="6327833" cy="2291542"/>
          </a:xfrm>
          <a:custGeom>
            <a:avLst/>
            <a:gdLst>
              <a:gd name="connsiteX0" fmla="*/ 4305992 w 6346767"/>
              <a:gd name="connsiteY0" fmla="*/ 2261062 h 2261062"/>
              <a:gd name="connsiteX1" fmla="*/ 6276109 w 6346767"/>
              <a:gd name="connsiteY1" fmla="*/ 1404851 h 2261062"/>
              <a:gd name="connsiteX2" fmla="*/ 4729941 w 6346767"/>
              <a:gd name="connsiteY2" fmla="*/ 523702 h 2261062"/>
              <a:gd name="connsiteX3" fmla="*/ 955963 w 6346767"/>
              <a:gd name="connsiteY3" fmla="*/ 532015 h 2261062"/>
              <a:gd name="connsiteX4" fmla="*/ 0 w 6346767"/>
              <a:gd name="connsiteY4" fmla="*/ 0 h 2261062"/>
              <a:gd name="connsiteX0" fmla="*/ 4305992 w 6346767"/>
              <a:gd name="connsiteY0" fmla="*/ 2261062 h 2261062"/>
              <a:gd name="connsiteX1" fmla="*/ 6276109 w 6346767"/>
              <a:gd name="connsiteY1" fmla="*/ 1404851 h 2261062"/>
              <a:gd name="connsiteX2" fmla="*/ 4729941 w 6346767"/>
              <a:gd name="connsiteY2" fmla="*/ 523702 h 2261062"/>
              <a:gd name="connsiteX3" fmla="*/ 955963 w 6346767"/>
              <a:gd name="connsiteY3" fmla="*/ 532015 h 2261062"/>
              <a:gd name="connsiteX4" fmla="*/ 0 w 6346767"/>
              <a:gd name="connsiteY4" fmla="*/ 0 h 2261062"/>
              <a:gd name="connsiteX0" fmla="*/ 4305992 w 6346767"/>
              <a:gd name="connsiteY0" fmla="*/ 2261062 h 2261062"/>
              <a:gd name="connsiteX1" fmla="*/ 6276109 w 6346767"/>
              <a:gd name="connsiteY1" fmla="*/ 1404851 h 2261062"/>
              <a:gd name="connsiteX2" fmla="*/ 4729941 w 6346767"/>
              <a:gd name="connsiteY2" fmla="*/ 523702 h 2261062"/>
              <a:gd name="connsiteX3" fmla="*/ 955963 w 6346767"/>
              <a:gd name="connsiteY3" fmla="*/ 532015 h 2261062"/>
              <a:gd name="connsiteX4" fmla="*/ 0 w 6346767"/>
              <a:gd name="connsiteY4" fmla="*/ 0 h 2261062"/>
              <a:gd name="connsiteX0" fmla="*/ 3585556 w 6466840"/>
              <a:gd name="connsiteY0" fmla="*/ 2291542 h 2291542"/>
              <a:gd name="connsiteX1" fmla="*/ 6276109 w 6466840"/>
              <a:gd name="connsiteY1" fmla="*/ 1404851 h 2291542"/>
              <a:gd name="connsiteX2" fmla="*/ 4729941 w 6466840"/>
              <a:gd name="connsiteY2" fmla="*/ 523702 h 2291542"/>
              <a:gd name="connsiteX3" fmla="*/ 955963 w 6466840"/>
              <a:gd name="connsiteY3" fmla="*/ 532015 h 2291542"/>
              <a:gd name="connsiteX4" fmla="*/ 0 w 6466840"/>
              <a:gd name="connsiteY4" fmla="*/ 0 h 2291542"/>
              <a:gd name="connsiteX0" fmla="*/ 3585556 w 6466840"/>
              <a:gd name="connsiteY0" fmla="*/ 2291542 h 2291542"/>
              <a:gd name="connsiteX1" fmla="*/ 6276109 w 6466840"/>
              <a:gd name="connsiteY1" fmla="*/ 1404851 h 2291542"/>
              <a:gd name="connsiteX2" fmla="*/ 4729941 w 6466840"/>
              <a:gd name="connsiteY2" fmla="*/ 523702 h 2291542"/>
              <a:gd name="connsiteX3" fmla="*/ 955963 w 6466840"/>
              <a:gd name="connsiteY3" fmla="*/ 532015 h 2291542"/>
              <a:gd name="connsiteX4" fmla="*/ 0 w 6466840"/>
              <a:gd name="connsiteY4" fmla="*/ 0 h 2291542"/>
              <a:gd name="connsiteX0" fmla="*/ 3585556 w 6466840"/>
              <a:gd name="connsiteY0" fmla="*/ 2291542 h 2291542"/>
              <a:gd name="connsiteX1" fmla="*/ 6276109 w 6466840"/>
              <a:gd name="connsiteY1" fmla="*/ 1404851 h 2291542"/>
              <a:gd name="connsiteX2" fmla="*/ 4729941 w 6466840"/>
              <a:gd name="connsiteY2" fmla="*/ 523702 h 2291542"/>
              <a:gd name="connsiteX3" fmla="*/ 955963 w 6466840"/>
              <a:gd name="connsiteY3" fmla="*/ 532015 h 2291542"/>
              <a:gd name="connsiteX4" fmla="*/ 0 w 6466840"/>
              <a:gd name="connsiteY4" fmla="*/ 0 h 2291542"/>
              <a:gd name="connsiteX0" fmla="*/ 3585556 w 6276109"/>
              <a:gd name="connsiteY0" fmla="*/ 2291542 h 2291542"/>
              <a:gd name="connsiteX1" fmla="*/ 6276109 w 6276109"/>
              <a:gd name="connsiteY1" fmla="*/ 1404851 h 2291542"/>
              <a:gd name="connsiteX2" fmla="*/ 4729941 w 6276109"/>
              <a:gd name="connsiteY2" fmla="*/ 523702 h 2291542"/>
              <a:gd name="connsiteX3" fmla="*/ 955963 w 6276109"/>
              <a:gd name="connsiteY3" fmla="*/ 532015 h 2291542"/>
              <a:gd name="connsiteX4" fmla="*/ 0 w 6276109"/>
              <a:gd name="connsiteY4" fmla="*/ 0 h 2291542"/>
              <a:gd name="connsiteX0" fmla="*/ 3585556 w 6327833"/>
              <a:gd name="connsiteY0" fmla="*/ 2291542 h 2291542"/>
              <a:gd name="connsiteX1" fmla="*/ 6276109 w 6327833"/>
              <a:gd name="connsiteY1" fmla="*/ 1404851 h 2291542"/>
              <a:gd name="connsiteX2" fmla="*/ 4729941 w 6327833"/>
              <a:gd name="connsiteY2" fmla="*/ 523702 h 2291542"/>
              <a:gd name="connsiteX3" fmla="*/ 955963 w 6327833"/>
              <a:gd name="connsiteY3" fmla="*/ 532015 h 2291542"/>
              <a:gd name="connsiteX4" fmla="*/ 0 w 6327833"/>
              <a:gd name="connsiteY4" fmla="*/ 0 h 2291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7833" h="2291542">
                <a:moveTo>
                  <a:pt x="3585556" y="2291542"/>
                </a:moveTo>
                <a:cubicBezTo>
                  <a:pt x="3579321" y="2049780"/>
                  <a:pt x="6327833" y="2153920"/>
                  <a:pt x="6276109" y="1404851"/>
                </a:cubicBezTo>
                <a:cubicBezTo>
                  <a:pt x="6220229" y="786015"/>
                  <a:pt x="5616632" y="669175"/>
                  <a:pt x="4729941" y="523702"/>
                </a:cubicBezTo>
                <a:cubicBezTo>
                  <a:pt x="3843250" y="378229"/>
                  <a:pt x="1744286" y="619299"/>
                  <a:pt x="955963" y="532015"/>
                </a:cubicBezTo>
                <a:cubicBezTo>
                  <a:pt x="167640" y="444731"/>
                  <a:pt x="344285" y="21474"/>
                  <a:pt x="0" y="0"/>
                </a:cubicBezTo>
              </a:path>
            </a:pathLst>
          </a:custGeom>
          <a:noFill/>
          <a:ln w="12700" cap="flat" cmpd="sng" algn="ctr">
            <a:solidFill>
              <a:schemeClr val="accent4"/>
            </a:solidFill>
            <a:prstDash val="solid"/>
            <a:round/>
            <a:headEnd type="none" w="lg" len="med"/>
            <a:tailEnd type="triangl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noFill/>
          <a:ln/>
        </p:spPr>
        <p:txBody>
          <a:bodyPr/>
          <a:lstStyle/>
          <a:p>
            <a:r>
              <a:rPr lang="en-US" smtClean="0"/>
              <a:t>Solution Path</a:t>
            </a:r>
          </a:p>
        </p:txBody>
      </p:sp>
      <p:sp>
        <p:nvSpPr>
          <p:cNvPr id="197635" name="Rectangle 3"/>
          <p:cNvSpPr>
            <a:spLocks noGrp="1" noChangeArrowheads="1"/>
          </p:cNvSpPr>
          <p:nvPr>
            <p:ph idx="1"/>
          </p:nvPr>
        </p:nvSpPr>
        <p:spPr/>
        <p:txBody>
          <a:bodyPr/>
          <a:lstStyle/>
          <a:p>
            <a:r>
              <a:rPr lang="en-US" smtClean="0"/>
              <a:t>The length of the manifold will be determined by the plant geometry</a:t>
            </a:r>
          </a:p>
          <a:p>
            <a:r>
              <a:rPr lang="en-US" smtClean="0"/>
              <a:t>The spacing of the ports will be set by other constraints</a:t>
            </a:r>
          </a:p>
          <a:p>
            <a:r>
              <a:rPr lang="en-US" smtClean="0"/>
              <a:t>We need to determine the diameter of the manifold and the diameter of the ports</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0" y="304800"/>
            <a:ext cx="6477000" cy="1143000"/>
          </a:xfrm>
        </p:spPr>
        <p:txBody>
          <a:bodyPr/>
          <a:lstStyle/>
          <a:p>
            <a:r>
              <a:rPr lang="en-US" sz="4000" dirty="0" smtClean="0"/>
              <a:t>Launder: Traditional Design Guidelines</a:t>
            </a:r>
          </a:p>
        </p:txBody>
      </p:sp>
      <p:sp>
        <p:nvSpPr>
          <p:cNvPr id="46083" name="Rectangle 3"/>
          <p:cNvSpPr>
            <a:spLocks noGrp="1" noChangeArrowheads="1"/>
          </p:cNvSpPr>
          <p:nvPr>
            <p:ph idx="1"/>
          </p:nvPr>
        </p:nvSpPr>
        <p:spPr/>
        <p:txBody>
          <a:bodyPr/>
          <a:lstStyle/>
          <a:p>
            <a:pPr>
              <a:lnSpc>
                <a:spcPct val="90000"/>
              </a:lnSpc>
            </a:pPr>
            <a:r>
              <a:rPr lang="en-US" dirty="0" smtClean="0"/>
              <a:t>Recommended port velocity is 0.46 to 0.76 m/s (Water Treatment Plant Design 4</a:t>
            </a:r>
            <a:r>
              <a:rPr lang="en-US" baseline="30000" dirty="0" smtClean="0"/>
              <a:t>th</a:t>
            </a:r>
            <a:r>
              <a:rPr lang="en-US" dirty="0" smtClean="0"/>
              <a:t> edition page 7.28) </a:t>
            </a:r>
          </a:p>
          <a:p>
            <a:pPr lvl="1">
              <a:lnSpc>
                <a:spcPct val="90000"/>
              </a:lnSpc>
            </a:pPr>
            <a:r>
              <a:rPr lang="en-US" dirty="0" smtClean="0"/>
              <a:t>The corresponding head loss is 3 to 8 cm through the orifices</a:t>
            </a:r>
          </a:p>
          <a:p>
            <a:pPr lvl="1">
              <a:lnSpc>
                <a:spcPct val="90000"/>
              </a:lnSpc>
            </a:pPr>
            <a:r>
              <a:rPr lang="en-US" dirty="0" smtClean="0"/>
              <a:t>How do you design the diameter of the launder? (coming up…)</a:t>
            </a:r>
          </a:p>
          <a:p>
            <a:pPr lvl="1">
              <a:lnSpc>
                <a:spcPct val="90000"/>
              </a:lnSpc>
            </a:pPr>
            <a:r>
              <a:rPr lang="en-US" dirty="0" smtClean="0"/>
              <a:t>Would this work if head loss through the manifold were an additional 10 cm? _____</a:t>
            </a:r>
          </a:p>
          <a:p>
            <a:pPr lvl="1">
              <a:lnSpc>
                <a:spcPct val="90000"/>
              </a:lnSpc>
            </a:pPr>
            <a:endParaRPr lang="en-US" dirty="0" smtClean="0"/>
          </a:p>
        </p:txBody>
      </p:sp>
      <p:pic>
        <p:nvPicPr>
          <p:cNvPr id="6" name="Picture 21"/>
          <p:cNvPicPr>
            <a:picLocks noChangeAspect="1" noChangeArrowheads="1"/>
          </p:cNvPicPr>
          <p:nvPr/>
        </p:nvPicPr>
        <p:blipFill>
          <a:blip r:embed="rId4" cstate="print"/>
          <a:srcRect/>
          <a:stretch>
            <a:fillRect/>
          </a:stretch>
        </p:blipFill>
        <p:spPr bwMode="auto">
          <a:xfrm>
            <a:off x="5945187" y="0"/>
            <a:ext cx="3198813" cy="1462088"/>
          </a:xfrm>
          <a:prstGeom prst="rect">
            <a:avLst/>
          </a:prstGeom>
          <a:noFill/>
          <a:ln w="12700">
            <a:noFill/>
            <a:miter lim="800000"/>
            <a:headEnd type="none" w="lg" len="med"/>
            <a:tailEnd type="none" w="lg" len="med"/>
          </a:ln>
          <a:effectLst/>
        </p:spPr>
      </p:pic>
      <p:graphicFrame>
        <p:nvGraphicFramePr>
          <p:cNvPr id="46087" name="Object 7"/>
          <p:cNvGraphicFramePr>
            <a:graphicFrameLocks noChangeAspect="1"/>
          </p:cNvGraphicFramePr>
          <p:nvPr/>
        </p:nvGraphicFramePr>
        <p:xfrm>
          <a:off x="584200" y="6172200"/>
          <a:ext cx="2616200" cy="482600"/>
        </p:xfrm>
        <a:graphic>
          <a:graphicData uri="http://schemas.openxmlformats.org/presentationml/2006/ole">
            <mc:AlternateContent xmlns:mc="http://schemas.openxmlformats.org/markup-compatibility/2006">
              <mc:Choice xmlns:v="urn:schemas-microsoft-com:vml" Requires="v">
                <p:oleObj spid="_x0000_s46095" name="Equation" r:id="rId5" imgW="2616120" imgH="482400" progId="Equation.DSMT4">
                  <p:embed/>
                </p:oleObj>
              </mc:Choice>
              <mc:Fallback>
                <p:oleObj name="Equation" r:id="rId5" imgW="2616120" imgH="482400" progId="Equation.DSMT4">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200" y="6172200"/>
                        <a:ext cx="26162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8" name="Object 8"/>
          <p:cNvGraphicFramePr>
            <a:graphicFrameLocks noChangeAspect="1"/>
          </p:cNvGraphicFramePr>
          <p:nvPr/>
        </p:nvGraphicFramePr>
        <p:xfrm>
          <a:off x="5365750" y="5861050"/>
          <a:ext cx="2070100" cy="965200"/>
        </p:xfrm>
        <a:graphic>
          <a:graphicData uri="http://schemas.openxmlformats.org/presentationml/2006/ole">
            <mc:AlternateContent xmlns:mc="http://schemas.openxmlformats.org/markup-compatibility/2006">
              <mc:Choice xmlns:v="urn:schemas-microsoft-com:vml" Requires="v">
                <p:oleObj spid="_x0000_s46096" name="Equation" r:id="rId7" imgW="2070000" imgH="965160" progId="Equation.DSMT4">
                  <p:embed/>
                </p:oleObj>
              </mc:Choice>
              <mc:Fallback>
                <p:oleObj name="Equation" r:id="rId7" imgW="2070000" imgH="965160" progId="Equation.DSMT4">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5750" y="5861050"/>
                        <a:ext cx="2070100"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Box 6"/>
          <p:cNvSpPr txBox="1"/>
          <p:nvPr/>
        </p:nvSpPr>
        <p:spPr>
          <a:xfrm>
            <a:off x="6705600" y="5410200"/>
            <a:ext cx="824265" cy="523220"/>
          </a:xfrm>
          <a:prstGeom prst="rect">
            <a:avLst/>
          </a:prstGeom>
          <a:noFill/>
        </p:spPr>
        <p:txBody>
          <a:bodyPr wrap="none" rtlCol="0">
            <a:spAutoFit/>
          </a:bodyPr>
          <a:lstStyle/>
          <a:p>
            <a:r>
              <a:rPr lang="en-US" dirty="0" smtClean="0">
                <a:solidFill>
                  <a:schemeClr val="accent4"/>
                </a:solidFill>
              </a:rPr>
              <a:t>NO!</a:t>
            </a:r>
            <a:endParaRPr lang="en-US" dirty="0">
              <a:solidFill>
                <a:schemeClr val="accent4"/>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0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0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noFill/>
          <a:ln/>
        </p:spPr>
        <p:txBody>
          <a:bodyPr/>
          <a:lstStyle/>
          <a:p>
            <a:r>
              <a:rPr lang="en-US" smtClean="0"/>
              <a:t>Design Constraints</a:t>
            </a:r>
          </a:p>
        </p:txBody>
      </p:sp>
      <p:sp>
        <p:nvSpPr>
          <p:cNvPr id="199683" name="Rectangle 3"/>
          <p:cNvSpPr>
            <a:spLocks noGrp="1" noChangeArrowheads="1"/>
          </p:cNvSpPr>
          <p:nvPr>
            <p:ph idx="1"/>
          </p:nvPr>
        </p:nvSpPr>
        <p:spPr>
          <a:xfrm>
            <a:off x="685800" y="1981200"/>
            <a:ext cx="7772400" cy="4648200"/>
          </a:xfrm>
        </p:spPr>
        <p:txBody>
          <a:bodyPr/>
          <a:lstStyle/>
          <a:p>
            <a:pPr>
              <a:lnSpc>
                <a:spcPct val="90000"/>
              </a:lnSpc>
            </a:pPr>
            <a:r>
              <a:rPr lang="en-US" sz="2800" dirty="0" smtClean="0"/>
              <a:t>For </a:t>
            </a:r>
            <a:r>
              <a:rPr lang="en-US" sz="2800" dirty="0" err="1" smtClean="0"/>
              <a:t>sed</a:t>
            </a:r>
            <a:r>
              <a:rPr lang="en-US" sz="2800" dirty="0" smtClean="0"/>
              <a:t> tank Inlet Manifold the port velocities and the manifold diameter  are set by the _____________________________________</a:t>
            </a:r>
          </a:p>
          <a:p>
            <a:pPr>
              <a:lnSpc>
                <a:spcPct val="90000"/>
              </a:lnSpc>
            </a:pPr>
            <a:r>
              <a:rPr lang="en-US" sz="2800" dirty="0" smtClean="0"/>
              <a:t>For the launder that takes clear water from the top of the </a:t>
            </a:r>
            <a:r>
              <a:rPr lang="en-US" sz="2800" dirty="0" err="1" smtClean="0"/>
              <a:t>sed</a:t>
            </a:r>
            <a:r>
              <a:rPr lang="en-US" sz="2800" dirty="0" smtClean="0"/>
              <a:t> tank bays the goal will be to keep head loss low and greater than construction errors in level of weir (we aim for about 5 cm)</a:t>
            </a:r>
          </a:p>
          <a:p>
            <a:pPr>
              <a:lnSpc>
                <a:spcPct val="90000"/>
              </a:lnSpc>
            </a:pPr>
            <a:r>
              <a:rPr lang="en-US" sz="2400" dirty="0" smtClean="0"/>
              <a:t>For Outlet Manifold that takes sludge from the bottom of the </a:t>
            </a:r>
            <a:r>
              <a:rPr lang="en-US" sz="2400" dirty="0" err="1" smtClean="0"/>
              <a:t>sed</a:t>
            </a:r>
            <a:r>
              <a:rPr lang="en-US" sz="2400" dirty="0" smtClean="0"/>
              <a:t> tank bays the goal is to be able to drain the tanks in a reasonable length of time (perhaps 30 minutes) (this means that the initial flow rate would be able to drain the tank in 15 minutes: remember the hole in a bucket analysis)</a:t>
            </a:r>
          </a:p>
        </p:txBody>
      </p:sp>
      <p:sp>
        <p:nvSpPr>
          <p:cNvPr id="199684" name="Rectangle 4"/>
          <p:cNvSpPr>
            <a:spLocks noChangeArrowheads="1"/>
          </p:cNvSpPr>
          <p:nvPr/>
        </p:nvSpPr>
        <p:spPr bwMode="auto">
          <a:xfrm>
            <a:off x="1066800" y="2743200"/>
            <a:ext cx="5963427" cy="523220"/>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energy dissipation </a:t>
            </a:r>
            <a:r>
              <a:rPr lang="en-US" dirty="0" smtClean="0">
                <a:solidFill>
                  <a:schemeClr val="folHlink"/>
                </a:solidFill>
              </a:rPr>
              <a:t>rate in the flocculator</a:t>
            </a:r>
            <a:endParaRPr lang="en-US" dirty="0">
              <a:solidFill>
                <a:schemeClr val="folHlink"/>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44" name="Line 16"/>
          <p:cNvSpPr>
            <a:spLocks noChangeShapeType="1"/>
          </p:cNvSpPr>
          <p:nvPr/>
        </p:nvSpPr>
        <p:spPr bwMode="auto">
          <a:xfrm flipV="1">
            <a:off x="8229600" y="4733925"/>
            <a:ext cx="533400" cy="609600"/>
          </a:xfrm>
          <a:prstGeom prst="line">
            <a:avLst/>
          </a:prstGeom>
          <a:noFill/>
          <a:ln w="28575">
            <a:solidFill>
              <a:schemeClr val="folHlink"/>
            </a:solidFill>
            <a:round/>
            <a:headEnd type="none" w="lg" len="med"/>
            <a:tailEnd type="triangle" w="lg" len="med"/>
          </a:ln>
          <a:effectLst/>
        </p:spPr>
        <p:txBody>
          <a:bodyPr wrap="none" anchor="ctr">
            <a:spAutoFit/>
          </a:bodyPr>
          <a:lstStyle/>
          <a:p>
            <a:endParaRPr lang="en-US"/>
          </a:p>
        </p:txBody>
      </p:sp>
      <p:sp>
        <p:nvSpPr>
          <p:cNvPr id="201730" name="Rectangle 2"/>
          <p:cNvSpPr>
            <a:spLocks noGrp="1" noChangeArrowheads="1"/>
          </p:cNvSpPr>
          <p:nvPr>
            <p:ph type="title"/>
          </p:nvPr>
        </p:nvSpPr>
        <p:spPr>
          <a:xfrm>
            <a:off x="381000" y="304800"/>
            <a:ext cx="5486400" cy="1143000"/>
          </a:xfrm>
          <a:noFill/>
          <a:ln/>
        </p:spPr>
        <p:txBody>
          <a:bodyPr/>
          <a:lstStyle/>
          <a:p>
            <a:r>
              <a:rPr lang="en-US" sz="4000" dirty="0" smtClean="0"/>
              <a:t>Design for Outlet Launder</a:t>
            </a:r>
          </a:p>
        </p:txBody>
      </p:sp>
      <p:sp>
        <p:nvSpPr>
          <p:cNvPr id="201731" name="Rectangle 3"/>
          <p:cNvSpPr>
            <a:spLocks noGrp="1" noChangeArrowheads="1"/>
          </p:cNvSpPr>
          <p:nvPr>
            <p:ph idx="1"/>
          </p:nvPr>
        </p:nvSpPr>
        <p:spPr/>
        <p:txBody>
          <a:bodyPr/>
          <a:lstStyle/>
          <a:p>
            <a:r>
              <a:rPr lang="en-US" dirty="0" smtClean="0"/>
              <a:t>Given target head loss between </a:t>
            </a:r>
            <a:r>
              <a:rPr lang="en-US" dirty="0" err="1" smtClean="0"/>
              <a:t>sed</a:t>
            </a:r>
            <a:r>
              <a:rPr lang="en-US" dirty="0" smtClean="0"/>
              <a:t> tank and clear water channel (5 cm for AguaClara)</a:t>
            </a:r>
          </a:p>
        </p:txBody>
      </p:sp>
      <p:graphicFrame>
        <p:nvGraphicFramePr>
          <p:cNvPr id="201732" name="Object 3"/>
          <p:cNvGraphicFramePr>
            <a:graphicFrameLocks noChangeAspect="1"/>
          </p:cNvGraphicFramePr>
          <p:nvPr/>
        </p:nvGraphicFramePr>
        <p:xfrm>
          <a:off x="1143000" y="2960688"/>
          <a:ext cx="2549525" cy="855662"/>
        </p:xfrm>
        <a:graphic>
          <a:graphicData uri="http://schemas.openxmlformats.org/presentationml/2006/ole">
            <mc:AlternateContent xmlns:mc="http://schemas.openxmlformats.org/markup-compatibility/2006">
              <mc:Choice xmlns:v="urn:schemas-microsoft-com:vml" Requires="v">
                <p:oleObj spid="_x0000_s201765" name="Equation" r:id="rId4" imgW="1942920" imgH="850680" progId="Equation.DSMT4">
                  <p:embed/>
                </p:oleObj>
              </mc:Choice>
              <mc:Fallback>
                <p:oleObj name="Equation" r:id="rId4" imgW="1942920" imgH="85068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960688"/>
                        <a:ext cx="2549525" cy="8556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01733" name="Object 4"/>
          <p:cNvGraphicFramePr>
            <a:graphicFrameLocks noChangeAspect="1"/>
          </p:cNvGraphicFramePr>
          <p:nvPr/>
        </p:nvGraphicFramePr>
        <p:xfrm>
          <a:off x="771525" y="4267200"/>
          <a:ext cx="3419475" cy="1084263"/>
        </p:xfrm>
        <a:graphic>
          <a:graphicData uri="http://schemas.openxmlformats.org/presentationml/2006/ole">
            <mc:AlternateContent xmlns:mc="http://schemas.openxmlformats.org/markup-compatibility/2006">
              <mc:Choice xmlns:v="urn:schemas-microsoft-com:vml" Requires="v">
                <p:oleObj spid="_x0000_s201766" name="Equation" r:id="rId6" imgW="2603160" imgH="1079280" progId="Equation.DSMT4">
                  <p:embed/>
                </p:oleObj>
              </mc:Choice>
              <mc:Fallback>
                <p:oleObj name="Equation" r:id="rId6" imgW="2603160" imgH="107928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1525" y="4267200"/>
                        <a:ext cx="3419475" cy="10842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201734" name="Text Box 5"/>
          <p:cNvSpPr txBox="1">
            <a:spLocks noChangeArrowheads="1"/>
          </p:cNvSpPr>
          <p:nvPr/>
        </p:nvSpPr>
        <p:spPr bwMode="auto">
          <a:xfrm>
            <a:off x="4953000" y="3962400"/>
            <a:ext cx="3429000" cy="1200329"/>
          </a:xfrm>
          <a:prstGeom prst="rect">
            <a:avLst/>
          </a:prstGeom>
          <a:noFill/>
          <a:ln w="12700">
            <a:noFill/>
            <a:miter lim="800000"/>
            <a:headEnd type="none" w="lg" len="med"/>
            <a:tailEnd type="none" w="lg" len="med"/>
          </a:ln>
        </p:spPr>
        <p:txBody>
          <a:bodyPr wrap="square">
            <a:spAutoFit/>
          </a:bodyPr>
          <a:lstStyle/>
          <a:p>
            <a:r>
              <a:rPr lang="en-US" sz="2400" dirty="0"/>
              <a:t>Solve the minor loss equation for </a:t>
            </a:r>
            <a:r>
              <a:rPr lang="en-US" sz="2400" dirty="0" smtClean="0"/>
              <a:t>the manifold diameter</a:t>
            </a:r>
            <a:endParaRPr lang="en-US" sz="2400" dirty="0"/>
          </a:p>
        </p:txBody>
      </p:sp>
      <p:sp>
        <p:nvSpPr>
          <p:cNvPr id="201735" name="Text Box 7"/>
          <p:cNvSpPr txBox="1">
            <a:spLocks noChangeArrowheads="1"/>
          </p:cNvSpPr>
          <p:nvPr/>
        </p:nvSpPr>
        <p:spPr bwMode="auto">
          <a:xfrm>
            <a:off x="5638800" y="3200400"/>
            <a:ext cx="2620963" cy="457200"/>
          </a:xfrm>
          <a:prstGeom prst="rect">
            <a:avLst/>
          </a:prstGeom>
          <a:noFill/>
          <a:ln w="12700">
            <a:noFill/>
            <a:miter lim="800000"/>
            <a:headEnd type="none" w="lg" len="med"/>
            <a:tailEnd type="none" w="lg" len="med"/>
          </a:ln>
        </p:spPr>
        <p:txBody>
          <a:bodyPr wrap="none">
            <a:spAutoFit/>
          </a:bodyPr>
          <a:lstStyle/>
          <a:p>
            <a:r>
              <a:rPr lang="en-US" sz="2400" dirty="0"/>
              <a:t>Minor loss equation</a:t>
            </a:r>
          </a:p>
        </p:txBody>
      </p:sp>
      <p:sp>
        <p:nvSpPr>
          <p:cNvPr id="201736" name="Line 8"/>
          <p:cNvSpPr>
            <a:spLocks noChangeShapeType="1"/>
          </p:cNvSpPr>
          <p:nvPr/>
        </p:nvSpPr>
        <p:spPr bwMode="auto">
          <a:xfrm flipH="1">
            <a:off x="3962400" y="3429000"/>
            <a:ext cx="1600200" cy="0"/>
          </a:xfrm>
          <a:prstGeom prst="line">
            <a:avLst/>
          </a:prstGeom>
          <a:noFill/>
          <a:ln w="12700">
            <a:solidFill>
              <a:schemeClr val="tx1"/>
            </a:solidFill>
            <a:round/>
            <a:headEnd type="none" w="lg" len="med"/>
            <a:tailEnd type="triangle" w="lg" len="med"/>
          </a:ln>
        </p:spPr>
        <p:txBody>
          <a:bodyPr wrap="square" anchor="ctr">
            <a:spAutoFit/>
          </a:bodyPr>
          <a:lstStyle/>
          <a:p>
            <a:endParaRPr lang="en-US"/>
          </a:p>
        </p:txBody>
      </p:sp>
      <p:graphicFrame>
        <p:nvGraphicFramePr>
          <p:cNvPr id="201737" name="Object 5"/>
          <p:cNvGraphicFramePr>
            <a:graphicFrameLocks noChangeAspect="1"/>
          </p:cNvGraphicFramePr>
          <p:nvPr/>
        </p:nvGraphicFramePr>
        <p:xfrm>
          <a:off x="1219200" y="5791200"/>
          <a:ext cx="2524125" cy="439737"/>
        </p:xfrm>
        <a:graphic>
          <a:graphicData uri="http://schemas.openxmlformats.org/presentationml/2006/ole">
            <mc:AlternateContent xmlns:mc="http://schemas.openxmlformats.org/markup-compatibility/2006">
              <mc:Choice xmlns:v="urn:schemas-microsoft-com:vml" Requires="v">
                <p:oleObj spid="_x0000_s201767" name="Equation" r:id="rId8" imgW="2628720" imgH="457200" progId="Equation.DSMT4">
                  <p:embed/>
                </p:oleObj>
              </mc:Choice>
              <mc:Fallback>
                <p:oleObj name="Equation" r:id="rId8" imgW="2628720" imgH="4572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9200" y="5791200"/>
                        <a:ext cx="2524125" cy="43973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01742" name="Object 5"/>
          <p:cNvGraphicFramePr>
            <a:graphicFrameLocks noChangeAspect="1"/>
          </p:cNvGraphicFramePr>
          <p:nvPr/>
        </p:nvGraphicFramePr>
        <p:xfrm>
          <a:off x="457200" y="6858000"/>
          <a:ext cx="5056188" cy="877888"/>
        </p:xfrm>
        <a:graphic>
          <a:graphicData uri="http://schemas.openxmlformats.org/presentationml/2006/ole">
            <mc:AlternateContent xmlns:mc="http://schemas.openxmlformats.org/markup-compatibility/2006">
              <mc:Choice xmlns:v="urn:schemas-microsoft-com:vml" Requires="v">
                <p:oleObj spid="_x0000_s201768" name="Equation" r:id="rId10" imgW="5270400" imgH="914400" progId="Equation.DSMT4">
                  <p:embed/>
                </p:oleObj>
              </mc:Choice>
              <mc:Fallback>
                <p:oleObj name="Equation" r:id="rId10" imgW="5270400" imgH="914400" progId="Equation.DSMT4">
                  <p:embed/>
                  <p:pic>
                    <p:nvPicPr>
                      <p:cNvPr id="0"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 y="6858000"/>
                        <a:ext cx="5056188" cy="8778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01743" name="Object 2"/>
          <p:cNvGraphicFramePr>
            <a:graphicFrameLocks noChangeAspect="1"/>
          </p:cNvGraphicFramePr>
          <p:nvPr/>
        </p:nvGraphicFramePr>
        <p:xfrm>
          <a:off x="5049838" y="4953000"/>
          <a:ext cx="4127500" cy="955675"/>
        </p:xfrm>
        <a:graphic>
          <a:graphicData uri="http://schemas.openxmlformats.org/presentationml/2006/ole">
            <mc:AlternateContent xmlns:mc="http://schemas.openxmlformats.org/markup-compatibility/2006">
              <mc:Choice xmlns:v="urn:schemas-microsoft-com:vml" Requires="v">
                <p:oleObj spid="_x0000_s201769" name="Equation" r:id="rId12" imgW="3149280" imgH="952200" progId="Equation.DSMT4">
                  <p:embed/>
                </p:oleObj>
              </mc:Choice>
              <mc:Fallback>
                <p:oleObj name="Equation" r:id="rId12" imgW="3149280" imgH="952200" progId="Equation.DSMT4">
                  <p:embed/>
                  <p:pic>
                    <p:nvPicPr>
                      <p:cNvPr id="0" name="Object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49838" y="4953000"/>
                        <a:ext cx="4127500" cy="955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201745" name="Text Box 17"/>
          <p:cNvSpPr txBox="1">
            <a:spLocks noChangeArrowheads="1"/>
          </p:cNvSpPr>
          <p:nvPr/>
        </p:nvSpPr>
        <p:spPr bwMode="auto">
          <a:xfrm>
            <a:off x="8747125" y="4267200"/>
            <a:ext cx="361950" cy="519113"/>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0</a:t>
            </a:r>
          </a:p>
        </p:txBody>
      </p:sp>
      <p:graphicFrame>
        <p:nvGraphicFramePr>
          <p:cNvPr id="201746" name="Object 2"/>
          <p:cNvGraphicFramePr>
            <a:graphicFrameLocks noChangeAspect="1"/>
          </p:cNvGraphicFramePr>
          <p:nvPr/>
        </p:nvGraphicFramePr>
        <p:xfrm>
          <a:off x="5649913" y="5902325"/>
          <a:ext cx="2928937" cy="955675"/>
        </p:xfrm>
        <a:graphic>
          <a:graphicData uri="http://schemas.openxmlformats.org/presentationml/2006/ole">
            <mc:AlternateContent xmlns:mc="http://schemas.openxmlformats.org/markup-compatibility/2006">
              <mc:Choice xmlns:v="urn:schemas-microsoft-com:vml" Requires="v">
                <p:oleObj spid="_x0000_s201770" name="Equation" r:id="rId14" imgW="2234880" imgH="952200" progId="Equation.DSMT4">
                  <p:embed/>
                </p:oleObj>
              </mc:Choice>
              <mc:Fallback>
                <p:oleObj name="Equation" r:id="rId14" imgW="2234880" imgH="952200" progId="Equation.DSMT4">
                  <p:embed/>
                  <p:pic>
                    <p:nvPicPr>
                      <p:cNvPr id="0" name="Picture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49913" y="5902325"/>
                        <a:ext cx="2928937" cy="955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pic>
        <p:nvPicPr>
          <p:cNvPr id="15" name="Picture 21"/>
          <p:cNvPicPr>
            <a:picLocks noChangeAspect="1" noChangeArrowheads="1"/>
          </p:cNvPicPr>
          <p:nvPr/>
        </p:nvPicPr>
        <p:blipFill>
          <a:blip r:embed="rId16" cstate="print"/>
          <a:srcRect/>
          <a:stretch>
            <a:fillRect/>
          </a:stretch>
        </p:blipFill>
        <p:spPr bwMode="auto">
          <a:xfrm>
            <a:off x="5945187" y="0"/>
            <a:ext cx="3198813" cy="1462088"/>
          </a:xfrm>
          <a:prstGeom prst="rect">
            <a:avLst/>
          </a:prstGeom>
          <a:noFill/>
          <a:ln w="12700">
            <a:noFill/>
            <a:miter lim="800000"/>
            <a:headEnd type="none" w="lg" len="med"/>
            <a:tailEnd type="none" w="lg" len="me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17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17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17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17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44" grpId="0" animBg="1"/>
      <p:bldP spid="20174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70" name="Rectangle 6"/>
          <p:cNvSpPr>
            <a:spLocks noGrp="1" noChangeArrowheads="1"/>
          </p:cNvSpPr>
          <p:nvPr>
            <p:ph type="title"/>
          </p:nvPr>
        </p:nvSpPr>
        <p:spPr>
          <a:xfrm>
            <a:off x="685800" y="304800"/>
            <a:ext cx="5715000" cy="1143000"/>
          </a:xfrm>
          <a:noFill/>
          <a:ln/>
        </p:spPr>
        <p:txBody>
          <a:bodyPr/>
          <a:lstStyle/>
          <a:p>
            <a:r>
              <a:rPr lang="en-US" sz="4000" dirty="0" smtClean="0"/>
              <a:t>Outlet Launder Diameter: </a:t>
            </a:r>
            <a:r>
              <a:rPr lang="en-US" sz="3600" dirty="0" smtClean="0">
                <a:solidFill>
                  <a:schemeClr val="tx1"/>
                </a:solidFill>
              </a:rPr>
              <a:t>Iterative solution for D</a:t>
            </a:r>
            <a:r>
              <a:rPr lang="en-US" sz="3600" baseline="-25000" dirty="0" smtClean="0">
                <a:solidFill>
                  <a:schemeClr val="tx1"/>
                </a:solidFill>
              </a:rPr>
              <a:t>M</a:t>
            </a:r>
          </a:p>
        </p:txBody>
      </p:sp>
      <p:graphicFrame>
        <p:nvGraphicFramePr>
          <p:cNvPr id="216068" name="Object 5"/>
          <p:cNvGraphicFramePr>
            <a:graphicFrameLocks noChangeAspect="1"/>
          </p:cNvGraphicFramePr>
          <p:nvPr/>
        </p:nvGraphicFramePr>
        <p:xfrm>
          <a:off x="1066800" y="1828800"/>
          <a:ext cx="2522538" cy="439738"/>
        </p:xfrm>
        <a:graphic>
          <a:graphicData uri="http://schemas.openxmlformats.org/presentationml/2006/ole">
            <mc:AlternateContent xmlns:mc="http://schemas.openxmlformats.org/markup-compatibility/2006">
              <mc:Choice xmlns:v="urn:schemas-microsoft-com:vml" Requires="v">
                <p:oleObj spid="_x0000_s216098" name="Equation" r:id="rId4" imgW="2628720" imgH="457200" progId="Equation.DSMT4">
                  <p:embed/>
                </p:oleObj>
              </mc:Choice>
              <mc:Fallback>
                <p:oleObj name="Equation" r:id="rId4" imgW="2628720" imgH="4572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828800"/>
                        <a:ext cx="2522538" cy="4397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16069" name="Object 2"/>
          <p:cNvGraphicFramePr>
            <a:graphicFrameLocks noChangeAspect="1"/>
          </p:cNvGraphicFramePr>
          <p:nvPr/>
        </p:nvGraphicFramePr>
        <p:xfrm>
          <a:off x="5791200" y="1828800"/>
          <a:ext cx="2930525" cy="955675"/>
        </p:xfrm>
        <a:graphic>
          <a:graphicData uri="http://schemas.openxmlformats.org/presentationml/2006/ole">
            <mc:AlternateContent xmlns:mc="http://schemas.openxmlformats.org/markup-compatibility/2006">
              <mc:Choice xmlns:v="urn:schemas-microsoft-com:vml" Requires="v">
                <p:oleObj spid="_x0000_s216099" name="Equation" r:id="rId6" imgW="2234880" imgH="952200" progId="Equation.DSMT4">
                  <p:embed/>
                </p:oleObj>
              </mc:Choice>
              <mc:Fallback>
                <p:oleObj name="Equation" r:id="rId6" imgW="2234880" imgH="952200" progId="Equation.DSMT4">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1828800"/>
                        <a:ext cx="2930525" cy="955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16071" name="Object 5"/>
          <p:cNvGraphicFramePr>
            <a:graphicFrameLocks noChangeAspect="1"/>
          </p:cNvGraphicFramePr>
          <p:nvPr/>
        </p:nvGraphicFramePr>
        <p:xfrm>
          <a:off x="685800" y="2514600"/>
          <a:ext cx="4351338" cy="927100"/>
        </p:xfrm>
        <a:graphic>
          <a:graphicData uri="http://schemas.openxmlformats.org/presentationml/2006/ole">
            <mc:AlternateContent xmlns:mc="http://schemas.openxmlformats.org/markup-compatibility/2006">
              <mc:Choice xmlns:v="urn:schemas-microsoft-com:vml" Requires="v">
                <p:oleObj spid="_x0000_s216100" name="Equation" r:id="rId8" imgW="4533840" imgH="965160" progId="Equation.DSMT4">
                  <p:embed/>
                </p:oleObj>
              </mc:Choice>
              <mc:Fallback>
                <p:oleObj name="Equation" r:id="rId8" imgW="4533840" imgH="965160" progId="Equation.DSMT4">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2514600"/>
                        <a:ext cx="4351338" cy="9271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16072" name="Object 4"/>
          <p:cNvGraphicFramePr>
            <a:graphicFrameLocks noChangeAspect="1"/>
          </p:cNvGraphicFramePr>
          <p:nvPr/>
        </p:nvGraphicFramePr>
        <p:xfrm>
          <a:off x="457200" y="5710238"/>
          <a:ext cx="3719513" cy="1147762"/>
        </p:xfrm>
        <a:graphic>
          <a:graphicData uri="http://schemas.openxmlformats.org/presentationml/2006/ole">
            <mc:AlternateContent xmlns:mc="http://schemas.openxmlformats.org/markup-compatibility/2006">
              <mc:Choice xmlns:v="urn:schemas-microsoft-com:vml" Requires="v">
                <p:oleObj spid="_x0000_s216101" name="Equation" r:id="rId10" imgW="2831760" imgH="1143000" progId="Equation.DSMT4">
                  <p:embed/>
                </p:oleObj>
              </mc:Choice>
              <mc:Fallback>
                <p:oleObj name="Equation" r:id="rId10" imgW="2831760" imgH="1143000" progId="Equation.DSMT4">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 y="5710238"/>
                        <a:ext cx="3719513" cy="11477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16073" name="Object 9"/>
          <p:cNvGraphicFramePr>
            <a:graphicFrameLocks noChangeAspect="1"/>
          </p:cNvGraphicFramePr>
          <p:nvPr/>
        </p:nvGraphicFramePr>
        <p:xfrm>
          <a:off x="635000" y="4800600"/>
          <a:ext cx="3276600" cy="914400"/>
        </p:xfrm>
        <a:graphic>
          <a:graphicData uri="http://schemas.openxmlformats.org/presentationml/2006/ole">
            <mc:AlternateContent xmlns:mc="http://schemas.openxmlformats.org/markup-compatibility/2006">
              <mc:Choice xmlns:v="urn:schemas-microsoft-com:vml" Requires="v">
                <p:oleObj spid="_x0000_s216102" name="Equation" r:id="rId12" imgW="3276360" imgH="914400" progId="Equation.DSMT4">
                  <p:embed/>
                </p:oleObj>
              </mc:Choice>
              <mc:Fallback>
                <p:oleObj name="Equation" r:id="rId12" imgW="3276360" imgH="914400" progId="Equation.DSMT4">
                  <p:embed/>
                  <p:pic>
                    <p:nvPicPr>
                      <p:cNvPr id="0"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5000" y="4800600"/>
                        <a:ext cx="32766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16075" name="Picture 11"/>
          <p:cNvPicPr>
            <a:picLocks noChangeAspect="1" noChangeArrowheads="1"/>
          </p:cNvPicPr>
          <p:nvPr/>
        </p:nvPicPr>
        <p:blipFill>
          <a:blip r:embed="rId14" cstate="print"/>
          <a:srcRect/>
          <a:stretch>
            <a:fillRect/>
          </a:stretch>
        </p:blipFill>
        <p:spPr bwMode="auto">
          <a:xfrm>
            <a:off x="6705600" y="304800"/>
            <a:ext cx="2286000" cy="1044575"/>
          </a:xfrm>
          <a:prstGeom prst="rect">
            <a:avLst/>
          </a:prstGeom>
          <a:noFill/>
          <a:ln w="12700">
            <a:noFill/>
            <a:miter lim="800000"/>
            <a:headEnd type="none" w="lg" len="med"/>
            <a:tailEnd type="none" w="lg" len="med"/>
          </a:ln>
          <a:effectLst/>
        </p:spPr>
      </p:pic>
      <p:graphicFrame>
        <p:nvGraphicFramePr>
          <p:cNvPr id="216079" name="Object 15"/>
          <p:cNvGraphicFramePr>
            <a:graphicFrameLocks noChangeAspect="1"/>
          </p:cNvGraphicFramePr>
          <p:nvPr/>
        </p:nvGraphicFramePr>
        <p:xfrm>
          <a:off x="1219199" y="3657600"/>
          <a:ext cx="2106145" cy="838200"/>
        </p:xfrm>
        <a:graphic>
          <a:graphicData uri="http://schemas.openxmlformats.org/presentationml/2006/ole">
            <mc:AlternateContent xmlns:mc="http://schemas.openxmlformats.org/markup-compatibility/2006">
              <mc:Choice xmlns:v="urn:schemas-microsoft-com:vml" Requires="v">
                <p:oleObj spid="_x0000_s216103" name="Equation" r:id="rId15" imgW="3251160" imgH="1295280" progId="Equation.DSMT4">
                  <p:embed/>
                </p:oleObj>
              </mc:Choice>
              <mc:Fallback>
                <p:oleObj name="Equation" r:id="rId15" imgW="3251160" imgH="1295280" progId="Equation.DSMT4">
                  <p:embed/>
                  <p:pic>
                    <p:nvPicPr>
                      <p:cNvPr id="0" name="Picture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9199" y="3657600"/>
                        <a:ext cx="2106145" cy="838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6080" name="Freeform 16"/>
          <p:cNvSpPr>
            <a:spLocks/>
          </p:cNvSpPr>
          <p:nvPr/>
        </p:nvSpPr>
        <p:spPr bwMode="auto">
          <a:xfrm>
            <a:off x="150508" y="4495870"/>
            <a:ext cx="2347383" cy="1752530"/>
          </a:xfrm>
          <a:custGeom>
            <a:avLst/>
            <a:gdLst>
              <a:gd name="connsiteX0" fmla="*/ 884 w 14615"/>
              <a:gd name="connsiteY0" fmla="*/ 10000 h 10000"/>
              <a:gd name="connsiteX1" fmla="*/ 55 w 14615"/>
              <a:gd name="connsiteY1" fmla="*/ 6185 h 10000"/>
              <a:gd name="connsiteX2" fmla="*/ 1215 w 14615"/>
              <a:gd name="connsiteY2" fmla="*/ 2717 h 10000"/>
              <a:gd name="connsiteX3" fmla="*/ 5028 w 14615"/>
              <a:gd name="connsiteY3" fmla="*/ 289 h 10000"/>
              <a:gd name="connsiteX4" fmla="*/ 7514 w 14615"/>
              <a:gd name="connsiteY4" fmla="*/ 983 h 10000"/>
              <a:gd name="connsiteX5" fmla="*/ 8011 w 14615"/>
              <a:gd name="connsiteY5" fmla="*/ 3064 h 10000"/>
              <a:gd name="connsiteX6" fmla="*/ 9006 w 14615"/>
              <a:gd name="connsiteY6" fmla="*/ 3757 h 10000"/>
              <a:gd name="connsiteX7" fmla="*/ 14615 w 14615"/>
              <a:gd name="connsiteY7" fmla="*/ 385 h 10000"/>
              <a:gd name="connsiteX0" fmla="*/ 884 w 14615"/>
              <a:gd name="connsiteY0" fmla="*/ 10000 h 10000"/>
              <a:gd name="connsiteX1" fmla="*/ 55 w 14615"/>
              <a:gd name="connsiteY1" fmla="*/ 6185 h 10000"/>
              <a:gd name="connsiteX2" fmla="*/ 1215 w 14615"/>
              <a:gd name="connsiteY2" fmla="*/ 2717 h 10000"/>
              <a:gd name="connsiteX3" fmla="*/ 5028 w 14615"/>
              <a:gd name="connsiteY3" fmla="*/ 289 h 10000"/>
              <a:gd name="connsiteX4" fmla="*/ 7514 w 14615"/>
              <a:gd name="connsiteY4" fmla="*/ 983 h 10000"/>
              <a:gd name="connsiteX5" fmla="*/ 8011 w 14615"/>
              <a:gd name="connsiteY5" fmla="*/ 3064 h 10000"/>
              <a:gd name="connsiteX6" fmla="*/ 14615 w 14615"/>
              <a:gd name="connsiteY6" fmla="*/ 385 h 10000"/>
              <a:gd name="connsiteX0" fmla="*/ 884 w 14615"/>
              <a:gd name="connsiteY0" fmla="*/ 10000 h 10000"/>
              <a:gd name="connsiteX1" fmla="*/ 55 w 14615"/>
              <a:gd name="connsiteY1" fmla="*/ 6185 h 10000"/>
              <a:gd name="connsiteX2" fmla="*/ 1215 w 14615"/>
              <a:gd name="connsiteY2" fmla="*/ 2717 h 10000"/>
              <a:gd name="connsiteX3" fmla="*/ 5028 w 14615"/>
              <a:gd name="connsiteY3" fmla="*/ 289 h 10000"/>
              <a:gd name="connsiteX4" fmla="*/ 7514 w 14615"/>
              <a:gd name="connsiteY4" fmla="*/ 983 h 10000"/>
              <a:gd name="connsiteX5" fmla="*/ 14615 w 14615"/>
              <a:gd name="connsiteY5" fmla="*/ 385 h 10000"/>
              <a:gd name="connsiteX0" fmla="*/ 912 w 14643"/>
              <a:gd name="connsiteY0" fmla="*/ 9615 h 9615"/>
              <a:gd name="connsiteX1" fmla="*/ 83 w 14643"/>
              <a:gd name="connsiteY1" fmla="*/ 5800 h 9615"/>
              <a:gd name="connsiteX2" fmla="*/ 1243 w 14643"/>
              <a:gd name="connsiteY2" fmla="*/ 2332 h 9615"/>
              <a:gd name="connsiteX3" fmla="*/ 7542 w 14643"/>
              <a:gd name="connsiteY3" fmla="*/ 598 h 9615"/>
              <a:gd name="connsiteX4" fmla="*/ 14643 w 14643"/>
              <a:gd name="connsiteY4" fmla="*/ 0 h 9615"/>
              <a:gd name="connsiteX0" fmla="*/ 623 w 10109"/>
              <a:gd name="connsiteY0" fmla="*/ 10000 h 10000"/>
              <a:gd name="connsiteX1" fmla="*/ 57 w 10109"/>
              <a:gd name="connsiteY1" fmla="*/ 6032 h 10000"/>
              <a:gd name="connsiteX2" fmla="*/ 849 w 10109"/>
              <a:gd name="connsiteY2" fmla="*/ 2425 h 10000"/>
              <a:gd name="connsiteX3" fmla="*/ 5151 w 10109"/>
              <a:gd name="connsiteY3" fmla="*/ 622 h 10000"/>
              <a:gd name="connsiteX4" fmla="*/ 10000 w 10109"/>
              <a:gd name="connsiteY4" fmla="*/ 0 h 10000"/>
              <a:gd name="connsiteX0" fmla="*/ 1431 w 10808"/>
              <a:gd name="connsiteY0" fmla="*/ 10000 h 10000"/>
              <a:gd name="connsiteX1" fmla="*/ 865 w 10808"/>
              <a:gd name="connsiteY1" fmla="*/ 6032 h 10000"/>
              <a:gd name="connsiteX2" fmla="*/ 1657 w 10808"/>
              <a:gd name="connsiteY2" fmla="*/ 2425 h 10000"/>
              <a:gd name="connsiteX3" fmla="*/ 10808 w 10808"/>
              <a:gd name="connsiteY3" fmla="*/ 0 h 10000"/>
              <a:gd name="connsiteX0" fmla="*/ 1337 w 10714"/>
              <a:gd name="connsiteY0" fmla="*/ 10000 h 10000"/>
              <a:gd name="connsiteX1" fmla="*/ 1563 w 10714"/>
              <a:gd name="connsiteY1" fmla="*/ 2425 h 10000"/>
              <a:gd name="connsiteX2" fmla="*/ 10714 w 10714"/>
              <a:gd name="connsiteY2" fmla="*/ 0 h 10000"/>
              <a:gd name="connsiteX0" fmla="*/ 0 w 9377"/>
              <a:gd name="connsiteY0" fmla="*/ 10000 h 10000"/>
              <a:gd name="connsiteX1" fmla="*/ 9377 w 9377"/>
              <a:gd name="connsiteY1" fmla="*/ 0 h 10000"/>
              <a:gd name="connsiteX0" fmla="*/ 0 w 10000"/>
              <a:gd name="connsiteY0" fmla="*/ 10000 h 10000"/>
              <a:gd name="connsiteX1" fmla="*/ 10000 w 10000"/>
              <a:gd name="connsiteY1" fmla="*/ 0 h 10000"/>
              <a:gd name="connsiteX0" fmla="*/ 5743 w 15743"/>
              <a:gd name="connsiteY0" fmla="*/ 10000 h 10000"/>
              <a:gd name="connsiteX1" fmla="*/ 15743 w 15743"/>
              <a:gd name="connsiteY1" fmla="*/ 0 h 10000"/>
              <a:gd name="connsiteX0" fmla="*/ 5743 w 16491"/>
              <a:gd name="connsiteY0" fmla="*/ 10000 h 10000"/>
              <a:gd name="connsiteX1" fmla="*/ 15743 w 16491"/>
              <a:gd name="connsiteY1" fmla="*/ 0 h 10000"/>
              <a:gd name="connsiteX0" fmla="*/ 5743 w 17752"/>
              <a:gd name="connsiteY0" fmla="*/ 9200 h 9200"/>
              <a:gd name="connsiteX1" fmla="*/ 17004 w 17752"/>
              <a:gd name="connsiteY1" fmla="*/ 0 h 9200"/>
              <a:gd name="connsiteX0" fmla="*/ 3392 w 10157"/>
              <a:gd name="connsiteY0" fmla="*/ 10000 h 10000"/>
              <a:gd name="connsiteX1" fmla="*/ 3582 w 10157"/>
              <a:gd name="connsiteY1" fmla="*/ 3913 h 10000"/>
              <a:gd name="connsiteX2" fmla="*/ 9736 w 10157"/>
              <a:gd name="connsiteY2" fmla="*/ 0 h 10000"/>
              <a:gd name="connsiteX0" fmla="*/ 3392 w 10157"/>
              <a:gd name="connsiteY0" fmla="*/ 10000 h 10000"/>
              <a:gd name="connsiteX1" fmla="*/ 3582 w 10157"/>
              <a:gd name="connsiteY1" fmla="*/ 3913 h 10000"/>
              <a:gd name="connsiteX2" fmla="*/ 9736 w 10157"/>
              <a:gd name="connsiteY2" fmla="*/ 0 h 10000"/>
              <a:gd name="connsiteX0" fmla="*/ 3392 w 10157"/>
              <a:gd name="connsiteY0" fmla="*/ 10000 h 10000"/>
              <a:gd name="connsiteX1" fmla="*/ 3582 w 10157"/>
              <a:gd name="connsiteY1" fmla="*/ 3913 h 10000"/>
              <a:gd name="connsiteX2" fmla="*/ 9736 w 10157"/>
              <a:gd name="connsiteY2" fmla="*/ 0 h 10000"/>
              <a:gd name="connsiteX0" fmla="*/ 3392 w 10157"/>
              <a:gd name="connsiteY0" fmla="*/ 10000 h 10000"/>
              <a:gd name="connsiteX1" fmla="*/ 3582 w 10157"/>
              <a:gd name="connsiteY1" fmla="*/ 3913 h 10000"/>
              <a:gd name="connsiteX2" fmla="*/ 9736 w 10157"/>
              <a:gd name="connsiteY2" fmla="*/ 0 h 10000"/>
              <a:gd name="connsiteX0" fmla="*/ 0 w 6765"/>
              <a:gd name="connsiteY0" fmla="*/ 10000 h 10000"/>
              <a:gd name="connsiteX1" fmla="*/ 190 w 6765"/>
              <a:gd name="connsiteY1" fmla="*/ 3913 h 10000"/>
              <a:gd name="connsiteX2" fmla="*/ 6344 w 6765"/>
              <a:gd name="connsiteY2" fmla="*/ 0 h 10000"/>
              <a:gd name="connsiteX0" fmla="*/ 1869 w 11869"/>
              <a:gd name="connsiteY0" fmla="*/ 10000 h 10000"/>
              <a:gd name="connsiteX1" fmla="*/ 2150 w 11869"/>
              <a:gd name="connsiteY1" fmla="*/ 3913 h 10000"/>
              <a:gd name="connsiteX2" fmla="*/ 11247 w 11869"/>
              <a:gd name="connsiteY2" fmla="*/ 0 h 10000"/>
              <a:gd name="connsiteX0" fmla="*/ 22 w 10022"/>
              <a:gd name="connsiteY0" fmla="*/ 10000 h 10000"/>
              <a:gd name="connsiteX1" fmla="*/ 303 w 10022"/>
              <a:gd name="connsiteY1" fmla="*/ 3913 h 10000"/>
              <a:gd name="connsiteX2" fmla="*/ 9400 w 10022"/>
              <a:gd name="connsiteY2" fmla="*/ 0 h 10000"/>
              <a:gd name="connsiteX0" fmla="*/ 22 w 10022"/>
              <a:gd name="connsiteY0" fmla="*/ 10000 h 10000"/>
              <a:gd name="connsiteX1" fmla="*/ 303 w 10022"/>
              <a:gd name="connsiteY1" fmla="*/ 3913 h 10000"/>
              <a:gd name="connsiteX2" fmla="*/ 9400 w 10022"/>
              <a:gd name="connsiteY2" fmla="*/ 0 h 10000"/>
              <a:gd name="connsiteX0" fmla="*/ 778 w 10778"/>
              <a:gd name="connsiteY0" fmla="*/ 10000 h 10000"/>
              <a:gd name="connsiteX1" fmla="*/ 1059 w 10778"/>
              <a:gd name="connsiteY1" fmla="*/ 3913 h 10000"/>
              <a:gd name="connsiteX2" fmla="*/ 10156 w 10778"/>
              <a:gd name="connsiteY2" fmla="*/ 0 h 10000"/>
            </a:gdLst>
            <a:ahLst/>
            <a:cxnLst>
              <a:cxn ang="0">
                <a:pos x="connsiteX0" y="connsiteY0"/>
              </a:cxn>
              <a:cxn ang="0">
                <a:pos x="connsiteX1" y="connsiteY1"/>
              </a:cxn>
              <a:cxn ang="0">
                <a:pos x="connsiteX2" y="connsiteY2"/>
              </a:cxn>
            </a:cxnLst>
            <a:rect l="l" t="t" r="r" b="b"/>
            <a:pathLst>
              <a:path w="10778" h="10000">
                <a:moveTo>
                  <a:pt x="778" y="10000"/>
                </a:moveTo>
                <a:cubicBezTo>
                  <a:pt x="864" y="9203"/>
                  <a:pt x="0" y="6373"/>
                  <a:pt x="1059" y="3913"/>
                </a:cubicBezTo>
                <a:cubicBezTo>
                  <a:pt x="2118" y="1453"/>
                  <a:pt x="10778" y="1191"/>
                  <a:pt x="10156" y="0"/>
                </a:cubicBezTo>
              </a:path>
            </a:pathLst>
          </a:custGeom>
          <a:noFill/>
          <a:ln w="38100" cap="flat" cmpd="sng">
            <a:solidFill>
              <a:schemeClr val="folHlink"/>
            </a:solidFill>
            <a:prstDash val="solid"/>
            <a:round/>
            <a:headEnd type="none" w="lg" len="med"/>
            <a:tailEnd type="triangle" w="med" len="med"/>
          </a:ln>
          <a:effectLst/>
        </p:spPr>
        <p:txBody>
          <a:bodyPr wrap="none" anchor="ctr">
            <a:noAutofit/>
          </a:bodyPr>
          <a:lstStyle/>
          <a:p>
            <a:endParaRPr lang="en-US"/>
          </a:p>
        </p:txBody>
      </p:sp>
      <p:sp>
        <p:nvSpPr>
          <p:cNvPr id="13" name="TextBox 12"/>
          <p:cNvSpPr txBox="1"/>
          <p:nvPr/>
        </p:nvSpPr>
        <p:spPr>
          <a:xfrm>
            <a:off x="5181600" y="4038600"/>
            <a:ext cx="3733800" cy="1815882"/>
          </a:xfrm>
          <a:prstGeom prst="rect">
            <a:avLst/>
          </a:prstGeom>
          <a:noFill/>
        </p:spPr>
        <p:txBody>
          <a:bodyPr wrap="square" rtlCol="0">
            <a:spAutoFit/>
          </a:bodyPr>
          <a:lstStyle/>
          <a:p>
            <a:r>
              <a:rPr lang="en-US" dirty="0" smtClean="0"/>
              <a:t>The iterative solution will converge quickly because f varies slowly with Re.</a:t>
            </a:r>
            <a:endParaRPr lang="en-US" dirty="0"/>
          </a:p>
        </p:txBody>
      </p:sp>
      <p:sp>
        <p:nvSpPr>
          <p:cNvPr id="12" name="Freeform 16"/>
          <p:cNvSpPr>
            <a:spLocks/>
          </p:cNvSpPr>
          <p:nvPr/>
        </p:nvSpPr>
        <p:spPr bwMode="auto">
          <a:xfrm>
            <a:off x="3126210" y="2146321"/>
            <a:ext cx="2683763" cy="348419"/>
          </a:xfrm>
          <a:custGeom>
            <a:avLst/>
            <a:gdLst>
              <a:gd name="connsiteX0" fmla="*/ 884 w 14615"/>
              <a:gd name="connsiteY0" fmla="*/ 10000 h 10000"/>
              <a:gd name="connsiteX1" fmla="*/ 55 w 14615"/>
              <a:gd name="connsiteY1" fmla="*/ 6185 h 10000"/>
              <a:gd name="connsiteX2" fmla="*/ 1215 w 14615"/>
              <a:gd name="connsiteY2" fmla="*/ 2717 h 10000"/>
              <a:gd name="connsiteX3" fmla="*/ 5028 w 14615"/>
              <a:gd name="connsiteY3" fmla="*/ 289 h 10000"/>
              <a:gd name="connsiteX4" fmla="*/ 7514 w 14615"/>
              <a:gd name="connsiteY4" fmla="*/ 983 h 10000"/>
              <a:gd name="connsiteX5" fmla="*/ 8011 w 14615"/>
              <a:gd name="connsiteY5" fmla="*/ 3064 h 10000"/>
              <a:gd name="connsiteX6" fmla="*/ 9006 w 14615"/>
              <a:gd name="connsiteY6" fmla="*/ 3757 h 10000"/>
              <a:gd name="connsiteX7" fmla="*/ 14615 w 14615"/>
              <a:gd name="connsiteY7" fmla="*/ 385 h 10000"/>
              <a:gd name="connsiteX0" fmla="*/ 884 w 14615"/>
              <a:gd name="connsiteY0" fmla="*/ 10000 h 10000"/>
              <a:gd name="connsiteX1" fmla="*/ 55 w 14615"/>
              <a:gd name="connsiteY1" fmla="*/ 6185 h 10000"/>
              <a:gd name="connsiteX2" fmla="*/ 1215 w 14615"/>
              <a:gd name="connsiteY2" fmla="*/ 2717 h 10000"/>
              <a:gd name="connsiteX3" fmla="*/ 5028 w 14615"/>
              <a:gd name="connsiteY3" fmla="*/ 289 h 10000"/>
              <a:gd name="connsiteX4" fmla="*/ 7514 w 14615"/>
              <a:gd name="connsiteY4" fmla="*/ 983 h 10000"/>
              <a:gd name="connsiteX5" fmla="*/ 8011 w 14615"/>
              <a:gd name="connsiteY5" fmla="*/ 3064 h 10000"/>
              <a:gd name="connsiteX6" fmla="*/ 14615 w 14615"/>
              <a:gd name="connsiteY6" fmla="*/ 385 h 10000"/>
              <a:gd name="connsiteX0" fmla="*/ 884 w 14615"/>
              <a:gd name="connsiteY0" fmla="*/ 10000 h 10000"/>
              <a:gd name="connsiteX1" fmla="*/ 55 w 14615"/>
              <a:gd name="connsiteY1" fmla="*/ 6185 h 10000"/>
              <a:gd name="connsiteX2" fmla="*/ 1215 w 14615"/>
              <a:gd name="connsiteY2" fmla="*/ 2717 h 10000"/>
              <a:gd name="connsiteX3" fmla="*/ 5028 w 14615"/>
              <a:gd name="connsiteY3" fmla="*/ 289 h 10000"/>
              <a:gd name="connsiteX4" fmla="*/ 7514 w 14615"/>
              <a:gd name="connsiteY4" fmla="*/ 983 h 10000"/>
              <a:gd name="connsiteX5" fmla="*/ 14615 w 14615"/>
              <a:gd name="connsiteY5" fmla="*/ 385 h 10000"/>
              <a:gd name="connsiteX0" fmla="*/ 912 w 14643"/>
              <a:gd name="connsiteY0" fmla="*/ 9615 h 9615"/>
              <a:gd name="connsiteX1" fmla="*/ 83 w 14643"/>
              <a:gd name="connsiteY1" fmla="*/ 5800 h 9615"/>
              <a:gd name="connsiteX2" fmla="*/ 1243 w 14643"/>
              <a:gd name="connsiteY2" fmla="*/ 2332 h 9615"/>
              <a:gd name="connsiteX3" fmla="*/ 7542 w 14643"/>
              <a:gd name="connsiteY3" fmla="*/ 598 h 9615"/>
              <a:gd name="connsiteX4" fmla="*/ 14643 w 14643"/>
              <a:gd name="connsiteY4" fmla="*/ 0 h 9615"/>
              <a:gd name="connsiteX0" fmla="*/ 623 w 10109"/>
              <a:gd name="connsiteY0" fmla="*/ 10000 h 10000"/>
              <a:gd name="connsiteX1" fmla="*/ 57 w 10109"/>
              <a:gd name="connsiteY1" fmla="*/ 6032 h 10000"/>
              <a:gd name="connsiteX2" fmla="*/ 849 w 10109"/>
              <a:gd name="connsiteY2" fmla="*/ 2425 h 10000"/>
              <a:gd name="connsiteX3" fmla="*/ 5151 w 10109"/>
              <a:gd name="connsiteY3" fmla="*/ 622 h 10000"/>
              <a:gd name="connsiteX4" fmla="*/ 10000 w 10109"/>
              <a:gd name="connsiteY4" fmla="*/ 0 h 10000"/>
              <a:gd name="connsiteX0" fmla="*/ 1431 w 10808"/>
              <a:gd name="connsiteY0" fmla="*/ 10000 h 10000"/>
              <a:gd name="connsiteX1" fmla="*/ 865 w 10808"/>
              <a:gd name="connsiteY1" fmla="*/ 6032 h 10000"/>
              <a:gd name="connsiteX2" fmla="*/ 1657 w 10808"/>
              <a:gd name="connsiteY2" fmla="*/ 2425 h 10000"/>
              <a:gd name="connsiteX3" fmla="*/ 10808 w 10808"/>
              <a:gd name="connsiteY3" fmla="*/ 0 h 10000"/>
              <a:gd name="connsiteX0" fmla="*/ 1337 w 10714"/>
              <a:gd name="connsiteY0" fmla="*/ 10000 h 10000"/>
              <a:gd name="connsiteX1" fmla="*/ 1563 w 10714"/>
              <a:gd name="connsiteY1" fmla="*/ 2425 h 10000"/>
              <a:gd name="connsiteX2" fmla="*/ 10714 w 10714"/>
              <a:gd name="connsiteY2" fmla="*/ 0 h 10000"/>
              <a:gd name="connsiteX0" fmla="*/ 0 w 9377"/>
              <a:gd name="connsiteY0" fmla="*/ 10000 h 10000"/>
              <a:gd name="connsiteX1" fmla="*/ 9377 w 9377"/>
              <a:gd name="connsiteY1" fmla="*/ 0 h 10000"/>
              <a:gd name="connsiteX0" fmla="*/ 0 w 10000"/>
              <a:gd name="connsiteY0" fmla="*/ 10000 h 10000"/>
              <a:gd name="connsiteX1" fmla="*/ 10000 w 10000"/>
              <a:gd name="connsiteY1" fmla="*/ 0 h 10000"/>
              <a:gd name="connsiteX0" fmla="*/ 5743 w 15743"/>
              <a:gd name="connsiteY0" fmla="*/ 10000 h 10000"/>
              <a:gd name="connsiteX1" fmla="*/ 15743 w 15743"/>
              <a:gd name="connsiteY1" fmla="*/ 0 h 10000"/>
              <a:gd name="connsiteX0" fmla="*/ 5743 w 16491"/>
              <a:gd name="connsiteY0" fmla="*/ 10000 h 10000"/>
              <a:gd name="connsiteX1" fmla="*/ 15743 w 16491"/>
              <a:gd name="connsiteY1" fmla="*/ 0 h 10000"/>
              <a:gd name="connsiteX0" fmla="*/ 5743 w 17752"/>
              <a:gd name="connsiteY0" fmla="*/ 9200 h 9200"/>
              <a:gd name="connsiteX1" fmla="*/ 17004 w 17752"/>
              <a:gd name="connsiteY1" fmla="*/ 0 h 9200"/>
              <a:gd name="connsiteX0" fmla="*/ 3392 w 10157"/>
              <a:gd name="connsiteY0" fmla="*/ 10000 h 10000"/>
              <a:gd name="connsiteX1" fmla="*/ 3582 w 10157"/>
              <a:gd name="connsiteY1" fmla="*/ 3913 h 10000"/>
              <a:gd name="connsiteX2" fmla="*/ 9736 w 10157"/>
              <a:gd name="connsiteY2" fmla="*/ 0 h 10000"/>
              <a:gd name="connsiteX0" fmla="*/ 3392 w 10157"/>
              <a:gd name="connsiteY0" fmla="*/ 10000 h 10000"/>
              <a:gd name="connsiteX1" fmla="*/ 3582 w 10157"/>
              <a:gd name="connsiteY1" fmla="*/ 3913 h 10000"/>
              <a:gd name="connsiteX2" fmla="*/ 9736 w 10157"/>
              <a:gd name="connsiteY2" fmla="*/ 0 h 10000"/>
              <a:gd name="connsiteX0" fmla="*/ 3392 w 10157"/>
              <a:gd name="connsiteY0" fmla="*/ 10000 h 10000"/>
              <a:gd name="connsiteX1" fmla="*/ 3582 w 10157"/>
              <a:gd name="connsiteY1" fmla="*/ 3913 h 10000"/>
              <a:gd name="connsiteX2" fmla="*/ 9736 w 10157"/>
              <a:gd name="connsiteY2" fmla="*/ 0 h 10000"/>
              <a:gd name="connsiteX0" fmla="*/ 3392 w 10157"/>
              <a:gd name="connsiteY0" fmla="*/ 10000 h 10000"/>
              <a:gd name="connsiteX1" fmla="*/ 3582 w 10157"/>
              <a:gd name="connsiteY1" fmla="*/ 3913 h 10000"/>
              <a:gd name="connsiteX2" fmla="*/ 9736 w 10157"/>
              <a:gd name="connsiteY2" fmla="*/ 0 h 10000"/>
              <a:gd name="connsiteX0" fmla="*/ 0 w 6765"/>
              <a:gd name="connsiteY0" fmla="*/ 10000 h 10000"/>
              <a:gd name="connsiteX1" fmla="*/ 190 w 6765"/>
              <a:gd name="connsiteY1" fmla="*/ 3913 h 10000"/>
              <a:gd name="connsiteX2" fmla="*/ 6344 w 6765"/>
              <a:gd name="connsiteY2" fmla="*/ 0 h 10000"/>
              <a:gd name="connsiteX0" fmla="*/ 1869 w 11869"/>
              <a:gd name="connsiteY0" fmla="*/ 10000 h 10000"/>
              <a:gd name="connsiteX1" fmla="*/ 2150 w 11869"/>
              <a:gd name="connsiteY1" fmla="*/ 3913 h 10000"/>
              <a:gd name="connsiteX2" fmla="*/ 11247 w 11869"/>
              <a:gd name="connsiteY2" fmla="*/ 0 h 10000"/>
              <a:gd name="connsiteX0" fmla="*/ 22 w 10022"/>
              <a:gd name="connsiteY0" fmla="*/ 10000 h 10000"/>
              <a:gd name="connsiteX1" fmla="*/ 303 w 10022"/>
              <a:gd name="connsiteY1" fmla="*/ 3913 h 10000"/>
              <a:gd name="connsiteX2" fmla="*/ 9400 w 10022"/>
              <a:gd name="connsiteY2" fmla="*/ 0 h 10000"/>
              <a:gd name="connsiteX0" fmla="*/ 22 w 10022"/>
              <a:gd name="connsiteY0" fmla="*/ 10000 h 10000"/>
              <a:gd name="connsiteX1" fmla="*/ 303 w 10022"/>
              <a:gd name="connsiteY1" fmla="*/ 3913 h 10000"/>
              <a:gd name="connsiteX2" fmla="*/ 9400 w 10022"/>
              <a:gd name="connsiteY2" fmla="*/ 0 h 10000"/>
              <a:gd name="connsiteX0" fmla="*/ 778 w 10778"/>
              <a:gd name="connsiteY0" fmla="*/ 10000 h 10000"/>
              <a:gd name="connsiteX1" fmla="*/ 1059 w 10778"/>
              <a:gd name="connsiteY1" fmla="*/ 3913 h 10000"/>
              <a:gd name="connsiteX2" fmla="*/ 10156 w 10778"/>
              <a:gd name="connsiteY2" fmla="*/ 0 h 10000"/>
              <a:gd name="connsiteX0" fmla="*/ 23372 w 23458"/>
              <a:gd name="connsiteY0" fmla="*/ 797 h 4710"/>
              <a:gd name="connsiteX1" fmla="*/ 2039 w 23458"/>
              <a:gd name="connsiteY1" fmla="*/ 4710 h 4710"/>
              <a:gd name="connsiteX2" fmla="*/ 11136 w 23458"/>
              <a:gd name="connsiteY2" fmla="*/ 797 h 4710"/>
              <a:gd name="connsiteX0" fmla="*/ 5216 w 5253"/>
              <a:gd name="connsiteY0" fmla="*/ 1692 h 4221"/>
              <a:gd name="connsiteX1" fmla="*/ 2084 w 5253"/>
              <a:gd name="connsiteY1" fmla="*/ 3538 h 4221"/>
              <a:gd name="connsiteX2" fmla="*/ 0 w 5253"/>
              <a:gd name="connsiteY2" fmla="*/ 1692 h 4221"/>
            </a:gdLst>
            <a:ahLst/>
            <a:cxnLst>
              <a:cxn ang="0">
                <a:pos x="connsiteX0" y="connsiteY0"/>
              </a:cxn>
              <a:cxn ang="0">
                <a:pos x="connsiteX1" y="connsiteY1"/>
              </a:cxn>
              <a:cxn ang="0">
                <a:pos x="connsiteX2" y="connsiteY2"/>
              </a:cxn>
            </a:cxnLst>
            <a:rect l="l" t="t" r="r" b="b"/>
            <a:pathLst>
              <a:path w="5253" h="4221">
                <a:moveTo>
                  <a:pt x="5216" y="1692"/>
                </a:moveTo>
                <a:cubicBezTo>
                  <a:pt x="5253" y="0"/>
                  <a:pt x="2953" y="3538"/>
                  <a:pt x="2084" y="3538"/>
                </a:cubicBezTo>
                <a:cubicBezTo>
                  <a:pt x="1215" y="3538"/>
                  <a:pt x="265" y="4221"/>
                  <a:pt x="0" y="1692"/>
                </a:cubicBezTo>
              </a:path>
            </a:pathLst>
          </a:custGeom>
          <a:noFill/>
          <a:ln w="38100" cap="flat" cmpd="sng">
            <a:solidFill>
              <a:schemeClr val="folHlink"/>
            </a:solidFill>
            <a:prstDash val="solid"/>
            <a:round/>
            <a:headEnd type="none" w="lg" len="med"/>
            <a:tailEnd type="triangle" w="med" len="med"/>
          </a:ln>
          <a:effectLst/>
        </p:spPr>
        <p:txBody>
          <a:bodyPr wrap="none" anchor="ctr">
            <a:noAutofit/>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60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80"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Code for Iteration</a:t>
            </a:r>
            <a:endParaRPr lang="en-US" dirty="0"/>
          </a:p>
        </p:txBody>
      </p:sp>
      <p:graphicFrame>
        <p:nvGraphicFramePr>
          <p:cNvPr id="306178" name="Object 2"/>
          <p:cNvGraphicFramePr>
            <a:graphicFrameLocks noChangeAspect="1"/>
          </p:cNvGraphicFramePr>
          <p:nvPr/>
        </p:nvGraphicFramePr>
        <p:xfrm>
          <a:off x="1522413" y="3810000"/>
          <a:ext cx="1266825" cy="430213"/>
        </p:xfrm>
        <a:graphic>
          <a:graphicData uri="http://schemas.openxmlformats.org/presentationml/2006/ole">
            <mc:AlternateContent xmlns:mc="http://schemas.openxmlformats.org/markup-compatibility/2006">
              <mc:Choice xmlns:v="urn:schemas-microsoft-com:vml" Requires="v">
                <p:oleObj spid="_x0000_s306198" name="Equation" r:id="rId3" imgW="1269720" imgH="431640" progId="Equation.DSMT4">
                  <p:embed/>
                </p:oleObj>
              </mc:Choice>
              <mc:Fallback>
                <p:oleObj name="Equation" r:id="rId3" imgW="1269720" imgH="4316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2413" y="3810000"/>
                        <a:ext cx="1266825" cy="430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6179" name="Object 4"/>
          <p:cNvGraphicFramePr>
            <a:graphicFrameLocks noChangeAspect="1"/>
          </p:cNvGraphicFramePr>
          <p:nvPr/>
        </p:nvGraphicFramePr>
        <p:xfrm>
          <a:off x="1522413" y="4267200"/>
          <a:ext cx="1635125" cy="433388"/>
        </p:xfrm>
        <a:graphic>
          <a:graphicData uri="http://schemas.openxmlformats.org/presentationml/2006/ole">
            <mc:AlternateContent xmlns:mc="http://schemas.openxmlformats.org/markup-compatibility/2006">
              <mc:Choice xmlns:v="urn:schemas-microsoft-com:vml" Requires="v">
                <p:oleObj spid="_x0000_s306199" name="Equation" r:id="rId5" imgW="1244520" imgH="431640" progId="Equation.DSMT4">
                  <p:embed/>
                </p:oleObj>
              </mc:Choice>
              <mc:Fallback>
                <p:oleObj name="Equation" r:id="rId5" imgW="1244520" imgH="43164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2413" y="4267200"/>
                        <a:ext cx="1635125" cy="4333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306180" name="Object 4"/>
          <p:cNvGraphicFramePr>
            <a:graphicFrameLocks noChangeAspect="1"/>
          </p:cNvGraphicFramePr>
          <p:nvPr/>
        </p:nvGraphicFramePr>
        <p:xfrm>
          <a:off x="787734" y="1905000"/>
          <a:ext cx="735013" cy="382588"/>
        </p:xfrm>
        <a:graphic>
          <a:graphicData uri="http://schemas.openxmlformats.org/presentationml/2006/ole">
            <mc:AlternateContent xmlns:mc="http://schemas.openxmlformats.org/markup-compatibility/2006">
              <mc:Choice xmlns:v="urn:schemas-microsoft-com:vml" Requires="v">
                <p:oleObj spid="_x0000_s306200" name="Equation" r:id="rId7" imgW="558720" imgH="380880" progId="Equation.DSMT4">
                  <p:embed/>
                </p:oleObj>
              </mc:Choice>
              <mc:Fallback>
                <p:oleObj name="Equation" r:id="rId7" imgW="558720" imgH="38088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7734" y="1905000"/>
                        <a:ext cx="735013" cy="3825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6" name="TextBox 5"/>
          <p:cNvSpPr txBox="1"/>
          <p:nvPr/>
        </p:nvSpPr>
        <p:spPr>
          <a:xfrm>
            <a:off x="787734" y="2286000"/>
            <a:ext cx="1662635" cy="523220"/>
          </a:xfrm>
          <a:prstGeom prst="rect">
            <a:avLst/>
          </a:prstGeom>
          <a:noFill/>
        </p:spPr>
        <p:txBody>
          <a:bodyPr wrap="none" rtlCol="0">
            <a:spAutoFit/>
          </a:bodyPr>
          <a:lstStyle/>
          <a:p>
            <a:r>
              <a:rPr lang="en-US" dirty="0" smtClean="0"/>
              <a:t>Error ← 1</a:t>
            </a:r>
            <a:endParaRPr lang="en-US" dirty="0"/>
          </a:p>
        </p:txBody>
      </p:sp>
      <p:sp>
        <p:nvSpPr>
          <p:cNvPr id="7" name="TextBox 6"/>
          <p:cNvSpPr txBox="1"/>
          <p:nvPr/>
        </p:nvSpPr>
        <p:spPr>
          <a:xfrm>
            <a:off x="787734" y="3200400"/>
            <a:ext cx="3708066" cy="523220"/>
          </a:xfrm>
          <a:prstGeom prst="rect">
            <a:avLst/>
          </a:prstGeom>
          <a:noFill/>
        </p:spPr>
        <p:txBody>
          <a:bodyPr wrap="none" rtlCol="0">
            <a:spAutoFit/>
          </a:bodyPr>
          <a:lstStyle/>
          <a:p>
            <a:r>
              <a:rPr lang="en-US" dirty="0" smtClean="0"/>
              <a:t>While Error &gt; </a:t>
            </a:r>
            <a:r>
              <a:rPr lang="en-US" dirty="0" err="1" smtClean="0"/>
              <a:t>MaxError</a:t>
            </a:r>
            <a:endParaRPr lang="en-US" dirty="0"/>
          </a:p>
        </p:txBody>
      </p:sp>
      <p:sp>
        <p:nvSpPr>
          <p:cNvPr id="8" name="TextBox 7"/>
          <p:cNvSpPr txBox="1"/>
          <p:nvPr/>
        </p:nvSpPr>
        <p:spPr>
          <a:xfrm>
            <a:off x="787734" y="2743200"/>
            <a:ext cx="3038011" cy="523220"/>
          </a:xfrm>
          <a:prstGeom prst="rect">
            <a:avLst/>
          </a:prstGeom>
          <a:noFill/>
        </p:spPr>
        <p:txBody>
          <a:bodyPr wrap="none" rtlCol="0">
            <a:spAutoFit/>
          </a:bodyPr>
          <a:lstStyle/>
          <a:p>
            <a:r>
              <a:rPr lang="en-US" dirty="0" err="1" smtClean="0"/>
              <a:t>MaxError</a:t>
            </a:r>
            <a:r>
              <a:rPr lang="en-US" dirty="0" smtClean="0"/>
              <a:t> ← _____</a:t>
            </a:r>
            <a:endParaRPr lang="en-US" dirty="0"/>
          </a:p>
        </p:txBody>
      </p:sp>
      <p:graphicFrame>
        <p:nvGraphicFramePr>
          <p:cNvPr id="9" name="Object 4"/>
          <p:cNvGraphicFramePr>
            <a:graphicFrameLocks noChangeAspect="1"/>
          </p:cNvGraphicFramePr>
          <p:nvPr/>
        </p:nvGraphicFramePr>
        <p:xfrm>
          <a:off x="1522413" y="4724400"/>
          <a:ext cx="2820987" cy="866775"/>
        </p:xfrm>
        <a:graphic>
          <a:graphicData uri="http://schemas.openxmlformats.org/presentationml/2006/ole">
            <mc:AlternateContent xmlns:mc="http://schemas.openxmlformats.org/markup-compatibility/2006">
              <mc:Choice xmlns:v="urn:schemas-microsoft-com:vml" Requires="v">
                <p:oleObj spid="_x0000_s306201" name="Equation" r:id="rId9" imgW="2145960" imgH="863280" progId="Equation.DSMT4">
                  <p:embed/>
                </p:oleObj>
              </mc:Choice>
              <mc:Fallback>
                <p:oleObj name="Equation" r:id="rId9" imgW="2145960" imgH="86328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2413" y="4724400"/>
                        <a:ext cx="2820987" cy="8667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0" name="Object 4"/>
          <p:cNvGraphicFramePr>
            <a:graphicFrameLocks noChangeAspect="1"/>
          </p:cNvGraphicFramePr>
          <p:nvPr/>
        </p:nvGraphicFramePr>
        <p:xfrm>
          <a:off x="1522413" y="5715000"/>
          <a:ext cx="1117600" cy="381000"/>
        </p:xfrm>
        <a:graphic>
          <a:graphicData uri="http://schemas.openxmlformats.org/presentationml/2006/ole">
            <mc:AlternateContent xmlns:mc="http://schemas.openxmlformats.org/markup-compatibility/2006">
              <mc:Choice xmlns:v="urn:schemas-microsoft-com:vml" Requires="v">
                <p:oleObj spid="_x0000_s306202" name="Equation" r:id="rId11" imgW="850680" imgH="380880" progId="Equation.DSMT4">
                  <p:embed/>
                </p:oleObj>
              </mc:Choice>
              <mc:Fallback>
                <p:oleObj name="Equation" r:id="rId11" imgW="850680" imgH="38088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2413" y="5715000"/>
                        <a:ext cx="1117600" cy="3810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1" name="TextBox 10"/>
          <p:cNvSpPr txBox="1"/>
          <p:nvPr/>
        </p:nvSpPr>
        <p:spPr>
          <a:xfrm>
            <a:off x="4876800" y="1828800"/>
            <a:ext cx="3323346" cy="523220"/>
          </a:xfrm>
          <a:prstGeom prst="rect">
            <a:avLst/>
          </a:prstGeom>
          <a:noFill/>
        </p:spPr>
        <p:txBody>
          <a:bodyPr wrap="none" rtlCol="0">
            <a:spAutoFit/>
          </a:bodyPr>
          <a:lstStyle/>
          <a:p>
            <a:r>
              <a:rPr lang="en-US" dirty="0" smtClean="0"/>
              <a:t>First guess at solution</a:t>
            </a:r>
            <a:endParaRPr lang="en-US" dirty="0"/>
          </a:p>
        </p:txBody>
      </p:sp>
      <p:sp>
        <p:nvSpPr>
          <p:cNvPr id="12" name="TextBox 11"/>
          <p:cNvSpPr txBox="1"/>
          <p:nvPr/>
        </p:nvSpPr>
        <p:spPr>
          <a:xfrm>
            <a:off x="4876800" y="4267200"/>
            <a:ext cx="2467342" cy="523220"/>
          </a:xfrm>
          <a:prstGeom prst="rect">
            <a:avLst/>
          </a:prstGeom>
          <a:noFill/>
        </p:spPr>
        <p:txBody>
          <a:bodyPr wrap="none" rtlCol="0">
            <a:spAutoFit/>
          </a:bodyPr>
          <a:lstStyle/>
          <a:p>
            <a:r>
              <a:rPr lang="en-US" dirty="0" smtClean="0"/>
              <a:t>Improved guess</a:t>
            </a:r>
            <a:endParaRPr lang="en-US" dirty="0"/>
          </a:p>
        </p:txBody>
      </p:sp>
      <p:sp>
        <p:nvSpPr>
          <p:cNvPr id="13" name="TextBox 12"/>
          <p:cNvSpPr txBox="1"/>
          <p:nvPr/>
        </p:nvSpPr>
        <p:spPr>
          <a:xfrm>
            <a:off x="787734" y="6172200"/>
            <a:ext cx="1609736" cy="523220"/>
          </a:xfrm>
          <a:prstGeom prst="rect">
            <a:avLst/>
          </a:prstGeom>
          <a:noFill/>
        </p:spPr>
        <p:txBody>
          <a:bodyPr wrap="none" rtlCol="0">
            <a:spAutoFit/>
          </a:bodyPr>
          <a:lstStyle/>
          <a:p>
            <a:r>
              <a:rPr lang="en-US" dirty="0" smtClean="0"/>
              <a:t>Return y</a:t>
            </a:r>
            <a:r>
              <a:rPr lang="en-US" baseline="-25000" dirty="0" smtClean="0"/>
              <a:t>1</a:t>
            </a:r>
            <a:endParaRPr lang="en-US" baseline="-25000" dirty="0"/>
          </a:p>
        </p:txBody>
      </p:sp>
      <p:sp>
        <p:nvSpPr>
          <p:cNvPr id="14" name="TextBox 13"/>
          <p:cNvSpPr txBox="1"/>
          <p:nvPr/>
        </p:nvSpPr>
        <p:spPr>
          <a:xfrm>
            <a:off x="4876800" y="4953000"/>
            <a:ext cx="3084499" cy="523220"/>
          </a:xfrm>
          <a:prstGeom prst="rect">
            <a:avLst/>
          </a:prstGeom>
          <a:noFill/>
        </p:spPr>
        <p:txBody>
          <a:bodyPr wrap="none" rtlCol="0">
            <a:spAutoFit/>
          </a:bodyPr>
          <a:lstStyle/>
          <a:p>
            <a:r>
              <a:rPr lang="en-US" dirty="0" smtClean="0"/>
              <a:t>Dimensionless error</a:t>
            </a:r>
            <a:endParaRPr lang="en-US" dirty="0"/>
          </a:p>
        </p:txBody>
      </p:sp>
      <p:sp>
        <p:nvSpPr>
          <p:cNvPr id="15" name="TextBox 14"/>
          <p:cNvSpPr txBox="1"/>
          <p:nvPr/>
        </p:nvSpPr>
        <p:spPr>
          <a:xfrm>
            <a:off x="4876800" y="2362200"/>
            <a:ext cx="3810000" cy="830997"/>
          </a:xfrm>
          <a:prstGeom prst="rect">
            <a:avLst/>
          </a:prstGeom>
          <a:noFill/>
        </p:spPr>
        <p:txBody>
          <a:bodyPr wrap="square" rtlCol="0">
            <a:spAutoFit/>
          </a:bodyPr>
          <a:lstStyle/>
          <a:p>
            <a:r>
              <a:rPr lang="en-US" sz="2400" dirty="0" smtClean="0"/>
              <a:t>Set error to be large to ensure that loop executes once</a:t>
            </a:r>
            <a:endParaRPr lang="en-US" sz="2400" dirty="0"/>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94" name="Line 14"/>
          <p:cNvSpPr>
            <a:spLocks noChangeShapeType="1"/>
          </p:cNvSpPr>
          <p:nvPr/>
        </p:nvSpPr>
        <p:spPr bwMode="auto">
          <a:xfrm flipV="1">
            <a:off x="6400800" y="1981200"/>
            <a:ext cx="1600200" cy="914400"/>
          </a:xfrm>
          <a:prstGeom prst="line">
            <a:avLst/>
          </a:prstGeom>
          <a:noFill/>
          <a:ln w="38100">
            <a:solidFill>
              <a:schemeClr val="folHlink"/>
            </a:solidFill>
            <a:round/>
            <a:headEnd type="none" w="lg" len="med"/>
            <a:tailEnd type="none" w="lg" len="med"/>
          </a:ln>
          <a:effectLst/>
        </p:spPr>
        <p:txBody>
          <a:bodyPr wrap="none" anchor="ctr">
            <a:spAutoFit/>
          </a:bodyPr>
          <a:lstStyle/>
          <a:p>
            <a:endParaRPr lang="es-HN"/>
          </a:p>
        </p:txBody>
      </p:sp>
      <p:sp>
        <p:nvSpPr>
          <p:cNvPr id="46088" name="Rectangle 8"/>
          <p:cNvSpPr>
            <a:spLocks noGrp="1" noChangeArrowheads="1"/>
          </p:cNvSpPr>
          <p:nvPr>
            <p:ph type="title"/>
          </p:nvPr>
        </p:nvSpPr>
        <p:spPr>
          <a:effectLst/>
        </p:spPr>
        <p:txBody>
          <a:bodyPr/>
          <a:lstStyle/>
          <a:p>
            <a:r>
              <a:rPr lang="en-US" sz="4000" dirty="0" smtClean="0"/>
              <a:t>Launder Diameter (Approximate Solution)</a:t>
            </a:r>
            <a:endParaRPr lang="en-US" sz="4000" dirty="0"/>
          </a:p>
        </p:txBody>
      </p:sp>
      <p:graphicFrame>
        <p:nvGraphicFramePr>
          <p:cNvPr id="46084" name="Object 4"/>
          <p:cNvGraphicFramePr>
            <a:graphicFrameLocks/>
          </p:cNvGraphicFramePr>
          <p:nvPr/>
        </p:nvGraphicFramePr>
        <p:xfrm>
          <a:off x="838200" y="1905000"/>
          <a:ext cx="2833688" cy="1143000"/>
        </p:xfrm>
        <a:graphic>
          <a:graphicData uri="http://schemas.openxmlformats.org/presentationml/2006/ole">
            <mc:AlternateContent xmlns:mc="http://schemas.openxmlformats.org/markup-compatibility/2006">
              <mc:Choice xmlns:v="urn:schemas-microsoft-com:vml" Requires="v">
                <p:oleObj spid="_x0000_s320526" name="Equation" r:id="rId4" imgW="2831760" imgH="1143000" progId="Equation.DSMT4">
                  <p:embed/>
                </p:oleObj>
              </mc:Choice>
              <mc:Fallback>
                <p:oleObj name="Equation" r:id="rId4" imgW="2831760" imgH="1143000" progId="Equation.DSMT4">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905000"/>
                        <a:ext cx="2833688" cy="11430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46085" name="Object 5"/>
          <p:cNvGraphicFramePr>
            <a:graphicFrameLocks noChangeAspect="1"/>
          </p:cNvGraphicFramePr>
          <p:nvPr/>
        </p:nvGraphicFramePr>
        <p:xfrm>
          <a:off x="5257800" y="1981200"/>
          <a:ext cx="3276600" cy="914400"/>
        </p:xfrm>
        <a:graphic>
          <a:graphicData uri="http://schemas.openxmlformats.org/presentationml/2006/ole">
            <mc:AlternateContent xmlns:mc="http://schemas.openxmlformats.org/markup-compatibility/2006">
              <mc:Choice xmlns:v="urn:schemas-microsoft-com:vml" Requires="v">
                <p:oleObj spid="_x0000_s320527" name="Equation" r:id="rId6" imgW="3276360" imgH="914400" progId="Equation.DSMT4">
                  <p:embed/>
                </p:oleObj>
              </mc:Choice>
              <mc:Fallback>
                <p:oleObj name="Equation" r:id="rId6" imgW="3276360" imgH="9144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7800" y="1981200"/>
                        <a:ext cx="32766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6" name="Object 4"/>
          <p:cNvGraphicFramePr>
            <a:graphicFrameLocks/>
          </p:cNvGraphicFramePr>
          <p:nvPr/>
        </p:nvGraphicFramePr>
        <p:xfrm>
          <a:off x="762000" y="3505200"/>
          <a:ext cx="2833688" cy="1143000"/>
        </p:xfrm>
        <a:graphic>
          <a:graphicData uri="http://schemas.openxmlformats.org/presentationml/2006/ole">
            <mc:AlternateContent xmlns:mc="http://schemas.openxmlformats.org/markup-compatibility/2006">
              <mc:Choice xmlns:v="urn:schemas-microsoft-com:vml" Requires="v">
                <p:oleObj spid="_x0000_s320528" name="Equation" r:id="rId8" imgW="2831760" imgH="1143000" progId="Equation.DSMT4">
                  <p:embed/>
                </p:oleObj>
              </mc:Choice>
              <mc:Fallback>
                <p:oleObj name="Equation" r:id="rId8" imgW="2831760" imgH="1143000" progId="Equation.DSMT4">
                  <p:embed/>
                  <p:pic>
                    <p:nvPicPr>
                      <p:cNvPr id="0" name="Picture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3505200"/>
                        <a:ext cx="2833688" cy="11430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46093" name="Text Box 13"/>
          <p:cNvSpPr txBox="1">
            <a:spLocks noChangeArrowheads="1"/>
          </p:cNvSpPr>
          <p:nvPr/>
        </p:nvSpPr>
        <p:spPr bwMode="auto">
          <a:xfrm>
            <a:off x="5181600" y="3429000"/>
            <a:ext cx="3810000" cy="1384995"/>
          </a:xfrm>
          <a:prstGeom prst="rect">
            <a:avLst/>
          </a:prstGeom>
          <a:noFill/>
          <a:ln w="12700">
            <a:noFill/>
            <a:miter lim="800000"/>
            <a:headEnd type="none" w="lg" len="med"/>
            <a:tailEnd type="none" w="lg" len="med"/>
          </a:ln>
          <a:effectLst/>
        </p:spPr>
        <p:txBody>
          <a:bodyPr>
            <a:spAutoFit/>
          </a:bodyPr>
          <a:lstStyle/>
          <a:p>
            <a:pPr>
              <a:spcBef>
                <a:spcPct val="50000"/>
              </a:spcBef>
            </a:pPr>
            <a:r>
              <a:rPr lang="en-US" b="0" smtClean="0"/>
              <a:t>Here we are omitting the major (wall shear) head loss contribution</a:t>
            </a:r>
            <a:endParaRPr lang="en-US" b="0"/>
          </a:p>
        </p:txBody>
      </p:sp>
      <p:cxnSp>
        <p:nvCxnSpPr>
          <p:cNvPr id="10" name="Straight Arrow Connector 9"/>
          <p:cNvCxnSpPr/>
          <p:nvPr/>
        </p:nvCxnSpPr>
        <p:spPr bwMode="auto">
          <a:xfrm rot="10800000" flipV="1">
            <a:off x="2971800" y="3733800"/>
            <a:ext cx="2133600" cy="228600"/>
          </a:xfrm>
          <a:prstGeom prst="straightConnector1">
            <a:avLst/>
          </a:prstGeom>
          <a:noFill/>
          <a:ln w="12700" cap="flat" cmpd="sng" algn="ctr">
            <a:solidFill>
              <a:schemeClr val="tx1"/>
            </a:solidFill>
            <a:prstDash val="solid"/>
            <a:round/>
            <a:headEnd type="none" w="lg" len="med"/>
            <a:tailEnd type="arrow"/>
          </a:ln>
          <a:effectLst/>
        </p:spPr>
      </p:cxnSp>
      <p:sp>
        <p:nvSpPr>
          <p:cNvPr id="11" name="Text Box 13"/>
          <p:cNvSpPr txBox="1">
            <a:spLocks noChangeArrowheads="1"/>
          </p:cNvSpPr>
          <p:nvPr/>
        </p:nvSpPr>
        <p:spPr bwMode="auto">
          <a:xfrm>
            <a:off x="685800" y="4876800"/>
            <a:ext cx="4648200" cy="1384995"/>
          </a:xfrm>
          <a:prstGeom prst="rect">
            <a:avLst/>
          </a:prstGeom>
          <a:noFill/>
          <a:ln w="12700">
            <a:noFill/>
            <a:miter lim="800000"/>
            <a:headEnd type="none" w="lg" len="med"/>
            <a:tailEnd type="none" w="lg" len="med"/>
          </a:ln>
          <a:effectLst/>
        </p:spPr>
        <p:txBody>
          <a:bodyPr wrap="square">
            <a:spAutoFit/>
          </a:bodyPr>
          <a:lstStyle/>
          <a:p>
            <a:pPr>
              <a:spcBef>
                <a:spcPct val="50000"/>
              </a:spcBef>
            </a:pPr>
            <a:r>
              <a:rPr lang="en-US" b="0" dirty="0" smtClean="0"/>
              <a:t>In this equation the head loss is the total head loss for both the orifices and the pipe flow</a:t>
            </a:r>
            <a:endParaRPr lang="en-US" b="0" dirty="0"/>
          </a:p>
        </p:txBody>
      </p:sp>
      <p:cxnSp>
        <p:nvCxnSpPr>
          <p:cNvPr id="12" name="Straight Arrow Connector 11"/>
          <p:cNvCxnSpPr/>
          <p:nvPr/>
        </p:nvCxnSpPr>
        <p:spPr bwMode="auto">
          <a:xfrm rot="10800000">
            <a:off x="2362200" y="4495800"/>
            <a:ext cx="1371600" cy="533400"/>
          </a:xfrm>
          <a:prstGeom prst="straightConnector1">
            <a:avLst/>
          </a:prstGeom>
          <a:noFill/>
          <a:ln w="12700" cap="flat" cmpd="sng" algn="ctr">
            <a:solidFill>
              <a:schemeClr val="tx1"/>
            </a:solidFill>
            <a:prstDash val="solid"/>
            <a:round/>
            <a:headEnd type="none" w="lg" len="med"/>
            <a:tailEnd type="arrow"/>
          </a:ln>
          <a:effectLst/>
        </p:spPr>
      </p:cxnSp>
      <p:pic>
        <p:nvPicPr>
          <p:cNvPr id="15" name="Picture 14" descr="50 lps plant 4.png"/>
          <p:cNvPicPr>
            <a:picLocks noChangeAspect="1"/>
          </p:cNvPicPr>
          <p:nvPr/>
        </p:nvPicPr>
        <p:blipFill>
          <a:blip r:embed="rId10" cstate="print"/>
          <a:srcRect l="17089" t="39059" r="23102" b="21882"/>
          <a:stretch>
            <a:fillRect/>
          </a:stretch>
        </p:blipFill>
        <p:spPr>
          <a:xfrm>
            <a:off x="5410200" y="5029200"/>
            <a:ext cx="3733800" cy="18288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9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4"/>
          <p:cNvSpPr>
            <a:spLocks noGrp="1" noChangeArrowheads="1"/>
          </p:cNvSpPr>
          <p:nvPr>
            <p:ph type="title"/>
          </p:nvPr>
        </p:nvSpPr>
        <p:spPr>
          <a:xfrm>
            <a:off x="685800" y="304800"/>
            <a:ext cx="4648200" cy="1143000"/>
          </a:xfrm>
          <a:effectLst/>
        </p:spPr>
        <p:txBody>
          <a:bodyPr/>
          <a:lstStyle/>
          <a:p>
            <a:r>
              <a:rPr lang="en-US" dirty="0" smtClean="0"/>
              <a:t>Example: Launder</a:t>
            </a:r>
            <a:endParaRPr lang="en-US" dirty="0"/>
          </a:p>
        </p:txBody>
      </p:sp>
      <p:sp>
        <p:nvSpPr>
          <p:cNvPr id="49158" name="Text Box 6"/>
          <p:cNvSpPr txBox="1">
            <a:spLocks noChangeArrowheads="1"/>
          </p:cNvSpPr>
          <p:nvPr/>
        </p:nvSpPr>
        <p:spPr bwMode="auto">
          <a:xfrm>
            <a:off x="304800" y="1905000"/>
            <a:ext cx="8153400" cy="2246769"/>
          </a:xfrm>
          <a:prstGeom prst="rect">
            <a:avLst/>
          </a:prstGeom>
          <a:noFill/>
          <a:ln w="12700">
            <a:noFill/>
            <a:miter lim="800000"/>
            <a:headEnd type="none" w="lg" len="med"/>
            <a:tailEnd type="none" w="lg" len="med"/>
          </a:ln>
          <a:effectLst/>
        </p:spPr>
        <p:txBody>
          <a:bodyPr>
            <a:spAutoFit/>
          </a:bodyPr>
          <a:lstStyle/>
          <a:p>
            <a:r>
              <a:rPr lang="en-US" b="0" dirty="0" smtClean="0"/>
              <a:t>What is the minimum launder diameter for a plant flow rate of 50 L/s divided between 8 bays if we use 5 cm of head loss?  For an approximate solution you can omit the effect of the major losses. Use a value of 0.8 for the minimum flow ratio between the last and first orifice</a:t>
            </a:r>
            <a:endParaRPr lang="en-US" b="0" dirty="0"/>
          </a:p>
        </p:txBody>
      </p:sp>
      <p:pic>
        <p:nvPicPr>
          <p:cNvPr id="6" name="Picture 5" descr="50 lps plant 4.png"/>
          <p:cNvPicPr>
            <a:picLocks noChangeAspect="1"/>
          </p:cNvPicPr>
          <p:nvPr/>
        </p:nvPicPr>
        <p:blipFill>
          <a:blip r:embed="rId4" cstate="print"/>
          <a:srcRect l="17089" t="39059" r="23102" b="21882"/>
          <a:stretch>
            <a:fillRect/>
          </a:stretch>
        </p:blipFill>
        <p:spPr>
          <a:xfrm>
            <a:off x="5410200" y="0"/>
            <a:ext cx="3733800" cy="1828800"/>
          </a:xfrm>
          <a:prstGeom prst="rect">
            <a:avLst/>
          </a:prstGeom>
        </p:spPr>
      </p:pic>
      <p:graphicFrame>
        <p:nvGraphicFramePr>
          <p:cNvPr id="2" name="Object 6"/>
          <p:cNvGraphicFramePr>
            <a:graphicFrameLocks noChangeAspect="1"/>
          </p:cNvGraphicFramePr>
          <p:nvPr/>
        </p:nvGraphicFramePr>
        <p:xfrm>
          <a:off x="5867400" y="4495800"/>
          <a:ext cx="2228850" cy="1933575"/>
        </p:xfrm>
        <a:graphic>
          <a:graphicData uri="http://schemas.openxmlformats.org/presentationml/2006/ole">
            <mc:AlternateContent xmlns:mc="http://schemas.openxmlformats.org/markup-compatibility/2006">
              <mc:Choice xmlns:v="urn:schemas-microsoft-com:vml" Requires="v">
                <p:oleObj spid="_x0000_s321546" name="Mathcad" r:id="rId5" imgW="2419200" imgH="2104920" progId="Mathcad">
                  <p:embed/>
                </p:oleObj>
              </mc:Choice>
              <mc:Fallback>
                <p:oleObj name="Mathcad" r:id="rId5" imgW="2419200" imgH="2104920" progId="Mathca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4495800"/>
                        <a:ext cx="2228850"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7"/>
          <p:cNvGraphicFramePr>
            <a:graphicFrameLocks noChangeAspect="1"/>
          </p:cNvGraphicFramePr>
          <p:nvPr/>
        </p:nvGraphicFramePr>
        <p:xfrm>
          <a:off x="762000" y="5105400"/>
          <a:ext cx="2832100" cy="1143000"/>
        </p:xfrm>
        <a:graphic>
          <a:graphicData uri="http://schemas.openxmlformats.org/presentationml/2006/ole">
            <mc:AlternateContent xmlns:mc="http://schemas.openxmlformats.org/markup-compatibility/2006">
              <mc:Choice xmlns:v="urn:schemas-microsoft-com:vml" Requires="v">
                <p:oleObj spid="_x0000_s321547" name="Equation" r:id="rId7" imgW="2831760" imgH="1143000" progId="Equation.DSMT4">
                  <p:embed/>
                </p:oleObj>
              </mc:Choice>
              <mc:Fallback>
                <p:oleObj name="Equation" r:id="rId7" imgW="2831760" imgH="1143000" progId="Equation.DSMT4">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5105400"/>
                        <a:ext cx="28321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1.66667E-6 4.98265E-6 L -0.32187 4.98265E-6 " pathEditMode="relative" rAng="0" ptsTypes="AA">
                                      <p:cBhvr>
                                        <p:cTn id="6" dur="2000" fill="hold"/>
                                        <p:tgtEl>
                                          <p:spTgt spid="2"/>
                                        </p:tgtEl>
                                        <p:attrNameLst>
                                          <p:attrName>ppt_x</p:attrName>
                                          <p:attrName>ppt_y</p:attrName>
                                        </p:attrNameLst>
                                      </p:cBhvr>
                                      <p:rCtr x="-16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0" y="304800"/>
            <a:ext cx="4953000" cy="1143000"/>
          </a:xfrm>
        </p:spPr>
        <p:txBody>
          <a:bodyPr/>
          <a:lstStyle/>
          <a:p>
            <a:r>
              <a:rPr lang="en-US" sz="4000" dirty="0" smtClean="0"/>
              <a:t>Example: Launder</a:t>
            </a:r>
            <a:endParaRPr lang="en-US" sz="4000" dirty="0"/>
          </a:p>
        </p:txBody>
      </p:sp>
      <p:sp>
        <p:nvSpPr>
          <p:cNvPr id="52227" name="Rectangle 3"/>
          <p:cNvSpPr>
            <a:spLocks noGrp="1" noChangeArrowheads="1"/>
          </p:cNvSpPr>
          <p:nvPr>
            <p:ph idx="1"/>
          </p:nvPr>
        </p:nvSpPr>
        <p:spPr/>
        <p:txBody>
          <a:bodyPr/>
          <a:lstStyle/>
          <a:p>
            <a:r>
              <a:rPr lang="en-US" dirty="0" smtClean="0"/>
              <a:t>What is the effect of the shear force?</a:t>
            </a:r>
          </a:p>
          <a:p>
            <a:r>
              <a:rPr lang="en-US" dirty="0" smtClean="0"/>
              <a:t>How can we estimate the length of the launder? We will assume that the </a:t>
            </a:r>
            <a:r>
              <a:rPr lang="en-US" dirty="0" err="1" smtClean="0"/>
              <a:t>sed</a:t>
            </a:r>
            <a:r>
              <a:rPr lang="en-US" dirty="0" smtClean="0"/>
              <a:t> bay has a width of 1 m.</a:t>
            </a:r>
          </a:p>
          <a:p>
            <a:r>
              <a:rPr lang="en-US" dirty="0" smtClean="0"/>
              <a:t>What is the length of the sedimentation tank? </a:t>
            </a:r>
          </a:p>
          <a:p>
            <a:endParaRPr lang="en-US" dirty="0"/>
          </a:p>
        </p:txBody>
      </p:sp>
      <p:graphicFrame>
        <p:nvGraphicFramePr>
          <p:cNvPr id="52228" name="Object 4"/>
          <p:cNvGraphicFramePr>
            <a:graphicFrameLocks noChangeAspect="1"/>
          </p:cNvGraphicFramePr>
          <p:nvPr/>
        </p:nvGraphicFramePr>
        <p:xfrm>
          <a:off x="5715000" y="304800"/>
          <a:ext cx="3276600" cy="914400"/>
        </p:xfrm>
        <a:graphic>
          <a:graphicData uri="http://schemas.openxmlformats.org/presentationml/2006/ole">
            <mc:AlternateContent xmlns:mc="http://schemas.openxmlformats.org/markup-compatibility/2006">
              <mc:Choice xmlns:v="urn:schemas-microsoft-com:vml" Requires="v">
                <p:oleObj spid="_x0000_s322570" name="Equation" r:id="rId4" imgW="3276360" imgH="914400" progId="Equation.DSMT4">
                  <p:embed/>
                </p:oleObj>
              </mc:Choice>
              <mc:Fallback>
                <p:oleObj name="Equation" r:id="rId4" imgW="3276360" imgH="9144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304800"/>
                        <a:ext cx="32766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29" name="Line 5"/>
          <p:cNvSpPr>
            <a:spLocks noChangeShapeType="1"/>
          </p:cNvSpPr>
          <p:nvPr/>
        </p:nvSpPr>
        <p:spPr bwMode="auto">
          <a:xfrm flipV="1">
            <a:off x="6400800" y="1066800"/>
            <a:ext cx="381000" cy="990600"/>
          </a:xfrm>
          <a:prstGeom prst="line">
            <a:avLst/>
          </a:prstGeom>
          <a:noFill/>
          <a:ln w="12700">
            <a:solidFill>
              <a:schemeClr val="tx1"/>
            </a:solidFill>
            <a:round/>
            <a:headEnd type="none" w="lg" len="med"/>
            <a:tailEnd type="triangle" w="lg" len="med"/>
          </a:ln>
          <a:effectLst/>
        </p:spPr>
        <p:txBody>
          <a:bodyPr wrap="none" anchor="ctr">
            <a:spAutoFit/>
          </a:bodyPr>
          <a:lstStyle/>
          <a:p>
            <a:endParaRPr lang="es-HN"/>
          </a:p>
        </p:txBody>
      </p:sp>
      <p:sp>
        <p:nvSpPr>
          <p:cNvPr id="52230" name="Rectangle 6"/>
          <p:cNvSpPr>
            <a:spLocks noChangeArrowheads="1"/>
          </p:cNvSpPr>
          <p:nvPr/>
        </p:nvSpPr>
        <p:spPr bwMode="auto">
          <a:xfrm>
            <a:off x="3886200" y="4648200"/>
            <a:ext cx="2012089" cy="523220"/>
          </a:xfrm>
          <a:prstGeom prst="rect">
            <a:avLst/>
          </a:prstGeom>
          <a:noFill/>
          <a:ln w="12700">
            <a:noFill/>
            <a:miter lim="800000"/>
            <a:headEnd type="none" w="lg" len="med"/>
            <a:tailEnd type="none" w="lg" len="med"/>
          </a:ln>
          <a:effectLst/>
        </p:spPr>
        <p:txBody>
          <a:bodyPr wrap="none">
            <a:spAutoFit/>
          </a:bodyPr>
          <a:lstStyle/>
          <a:p>
            <a:r>
              <a:rPr lang="es-HN" b="0" dirty="0">
                <a:solidFill>
                  <a:schemeClr val="folHlink"/>
                </a:solidFill>
              </a:rPr>
              <a:t>V</a:t>
            </a:r>
            <a:r>
              <a:rPr lang="es-HN" b="0" baseline="-25000" dirty="0">
                <a:solidFill>
                  <a:schemeClr val="folHlink"/>
                </a:solidFill>
                <a:cs typeface="Times New Roman" pitchFamily="18" charset="0"/>
              </a:rPr>
              <a:t>↑</a:t>
            </a:r>
            <a:r>
              <a:rPr lang="es-HN" b="0" dirty="0">
                <a:solidFill>
                  <a:schemeClr val="folHlink"/>
                </a:solidFill>
              </a:rPr>
              <a:t> = </a:t>
            </a:r>
            <a:r>
              <a:rPr lang="es-HN" b="0" dirty="0" smtClean="0">
                <a:solidFill>
                  <a:schemeClr val="folHlink"/>
                </a:solidFill>
              </a:rPr>
              <a:t>1 </a:t>
            </a:r>
            <a:r>
              <a:rPr lang="es-HN" b="0" dirty="0">
                <a:solidFill>
                  <a:schemeClr val="folHlink"/>
                </a:solidFill>
              </a:rPr>
              <a:t>mm/s</a:t>
            </a:r>
          </a:p>
        </p:txBody>
      </p:sp>
      <p:graphicFrame>
        <p:nvGraphicFramePr>
          <p:cNvPr id="3" name="Object 6"/>
          <p:cNvGraphicFramePr>
            <a:graphicFrameLocks noChangeAspect="1"/>
          </p:cNvGraphicFramePr>
          <p:nvPr/>
        </p:nvGraphicFramePr>
        <p:xfrm>
          <a:off x="5486400" y="4724400"/>
          <a:ext cx="3343275" cy="1960455"/>
        </p:xfrm>
        <a:graphic>
          <a:graphicData uri="http://schemas.openxmlformats.org/presentationml/2006/ole">
            <mc:AlternateContent xmlns:mc="http://schemas.openxmlformats.org/markup-compatibility/2006">
              <mc:Choice xmlns:v="urn:schemas-microsoft-com:vml" Requires="v">
                <p:oleObj spid="_x0000_s322571" name="Mathcad" r:id="rId6" imgW="2467080" imgH="1428840" progId="Mathcad">
                  <p:embed/>
                </p:oleObj>
              </mc:Choice>
              <mc:Fallback>
                <p:oleObj name="Mathcad" r:id="rId6" imgW="2467080" imgH="1428840" progId="Mathca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6400" y="4724400"/>
                        <a:ext cx="3343275" cy="1960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3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noFill/>
          <a:ln/>
        </p:spPr>
        <p:txBody>
          <a:bodyPr/>
          <a:lstStyle/>
          <a:p>
            <a:r>
              <a:rPr lang="en-US" smtClean="0"/>
              <a:t>The Problem</a:t>
            </a:r>
          </a:p>
        </p:txBody>
      </p:sp>
      <p:sp>
        <p:nvSpPr>
          <p:cNvPr id="154627" name="Rectangle 3"/>
          <p:cNvSpPr>
            <a:spLocks noGrp="1" noChangeArrowheads="1"/>
          </p:cNvSpPr>
          <p:nvPr>
            <p:ph idx="1"/>
          </p:nvPr>
        </p:nvSpPr>
        <p:spPr>
          <a:xfrm>
            <a:off x="457200" y="1600200"/>
            <a:ext cx="8153400" cy="2514600"/>
          </a:xfrm>
        </p:spPr>
        <p:txBody>
          <a:bodyPr/>
          <a:lstStyle/>
          <a:p>
            <a:pPr>
              <a:lnSpc>
                <a:spcPct val="80000"/>
              </a:lnSpc>
            </a:pPr>
            <a:r>
              <a:rPr lang="en-US" sz="2400" dirty="0" smtClean="0"/>
              <a:t>How can we deliver water </a:t>
            </a:r>
            <a:r>
              <a:rPr lang="en-US" sz="2400" dirty="0" smtClean="0"/>
              <a:t>uniformly </a:t>
            </a:r>
          </a:p>
          <a:p>
            <a:pPr lvl="1">
              <a:lnSpc>
                <a:spcPct val="80000"/>
              </a:lnSpc>
            </a:pPr>
            <a:r>
              <a:rPr lang="en-US" sz="2000" dirty="0" smtClean="0"/>
              <a:t>between </a:t>
            </a:r>
            <a:r>
              <a:rPr lang="en-US" sz="2000" dirty="0" err="1" smtClean="0"/>
              <a:t>sed</a:t>
            </a:r>
            <a:r>
              <a:rPr lang="en-US" sz="2000" dirty="0" smtClean="0"/>
              <a:t> tanks </a:t>
            </a:r>
          </a:p>
          <a:p>
            <a:pPr lvl="1">
              <a:lnSpc>
                <a:spcPct val="80000"/>
              </a:lnSpc>
            </a:pPr>
            <a:r>
              <a:rPr lang="en-US" sz="2000" dirty="0" smtClean="0"/>
              <a:t>into </a:t>
            </a:r>
            <a:r>
              <a:rPr lang="en-US" sz="2000" dirty="0" smtClean="0"/>
              <a:t>the bottom of the sedimentation tank </a:t>
            </a:r>
            <a:r>
              <a:rPr lang="en-US" sz="2000" dirty="0" smtClean="0"/>
              <a:t>and</a:t>
            </a:r>
          </a:p>
          <a:p>
            <a:pPr lvl="1">
              <a:lnSpc>
                <a:spcPct val="80000"/>
              </a:lnSpc>
            </a:pPr>
            <a:r>
              <a:rPr lang="en-US" sz="2000" dirty="0" smtClean="0"/>
              <a:t>between </a:t>
            </a:r>
            <a:r>
              <a:rPr lang="en-US" sz="2000" dirty="0" err="1" smtClean="0"/>
              <a:t>StaRS</a:t>
            </a:r>
            <a:r>
              <a:rPr lang="en-US" sz="2000" dirty="0" smtClean="0"/>
              <a:t> layers</a:t>
            </a:r>
          </a:p>
          <a:p>
            <a:pPr lvl="1">
              <a:lnSpc>
                <a:spcPct val="80000"/>
              </a:lnSpc>
            </a:pPr>
            <a:r>
              <a:rPr lang="en-US" sz="2000" dirty="0" smtClean="0"/>
              <a:t>Within </a:t>
            </a:r>
            <a:r>
              <a:rPr lang="en-US" sz="2000" dirty="0"/>
              <a:t>layers of the </a:t>
            </a:r>
            <a:r>
              <a:rPr lang="en-US" sz="2000" dirty="0" err="1" smtClean="0"/>
              <a:t>StaRS</a:t>
            </a:r>
            <a:r>
              <a:rPr lang="en-US" sz="2000" dirty="0" smtClean="0"/>
              <a:t>?</a:t>
            </a:r>
            <a:endParaRPr lang="en-US" sz="2000" dirty="0" smtClean="0"/>
          </a:p>
          <a:p>
            <a:pPr>
              <a:lnSpc>
                <a:spcPct val="80000"/>
              </a:lnSpc>
            </a:pPr>
            <a:r>
              <a:rPr lang="en-US" sz="2400" dirty="0" smtClean="0"/>
              <a:t>Extract </a:t>
            </a:r>
            <a:r>
              <a:rPr lang="en-US" sz="2400" dirty="0" smtClean="0"/>
              <a:t>water </a:t>
            </a:r>
            <a:r>
              <a:rPr lang="en-US" sz="2400" dirty="0" smtClean="0"/>
              <a:t>uniformly </a:t>
            </a:r>
            <a:endParaRPr lang="en-US" sz="2400" dirty="0" smtClean="0"/>
          </a:p>
          <a:p>
            <a:pPr lvl="1">
              <a:lnSpc>
                <a:spcPct val="80000"/>
              </a:lnSpc>
            </a:pPr>
            <a:r>
              <a:rPr lang="en-US" sz="2000" dirty="0" smtClean="0"/>
              <a:t>from </a:t>
            </a:r>
            <a:r>
              <a:rPr lang="en-US" sz="2000" dirty="0" smtClean="0"/>
              <a:t>above the plate settlers and</a:t>
            </a:r>
          </a:p>
          <a:p>
            <a:pPr>
              <a:lnSpc>
                <a:spcPct val="80000"/>
              </a:lnSpc>
            </a:pPr>
            <a:r>
              <a:rPr lang="en-US" sz="2400" dirty="0" smtClean="0"/>
              <a:t>How </a:t>
            </a:r>
            <a:r>
              <a:rPr lang="en-US" sz="2400" dirty="0" smtClean="0"/>
              <a:t>can we make it so that the water doesn’t </a:t>
            </a:r>
            <a:r>
              <a:rPr lang="en-US" sz="2400" dirty="0" smtClean="0"/>
              <a:t>preferentially take </a:t>
            </a:r>
            <a:r>
              <a:rPr lang="en-US" sz="2400" dirty="0" smtClean="0"/>
              <a:t>the </a:t>
            </a:r>
            <a:r>
              <a:rPr lang="en-US" sz="2400" dirty="0" smtClean="0"/>
              <a:t>easy path</a:t>
            </a:r>
            <a:r>
              <a:rPr lang="en-US" sz="2400" dirty="0" smtClean="0"/>
              <a:t>?</a:t>
            </a:r>
          </a:p>
        </p:txBody>
      </p:sp>
      <p:grpSp>
        <p:nvGrpSpPr>
          <p:cNvPr id="154628" name="Group 24"/>
          <p:cNvGrpSpPr>
            <a:grpSpLocks/>
          </p:cNvGrpSpPr>
          <p:nvPr/>
        </p:nvGrpSpPr>
        <p:grpSpPr bwMode="auto">
          <a:xfrm>
            <a:off x="838200" y="4953000"/>
            <a:ext cx="7713663" cy="1727200"/>
            <a:chOff x="2564" y="2924"/>
            <a:chExt cx="2928" cy="1088"/>
          </a:xfrm>
        </p:grpSpPr>
        <p:sp>
          <p:nvSpPr>
            <p:cNvPr id="154629" name="Rectangle 25"/>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54630"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154634" name="Group 26"/>
          <p:cNvGrpSpPr>
            <a:grpSpLocks/>
          </p:cNvGrpSpPr>
          <p:nvPr/>
        </p:nvGrpSpPr>
        <p:grpSpPr bwMode="auto">
          <a:xfrm>
            <a:off x="5645150" y="4511675"/>
            <a:ext cx="658813" cy="717550"/>
            <a:chOff x="6248400" y="4267200"/>
            <a:chExt cx="659199" cy="717550"/>
          </a:xfrm>
        </p:grpSpPr>
        <p:sp>
          <p:nvSpPr>
            <p:cNvPr id="154635"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6" name="TextBox 28"/>
            <p:cNvSpPr txBox="1">
              <a:spLocks noChangeArrowheads="1"/>
            </p:cNvSpPr>
            <p:nvPr/>
          </p:nvSpPr>
          <p:spPr bwMode="auto">
            <a:xfrm>
              <a:off x="6248400" y="4267200"/>
              <a:ext cx="659199" cy="519113"/>
            </a:xfrm>
            <a:prstGeom prst="rect">
              <a:avLst/>
            </a:prstGeom>
            <a:noFill/>
            <a:ln w="9525">
              <a:noFill/>
              <a:miter lim="800000"/>
              <a:headEnd/>
              <a:tailEnd/>
            </a:ln>
          </p:spPr>
          <p:txBody>
            <a:bodyPr wrap="none">
              <a:spAutoFit/>
            </a:bodyPr>
            <a:lstStyle/>
            <a:p>
              <a:r>
                <a:rPr lang="en-US"/>
                <a:t>n-1</a:t>
              </a:r>
            </a:p>
          </p:txBody>
        </p:sp>
      </p:grpSp>
      <p:grpSp>
        <p:nvGrpSpPr>
          <p:cNvPr id="154637" name="Group 29"/>
          <p:cNvGrpSpPr>
            <a:grpSpLocks/>
          </p:cNvGrpSpPr>
          <p:nvPr/>
        </p:nvGrpSpPr>
        <p:grpSpPr bwMode="auto">
          <a:xfrm>
            <a:off x="3565525" y="4511675"/>
            <a:ext cx="379413" cy="717550"/>
            <a:chOff x="4495800" y="4267200"/>
            <a:chExt cx="379413" cy="717550"/>
          </a:xfrm>
        </p:grpSpPr>
        <p:sp>
          <p:nvSpPr>
            <p:cNvPr id="154638"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9" name="TextBox 31"/>
            <p:cNvSpPr txBox="1">
              <a:spLocks noChangeArrowheads="1"/>
            </p:cNvSpPr>
            <p:nvPr/>
          </p:nvSpPr>
          <p:spPr bwMode="auto">
            <a:xfrm>
              <a:off x="4513263" y="4267200"/>
              <a:ext cx="361950" cy="519113"/>
            </a:xfrm>
            <a:prstGeom prst="rect">
              <a:avLst/>
            </a:prstGeom>
            <a:noFill/>
            <a:ln w="9525">
              <a:noFill/>
              <a:miter lim="800000"/>
              <a:headEnd/>
              <a:tailEnd/>
            </a:ln>
          </p:spPr>
          <p:txBody>
            <a:bodyPr wrap="none">
              <a:spAutoFit/>
            </a:bodyPr>
            <a:lstStyle/>
            <a:p>
              <a:r>
                <a:rPr lang="en-US"/>
                <a:t>2</a:t>
              </a:r>
            </a:p>
          </p:txBody>
        </p:sp>
      </p:grpSp>
      <p:grpSp>
        <p:nvGrpSpPr>
          <p:cNvPr id="154640" name="Group 32"/>
          <p:cNvGrpSpPr>
            <a:grpSpLocks/>
          </p:cNvGrpSpPr>
          <p:nvPr/>
        </p:nvGrpSpPr>
        <p:grpSpPr bwMode="auto">
          <a:xfrm>
            <a:off x="7985125" y="4511675"/>
            <a:ext cx="379413" cy="717550"/>
            <a:chOff x="7924800" y="4267200"/>
            <a:chExt cx="379413" cy="717550"/>
          </a:xfrm>
        </p:grpSpPr>
        <p:sp>
          <p:nvSpPr>
            <p:cNvPr id="154641"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42"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a:t>n</a:t>
              </a:r>
            </a:p>
          </p:txBody>
        </p:sp>
      </p:grpSp>
      <p:sp>
        <p:nvSpPr>
          <p:cNvPr id="154643" name="Rectangle 25"/>
          <p:cNvSpPr>
            <a:spLocks noChangeArrowheads="1"/>
          </p:cNvSpPr>
          <p:nvPr/>
        </p:nvSpPr>
        <p:spPr bwMode="auto">
          <a:xfrm rot="5400000">
            <a:off x="7673181" y="5777707"/>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sp>
        <p:nvSpPr>
          <p:cNvPr id="154649" name="Line 25"/>
          <p:cNvSpPr>
            <a:spLocks noChangeShapeType="1"/>
          </p:cNvSpPr>
          <p:nvPr/>
        </p:nvSpPr>
        <p:spPr bwMode="auto">
          <a:xfrm>
            <a:off x="1431925" y="5883275"/>
            <a:ext cx="60960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grpSp>
        <p:nvGrpSpPr>
          <p:cNvPr id="154650" name="Group 26"/>
          <p:cNvGrpSpPr>
            <a:grpSpLocks/>
          </p:cNvGrpSpPr>
          <p:nvPr/>
        </p:nvGrpSpPr>
        <p:grpSpPr bwMode="auto">
          <a:xfrm>
            <a:off x="1355725" y="4511675"/>
            <a:ext cx="361950" cy="717550"/>
            <a:chOff x="854" y="2842"/>
            <a:chExt cx="228" cy="452"/>
          </a:xfrm>
        </p:grpSpPr>
        <p:sp>
          <p:nvSpPr>
            <p:cNvPr id="154633" name="Rectangle 25"/>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2" name="TextBox 24"/>
            <p:cNvSpPr txBox="1">
              <a:spLocks noChangeArrowheads="1"/>
            </p:cNvSpPr>
            <p:nvPr/>
          </p:nvSpPr>
          <p:spPr bwMode="auto">
            <a:xfrm>
              <a:off x="854" y="2842"/>
              <a:ext cx="228" cy="327"/>
            </a:xfrm>
            <a:prstGeom prst="rect">
              <a:avLst/>
            </a:prstGeom>
            <a:noFill/>
            <a:ln w="9525">
              <a:noFill/>
              <a:miter lim="800000"/>
              <a:headEnd/>
              <a:tailEnd/>
            </a:ln>
          </p:spPr>
          <p:txBody>
            <a:bodyPr wrap="none">
              <a:spAutoFit/>
            </a:bodyPr>
            <a:lstStyle/>
            <a:p>
              <a:r>
                <a:rPr lang="en-US"/>
                <a:t>1</a:t>
              </a:r>
            </a:p>
          </p:txBody>
        </p:sp>
      </p:grpSp>
      <p:grpSp>
        <p:nvGrpSpPr>
          <p:cNvPr id="154644" name="Group 36"/>
          <p:cNvGrpSpPr>
            <a:grpSpLocks/>
          </p:cNvGrpSpPr>
          <p:nvPr/>
        </p:nvGrpSpPr>
        <p:grpSpPr bwMode="auto">
          <a:xfrm rot="10800000" flipV="1">
            <a:off x="1447800" y="4892675"/>
            <a:ext cx="6630988" cy="382588"/>
            <a:chOff x="1446211" y="4114006"/>
            <a:chExt cx="6630988" cy="915988"/>
          </a:xfrm>
        </p:grpSpPr>
        <p:cxnSp>
          <p:nvCxnSpPr>
            <p:cNvPr id="154645"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154646"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154647"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154648"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85800" y="304800"/>
            <a:ext cx="4648200" cy="1143000"/>
          </a:xfrm>
        </p:spPr>
        <p:txBody>
          <a:bodyPr/>
          <a:lstStyle/>
          <a:p>
            <a:r>
              <a:rPr lang="en-US" sz="4000" dirty="0" smtClean="0"/>
              <a:t>Example: Launder</a:t>
            </a:r>
            <a:endParaRPr lang="en-US" sz="4000" dirty="0"/>
          </a:p>
        </p:txBody>
      </p:sp>
      <p:sp>
        <p:nvSpPr>
          <p:cNvPr id="56323" name="Rectangle 3"/>
          <p:cNvSpPr>
            <a:spLocks noGrp="1" noChangeArrowheads="1"/>
          </p:cNvSpPr>
          <p:nvPr>
            <p:ph idx="1"/>
          </p:nvPr>
        </p:nvSpPr>
        <p:spPr/>
        <p:txBody>
          <a:bodyPr/>
          <a:lstStyle/>
          <a:p>
            <a:r>
              <a:rPr lang="en-US" dirty="0" smtClean="0"/>
              <a:t>n is the number of orifices (ports). If the port spacing is 10 cm how many are there?</a:t>
            </a:r>
            <a:endParaRPr lang="en-US" dirty="0"/>
          </a:p>
        </p:txBody>
      </p:sp>
      <p:graphicFrame>
        <p:nvGraphicFramePr>
          <p:cNvPr id="56324" name="Object 4"/>
          <p:cNvGraphicFramePr>
            <a:graphicFrameLocks noChangeAspect="1"/>
          </p:cNvGraphicFramePr>
          <p:nvPr/>
        </p:nvGraphicFramePr>
        <p:xfrm>
          <a:off x="5715000" y="304800"/>
          <a:ext cx="3276600" cy="914400"/>
        </p:xfrm>
        <a:graphic>
          <a:graphicData uri="http://schemas.openxmlformats.org/presentationml/2006/ole">
            <mc:AlternateContent xmlns:mc="http://schemas.openxmlformats.org/markup-compatibility/2006">
              <mc:Choice xmlns:v="urn:schemas-microsoft-com:vml" Requires="v">
                <p:oleObj spid="_x0000_s323614" name="Equation" r:id="rId4" imgW="3276360" imgH="914400" progId="Equation.DSMT4">
                  <p:embed/>
                </p:oleObj>
              </mc:Choice>
              <mc:Fallback>
                <p:oleObj name="Equation" r:id="rId4" imgW="3276360" imgH="9144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304800"/>
                        <a:ext cx="32766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25" name="Rectangle 5"/>
          <p:cNvSpPr>
            <a:spLocks noChangeArrowheads="1"/>
          </p:cNvSpPr>
          <p:nvPr/>
        </p:nvSpPr>
        <p:spPr bwMode="auto">
          <a:xfrm>
            <a:off x="8229600" y="2514600"/>
            <a:ext cx="543739" cy="523220"/>
          </a:xfrm>
          <a:prstGeom prst="rect">
            <a:avLst/>
          </a:prstGeom>
          <a:noFill/>
          <a:ln w="12700">
            <a:noFill/>
            <a:miter lim="800000"/>
            <a:headEnd type="none" w="lg" len="med"/>
            <a:tailEnd type="none" w="lg" len="med"/>
          </a:ln>
          <a:effectLst/>
        </p:spPr>
        <p:txBody>
          <a:bodyPr wrap="none">
            <a:spAutoFit/>
          </a:bodyPr>
          <a:lstStyle/>
          <a:p>
            <a:r>
              <a:rPr lang="es-HN" b="0" dirty="0" smtClean="0">
                <a:solidFill>
                  <a:schemeClr val="folHlink"/>
                </a:solidFill>
              </a:rPr>
              <a:t>62</a:t>
            </a:r>
            <a:endParaRPr lang="es-HN" b="0" dirty="0">
              <a:solidFill>
                <a:schemeClr val="folHlink"/>
              </a:solidFill>
            </a:endParaRPr>
          </a:p>
        </p:txBody>
      </p:sp>
      <p:graphicFrame>
        <p:nvGraphicFramePr>
          <p:cNvPr id="56326" name="Object 6"/>
          <p:cNvGraphicFramePr>
            <a:graphicFrameLocks noChangeAspect="1"/>
          </p:cNvGraphicFramePr>
          <p:nvPr/>
        </p:nvGraphicFramePr>
        <p:xfrm>
          <a:off x="1346200" y="3124200"/>
          <a:ext cx="1231900" cy="787400"/>
        </p:xfrm>
        <a:graphic>
          <a:graphicData uri="http://schemas.openxmlformats.org/presentationml/2006/ole">
            <mc:AlternateContent xmlns:mc="http://schemas.openxmlformats.org/markup-compatibility/2006">
              <mc:Choice xmlns:v="urn:schemas-microsoft-com:vml" Requires="v">
                <p:oleObj spid="_x0000_s323615" name="Equation" r:id="rId6" imgW="1231560" imgH="787320" progId="Equation.DSMT4">
                  <p:embed/>
                </p:oleObj>
              </mc:Choice>
              <mc:Fallback>
                <p:oleObj name="Equation" r:id="rId6" imgW="1231560" imgH="78732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46200" y="3124200"/>
                        <a:ext cx="1231900" cy="787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27" name="Text Box 7"/>
          <p:cNvSpPr txBox="1">
            <a:spLocks noChangeArrowheads="1"/>
          </p:cNvSpPr>
          <p:nvPr/>
        </p:nvSpPr>
        <p:spPr bwMode="auto">
          <a:xfrm>
            <a:off x="3413125" y="3190875"/>
            <a:ext cx="1753942" cy="523220"/>
          </a:xfrm>
          <a:prstGeom prst="rect">
            <a:avLst/>
          </a:prstGeom>
          <a:noFill/>
          <a:ln w="12700">
            <a:noFill/>
            <a:miter lim="800000"/>
            <a:headEnd type="none" w="lg" len="med"/>
            <a:tailEnd type="none" w="lg" len="med"/>
          </a:ln>
          <a:effectLst/>
        </p:spPr>
        <p:txBody>
          <a:bodyPr wrap="none">
            <a:spAutoFit/>
          </a:bodyPr>
          <a:lstStyle/>
          <a:p>
            <a:r>
              <a:rPr lang="en-US" b="0" dirty="0" smtClean="0"/>
              <a:t>For large n</a:t>
            </a:r>
            <a:endParaRPr lang="en-US" b="0" dirty="0"/>
          </a:p>
        </p:txBody>
      </p:sp>
      <p:graphicFrame>
        <p:nvGraphicFramePr>
          <p:cNvPr id="56328" name="Object 8"/>
          <p:cNvGraphicFramePr>
            <a:graphicFrameLocks noChangeAspect="1"/>
          </p:cNvGraphicFramePr>
          <p:nvPr/>
        </p:nvGraphicFramePr>
        <p:xfrm>
          <a:off x="838200" y="4191000"/>
          <a:ext cx="1930400" cy="850900"/>
        </p:xfrm>
        <a:graphic>
          <a:graphicData uri="http://schemas.openxmlformats.org/presentationml/2006/ole">
            <mc:AlternateContent xmlns:mc="http://schemas.openxmlformats.org/markup-compatibility/2006">
              <mc:Choice xmlns:v="urn:schemas-microsoft-com:vml" Requires="v">
                <p:oleObj spid="_x0000_s323616" name="Equation" r:id="rId8" imgW="1930320" imgH="850680" progId="Equation.DSMT4">
                  <p:embed/>
                </p:oleObj>
              </mc:Choice>
              <mc:Fallback>
                <p:oleObj name="Equation" r:id="rId8" imgW="1930320" imgH="85068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200" y="4191000"/>
                        <a:ext cx="1930400" cy="850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9" name="Object 9"/>
          <p:cNvGraphicFramePr>
            <a:graphicFrameLocks noChangeAspect="1"/>
          </p:cNvGraphicFramePr>
          <p:nvPr/>
        </p:nvGraphicFramePr>
        <p:xfrm>
          <a:off x="793750" y="5334000"/>
          <a:ext cx="3517900" cy="914400"/>
        </p:xfrm>
        <a:graphic>
          <a:graphicData uri="http://schemas.openxmlformats.org/presentationml/2006/ole">
            <mc:AlternateContent xmlns:mc="http://schemas.openxmlformats.org/markup-compatibility/2006">
              <mc:Choice xmlns:v="urn:schemas-microsoft-com:vml" Requires="v">
                <p:oleObj spid="_x0000_s323617" name="Equation" r:id="rId10" imgW="3517560" imgH="914400" progId="Equation.DSMT4">
                  <p:embed/>
                </p:oleObj>
              </mc:Choice>
              <mc:Fallback>
                <p:oleObj name="Equation" r:id="rId10" imgW="3517560" imgH="9144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3750" y="5334000"/>
                        <a:ext cx="35179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30" name="Rectangle 10"/>
          <p:cNvSpPr>
            <a:spLocks noChangeArrowheads="1"/>
          </p:cNvSpPr>
          <p:nvPr/>
        </p:nvSpPr>
        <p:spPr bwMode="auto">
          <a:xfrm>
            <a:off x="4495800" y="5486400"/>
            <a:ext cx="813043" cy="523220"/>
          </a:xfrm>
          <a:prstGeom prst="rect">
            <a:avLst/>
          </a:prstGeom>
          <a:noFill/>
          <a:ln w="12700">
            <a:noFill/>
            <a:miter lim="800000"/>
            <a:headEnd type="none" w="lg" len="med"/>
            <a:tailEnd type="none" w="lg" len="med"/>
          </a:ln>
          <a:effectLst/>
        </p:spPr>
        <p:txBody>
          <a:bodyPr wrap="none">
            <a:spAutoFit/>
          </a:bodyPr>
          <a:lstStyle/>
          <a:p>
            <a:r>
              <a:rPr lang="es-HN" b="0" dirty="0" smtClean="0">
                <a:solidFill>
                  <a:schemeClr val="folHlink"/>
                </a:solidFill>
              </a:rPr>
              <a:t>1.36</a:t>
            </a:r>
            <a:endParaRPr lang="es-HN" b="0" dirty="0">
              <a:solidFill>
                <a:schemeClr val="folHlink"/>
              </a:solidFill>
            </a:endParaRPr>
          </a:p>
        </p:txBody>
      </p:sp>
      <p:graphicFrame>
        <p:nvGraphicFramePr>
          <p:cNvPr id="56332" name="Object 12"/>
          <p:cNvGraphicFramePr>
            <a:graphicFrameLocks noChangeAspect="1"/>
          </p:cNvGraphicFramePr>
          <p:nvPr/>
        </p:nvGraphicFramePr>
        <p:xfrm>
          <a:off x="2667000" y="3200400"/>
          <a:ext cx="215900" cy="736600"/>
        </p:xfrm>
        <a:graphic>
          <a:graphicData uri="http://schemas.openxmlformats.org/presentationml/2006/ole">
            <mc:AlternateContent xmlns:mc="http://schemas.openxmlformats.org/markup-compatibility/2006">
              <mc:Choice xmlns:v="urn:schemas-microsoft-com:vml" Requires="v">
                <p:oleObj spid="_x0000_s323618" name="Equation" r:id="rId12" imgW="215640" imgH="736560" progId="Equation.DSMT4">
                  <p:embed/>
                </p:oleObj>
              </mc:Choice>
              <mc:Fallback>
                <p:oleObj name="Equation" r:id="rId12" imgW="215640" imgH="73656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67000" y="3200400"/>
                        <a:ext cx="215900" cy="736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33" name="Object 13"/>
          <p:cNvGraphicFramePr>
            <a:graphicFrameLocks noChangeAspect="1"/>
          </p:cNvGraphicFramePr>
          <p:nvPr/>
        </p:nvGraphicFramePr>
        <p:xfrm>
          <a:off x="5638800" y="3886200"/>
          <a:ext cx="3251200" cy="1295400"/>
        </p:xfrm>
        <a:graphic>
          <a:graphicData uri="http://schemas.openxmlformats.org/presentationml/2006/ole">
            <mc:AlternateContent xmlns:mc="http://schemas.openxmlformats.org/markup-compatibility/2006">
              <mc:Choice xmlns:v="urn:schemas-microsoft-com:vml" Requires="v">
                <p:oleObj spid="_x0000_s323619" name="Equation" r:id="rId14" imgW="3251160" imgH="1295280" progId="Equation.DSMT4">
                  <p:embed/>
                </p:oleObj>
              </mc:Choice>
              <mc:Fallback>
                <p:oleObj name="Equation" r:id="rId14" imgW="3251160" imgH="1295280" progId="Equation.DSMT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38800" y="3886200"/>
                        <a:ext cx="3251200" cy="1295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34" name="Object 14"/>
          <p:cNvGraphicFramePr>
            <a:graphicFrameLocks noChangeAspect="1"/>
          </p:cNvGraphicFramePr>
          <p:nvPr/>
        </p:nvGraphicFramePr>
        <p:xfrm>
          <a:off x="2819400" y="4114800"/>
          <a:ext cx="2389762" cy="838200"/>
        </p:xfrm>
        <a:graphic>
          <a:graphicData uri="http://schemas.openxmlformats.org/presentationml/2006/ole">
            <mc:AlternateContent xmlns:mc="http://schemas.openxmlformats.org/markup-compatibility/2006">
              <mc:Choice xmlns:v="urn:schemas-microsoft-com:vml" Requires="v">
                <p:oleObj spid="_x0000_s323620" name="Mathcad" r:id="rId16" imgW="1476360" imgH="514440" progId="Mathcad">
                  <p:embed/>
                </p:oleObj>
              </mc:Choice>
              <mc:Fallback>
                <p:oleObj name="Mathcad" r:id="rId16" imgW="1476360" imgH="514440" progId="Mathcad">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19400" y="4114800"/>
                        <a:ext cx="2389762"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3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3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3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6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p:bldP spid="56327" grpId="0"/>
      <p:bldP spid="5633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5800" y="304800"/>
            <a:ext cx="4419600" cy="1143000"/>
          </a:xfrm>
          <a:effectLst/>
        </p:spPr>
        <p:txBody>
          <a:bodyPr/>
          <a:lstStyle/>
          <a:p>
            <a:r>
              <a:rPr lang="en-US" sz="4000" dirty="0" smtClean="0"/>
              <a:t>More exact solution…</a:t>
            </a:r>
            <a:endParaRPr lang="en-US" sz="4000" dirty="0"/>
          </a:p>
        </p:txBody>
      </p:sp>
      <p:graphicFrame>
        <p:nvGraphicFramePr>
          <p:cNvPr id="58372" name="Object 4"/>
          <p:cNvGraphicFramePr>
            <a:graphicFrameLocks/>
          </p:cNvGraphicFramePr>
          <p:nvPr/>
        </p:nvGraphicFramePr>
        <p:xfrm>
          <a:off x="5424488" y="228600"/>
          <a:ext cx="2833687" cy="1143000"/>
        </p:xfrm>
        <a:graphic>
          <a:graphicData uri="http://schemas.openxmlformats.org/presentationml/2006/ole">
            <mc:AlternateContent xmlns:mc="http://schemas.openxmlformats.org/markup-compatibility/2006">
              <mc:Choice xmlns:v="urn:schemas-microsoft-com:vml" Requires="v">
                <p:oleObj spid="_x0000_s324622" name="Equation" r:id="rId4" imgW="2831760" imgH="1143000" progId="Equation.DSMT4">
                  <p:embed/>
                </p:oleObj>
              </mc:Choice>
              <mc:Fallback>
                <p:oleObj name="Equation" r:id="rId4" imgW="2831760" imgH="1143000" progId="Equation.DSMT4">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4488" y="228600"/>
                        <a:ext cx="2833687" cy="11430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58373" name="Object 4"/>
          <p:cNvGraphicFramePr>
            <a:graphicFrameLocks/>
          </p:cNvGraphicFramePr>
          <p:nvPr/>
        </p:nvGraphicFramePr>
        <p:xfrm>
          <a:off x="533400" y="2057400"/>
          <a:ext cx="2833688" cy="1143000"/>
        </p:xfrm>
        <a:graphic>
          <a:graphicData uri="http://schemas.openxmlformats.org/presentationml/2006/ole">
            <mc:AlternateContent xmlns:mc="http://schemas.openxmlformats.org/markup-compatibility/2006">
              <mc:Choice xmlns:v="urn:schemas-microsoft-com:vml" Requires="v">
                <p:oleObj spid="_x0000_s324623" name="Equation" r:id="rId6" imgW="2831760" imgH="1143000" progId="Equation.DSMT4">
                  <p:embed/>
                </p:oleObj>
              </mc:Choice>
              <mc:Fallback>
                <p:oleObj name="Equation" r:id="rId6" imgW="2831760" imgH="1143000" progId="Equation.DSMT4">
                  <p:embed/>
                  <p:pic>
                    <p:nvPicPr>
                      <p:cNvPr id="0" name="Picture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2057400"/>
                        <a:ext cx="2833688" cy="11430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58375" name="Text Box 7"/>
          <p:cNvSpPr txBox="1">
            <a:spLocks noChangeArrowheads="1"/>
          </p:cNvSpPr>
          <p:nvPr/>
        </p:nvSpPr>
        <p:spPr bwMode="auto">
          <a:xfrm>
            <a:off x="304800" y="3886200"/>
            <a:ext cx="8382000" cy="523220"/>
          </a:xfrm>
          <a:prstGeom prst="rect">
            <a:avLst/>
          </a:prstGeom>
          <a:noFill/>
          <a:ln w="12700">
            <a:noFill/>
            <a:miter lim="800000"/>
            <a:headEnd type="none" w="lg" len="med"/>
            <a:tailEnd type="none" w="lg" len="med"/>
          </a:ln>
          <a:effectLst/>
        </p:spPr>
        <p:txBody>
          <a:bodyPr wrap="square">
            <a:spAutoFit/>
          </a:bodyPr>
          <a:lstStyle/>
          <a:p>
            <a:r>
              <a:rPr lang="en-US" b="0" dirty="0" smtClean="0"/>
              <a:t>What diameter launder do you recommend?</a:t>
            </a:r>
            <a:endParaRPr lang="en-US" b="0" dirty="0"/>
          </a:p>
        </p:txBody>
      </p:sp>
      <p:graphicFrame>
        <p:nvGraphicFramePr>
          <p:cNvPr id="2" name="Object 6"/>
          <p:cNvGraphicFramePr>
            <a:graphicFrameLocks noChangeAspect="1"/>
          </p:cNvGraphicFramePr>
          <p:nvPr/>
        </p:nvGraphicFramePr>
        <p:xfrm>
          <a:off x="4338637" y="1981200"/>
          <a:ext cx="3408363" cy="1447800"/>
        </p:xfrm>
        <a:graphic>
          <a:graphicData uri="http://schemas.openxmlformats.org/presentationml/2006/ole">
            <mc:AlternateContent xmlns:mc="http://schemas.openxmlformats.org/markup-compatibility/2006">
              <mc:Choice xmlns:v="urn:schemas-microsoft-com:vml" Requires="v">
                <p:oleObj spid="_x0000_s324624" name="Mathcad" r:id="rId8" imgW="2324160" imgH="990720" progId="Mathcad">
                  <p:embed/>
                </p:oleObj>
              </mc:Choice>
              <mc:Fallback>
                <p:oleObj name="Mathcad" r:id="rId8" imgW="2324160" imgH="990720" progId="Mathca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38637" y="1981200"/>
                        <a:ext cx="3408363"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Rectangle 10"/>
          <p:cNvSpPr>
            <a:spLocks noChangeArrowheads="1"/>
          </p:cNvSpPr>
          <p:nvPr/>
        </p:nvSpPr>
        <p:spPr bwMode="auto">
          <a:xfrm>
            <a:off x="609600" y="4495800"/>
            <a:ext cx="1369286" cy="523220"/>
          </a:xfrm>
          <a:prstGeom prst="rect">
            <a:avLst/>
          </a:prstGeom>
          <a:noFill/>
          <a:ln w="12700">
            <a:noFill/>
            <a:miter lim="800000"/>
            <a:headEnd type="none" w="lg" len="med"/>
            <a:tailEnd type="none" w="lg" len="med"/>
          </a:ln>
          <a:effectLst/>
        </p:spPr>
        <p:txBody>
          <a:bodyPr wrap="none">
            <a:spAutoFit/>
          </a:bodyPr>
          <a:lstStyle/>
          <a:p>
            <a:r>
              <a:rPr lang="en-US" b="0" dirty="0" smtClean="0">
                <a:solidFill>
                  <a:schemeClr val="folHlink"/>
                </a:solidFill>
              </a:rPr>
              <a:t>6 inches</a:t>
            </a:r>
            <a:endParaRPr lang="en-US" b="0" dirty="0">
              <a:solidFill>
                <a:schemeClr val="folHlink"/>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5"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4572000" cy="1143000"/>
          </a:xfrm>
        </p:spPr>
        <p:txBody>
          <a:bodyPr/>
          <a:lstStyle/>
          <a:p>
            <a:r>
              <a:rPr lang="en-US" dirty="0" smtClean="0"/>
              <a:t>Why is the launder diameter so large?</a:t>
            </a:r>
            <a:endParaRPr lang="en-US" dirty="0"/>
          </a:p>
        </p:txBody>
      </p:sp>
      <p:sp>
        <p:nvSpPr>
          <p:cNvPr id="3" name="Content Placeholder 2"/>
          <p:cNvSpPr>
            <a:spLocks noGrp="1"/>
          </p:cNvSpPr>
          <p:nvPr>
            <p:ph idx="1"/>
          </p:nvPr>
        </p:nvSpPr>
        <p:spPr>
          <a:xfrm>
            <a:off x="381000" y="1981200"/>
            <a:ext cx="8382000" cy="4114800"/>
          </a:xfrm>
        </p:spPr>
        <p:txBody>
          <a:bodyPr/>
          <a:lstStyle/>
          <a:p>
            <a:r>
              <a:rPr lang="en-US" sz="2800" dirty="0" smtClean="0"/>
              <a:t>(50L/s /9) launder of 6 inches</a:t>
            </a:r>
          </a:p>
          <a:p>
            <a:r>
              <a:rPr lang="en-US" sz="2800" dirty="0" smtClean="0"/>
              <a:t>The head loss in the launder is small and it would be tempting to use a smaller pipe</a:t>
            </a:r>
          </a:p>
          <a:p>
            <a:r>
              <a:rPr lang="en-US" sz="2800" dirty="0" smtClean="0"/>
              <a:t>Why is such a large pipe necessary?______________</a:t>
            </a:r>
          </a:p>
          <a:p>
            <a:r>
              <a:rPr lang="en-US" sz="2800" dirty="0" smtClean="0"/>
              <a:t>Why do we even need a launder pipe? ___________________________________________ ___________</a:t>
            </a:r>
          </a:p>
          <a:p>
            <a:r>
              <a:rPr lang="en-US" sz="2800" dirty="0" smtClean="0"/>
              <a:t>What is the max velocity above the plate settlers given a 1 m wide tank, 25 cm of water above the plates, a single launder? __________ </a:t>
            </a:r>
          </a:p>
        </p:txBody>
      </p:sp>
      <p:pic>
        <p:nvPicPr>
          <p:cNvPr id="4" name="Picture 3" descr="50 lps plant 4.png"/>
          <p:cNvPicPr>
            <a:picLocks noChangeAspect="1"/>
          </p:cNvPicPr>
          <p:nvPr/>
        </p:nvPicPr>
        <p:blipFill>
          <a:blip r:embed="rId3" cstate="print"/>
          <a:srcRect l="17089" t="39059" r="23102" b="21882"/>
          <a:stretch>
            <a:fillRect/>
          </a:stretch>
        </p:blipFill>
        <p:spPr>
          <a:xfrm>
            <a:off x="5410200" y="0"/>
            <a:ext cx="3733800" cy="1828800"/>
          </a:xfrm>
          <a:prstGeom prst="rect">
            <a:avLst/>
          </a:prstGeom>
        </p:spPr>
      </p:pic>
      <p:sp>
        <p:nvSpPr>
          <p:cNvPr id="5" name="TextBox 4"/>
          <p:cNvSpPr txBox="1"/>
          <p:nvPr/>
        </p:nvSpPr>
        <p:spPr>
          <a:xfrm>
            <a:off x="5890842" y="3429000"/>
            <a:ext cx="2960426" cy="523220"/>
          </a:xfrm>
          <a:prstGeom prst="rect">
            <a:avLst/>
          </a:prstGeom>
          <a:noFill/>
        </p:spPr>
        <p:txBody>
          <a:bodyPr wrap="square" rtlCol="0">
            <a:spAutoFit/>
          </a:bodyPr>
          <a:lstStyle/>
          <a:p>
            <a:r>
              <a:rPr lang="en-US" dirty="0" smtClean="0">
                <a:solidFill>
                  <a:schemeClr val="accent4"/>
                </a:solidFill>
              </a:rPr>
              <a:t>Equal orifice flow</a:t>
            </a:r>
            <a:endParaRPr lang="en-US" dirty="0">
              <a:solidFill>
                <a:schemeClr val="accent4"/>
              </a:solidFill>
            </a:endParaRPr>
          </a:p>
        </p:txBody>
      </p:sp>
      <p:sp>
        <p:nvSpPr>
          <p:cNvPr id="6" name="TextBox 5"/>
          <p:cNvSpPr txBox="1"/>
          <p:nvPr/>
        </p:nvSpPr>
        <p:spPr>
          <a:xfrm>
            <a:off x="762000" y="4343400"/>
            <a:ext cx="7620000" cy="954107"/>
          </a:xfrm>
          <a:prstGeom prst="rect">
            <a:avLst/>
          </a:prstGeom>
          <a:noFill/>
        </p:spPr>
        <p:txBody>
          <a:bodyPr wrap="square" rtlCol="0">
            <a:spAutoFit/>
          </a:bodyPr>
          <a:lstStyle/>
          <a:p>
            <a:r>
              <a:rPr lang="en-US" dirty="0" smtClean="0">
                <a:solidFill>
                  <a:schemeClr val="accent4"/>
                </a:solidFill>
              </a:rPr>
              <a:t>For uniform flow distribution between (and within) plate settlers</a:t>
            </a:r>
          </a:p>
        </p:txBody>
      </p:sp>
      <p:sp>
        <p:nvSpPr>
          <p:cNvPr id="7" name="TextBox 6"/>
          <p:cNvSpPr txBox="1"/>
          <p:nvPr/>
        </p:nvSpPr>
        <p:spPr>
          <a:xfrm>
            <a:off x="4512023" y="6184277"/>
            <a:ext cx="1371600" cy="523220"/>
          </a:xfrm>
          <a:prstGeom prst="rect">
            <a:avLst/>
          </a:prstGeom>
          <a:noFill/>
        </p:spPr>
        <p:txBody>
          <a:bodyPr wrap="square" rtlCol="0">
            <a:spAutoFit/>
          </a:bodyPr>
          <a:lstStyle/>
          <a:p>
            <a:r>
              <a:rPr lang="en-US" dirty="0" smtClean="0">
                <a:solidFill>
                  <a:schemeClr val="accent4"/>
                </a:solidFill>
              </a:rPr>
              <a:t>2 mm/s</a:t>
            </a:r>
            <a:endParaRPr lang="en-US" dirty="0">
              <a:solidFill>
                <a:schemeClr val="accent4"/>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3600" dirty="0" smtClean="0"/>
              <a:t>What is the horizontal velocity above the plate settlers without a launder?</a:t>
            </a:r>
            <a:endParaRPr lang="en-US" sz="3600" dirty="0"/>
          </a:p>
        </p:txBody>
      </p:sp>
      <p:sp>
        <p:nvSpPr>
          <p:cNvPr id="4" name="Rectangle 3"/>
          <p:cNvSpPr/>
          <p:nvPr/>
        </p:nvSpPr>
        <p:spPr>
          <a:xfrm>
            <a:off x="2286000" y="2305616"/>
            <a:ext cx="4572000" cy="2246769"/>
          </a:xfrm>
          <a:prstGeom prst="rect">
            <a:avLst/>
          </a:prstGeom>
        </p:spPr>
        <p:txBody>
          <a:bodyPr>
            <a:spAutoFit/>
          </a:bodyPr>
          <a:lstStyle/>
          <a:p>
            <a:endParaRPr lang="en-US" dirty="0" smtClean="0"/>
          </a:p>
          <a:p>
            <a:endParaRPr lang="en-US" dirty="0" smtClean="0"/>
          </a:p>
          <a:p>
            <a:endParaRPr lang="en-US" dirty="0" smtClean="0"/>
          </a:p>
          <a:p>
            <a:endParaRPr lang="en-US" dirty="0" smtClean="0"/>
          </a:p>
          <a:p>
            <a:endParaRPr lang="en-US" dirty="0" smtClean="0"/>
          </a:p>
        </p:txBody>
      </p:sp>
      <p:sp>
        <p:nvSpPr>
          <p:cNvPr id="5" name="Rectangle 4"/>
          <p:cNvSpPr/>
          <p:nvPr/>
        </p:nvSpPr>
        <p:spPr>
          <a:xfrm>
            <a:off x="2286000" y="2305616"/>
            <a:ext cx="4572000" cy="2246769"/>
          </a:xfrm>
          <a:prstGeom prst="rect">
            <a:avLst/>
          </a:prstGeom>
        </p:spPr>
        <p:txBody>
          <a:bodyPr>
            <a:spAutoFit/>
          </a:bodyPr>
          <a:lstStyle/>
          <a:p>
            <a:endParaRPr lang="en-US" dirty="0" smtClean="0"/>
          </a:p>
          <a:p>
            <a:endParaRPr lang="en-US" dirty="0" smtClean="0"/>
          </a:p>
          <a:p>
            <a:endParaRPr lang="en-US" dirty="0" smtClean="0"/>
          </a:p>
          <a:p>
            <a:endParaRPr lang="en-US" dirty="0" smtClean="0"/>
          </a:p>
          <a:p>
            <a:endParaRPr lang="en-US" dirty="0" smtClean="0"/>
          </a:p>
        </p:txBody>
      </p:sp>
      <p:sp>
        <p:nvSpPr>
          <p:cNvPr id="6" name="Rectangle 5"/>
          <p:cNvSpPr/>
          <p:nvPr/>
        </p:nvSpPr>
        <p:spPr>
          <a:xfrm>
            <a:off x="2286000" y="2305616"/>
            <a:ext cx="4572000" cy="2246769"/>
          </a:xfrm>
          <a:prstGeom prst="rect">
            <a:avLst/>
          </a:prstGeom>
        </p:spPr>
        <p:txBody>
          <a:bodyPr>
            <a:spAutoFit/>
          </a:bodyPr>
          <a:lstStyle/>
          <a:p>
            <a:endParaRPr lang="en-US" dirty="0" smtClean="0"/>
          </a:p>
          <a:p>
            <a:endParaRPr lang="en-US" dirty="0" smtClean="0"/>
          </a:p>
          <a:p>
            <a:endParaRPr lang="en-US" dirty="0" smtClean="0"/>
          </a:p>
          <a:p>
            <a:endParaRPr lang="en-US" dirty="0" smtClean="0"/>
          </a:p>
          <a:p>
            <a:endParaRPr lang="en-US" dirty="0" smtClean="0"/>
          </a:p>
        </p:txBody>
      </p:sp>
      <p:pic>
        <p:nvPicPr>
          <p:cNvPr id="359427" name="Picture 3"/>
          <p:cNvPicPr>
            <a:picLocks noChangeAspect="1" noChangeArrowheads="1"/>
          </p:cNvPicPr>
          <p:nvPr/>
        </p:nvPicPr>
        <p:blipFill>
          <a:blip r:embed="rId2" cstate="print"/>
          <a:srcRect/>
          <a:stretch>
            <a:fillRect/>
          </a:stretch>
        </p:blipFill>
        <p:spPr bwMode="auto">
          <a:xfrm>
            <a:off x="609600" y="1828800"/>
            <a:ext cx="3601844" cy="2895600"/>
          </a:xfrm>
          <a:prstGeom prst="rect">
            <a:avLst/>
          </a:prstGeom>
          <a:noFill/>
          <a:ln w="9525">
            <a:noFill/>
            <a:miter lim="800000"/>
            <a:headEnd/>
            <a:tailEnd/>
          </a:ln>
          <a:effectLst/>
        </p:spPr>
      </p:pic>
      <p:sp>
        <p:nvSpPr>
          <p:cNvPr id="11" name="TextBox 10"/>
          <p:cNvSpPr txBox="1"/>
          <p:nvPr/>
        </p:nvSpPr>
        <p:spPr>
          <a:xfrm>
            <a:off x="609600" y="4648200"/>
            <a:ext cx="8153400" cy="1815882"/>
          </a:xfrm>
          <a:prstGeom prst="rect">
            <a:avLst/>
          </a:prstGeom>
          <a:noFill/>
        </p:spPr>
        <p:txBody>
          <a:bodyPr wrap="square" rtlCol="0">
            <a:spAutoFit/>
          </a:bodyPr>
          <a:lstStyle/>
          <a:p>
            <a:r>
              <a:rPr lang="en-US" dirty="0" smtClean="0"/>
              <a:t>This velocity is very large compared with the head loss through the plate settlers (about 1 </a:t>
            </a:r>
            <a:r>
              <a:rPr lang="en-US" dirty="0" smtClean="0">
                <a:latin typeface="Symbol" pitchFamily="18" charset="2"/>
              </a:rPr>
              <a:t>m</a:t>
            </a:r>
            <a:r>
              <a:rPr lang="en-US" dirty="0" smtClean="0"/>
              <a:t>m) and thus elimination of the launder would result in preferential flow through the plate settlers closest to the exit</a:t>
            </a:r>
            <a:endParaRPr lang="en-US" dirty="0"/>
          </a:p>
        </p:txBody>
      </p:sp>
      <p:pic>
        <p:nvPicPr>
          <p:cNvPr id="359432" name="Picture 8"/>
          <p:cNvPicPr>
            <a:picLocks noChangeAspect="1" noChangeArrowheads="1"/>
          </p:cNvPicPr>
          <p:nvPr/>
        </p:nvPicPr>
        <p:blipFill>
          <a:blip r:embed="rId3" cstate="print"/>
          <a:srcRect/>
          <a:stretch>
            <a:fillRect/>
          </a:stretch>
        </p:blipFill>
        <p:spPr bwMode="auto">
          <a:xfrm>
            <a:off x="4419600" y="3581400"/>
            <a:ext cx="2023110" cy="11239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5943600" cy="1143000"/>
          </a:xfrm>
        </p:spPr>
        <p:txBody>
          <a:bodyPr/>
          <a:lstStyle/>
          <a:p>
            <a:r>
              <a:rPr lang="en-US" dirty="0" smtClean="0"/>
              <a:t>Approach to Find Port Diameter</a:t>
            </a:r>
            <a:endParaRPr lang="en-US" dirty="0"/>
          </a:p>
        </p:txBody>
      </p:sp>
      <p:sp>
        <p:nvSpPr>
          <p:cNvPr id="3" name="Content Placeholder 2"/>
          <p:cNvSpPr>
            <a:spLocks noGrp="1"/>
          </p:cNvSpPr>
          <p:nvPr>
            <p:ph idx="1"/>
          </p:nvPr>
        </p:nvSpPr>
        <p:spPr>
          <a:xfrm>
            <a:off x="228600" y="1981200"/>
            <a:ext cx="5029200" cy="4114800"/>
          </a:xfrm>
        </p:spPr>
        <p:txBody>
          <a:bodyPr/>
          <a:lstStyle/>
          <a:p>
            <a:r>
              <a:rPr lang="en-US" dirty="0" smtClean="0"/>
              <a:t>Calculate the head loss in the manifold</a:t>
            </a:r>
          </a:p>
          <a:p>
            <a:r>
              <a:rPr lang="en-US" dirty="0" smtClean="0"/>
              <a:t>Subtract 50% of that head loss from the target head loss (5 cm) to estimate the port head loss</a:t>
            </a:r>
          </a:p>
          <a:p>
            <a:r>
              <a:rPr lang="en-US" dirty="0" smtClean="0"/>
              <a:t>Calculate the port diameter directly using the orifice equation</a:t>
            </a:r>
          </a:p>
        </p:txBody>
      </p:sp>
      <p:graphicFrame>
        <p:nvGraphicFramePr>
          <p:cNvPr id="287745" name="Object 1"/>
          <p:cNvGraphicFramePr>
            <a:graphicFrameLocks noChangeAspect="1"/>
          </p:cNvGraphicFramePr>
          <p:nvPr/>
        </p:nvGraphicFramePr>
        <p:xfrm>
          <a:off x="4902200" y="2362200"/>
          <a:ext cx="3784600" cy="765175"/>
        </p:xfrm>
        <a:graphic>
          <a:graphicData uri="http://schemas.openxmlformats.org/presentationml/2006/ole">
            <mc:AlternateContent xmlns:mc="http://schemas.openxmlformats.org/markup-compatibility/2006">
              <mc:Choice xmlns:v="urn:schemas-microsoft-com:vml" Requires="v">
                <p:oleObj spid="_x0000_s287757" name="Equation" r:id="rId4" imgW="3593880" imgH="952200" progId="Equation.DSMT4">
                  <p:embed/>
                </p:oleObj>
              </mc:Choice>
              <mc:Fallback>
                <p:oleObj name="Equation" r:id="rId4" imgW="3593880" imgH="952200" progId="Equation.DSMT4">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2200" y="2362200"/>
                        <a:ext cx="3784600" cy="765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87746" name="Object 2">
            <a:hlinkClick r:id="" action="ppaction://ole?verb=0"/>
          </p:cNvPr>
          <p:cNvGraphicFramePr>
            <a:graphicFrameLocks/>
          </p:cNvGraphicFramePr>
          <p:nvPr/>
        </p:nvGraphicFramePr>
        <p:xfrm>
          <a:off x="6400800" y="4648200"/>
          <a:ext cx="2089150" cy="814388"/>
        </p:xfrm>
        <a:graphic>
          <a:graphicData uri="http://schemas.openxmlformats.org/presentationml/2006/ole">
            <mc:AlternateContent xmlns:mc="http://schemas.openxmlformats.org/markup-compatibility/2006">
              <mc:Choice xmlns:v="urn:schemas-microsoft-com:vml" Requires="v">
                <p:oleObj spid="_x0000_s287758" name="Equation" r:id="rId6" imgW="2095200" imgH="838080" progId="Equation.DSMT4">
                  <p:embed/>
                </p:oleObj>
              </mc:Choice>
              <mc:Fallback>
                <p:oleObj name="Equation" r:id="rId6" imgW="2095200" imgH="838080" progId="Equation.DSMT4">
                  <p:embed/>
                  <p:pic>
                    <p:nvPicPr>
                      <p:cNvPr id="0" name="Picture 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0800" y="4648200"/>
                        <a:ext cx="2089150"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11"/>
          <p:cNvPicPr>
            <a:picLocks noChangeAspect="1" noChangeArrowheads="1"/>
          </p:cNvPicPr>
          <p:nvPr/>
        </p:nvPicPr>
        <p:blipFill>
          <a:blip r:embed="rId8" cstate="print"/>
          <a:srcRect/>
          <a:stretch>
            <a:fillRect/>
          </a:stretch>
        </p:blipFill>
        <p:spPr bwMode="auto">
          <a:xfrm>
            <a:off x="6705600" y="304800"/>
            <a:ext cx="2286000" cy="1044575"/>
          </a:xfrm>
          <a:prstGeom prst="rect">
            <a:avLst/>
          </a:prstGeom>
          <a:noFill/>
          <a:ln w="12700">
            <a:noFill/>
            <a:miter lim="800000"/>
            <a:headEnd type="none" w="lg" len="med"/>
            <a:tailEnd type="none" w="lg" len="med"/>
          </a:ln>
          <a:effectLst/>
        </p:spPr>
      </p:pic>
      <p:graphicFrame>
        <p:nvGraphicFramePr>
          <p:cNvPr id="287747" name="Object 3">
            <a:hlinkClick r:id="" action="ppaction://ole?verb=0"/>
          </p:cNvPr>
          <p:cNvGraphicFramePr>
            <a:graphicFrameLocks/>
          </p:cNvGraphicFramePr>
          <p:nvPr/>
        </p:nvGraphicFramePr>
        <p:xfrm>
          <a:off x="6019800" y="5715000"/>
          <a:ext cx="2895600" cy="896938"/>
        </p:xfrm>
        <a:graphic>
          <a:graphicData uri="http://schemas.openxmlformats.org/presentationml/2006/ole">
            <mc:AlternateContent xmlns:mc="http://schemas.openxmlformats.org/markup-compatibility/2006">
              <mc:Choice xmlns:v="urn:schemas-microsoft-com:vml" Requires="v">
                <p:oleObj spid="_x0000_s287759" name="Equation" r:id="rId9" imgW="2908080" imgH="927000" progId="Equation.DSMT4">
                  <p:embed/>
                </p:oleObj>
              </mc:Choice>
              <mc:Fallback>
                <p:oleObj name="Equation" r:id="rId9" imgW="2908080" imgH="927000" progId="Equation.DSMT4">
                  <p:embed/>
                  <p:pic>
                    <p:nvPicPr>
                      <p:cNvPr id="0" name="Picture 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9800" y="5715000"/>
                        <a:ext cx="2895600" cy="89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685800" y="304800"/>
            <a:ext cx="5486400" cy="1143000"/>
          </a:xfrm>
          <a:noFill/>
          <a:ln/>
        </p:spPr>
        <p:txBody>
          <a:bodyPr/>
          <a:lstStyle/>
          <a:p>
            <a:r>
              <a:rPr lang="en-US" sz="4000" dirty="0" smtClean="0"/>
              <a:t>What about Inlet Manifold Design?</a:t>
            </a:r>
          </a:p>
        </p:txBody>
      </p:sp>
      <p:sp>
        <p:nvSpPr>
          <p:cNvPr id="222211" name="Rectangle 3"/>
          <p:cNvSpPr>
            <a:spLocks noGrp="1" noChangeArrowheads="1"/>
          </p:cNvSpPr>
          <p:nvPr>
            <p:ph idx="1"/>
          </p:nvPr>
        </p:nvSpPr>
        <p:spPr/>
        <p:txBody>
          <a:bodyPr/>
          <a:lstStyle/>
          <a:p>
            <a:pPr>
              <a:lnSpc>
                <a:spcPct val="90000"/>
              </a:lnSpc>
            </a:pPr>
            <a:r>
              <a:rPr lang="en-US" dirty="0" smtClean="0"/>
              <a:t>Total head loss is not a constraint (it will be VERY small)</a:t>
            </a:r>
          </a:p>
          <a:p>
            <a:pPr>
              <a:lnSpc>
                <a:spcPct val="90000"/>
              </a:lnSpc>
            </a:pPr>
            <a:r>
              <a:rPr lang="en-US" dirty="0" smtClean="0"/>
              <a:t>Energy dissipation rate at the inlet of the manifold determines the manifold diameter</a:t>
            </a:r>
          </a:p>
          <a:p>
            <a:pPr>
              <a:lnSpc>
                <a:spcPct val="90000"/>
              </a:lnSpc>
            </a:pPr>
            <a:r>
              <a:rPr lang="en-US" dirty="0" smtClean="0"/>
              <a:t>Energy dissipation rate at the inlet to the diffuser pipes will set the diffuser diameter</a:t>
            </a:r>
          </a:p>
          <a:p>
            <a:pPr>
              <a:lnSpc>
                <a:spcPct val="90000"/>
              </a:lnSpc>
            </a:pPr>
            <a:r>
              <a:rPr lang="en-US" dirty="0" smtClean="0"/>
              <a:t>Available pipe sizes for inlet manifold and for the diffusers is a constraint</a:t>
            </a:r>
          </a:p>
        </p:txBody>
      </p:sp>
      <p:pic>
        <p:nvPicPr>
          <p:cNvPr id="222212" name="Picture 4"/>
          <p:cNvPicPr>
            <a:picLocks noChangeAspect="1" noChangeArrowheads="1"/>
          </p:cNvPicPr>
          <p:nvPr/>
        </p:nvPicPr>
        <p:blipFill>
          <a:blip r:embed="rId3" cstate="print"/>
          <a:srcRect/>
          <a:stretch>
            <a:fillRect/>
          </a:stretch>
        </p:blipFill>
        <p:spPr bwMode="auto">
          <a:xfrm>
            <a:off x="6248400" y="304800"/>
            <a:ext cx="2590800" cy="1068388"/>
          </a:xfrm>
          <a:prstGeom prst="rect">
            <a:avLst/>
          </a:prstGeom>
          <a:noFill/>
          <a:ln w="12700">
            <a:noFill/>
            <a:miter lim="800000"/>
            <a:headEnd type="none" w="lg" len="med"/>
            <a:tailEnd type="none" w="lg" len="med"/>
          </a:ln>
          <a:effectLst/>
        </p:spPr>
      </p:pic>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Schulz and </a:t>
            </a:r>
            <a:r>
              <a:rPr lang="en-US" dirty="0" err="1" smtClean="0"/>
              <a:t>Okun</a:t>
            </a:r>
            <a:r>
              <a:rPr lang="en-US" dirty="0" smtClean="0"/>
              <a:t> guidelines:</a:t>
            </a:r>
            <a:br>
              <a:rPr lang="en-US" dirty="0" smtClean="0"/>
            </a:br>
            <a:r>
              <a:rPr lang="en-US" dirty="0" smtClean="0"/>
              <a:t>Note these cause floc breakup!</a:t>
            </a:r>
            <a:endParaRPr lang="en-US" dirty="0"/>
          </a:p>
        </p:txBody>
      </p:sp>
      <p:sp>
        <p:nvSpPr>
          <p:cNvPr id="3" name="Content Placeholder 2"/>
          <p:cNvSpPr>
            <a:spLocks noGrp="1"/>
          </p:cNvSpPr>
          <p:nvPr>
            <p:ph idx="1"/>
          </p:nvPr>
        </p:nvSpPr>
        <p:spPr/>
        <p:txBody>
          <a:bodyPr/>
          <a:lstStyle/>
          <a:p>
            <a:r>
              <a:rPr lang="en-US" dirty="0" err="1" smtClean="0"/>
              <a:t>V</a:t>
            </a:r>
            <a:r>
              <a:rPr lang="en-US" baseline="-25000" dirty="0" err="1" smtClean="0"/>
              <a:t>Port</a:t>
            </a:r>
            <a:r>
              <a:rPr lang="en-US" dirty="0" smtClean="0"/>
              <a:t> = 0.2 to 0.3 m/s (assumes no diffusers)</a:t>
            </a:r>
          </a:p>
          <a:p>
            <a:r>
              <a:rPr lang="en-US" dirty="0" smtClean="0"/>
              <a:t>“The velocity through the ports should be 4x higher than any approaching velocities.” (but to prevent sedimentation approach velocities need to be 0.15 m/s which would give velocities of 0.6 m/s!)</a:t>
            </a:r>
            <a:endParaRPr lang="en-US" dirty="0"/>
          </a:p>
        </p:txBody>
      </p:sp>
      <p:sp>
        <p:nvSpPr>
          <p:cNvPr id="8" name="TextBox 7"/>
          <p:cNvSpPr txBox="1"/>
          <p:nvPr/>
        </p:nvSpPr>
        <p:spPr>
          <a:xfrm>
            <a:off x="990600" y="5257800"/>
            <a:ext cx="4191000" cy="1384995"/>
          </a:xfrm>
          <a:prstGeom prst="rect">
            <a:avLst/>
          </a:prstGeom>
          <a:noFill/>
        </p:spPr>
        <p:txBody>
          <a:bodyPr wrap="square" rtlCol="0">
            <a:spAutoFit/>
          </a:bodyPr>
          <a:lstStyle/>
          <a:p>
            <a:r>
              <a:rPr lang="en-US" dirty="0" smtClean="0"/>
              <a:t>These guidelines result in extremely high energy dissipation rates!</a:t>
            </a:r>
            <a:endParaRPr lang="en-US" dirty="0"/>
          </a:p>
        </p:txBody>
      </p:sp>
      <p:graphicFrame>
        <p:nvGraphicFramePr>
          <p:cNvPr id="314371" name="Object 3"/>
          <p:cNvGraphicFramePr>
            <a:graphicFrameLocks noChangeAspect="1"/>
          </p:cNvGraphicFramePr>
          <p:nvPr/>
        </p:nvGraphicFramePr>
        <p:xfrm>
          <a:off x="6172200" y="5029200"/>
          <a:ext cx="2324100" cy="1435100"/>
        </p:xfrm>
        <a:graphic>
          <a:graphicData uri="http://schemas.openxmlformats.org/presentationml/2006/ole">
            <mc:AlternateContent xmlns:mc="http://schemas.openxmlformats.org/markup-compatibility/2006">
              <mc:Choice xmlns:v="urn:schemas-microsoft-com:vml" Requires="v">
                <p:oleObj spid="_x0000_s314375" name="Equation" r:id="rId3" imgW="2323800" imgH="1434960" progId="Equation.DSMT4">
                  <p:embed/>
                </p:oleObj>
              </mc:Choice>
              <mc:Fallback>
                <p:oleObj name="Equation" r:id="rId3" imgW="2323800" imgH="143496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5029200"/>
                        <a:ext cx="23241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Schulz and </a:t>
            </a:r>
            <a:r>
              <a:rPr lang="en-US" dirty="0" err="1" smtClean="0"/>
              <a:t>Okun</a:t>
            </a:r>
            <a:r>
              <a:rPr lang="en-US" dirty="0" smtClean="0"/>
              <a:t> famous quote…</a:t>
            </a:r>
            <a:endParaRPr lang="en-US" dirty="0"/>
          </a:p>
        </p:txBody>
      </p:sp>
      <p:sp>
        <p:nvSpPr>
          <p:cNvPr id="3" name="Content Placeholder 2"/>
          <p:cNvSpPr>
            <a:spLocks noGrp="1"/>
          </p:cNvSpPr>
          <p:nvPr>
            <p:ph idx="1"/>
          </p:nvPr>
        </p:nvSpPr>
        <p:spPr/>
        <p:txBody>
          <a:bodyPr/>
          <a:lstStyle/>
          <a:p>
            <a:pPr marL="0" indent="0">
              <a:buNone/>
            </a:pPr>
            <a:r>
              <a:rPr lang="en-US" dirty="0" smtClean="0"/>
              <a:t>“In practice, one can rarely meet all four basic requirements because they conflict with one another; thus a reasonable compromise must be attained.”</a:t>
            </a:r>
          </a:p>
          <a:p>
            <a:pPr marL="0" indent="0">
              <a:buNone/>
            </a:pPr>
            <a:endParaRPr lang="en-US" dirty="0" smtClean="0"/>
          </a:p>
          <a:p>
            <a:pPr marL="0" indent="0">
              <a:buNone/>
            </a:pPr>
            <a:r>
              <a:rPr lang="en-US" dirty="0" smtClean="0"/>
              <a:t>Conclusion of inlet design for sedimentation tanks.</a:t>
            </a:r>
            <a:endParaRPr lang="en-US" dirty="0"/>
          </a:p>
        </p:txBody>
      </p:sp>
      <p:sp>
        <p:nvSpPr>
          <p:cNvPr id="4" name="TextBox 3"/>
          <p:cNvSpPr txBox="1"/>
          <p:nvPr/>
        </p:nvSpPr>
        <p:spPr>
          <a:xfrm>
            <a:off x="381000" y="5943600"/>
            <a:ext cx="8394927" cy="400110"/>
          </a:xfrm>
          <a:prstGeom prst="rect">
            <a:avLst/>
          </a:prstGeom>
          <a:noFill/>
        </p:spPr>
        <p:txBody>
          <a:bodyPr wrap="none" rtlCol="0">
            <a:spAutoFit/>
          </a:bodyPr>
          <a:lstStyle/>
          <a:p>
            <a:r>
              <a:rPr lang="en-US" sz="2000" dirty="0" smtClean="0"/>
              <a:t>Page 135 in Surface Water Treatment for Communities in Developing Countries</a:t>
            </a:r>
            <a:endParaRPr lang="en-US" sz="2000" dirty="0"/>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92" name="Line 16"/>
          <p:cNvSpPr>
            <a:spLocks noChangeShapeType="1"/>
          </p:cNvSpPr>
          <p:nvPr/>
        </p:nvSpPr>
        <p:spPr bwMode="auto">
          <a:xfrm flipV="1">
            <a:off x="1828800" y="3200400"/>
            <a:ext cx="990600" cy="609600"/>
          </a:xfrm>
          <a:prstGeom prst="line">
            <a:avLst/>
          </a:prstGeom>
          <a:noFill/>
          <a:ln w="38100">
            <a:solidFill>
              <a:schemeClr val="folHlink"/>
            </a:solidFill>
            <a:round/>
            <a:headEnd type="none" w="lg" len="med"/>
            <a:tailEnd type="triangle" w="med" len="med"/>
          </a:ln>
          <a:effectLst/>
        </p:spPr>
        <p:txBody>
          <a:bodyPr wrap="none" anchor="ctr">
            <a:spAutoFit/>
          </a:bodyPr>
          <a:lstStyle/>
          <a:p>
            <a:endParaRPr lang="en-US"/>
          </a:p>
        </p:txBody>
      </p:sp>
      <p:sp>
        <p:nvSpPr>
          <p:cNvPr id="229380" name="Rectangle 4"/>
          <p:cNvSpPr>
            <a:spLocks noGrp="1" noChangeArrowheads="1"/>
          </p:cNvSpPr>
          <p:nvPr>
            <p:ph type="title"/>
          </p:nvPr>
        </p:nvSpPr>
        <p:spPr>
          <a:xfrm>
            <a:off x="685800" y="304800"/>
            <a:ext cx="5791200" cy="1143000"/>
          </a:xfrm>
          <a:noFill/>
          <a:ln/>
        </p:spPr>
        <p:txBody>
          <a:bodyPr/>
          <a:lstStyle/>
          <a:p>
            <a:pPr algn="l"/>
            <a:r>
              <a:rPr lang="en-US" sz="4000" dirty="0" smtClean="0"/>
              <a:t>Flow Distribution Equation for Inlet Manifold</a:t>
            </a:r>
          </a:p>
        </p:txBody>
      </p:sp>
      <p:graphicFrame>
        <p:nvGraphicFramePr>
          <p:cNvPr id="229382" name="Object 6"/>
          <p:cNvGraphicFramePr>
            <a:graphicFrameLocks noChangeAspect="1"/>
          </p:cNvGraphicFramePr>
          <p:nvPr/>
        </p:nvGraphicFramePr>
        <p:xfrm>
          <a:off x="533400" y="1981200"/>
          <a:ext cx="3746500" cy="914400"/>
        </p:xfrm>
        <a:graphic>
          <a:graphicData uri="http://schemas.openxmlformats.org/presentationml/2006/ole">
            <mc:AlternateContent xmlns:mc="http://schemas.openxmlformats.org/markup-compatibility/2006">
              <mc:Choice xmlns:v="urn:schemas-microsoft-com:vml" Requires="v">
                <p:oleObj spid="_x0000_s229420" name="Equation" r:id="rId4" imgW="3746160" imgH="914400" progId="Equation.DSMT4">
                  <p:embed/>
                </p:oleObj>
              </mc:Choice>
              <mc:Fallback>
                <p:oleObj name="Equation" r:id="rId4" imgW="3746160" imgH="9144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981200"/>
                        <a:ext cx="37465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29383" name="Picture 7"/>
          <p:cNvPicPr>
            <a:picLocks noChangeAspect="1" noChangeArrowheads="1"/>
          </p:cNvPicPr>
          <p:nvPr/>
        </p:nvPicPr>
        <p:blipFill>
          <a:blip r:embed="rId6" cstate="print"/>
          <a:srcRect/>
          <a:stretch>
            <a:fillRect/>
          </a:stretch>
        </p:blipFill>
        <p:spPr bwMode="auto">
          <a:xfrm>
            <a:off x="6477000" y="228600"/>
            <a:ext cx="2590800" cy="1068388"/>
          </a:xfrm>
          <a:prstGeom prst="rect">
            <a:avLst/>
          </a:prstGeom>
          <a:noFill/>
          <a:ln w="12700">
            <a:noFill/>
            <a:miter lim="800000"/>
            <a:headEnd type="none" w="lg" len="med"/>
            <a:tailEnd type="none" w="lg" len="med"/>
          </a:ln>
          <a:effectLst/>
        </p:spPr>
      </p:pic>
      <p:graphicFrame>
        <p:nvGraphicFramePr>
          <p:cNvPr id="229385" name="Object 2"/>
          <p:cNvGraphicFramePr>
            <a:graphicFrameLocks noChangeAspect="1"/>
          </p:cNvGraphicFramePr>
          <p:nvPr/>
        </p:nvGraphicFramePr>
        <p:xfrm>
          <a:off x="533400" y="3352800"/>
          <a:ext cx="3629025" cy="1019175"/>
        </p:xfrm>
        <a:graphic>
          <a:graphicData uri="http://schemas.openxmlformats.org/presentationml/2006/ole">
            <mc:AlternateContent xmlns:mc="http://schemas.openxmlformats.org/markup-compatibility/2006">
              <mc:Choice xmlns:v="urn:schemas-microsoft-com:vml" Requires="v">
                <p:oleObj spid="_x0000_s229421" name="Equation" r:id="rId7" imgW="2768400" imgH="1015920" progId="Equation.DSMT4">
                  <p:embed/>
                </p:oleObj>
              </mc:Choice>
              <mc:Fallback>
                <p:oleObj name="Equation" r:id="rId7" imgW="2768400" imgH="1015920" progId="Equation.DSMT4">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3352800"/>
                        <a:ext cx="3629025" cy="1019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29386" name="Object 2"/>
          <p:cNvGraphicFramePr>
            <a:graphicFrameLocks noChangeAspect="1"/>
          </p:cNvGraphicFramePr>
          <p:nvPr/>
        </p:nvGraphicFramePr>
        <p:xfrm>
          <a:off x="357188" y="4627563"/>
          <a:ext cx="5988050" cy="1544637"/>
        </p:xfrm>
        <a:graphic>
          <a:graphicData uri="http://schemas.openxmlformats.org/presentationml/2006/ole">
            <mc:AlternateContent xmlns:mc="http://schemas.openxmlformats.org/markup-compatibility/2006">
              <mc:Choice xmlns:v="urn:schemas-microsoft-com:vml" Requires="v">
                <p:oleObj spid="_x0000_s229422" name="Equation" r:id="rId9" imgW="5994360" imgH="2019240" progId="Equation.DSMT4">
                  <p:embed/>
                </p:oleObj>
              </mc:Choice>
              <mc:Fallback>
                <p:oleObj name="Equation" r:id="rId9" imgW="5994360" imgH="2019240" progId="Equation.DSMT4">
                  <p:embed/>
                  <p:pic>
                    <p:nvPicPr>
                      <p:cNvPr id="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7188" y="4627563"/>
                        <a:ext cx="5988050" cy="154463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29390" name="Object 14"/>
          <p:cNvGraphicFramePr>
            <a:graphicFrameLocks noChangeAspect="1"/>
          </p:cNvGraphicFramePr>
          <p:nvPr/>
        </p:nvGraphicFramePr>
        <p:xfrm>
          <a:off x="5537200" y="1936750"/>
          <a:ext cx="3060700" cy="965200"/>
        </p:xfrm>
        <a:graphic>
          <a:graphicData uri="http://schemas.openxmlformats.org/presentationml/2006/ole">
            <mc:AlternateContent xmlns:mc="http://schemas.openxmlformats.org/markup-compatibility/2006">
              <mc:Choice xmlns:v="urn:schemas-microsoft-com:vml" Requires="v">
                <p:oleObj spid="_x0000_s229423" name="Equation" r:id="rId11" imgW="3060360" imgH="965160" progId="Equation.DSMT4">
                  <p:embed/>
                </p:oleObj>
              </mc:Choice>
              <mc:Fallback>
                <p:oleObj name="Equation" r:id="rId11" imgW="3060360" imgH="965160" progId="Equation.DSMT4">
                  <p:embed/>
                  <p:pic>
                    <p:nvPicPr>
                      <p:cNvPr id="0"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37200" y="1936750"/>
                        <a:ext cx="3060700" cy="965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9391" name="Text Box 15"/>
          <p:cNvSpPr txBox="1">
            <a:spLocks noChangeArrowheads="1"/>
          </p:cNvSpPr>
          <p:nvPr/>
        </p:nvSpPr>
        <p:spPr bwMode="auto">
          <a:xfrm>
            <a:off x="5943600" y="2971800"/>
            <a:ext cx="2819400" cy="946150"/>
          </a:xfrm>
          <a:prstGeom prst="rect">
            <a:avLst/>
          </a:prstGeom>
          <a:noFill/>
          <a:ln w="12700">
            <a:noFill/>
            <a:miter lim="800000"/>
            <a:headEnd type="none" w="lg" len="med"/>
            <a:tailEnd type="none" w="lg" len="med"/>
          </a:ln>
          <a:effectLst/>
        </p:spPr>
        <p:txBody>
          <a:bodyPr>
            <a:spAutoFit/>
          </a:bodyPr>
          <a:lstStyle/>
          <a:p>
            <a:r>
              <a:rPr lang="en-US"/>
              <a:t>Control resistance by orifice</a:t>
            </a:r>
          </a:p>
        </p:txBody>
      </p:sp>
      <p:sp>
        <p:nvSpPr>
          <p:cNvPr id="229393" name="Text Box 17"/>
          <p:cNvSpPr txBox="1">
            <a:spLocks noChangeArrowheads="1"/>
          </p:cNvSpPr>
          <p:nvPr/>
        </p:nvSpPr>
        <p:spPr bwMode="auto">
          <a:xfrm>
            <a:off x="2879725" y="2809875"/>
            <a:ext cx="361950" cy="519113"/>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0</a:t>
            </a:r>
          </a:p>
        </p:txBody>
      </p:sp>
      <p:sp>
        <p:nvSpPr>
          <p:cNvPr id="229394" name="Line 18"/>
          <p:cNvSpPr>
            <a:spLocks noChangeShapeType="1"/>
          </p:cNvSpPr>
          <p:nvPr/>
        </p:nvSpPr>
        <p:spPr bwMode="auto">
          <a:xfrm flipH="1" flipV="1">
            <a:off x="6096000" y="2743200"/>
            <a:ext cx="76200" cy="30480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2" name="TextBox 11"/>
          <p:cNvSpPr txBox="1"/>
          <p:nvPr/>
        </p:nvSpPr>
        <p:spPr>
          <a:xfrm>
            <a:off x="228600" y="6324600"/>
            <a:ext cx="8191666" cy="523220"/>
          </a:xfrm>
          <a:prstGeom prst="rect">
            <a:avLst/>
          </a:prstGeom>
          <a:noFill/>
        </p:spPr>
        <p:txBody>
          <a:bodyPr wrap="none" rtlCol="0">
            <a:spAutoFit/>
          </a:bodyPr>
          <a:lstStyle/>
          <a:p>
            <a:r>
              <a:rPr lang="en-US" dirty="0" smtClean="0"/>
              <a:t>What can we play with to get a better flow distribution?</a:t>
            </a:r>
            <a:endParaRPr lang="en-US" dirty="0"/>
          </a:p>
        </p:txBody>
      </p:sp>
      <p:sp>
        <p:nvSpPr>
          <p:cNvPr id="13" name="Oval 12"/>
          <p:cNvSpPr/>
          <p:nvPr/>
        </p:nvSpPr>
        <p:spPr bwMode="auto">
          <a:xfrm>
            <a:off x="3429000" y="4724400"/>
            <a:ext cx="1143000" cy="762000"/>
          </a:xfrm>
          <a:prstGeom prst="ellipse">
            <a:avLst/>
          </a:prstGeom>
          <a:noFill/>
          <a:ln w="12700" cap="flat" cmpd="sng" algn="ctr">
            <a:solidFill>
              <a:schemeClr val="accent4"/>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4" name="Oval 13"/>
          <p:cNvSpPr/>
          <p:nvPr/>
        </p:nvSpPr>
        <p:spPr bwMode="auto">
          <a:xfrm>
            <a:off x="1371600" y="5410200"/>
            <a:ext cx="762000" cy="762000"/>
          </a:xfrm>
          <a:prstGeom prst="ellipse">
            <a:avLst/>
          </a:prstGeom>
          <a:noFill/>
          <a:ln w="12700" cap="flat" cmpd="sng" algn="ctr">
            <a:solidFill>
              <a:schemeClr val="accent4"/>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5" name="Oval 14"/>
          <p:cNvSpPr/>
          <p:nvPr/>
        </p:nvSpPr>
        <p:spPr bwMode="auto">
          <a:xfrm>
            <a:off x="2286000" y="5410200"/>
            <a:ext cx="762000" cy="762000"/>
          </a:xfrm>
          <a:prstGeom prst="ellipse">
            <a:avLst/>
          </a:prstGeom>
          <a:noFill/>
          <a:ln w="12700" cap="flat" cmpd="sng" algn="ctr">
            <a:solidFill>
              <a:schemeClr val="accent4"/>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graphicFrame>
        <p:nvGraphicFramePr>
          <p:cNvPr id="229396" name="Object 20"/>
          <p:cNvGraphicFramePr>
            <a:graphicFrameLocks noChangeAspect="1"/>
          </p:cNvGraphicFramePr>
          <p:nvPr/>
        </p:nvGraphicFramePr>
        <p:xfrm>
          <a:off x="7061200" y="4267200"/>
          <a:ext cx="1765300" cy="850900"/>
        </p:xfrm>
        <a:graphic>
          <a:graphicData uri="http://schemas.openxmlformats.org/presentationml/2006/ole">
            <mc:AlternateContent xmlns:mc="http://schemas.openxmlformats.org/markup-compatibility/2006">
              <mc:Choice xmlns:v="urn:schemas-microsoft-com:vml" Requires="v">
                <p:oleObj spid="_x0000_s229424" name="Equation" r:id="rId13" imgW="1765080" imgH="850680" progId="Equation.DSMT4">
                  <p:embed/>
                </p:oleObj>
              </mc:Choice>
              <mc:Fallback>
                <p:oleObj name="Equation" r:id="rId13" imgW="1765080" imgH="850680" progId="Equation.DSMT4">
                  <p:embed/>
                  <p:pic>
                    <p:nvPicPr>
                      <p:cNvPr id="0" name="Picture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61200" y="4267200"/>
                        <a:ext cx="1765300" cy="850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Oval 16"/>
          <p:cNvSpPr/>
          <p:nvPr/>
        </p:nvSpPr>
        <p:spPr bwMode="auto">
          <a:xfrm>
            <a:off x="2819400" y="4876801"/>
            <a:ext cx="533400" cy="457200"/>
          </a:xfrm>
          <a:prstGeom prst="ellipse">
            <a:avLst/>
          </a:prstGeom>
          <a:noFill/>
          <a:ln w="12700" cap="flat" cmpd="sng" algn="ctr">
            <a:solidFill>
              <a:schemeClr val="accent4"/>
            </a:solidFill>
            <a:prstDash val="solid"/>
            <a:round/>
            <a:headEnd type="none" w="lg" len="med"/>
            <a:tailEnd type="none" w="lg"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graphicFrame>
        <p:nvGraphicFramePr>
          <p:cNvPr id="229397" name="Object 21"/>
          <p:cNvGraphicFramePr>
            <a:graphicFrameLocks noChangeAspect="1"/>
          </p:cNvGraphicFramePr>
          <p:nvPr/>
        </p:nvGraphicFramePr>
        <p:xfrm>
          <a:off x="6629400" y="5451894"/>
          <a:ext cx="2411412" cy="532981"/>
        </p:xfrm>
        <a:graphic>
          <a:graphicData uri="http://schemas.openxmlformats.org/presentationml/2006/ole">
            <mc:AlternateContent xmlns:mc="http://schemas.openxmlformats.org/markup-compatibility/2006">
              <mc:Choice xmlns:v="urn:schemas-microsoft-com:vml" Requires="v">
                <p:oleObj spid="_x0000_s229425" name="Equation" r:id="rId15" imgW="2946240" imgH="850680" progId="Equation.DSMT4">
                  <p:embed/>
                </p:oleObj>
              </mc:Choice>
              <mc:Fallback>
                <p:oleObj name="Equation" r:id="rId15" imgW="2946240" imgH="850680" progId="Equation.DSMT4">
                  <p:embed/>
                  <p:pic>
                    <p:nvPicPr>
                      <p:cNvPr id="0" name="Picture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29400" y="5451894"/>
                        <a:ext cx="2411412" cy="53298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9" name="Object 2"/>
          <p:cNvGraphicFramePr>
            <a:graphicFrameLocks noChangeAspect="1"/>
          </p:cNvGraphicFramePr>
          <p:nvPr/>
        </p:nvGraphicFramePr>
        <p:xfrm>
          <a:off x="1358900" y="7162800"/>
          <a:ext cx="3324225" cy="2681288"/>
        </p:xfrm>
        <a:graphic>
          <a:graphicData uri="http://schemas.openxmlformats.org/presentationml/2006/ole">
            <mc:AlternateContent xmlns:mc="http://schemas.openxmlformats.org/markup-compatibility/2006">
              <mc:Choice xmlns:v="urn:schemas-microsoft-com:vml" Requires="v">
                <p:oleObj spid="_x0000_s229426" name="Equation" r:id="rId17" imgW="3327120" imgH="3504960" progId="Equation.DSMT4">
                  <p:embed/>
                </p:oleObj>
              </mc:Choice>
              <mc:Fallback>
                <p:oleObj name="Equation" r:id="rId17" imgW="3327120" imgH="3504960" progId="Equation.DSMT4">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58900" y="7162800"/>
                        <a:ext cx="3324225" cy="2681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93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93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93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93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939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92" grpId="0" animBg="1"/>
      <p:bldP spid="229393" grpId="0"/>
      <p:bldP spid="12" grpId="0"/>
      <p:bldP spid="13" grpId="0" animBg="1"/>
      <p:bldP spid="14" grpId="0" animBg="1"/>
      <p:bldP spid="15" grpId="0" animBg="1"/>
      <p:bldP spid="1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5562600" cy="1143000"/>
          </a:xfrm>
        </p:spPr>
        <p:txBody>
          <a:bodyPr/>
          <a:lstStyle/>
          <a:p>
            <a:r>
              <a:rPr lang="en-US" dirty="0" smtClean="0"/>
              <a:t>Area ratio if the D</a:t>
            </a:r>
            <a:r>
              <a:rPr lang="en-US" baseline="-25000" dirty="0" smtClean="0"/>
              <a:t>M</a:t>
            </a:r>
            <a:r>
              <a:rPr lang="en-US" dirty="0" smtClean="0"/>
              <a:t> and D</a:t>
            </a:r>
            <a:r>
              <a:rPr lang="en-US" baseline="-25000" dirty="0" smtClean="0"/>
              <a:t>D</a:t>
            </a:r>
            <a:r>
              <a:rPr lang="en-US" dirty="0" smtClean="0"/>
              <a:t> cause the same </a:t>
            </a:r>
            <a:r>
              <a:rPr lang="en-US" dirty="0" err="1" smtClean="0">
                <a:latin typeface="Symbol" pitchFamily="18" charset="2"/>
              </a:rPr>
              <a:t>e</a:t>
            </a:r>
            <a:r>
              <a:rPr lang="en-US" baseline="-25000" dirty="0" err="1" smtClean="0"/>
              <a:t>Max</a:t>
            </a:r>
            <a:endParaRPr lang="en-US" dirty="0"/>
          </a:p>
        </p:txBody>
      </p:sp>
      <p:graphicFrame>
        <p:nvGraphicFramePr>
          <p:cNvPr id="6" name="Object 2"/>
          <p:cNvGraphicFramePr>
            <a:graphicFrameLocks noChangeAspect="1"/>
          </p:cNvGraphicFramePr>
          <p:nvPr/>
        </p:nvGraphicFramePr>
        <p:xfrm>
          <a:off x="1136650" y="1905000"/>
          <a:ext cx="3543300" cy="2946400"/>
        </p:xfrm>
        <a:graphic>
          <a:graphicData uri="http://schemas.openxmlformats.org/presentationml/2006/ole">
            <mc:AlternateContent xmlns:mc="http://schemas.openxmlformats.org/markup-compatibility/2006">
              <mc:Choice xmlns:v="urn:schemas-microsoft-com:vml" Requires="v">
                <p:oleObj spid="_x0000_s329740" name="Equation" r:id="rId4" imgW="3543120" imgH="2946240" progId="Equation.DSMT4">
                  <p:embed/>
                </p:oleObj>
              </mc:Choice>
              <mc:Fallback>
                <p:oleObj name="Equation" r:id="rId4" imgW="3543120" imgH="2946240" progId="Equation.DSMT4">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6650" y="1905000"/>
                        <a:ext cx="3543300" cy="294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2"/>
          <p:cNvGraphicFramePr>
            <a:graphicFrameLocks noChangeAspect="1"/>
          </p:cNvGraphicFramePr>
          <p:nvPr/>
        </p:nvGraphicFramePr>
        <p:xfrm>
          <a:off x="1104900" y="5359400"/>
          <a:ext cx="1168400" cy="850900"/>
        </p:xfrm>
        <a:graphic>
          <a:graphicData uri="http://schemas.openxmlformats.org/presentationml/2006/ole">
            <mc:AlternateContent xmlns:mc="http://schemas.openxmlformats.org/markup-compatibility/2006">
              <mc:Choice xmlns:v="urn:schemas-microsoft-com:vml" Requires="v">
                <p:oleObj spid="_x0000_s329741" name="Equation" r:id="rId6" imgW="1168200" imgH="850680" progId="Equation.DSMT4">
                  <p:embed/>
                </p:oleObj>
              </mc:Choice>
              <mc:Fallback>
                <p:oleObj name="Equation" r:id="rId6" imgW="1168200" imgH="85068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4900" y="5359400"/>
                        <a:ext cx="116840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29736" name="Picture 8"/>
          <p:cNvPicPr>
            <a:picLocks noChangeAspect="1" noChangeArrowheads="1"/>
          </p:cNvPicPr>
          <p:nvPr/>
        </p:nvPicPr>
        <p:blipFill>
          <a:blip r:embed="rId8" cstate="print"/>
          <a:srcRect/>
          <a:stretch>
            <a:fillRect/>
          </a:stretch>
        </p:blipFill>
        <p:spPr bwMode="auto">
          <a:xfrm>
            <a:off x="5486400" y="3352800"/>
            <a:ext cx="3314700" cy="2943225"/>
          </a:xfrm>
          <a:prstGeom prst="rect">
            <a:avLst/>
          </a:prstGeom>
          <a:noFill/>
          <a:ln w="9525">
            <a:noFill/>
            <a:miter lim="800000"/>
            <a:headEnd/>
            <a:tailEnd/>
          </a:ln>
          <a:effectLst/>
        </p:spPr>
      </p:pic>
      <p:grpSp>
        <p:nvGrpSpPr>
          <p:cNvPr id="11" name="Group 10"/>
          <p:cNvGrpSpPr/>
          <p:nvPr/>
        </p:nvGrpSpPr>
        <p:grpSpPr>
          <a:xfrm>
            <a:off x="6238683" y="73151"/>
            <a:ext cx="2781873" cy="1097280"/>
            <a:chOff x="6238683" y="73151"/>
            <a:chExt cx="2781873" cy="1097280"/>
          </a:xfrm>
        </p:grpSpPr>
        <p:pic>
          <p:nvPicPr>
            <p:cNvPr id="12" name="Picture 11" descr="Manifold Ports.png"/>
            <p:cNvPicPr>
              <a:picLocks noChangeAspect="1"/>
            </p:cNvPicPr>
            <p:nvPr/>
          </p:nvPicPr>
          <p:blipFill>
            <a:blip r:embed="rId9" cstate="print"/>
            <a:srcRect l="37492" t="10933" r="28806" b="17200"/>
            <a:stretch>
              <a:fillRect/>
            </a:stretch>
          </p:blipFill>
          <p:spPr>
            <a:xfrm rot="16200000" flipV="1">
              <a:off x="7128986" y="-721140"/>
              <a:ext cx="1001268" cy="2781873"/>
            </a:xfrm>
            <a:prstGeom prst="rect">
              <a:avLst/>
            </a:prstGeom>
          </p:spPr>
        </p:pic>
        <p:pic>
          <p:nvPicPr>
            <p:cNvPr id="13" name="Picture 12" descr="Manifold Ports.png"/>
            <p:cNvPicPr>
              <a:picLocks noChangeAspect="1"/>
            </p:cNvPicPr>
            <p:nvPr/>
          </p:nvPicPr>
          <p:blipFill>
            <a:blip r:embed="rId10" cstate="print"/>
            <a:srcRect l="38809" t="39090" r="56670" b="53751"/>
            <a:stretch>
              <a:fillRect/>
            </a:stretch>
          </p:blipFill>
          <p:spPr>
            <a:xfrm rot="16200000" flipV="1">
              <a:off x="6793277" y="-374190"/>
              <a:ext cx="841345" cy="1736028"/>
            </a:xfrm>
            <a:prstGeom prst="rect">
              <a:avLst/>
            </a:prstGeom>
          </p:spPr>
        </p:pic>
        <p:cxnSp>
          <p:nvCxnSpPr>
            <p:cNvPr id="14" name="Straight Connector 13"/>
            <p:cNvCxnSpPr/>
            <p:nvPr/>
          </p:nvCxnSpPr>
          <p:spPr bwMode="auto">
            <a:xfrm>
              <a:off x="6336792" y="896112"/>
              <a:ext cx="811721" cy="180213"/>
            </a:xfrm>
            <a:prstGeom prst="line">
              <a:avLst/>
            </a:prstGeom>
            <a:noFill/>
            <a:ln w="12700" cap="flat" cmpd="sng" algn="ctr">
              <a:solidFill>
                <a:schemeClr val="tx2"/>
              </a:solidFill>
              <a:prstDash val="solid"/>
              <a:round/>
              <a:headEnd type="none" w="lg" len="med"/>
              <a:tailEnd type="none" w="lg" len="med"/>
            </a:ln>
            <a:effectLst/>
          </p:spPr>
        </p:cxnSp>
        <p:cxnSp>
          <p:nvCxnSpPr>
            <p:cNvPr id="15" name="Straight Connector 14"/>
            <p:cNvCxnSpPr/>
            <p:nvPr/>
          </p:nvCxnSpPr>
          <p:spPr bwMode="auto">
            <a:xfrm rot="10800000" flipV="1">
              <a:off x="7419975" y="895349"/>
              <a:ext cx="647702" cy="176213"/>
            </a:xfrm>
            <a:prstGeom prst="line">
              <a:avLst/>
            </a:prstGeom>
            <a:noFill/>
            <a:ln w="12700" cap="flat" cmpd="sng" algn="ctr">
              <a:solidFill>
                <a:schemeClr val="tx2"/>
              </a:solidFill>
              <a:prstDash val="solid"/>
              <a:round/>
              <a:headEnd type="none" w="lg" len="med"/>
              <a:tailEnd type="none" w="lg" len="med"/>
            </a:ln>
            <a:effectLst/>
          </p:spPr>
        </p:cxnSp>
        <p:sp>
          <p:nvSpPr>
            <p:cNvPr id="16" name="Rectangle 15"/>
            <p:cNvSpPr/>
            <p:nvPr/>
          </p:nvSpPr>
          <p:spPr bwMode="auto">
            <a:xfrm>
              <a:off x="7148513" y="995363"/>
              <a:ext cx="276225" cy="123825"/>
            </a:xfrm>
            <a:prstGeom prst="rect">
              <a:avLst/>
            </a:prstGeom>
            <a:noFill/>
            <a:ln w="12700" cap="flat" cmpd="sng" algn="ctr">
              <a:solidFill>
                <a:schemeClr val="tx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s-GT" sz="2800" b="0" i="0" u="none" strike="noStrike" cap="none" normalizeH="0" baseline="0" smtClean="0">
                <a:ln>
                  <a:noFill/>
                </a:ln>
                <a:solidFill>
                  <a:schemeClr val="tx1"/>
                </a:solidFill>
                <a:effectLst/>
                <a:latin typeface="Times New Roman" pitchFamily="18" charset="0"/>
              </a:endParaRPr>
            </a:p>
          </p:txBody>
        </p:sp>
      </p:grpSp>
      <p:pic>
        <p:nvPicPr>
          <p:cNvPr id="17" name="Content Placeholder 3" descr="channel and manifold.png"/>
          <p:cNvPicPr>
            <a:picLocks noChangeAspect="1"/>
          </p:cNvPicPr>
          <p:nvPr/>
        </p:nvPicPr>
        <p:blipFill>
          <a:blip r:embed="rId11" cstate="print"/>
          <a:srcRect l="16028" t="9778" r="54735" b="17111"/>
          <a:stretch>
            <a:fillRect/>
          </a:stretch>
        </p:blipFill>
        <p:spPr bwMode="auto">
          <a:xfrm rot="16200000">
            <a:off x="6704350" y="763250"/>
            <a:ext cx="1011244" cy="3294744"/>
          </a:xfrm>
          <a:prstGeom prst="rect">
            <a:avLst/>
          </a:prstGeom>
          <a:noFill/>
          <a:ln w="9525">
            <a:noFill/>
            <a:miter lim="800000"/>
            <a:headEnd/>
            <a:tailEnd/>
          </a:ln>
          <a:effectLst/>
        </p:spPr>
      </p:pic>
      <p:sp>
        <p:nvSpPr>
          <p:cNvPr id="3" name="TextBox 2"/>
          <p:cNvSpPr txBox="1"/>
          <p:nvPr/>
        </p:nvSpPr>
        <p:spPr>
          <a:xfrm>
            <a:off x="990600" y="6400800"/>
            <a:ext cx="7899791" cy="523220"/>
          </a:xfrm>
          <a:prstGeom prst="rect">
            <a:avLst/>
          </a:prstGeom>
          <a:noFill/>
        </p:spPr>
        <p:txBody>
          <a:bodyPr wrap="none" rtlCol="0">
            <a:spAutoFit/>
          </a:bodyPr>
          <a:lstStyle/>
          <a:p>
            <a:r>
              <a:rPr lang="en-US" dirty="0" smtClean="0"/>
              <a:t>But apparently energy dissipation rate doesn’t matter!</a:t>
            </a:r>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Draw manifold in lake picture</a:t>
            </a:r>
          </a:p>
          <a:p>
            <a:r>
              <a:rPr lang="en-US" dirty="0" smtClean="0"/>
              <a:t>Define </a:t>
            </a:r>
            <a:r>
              <a:rPr lang="en-US" dirty="0" err="1" smtClean="0"/>
              <a:t>Pi.Q</a:t>
            </a:r>
            <a:r>
              <a:rPr lang="en-US" dirty="0" smtClean="0"/>
              <a:t>= Qp1/</a:t>
            </a:r>
            <a:r>
              <a:rPr lang="en-US" dirty="0" err="1" smtClean="0"/>
              <a:t>Qpn</a:t>
            </a:r>
            <a:endParaRPr lang="en-US" dirty="0" smtClean="0"/>
          </a:p>
          <a:p>
            <a:r>
              <a:rPr lang="en-US" dirty="0" smtClean="0"/>
              <a:t>Define H average (=vjet^2/2g) and </a:t>
            </a:r>
            <a:r>
              <a:rPr lang="en-US" dirty="0" err="1" smtClean="0"/>
              <a:t>deltaH</a:t>
            </a:r>
            <a:r>
              <a:rPr lang="en-US" dirty="0" smtClean="0"/>
              <a:t> (vpipe^2/2g) showing manometers</a:t>
            </a:r>
          </a:p>
          <a:p>
            <a:r>
              <a:rPr lang="en-US" dirty="0" smtClean="0"/>
              <a:t>Note that shape of inlet (</a:t>
            </a:r>
            <a:r>
              <a:rPr lang="en-US" dirty="0" err="1" smtClean="0"/>
              <a:t>pitot</a:t>
            </a:r>
            <a:r>
              <a:rPr lang="en-US" dirty="0" smtClean="0"/>
              <a:t> tube) matters</a:t>
            </a:r>
          </a:p>
          <a:p>
            <a:r>
              <a:rPr lang="en-US" dirty="0" smtClean="0"/>
              <a:t>H proportional to 1/A^2 (from orifice </a:t>
            </a:r>
            <a:r>
              <a:rPr lang="en-US" dirty="0" err="1" smtClean="0"/>
              <a:t>eq</a:t>
            </a:r>
            <a:r>
              <a:rPr lang="en-US" dirty="0" smtClean="0"/>
              <a:t>)</a:t>
            </a:r>
          </a:p>
          <a:p>
            <a:r>
              <a:rPr lang="en-US" dirty="0" smtClean="0"/>
              <a:t>How do you get </a:t>
            </a:r>
            <a:r>
              <a:rPr lang="en-US" dirty="0" err="1" smtClean="0"/>
              <a:t>Pi.Q</a:t>
            </a:r>
            <a:r>
              <a:rPr lang="en-US" dirty="0" smtClean="0"/>
              <a:t> = 1?</a:t>
            </a:r>
          </a:p>
          <a:p>
            <a:r>
              <a:rPr lang="en-US" dirty="0" err="1" smtClean="0"/>
              <a:t>Hbar</a:t>
            </a:r>
            <a:r>
              <a:rPr lang="en-US" dirty="0" smtClean="0"/>
              <a:t>&gt; </a:t>
            </a:r>
            <a:r>
              <a:rPr lang="en-US" dirty="0" err="1" smtClean="0"/>
              <a:t>dH</a:t>
            </a:r>
            <a:endParaRPr lang="en-US" dirty="0" smtClean="0"/>
          </a:p>
          <a:p>
            <a:r>
              <a:rPr lang="en-US" dirty="0" err="1" smtClean="0"/>
              <a:t>Ajet</a:t>
            </a:r>
            <a:r>
              <a:rPr lang="en-US" dirty="0" smtClean="0"/>
              <a:t>&lt;</a:t>
            </a:r>
            <a:r>
              <a:rPr lang="en-US" dirty="0" err="1" smtClean="0"/>
              <a:t>Apipe</a:t>
            </a:r>
            <a:endParaRPr lang="en-US" dirty="0" smtClean="0"/>
          </a:p>
          <a:p>
            <a:endParaRPr lang="en-US" dirty="0"/>
          </a:p>
        </p:txBody>
      </p:sp>
    </p:spTree>
    <p:extLst>
      <p:ext uri="{BB962C8B-B14F-4D97-AF65-F5344CB8AC3E}">
        <p14:creationId xmlns:p14="http://schemas.microsoft.com/office/powerpoint/2010/main" val="342101106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5715000" cy="1143000"/>
          </a:xfrm>
        </p:spPr>
        <p:txBody>
          <a:bodyPr/>
          <a:lstStyle/>
          <a:p>
            <a:r>
              <a:rPr lang="en-US" dirty="0" smtClean="0"/>
              <a:t>Importance of Area Ratio </a:t>
            </a:r>
            <a:endParaRPr lang="en-US" dirty="0"/>
          </a:p>
        </p:txBody>
      </p:sp>
      <p:graphicFrame>
        <p:nvGraphicFramePr>
          <p:cNvPr id="5" name="Object 3"/>
          <p:cNvGraphicFramePr>
            <a:graphicFrameLocks noChangeAspect="1"/>
          </p:cNvGraphicFramePr>
          <p:nvPr/>
        </p:nvGraphicFramePr>
        <p:xfrm>
          <a:off x="3175000" y="2209800"/>
          <a:ext cx="482600" cy="800100"/>
        </p:xfrm>
        <a:graphic>
          <a:graphicData uri="http://schemas.openxmlformats.org/presentationml/2006/ole">
            <mc:AlternateContent xmlns:mc="http://schemas.openxmlformats.org/markup-compatibility/2006">
              <mc:Choice xmlns:v="urn:schemas-microsoft-com:vml" Requires="v">
                <p:oleObj spid="_x0000_s295960" name="Equation" r:id="rId4" imgW="482400" imgH="799920" progId="Equation.DSMT4">
                  <p:embed/>
                </p:oleObj>
              </mc:Choice>
              <mc:Fallback>
                <p:oleObj name="Equation" r:id="rId4" imgW="482400" imgH="79992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5000" y="2209800"/>
                        <a:ext cx="482600" cy="800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7"/>
          <p:cNvPicPr>
            <a:picLocks noChangeAspect="1" noChangeArrowheads="1"/>
          </p:cNvPicPr>
          <p:nvPr/>
        </p:nvPicPr>
        <p:blipFill>
          <a:blip r:embed="rId6" cstate="print"/>
          <a:srcRect/>
          <a:stretch>
            <a:fillRect/>
          </a:stretch>
        </p:blipFill>
        <p:spPr bwMode="auto">
          <a:xfrm>
            <a:off x="6477000" y="228600"/>
            <a:ext cx="2590800" cy="1068388"/>
          </a:xfrm>
          <a:prstGeom prst="rect">
            <a:avLst/>
          </a:prstGeom>
          <a:noFill/>
          <a:ln w="12700">
            <a:noFill/>
            <a:miter lim="800000"/>
            <a:headEnd type="none" w="lg" len="med"/>
            <a:tailEnd type="none" w="lg" len="med"/>
          </a:ln>
          <a:effectLst/>
        </p:spPr>
      </p:pic>
      <p:graphicFrame>
        <p:nvGraphicFramePr>
          <p:cNvPr id="295941" name="Object 3"/>
          <p:cNvGraphicFramePr>
            <a:graphicFrameLocks noChangeAspect="1"/>
          </p:cNvGraphicFramePr>
          <p:nvPr/>
        </p:nvGraphicFramePr>
        <p:xfrm>
          <a:off x="5943600" y="533400"/>
          <a:ext cx="482600" cy="800100"/>
        </p:xfrm>
        <a:graphic>
          <a:graphicData uri="http://schemas.openxmlformats.org/presentationml/2006/ole">
            <mc:AlternateContent xmlns:mc="http://schemas.openxmlformats.org/markup-compatibility/2006">
              <mc:Choice xmlns:v="urn:schemas-microsoft-com:vml" Requires="v">
                <p:oleObj spid="_x0000_s295961" name="Equation" r:id="rId7" imgW="482400" imgH="799920" progId="Equation.DSMT4">
                  <p:embed/>
                </p:oleObj>
              </mc:Choice>
              <mc:Fallback>
                <p:oleObj name="Equation" r:id="rId7" imgW="482400" imgH="799920" progId="Equation.DSMT4">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533400"/>
                        <a:ext cx="482600" cy="800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Box 8"/>
          <p:cNvSpPr txBox="1"/>
          <p:nvPr/>
        </p:nvSpPr>
        <p:spPr>
          <a:xfrm>
            <a:off x="6477000" y="2895600"/>
            <a:ext cx="2667000" cy="1384995"/>
          </a:xfrm>
          <a:prstGeom prst="rect">
            <a:avLst/>
          </a:prstGeom>
          <a:noFill/>
        </p:spPr>
        <p:txBody>
          <a:bodyPr wrap="square" rtlCol="0">
            <a:spAutoFit/>
          </a:bodyPr>
          <a:lstStyle/>
          <a:p>
            <a:r>
              <a:rPr lang="en-US" dirty="0" smtClean="0"/>
              <a:t>Effect of pressure recovery</a:t>
            </a:r>
            <a:endParaRPr lang="en-US" dirty="0"/>
          </a:p>
        </p:txBody>
      </p:sp>
      <p:pic>
        <p:nvPicPr>
          <p:cNvPr id="12" name="Picture 10"/>
          <p:cNvPicPr>
            <a:picLocks noChangeAspect="1" noChangeArrowheads="1"/>
          </p:cNvPicPr>
          <p:nvPr/>
        </p:nvPicPr>
        <p:blipFill>
          <a:blip r:embed="rId9" cstate="print"/>
          <a:srcRect/>
          <a:stretch>
            <a:fillRect/>
          </a:stretch>
        </p:blipFill>
        <p:spPr bwMode="auto">
          <a:xfrm>
            <a:off x="6248400" y="1905000"/>
            <a:ext cx="1152525" cy="962025"/>
          </a:xfrm>
          <a:prstGeom prst="rect">
            <a:avLst/>
          </a:prstGeom>
          <a:noFill/>
          <a:ln w="9525">
            <a:noFill/>
            <a:miter lim="800000"/>
            <a:headEnd/>
            <a:tailEnd/>
          </a:ln>
          <a:effectLst/>
        </p:spPr>
      </p:pic>
      <p:graphicFrame>
        <p:nvGraphicFramePr>
          <p:cNvPr id="295946" name="Object 10"/>
          <p:cNvGraphicFramePr>
            <a:graphicFrameLocks noChangeAspect="1"/>
          </p:cNvGraphicFramePr>
          <p:nvPr/>
        </p:nvGraphicFramePr>
        <p:xfrm>
          <a:off x="152400" y="1828800"/>
          <a:ext cx="6274400" cy="4724400"/>
        </p:xfrm>
        <a:graphic>
          <a:graphicData uri="http://schemas.openxmlformats.org/presentationml/2006/ole">
            <mc:AlternateContent xmlns:mc="http://schemas.openxmlformats.org/markup-compatibility/2006">
              <mc:Choice xmlns:v="urn:schemas-microsoft-com:vml" Requires="v">
                <p:oleObj spid="_x0000_s295962" name="Mathcad" r:id="rId10" imgW="4819680" imgH="3629160" progId="Mathcad">
                  <p:embed/>
                </p:oleObj>
              </mc:Choice>
              <mc:Fallback>
                <p:oleObj name="Mathcad" r:id="rId10" imgW="4819680" imgH="3629160" progId="Mathcad">
                  <p:embed/>
                  <p:pic>
                    <p:nvPicPr>
                      <p:cNvPr id="0"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 y="1828800"/>
                        <a:ext cx="6274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TextBox 14"/>
          <p:cNvSpPr txBox="1"/>
          <p:nvPr/>
        </p:nvSpPr>
        <p:spPr>
          <a:xfrm>
            <a:off x="7315200" y="2133600"/>
            <a:ext cx="902811" cy="523220"/>
          </a:xfrm>
          <a:prstGeom prst="rect">
            <a:avLst/>
          </a:prstGeom>
          <a:noFill/>
        </p:spPr>
        <p:txBody>
          <a:bodyPr wrap="none" rtlCol="0">
            <a:spAutoFit/>
          </a:bodyPr>
          <a:lstStyle/>
          <a:p>
            <a:r>
              <a:rPr lang="en-US" dirty="0" smtClean="0"/>
              <a:t>ports</a:t>
            </a:r>
            <a:endParaRPr lang="en-US" dirty="0"/>
          </a:p>
        </p:txBody>
      </p:sp>
      <p:graphicFrame>
        <p:nvGraphicFramePr>
          <p:cNvPr id="295947" name="Object 11"/>
          <p:cNvGraphicFramePr>
            <a:graphicFrameLocks noChangeAspect="1"/>
          </p:cNvGraphicFramePr>
          <p:nvPr/>
        </p:nvGraphicFramePr>
        <p:xfrm>
          <a:off x="6477000" y="4724400"/>
          <a:ext cx="2082800" cy="927100"/>
        </p:xfrm>
        <a:graphic>
          <a:graphicData uri="http://schemas.openxmlformats.org/presentationml/2006/ole">
            <mc:AlternateContent xmlns:mc="http://schemas.openxmlformats.org/markup-compatibility/2006">
              <mc:Choice xmlns:v="urn:schemas-microsoft-com:vml" Requires="v">
                <p:oleObj spid="_x0000_s295963" name="Equation" r:id="rId12" imgW="2082600" imgH="927000" progId="Equation.DSMT4">
                  <p:embed/>
                </p:oleObj>
              </mc:Choice>
              <mc:Fallback>
                <p:oleObj name="Equation" r:id="rId12" imgW="2082600" imgH="927000" progId="Equation.DSMT4">
                  <p:embed/>
                  <p:pic>
                    <p:nvPicPr>
                      <p:cNvPr id="0" name="Picture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77000" y="4724400"/>
                        <a:ext cx="208280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95950" name="Picture 14"/>
          <p:cNvPicPr>
            <a:picLocks noChangeAspect="1" noChangeArrowheads="1"/>
          </p:cNvPicPr>
          <p:nvPr/>
        </p:nvPicPr>
        <p:blipFill>
          <a:blip r:embed="rId14" cstate="print"/>
          <a:srcRect/>
          <a:stretch>
            <a:fillRect/>
          </a:stretch>
        </p:blipFill>
        <p:spPr bwMode="auto">
          <a:xfrm>
            <a:off x="6629400" y="5715000"/>
            <a:ext cx="1447800" cy="617963"/>
          </a:xfrm>
          <a:prstGeom prst="rect">
            <a:avLst/>
          </a:prstGeom>
          <a:noFill/>
          <a:ln w="9525">
            <a:noFill/>
            <a:miter lim="800000"/>
            <a:headEnd/>
            <a:tailEnd/>
          </a:ln>
          <a:effectLst/>
        </p:spPr>
      </p:pic>
      <p:cxnSp>
        <p:nvCxnSpPr>
          <p:cNvPr id="21" name="Straight Arrow Connector 20"/>
          <p:cNvCxnSpPr>
            <a:endCxn id="295950" idx="1"/>
          </p:cNvCxnSpPr>
          <p:nvPr/>
        </p:nvCxnSpPr>
        <p:spPr bwMode="auto">
          <a:xfrm rot="16200000" flipH="1">
            <a:off x="4417509" y="3812091"/>
            <a:ext cx="3814182" cy="609600"/>
          </a:xfrm>
          <a:prstGeom prst="curvedConnector2">
            <a:avLst/>
          </a:prstGeom>
          <a:noFill/>
          <a:ln w="12700" cap="flat" cmpd="sng" algn="ctr">
            <a:solidFill>
              <a:schemeClr val="tx2"/>
            </a:solidFill>
            <a:prstDash val="solid"/>
            <a:round/>
            <a:headEnd type="none" w="lg" len="med"/>
            <a:tailEnd type="arrow"/>
          </a:ln>
          <a:effectLst/>
        </p:spPr>
      </p:cxn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more Issue: </a:t>
            </a:r>
            <a:r>
              <a:rPr lang="en-US" i="1" dirty="0" smtClean="0"/>
              <a:t>Vena </a:t>
            </a:r>
            <a:r>
              <a:rPr lang="en-US" i="1" dirty="0" err="1" smtClean="0"/>
              <a:t>Contracta</a:t>
            </a:r>
            <a:r>
              <a:rPr lang="en-US" i="1" dirty="0" smtClean="0"/>
              <a:t> </a:t>
            </a:r>
            <a:r>
              <a:rPr lang="en-US" dirty="0" smtClean="0"/>
              <a:t>with High Velocity Manifold</a:t>
            </a:r>
            <a:endParaRPr lang="en-US" dirty="0"/>
          </a:p>
        </p:txBody>
      </p:sp>
      <p:sp>
        <p:nvSpPr>
          <p:cNvPr id="3" name="Content Placeholder 2"/>
          <p:cNvSpPr>
            <a:spLocks noGrp="1"/>
          </p:cNvSpPr>
          <p:nvPr>
            <p:ph idx="1"/>
          </p:nvPr>
        </p:nvSpPr>
        <p:spPr/>
        <p:txBody>
          <a:bodyPr/>
          <a:lstStyle/>
          <a:p>
            <a:r>
              <a:rPr lang="en-US" dirty="0" smtClean="0"/>
              <a:t>The </a:t>
            </a:r>
            <a:r>
              <a:rPr lang="en-US" i="1" dirty="0" smtClean="0"/>
              <a:t>vena </a:t>
            </a:r>
            <a:r>
              <a:rPr lang="en-US" i="1" dirty="0" err="1" smtClean="0"/>
              <a:t>contracta</a:t>
            </a:r>
            <a:r>
              <a:rPr lang="en-US" dirty="0" smtClean="0"/>
              <a:t> at each port must be much more pronounced (small </a:t>
            </a:r>
            <a:r>
              <a:rPr lang="en-US" i="1" dirty="0" err="1" smtClean="0">
                <a:latin typeface="Symbol" pitchFamily="18" charset="2"/>
              </a:rPr>
              <a:t>P</a:t>
            </a:r>
            <a:r>
              <a:rPr lang="en-US" i="1" baseline="-25000" dirty="0" err="1" smtClean="0"/>
              <a:t>vc</a:t>
            </a:r>
            <a:r>
              <a:rPr lang="en-US" dirty="0" smtClean="0"/>
              <a:t>) when the velocity inside the manifold is high.</a:t>
            </a:r>
          </a:p>
          <a:p>
            <a:r>
              <a:rPr lang="en-US" dirty="0" smtClean="0"/>
              <a:t>If the </a:t>
            </a:r>
            <a:r>
              <a:rPr lang="en-US" i="1" dirty="0" smtClean="0"/>
              <a:t>vena </a:t>
            </a:r>
            <a:r>
              <a:rPr lang="en-US" i="1" dirty="0" err="1" smtClean="0"/>
              <a:t>contracta</a:t>
            </a:r>
            <a:r>
              <a:rPr lang="en-US" i="1" dirty="0" smtClean="0"/>
              <a:t>, </a:t>
            </a:r>
            <a:r>
              <a:rPr lang="en-US" i="1" dirty="0" err="1" smtClean="0">
                <a:latin typeface="Symbol" pitchFamily="18" charset="2"/>
              </a:rPr>
              <a:t>P</a:t>
            </a:r>
            <a:r>
              <a:rPr lang="en-US" i="1" baseline="-25000" dirty="0" err="1" smtClean="0"/>
              <a:t>vc</a:t>
            </a:r>
            <a:r>
              <a:rPr lang="en-US" i="1" dirty="0" smtClean="0"/>
              <a:t>,</a:t>
            </a:r>
            <a:r>
              <a:rPr lang="en-US" dirty="0" smtClean="0"/>
              <a:t> is smaller, then the velocities are higher and the energy dissipation rate is higher. </a:t>
            </a:r>
          </a:p>
          <a:p>
            <a:r>
              <a:rPr lang="en-US" dirty="0" smtClean="0"/>
              <a:t>This requires further investigation</a:t>
            </a:r>
            <a:endParaRPr lang="en-US" dirty="0"/>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noFill/>
          <a:ln/>
        </p:spPr>
        <p:txBody>
          <a:bodyPr/>
          <a:lstStyle/>
          <a:p>
            <a:r>
              <a:rPr lang="en-US" dirty="0" smtClean="0"/>
              <a:t>Manifold Conclusions</a:t>
            </a:r>
          </a:p>
        </p:txBody>
      </p:sp>
      <p:sp>
        <p:nvSpPr>
          <p:cNvPr id="224259" name="Rectangle 3"/>
          <p:cNvSpPr>
            <a:spLocks noGrp="1" noChangeArrowheads="1"/>
          </p:cNvSpPr>
          <p:nvPr>
            <p:ph idx="1"/>
          </p:nvPr>
        </p:nvSpPr>
        <p:spPr/>
        <p:txBody>
          <a:bodyPr/>
          <a:lstStyle/>
          <a:p>
            <a:r>
              <a:rPr lang="en-US" sz="2800" dirty="0" smtClean="0"/>
              <a:t>Outlet manifolds (launder) require an iterative design to get the manifold diameter</a:t>
            </a:r>
          </a:p>
          <a:p>
            <a:r>
              <a:rPr lang="en-US" sz="2800" dirty="0" smtClean="0"/>
              <a:t>Inlet manifold design has complex constraints…</a:t>
            </a:r>
          </a:p>
          <a:p>
            <a:pPr lvl="1"/>
            <a:r>
              <a:rPr lang="en-US" sz="2400" dirty="0" smtClean="0"/>
              <a:t>Avoid breaking flocs</a:t>
            </a:r>
          </a:p>
          <a:p>
            <a:pPr lvl="1"/>
            <a:r>
              <a:rPr lang="en-US" sz="2400" dirty="0" smtClean="0"/>
              <a:t>Don’t let flocs settle (ignore if ports are on bottom)</a:t>
            </a:r>
          </a:p>
          <a:p>
            <a:pPr lvl="1"/>
            <a:r>
              <a:rPr lang="en-US" sz="2400" dirty="0" smtClean="0"/>
              <a:t>Distribute flow uniformly</a:t>
            </a:r>
          </a:p>
          <a:p>
            <a:pPr lvl="1"/>
            <a:r>
              <a:rPr lang="en-US" sz="2400" dirty="0" smtClean="0"/>
              <a:t>Eliminate horizontal velocity in the </a:t>
            </a:r>
            <a:r>
              <a:rPr lang="en-US" sz="2400" dirty="0" err="1" smtClean="0"/>
              <a:t>sed</a:t>
            </a:r>
            <a:r>
              <a:rPr lang="en-US" sz="2400" dirty="0" smtClean="0"/>
              <a:t> tank</a:t>
            </a:r>
          </a:p>
          <a:p>
            <a:pPr lvl="1"/>
            <a:r>
              <a:rPr lang="en-US" sz="2400" dirty="0" smtClean="0"/>
              <a:t>Produce jets to </a:t>
            </a:r>
            <a:r>
              <a:rPr lang="en-US" sz="2400" dirty="0" err="1" smtClean="0"/>
              <a:t>resuspend</a:t>
            </a:r>
            <a:r>
              <a:rPr lang="en-US" sz="2400" dirty="0" smtClean="0"/>
              <a:t> flocs to form floc blanket</a:t>
            </a:r>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z="4000" smtClean="0"/>
              <a:t>Head loss in an AguaClara Plant</a:t>
            </a:r>
            <a:endParaRPr lang="en-US" sz="4000"/>
          </a:p>
        </p:txBody>
      </p:sp>
      <p:sp>
        <p:nvSpPr>
          <p:cNvPr id="41987" name="Rectangle 3"/>
          <p:cNvSpPr>
            <a:spLocks noGrp="1" noChangeArrowheads="1"/>
          </p:cNvSpPr>
          <p:nvPr>
            <p:ph idx="1"/>
          </p:nvPr>
        </p:nvSpPr>
        <p:spPr>
          <a:xfrm>
            <a:off x="1524000" y="4495800"/>
            <a:ext cx="7010400" cy="1981200"/>
          </a:xfrm>
        </p:spPr>
        <p:txBody>
          <a:bodyPr/>
          <a:lstStyle/>
          <a:p>
            <a:r>
              <a:rPr lang="en-US" sz="2800" smtClean="0"/>
              <a:t>Why isn’t there much head loss between the flocculator and the launder pipe?</a:t>
            </a:r>
          </a:p>
          <a:p>
            <a:r>
              <a:rPr lang="en-US" sz="2800" smtClean="0"/>
              <a:t>How do we ensure that the flow divides equally between sedimentation tanks?</a:t>
            </a:r>
            <a:endParaRPr lang="en-US" sz="2800"/>
          </a:p>
        </p:txBody>
      </p:sp>
      <p:pic>
        <p:nvPicPr>
          <p:cNvPr id="5" name="Picture 4" descr="50 lps plant 4.png"/>
          <p:cNvPicPr>
            <a:picLocks noChangeAspect="1"/>
          </p:cNvPicPr>
          <p:nvPr/>
        </p:nvPicPr>
        <p:blipFill>
          <a:blip r:embed="rId3" cstate="print"/>
          <a:srcRect l="7324" t="17902" r="23102" b="21882"/>
          <a:stretch>
            <a:fillRect/>
          </a:stretch>
        </p:blipFill>
        <p:spPr>
          <a:xfrm>
            <a:off x="4343400" y="1676400"/>
            <a:ext cx="4343400" cy="2819400"/>
          </a:xfrm>
          <a:prstGeom prst="rect">
            <a:avLst/>
          </a:prstGeom>
        </p:spPr>
      </p:pic>
      <p:pic>
        <p:nvPicPr>
          <p:cNvPr id="91139" name="Picture 3"/>
          <p:cNvPicPr>
            <a:picLocks noChangeAspect="1" noChangeArrowheads="1"/>
          </p:cNvPicPr>
          <p:nvPr/>
        </p:nvPicPr>
        <p:blipFill>
          <a:blip r:embed="rId4" cstate="print"/>
          <a:srcRect l="19231" t="78433" r="9763"/>
          <a:stretch>
            <a:fillRect/>
          </a:stretch>
        </p:blipFill>
        <p:spPr bwMode="auto">
          <a:xfrm>
            <a:off x="1219200" y="2362200"/>
            <a:ext cx="2286000" cy="1096963"/>
          </a:xfrm>
          <a:prstGeom prst="rect">
            <a:avLst/>
          </a:prstGeom>
          <a:noFill/>
          <a:ln w="9525">
            <a:noFill/>
            <a:miter lim="800000"/>
            <a:headEnd/>
            <a:tailEnd/>
          </a:ln>
          <a:effectLst/>
        </p:spPr>
      </p:pic>
      <p:pic>
        <p:nvPicPr>
          <p:cNvPr id="11" name="Picture 3"/>
          <p:cNvPicPr>
            <a:picLocks noChangeAspect="1" noChangeArrowheads="1"/>
          </p:cNvPicPr>
          <p:nvPr/>
        </p:nvPicPr>
        <p:blipFill>
          <a:blip r:embed="rId4" cstate="print"/>
          <a:srcRect r="76331" b="25094"/>
          <a:stretch>
            <a:fillRect/>
          </a:stretch>
        </p:blipFill>
        <p:spPr bwMode="auto">
          <a:xfrm>
            <a:off x="76200" y="2297668"/>
            <a:ext cx="762000" cy="3810000"/>
          </a:xfrm>
          <a:prstGeom prst="rect">
            <a:avLst/>
          </a:prstGeom>
          <a:noFill/>
          <a:ln w="9525">
            <a:noFill/>
            <a:miter lim="800000"/>
            <a:headEnd/>
            <a:tailEnd/>
          </a:ln>
          <a:effectLst/>
        </p:spPr>
      </p:pic>
      <p:pic>
        <p:nvPicPr>
          <p:cNvPr id="91140" name="Picture 4"/>
          <p:cNvPicPr>
            <a:picLocks noChangeAspect="1" noChangeArrowheads="1"/>
          </p:cNvPicPr>
          <p:nvPr/>
        </p:nvPicPr>
        <p:blipFill>
          <a:blip r:embed="rId5" cstate="print"/>
          <a:srcRect l="14201" t="7885" r="73964" b="25094"/>
          <a:stretch>
            <a:fillRect/>
          </a:stretch>
        </p:blipFill>
        <p:spPr bwMode="auto">
          <a:xfrm>
            <a:off x="762000" y="1828800"/>
            <a:ext cx="480060" cy="4295246"/>
          </a:xfrm>
          <a:prstGeom prst="rect">
            <a:avLst/>
          </a:prstGeom>
          <a:noFill/>
          <a:ln w="9525">
            <a:noFill/>
            <a:miter lim="800000"/>
            <a:headEnd/>
            <a:tailEnd/>
          </a:ln>
          <a:effectLst/>
        </p:spPr>
      </p:pic>
      <p:sp>
        <p:nvSpPr>
          <p:cNvPr id="35" name="TextBox 34"/>
          <p:cNvSpPr txBox="1"/>
          <p:nvPr/>
        </p:nvSpPr>
        <p:spPr>
          <a:xfrm>
            <a:off x="533400" y="6183868"/>
            <a:ext cx="415498" cy="369332"/>
          </a:xfrm>
          <a:prstGeom prst="rect">
            <a:avLst/>
          </a:prstGeom>
          <a:noFill/>
        </p:spPr>
        <p:txBody>
          <a:bodyPr wrap="none" rtlCol="0">
            <a:spAutoFit/>
          </a:bodyPr>
          <a:lstStyle/>
          <a:p>
            <a:r>
              <a:rPr lang="es-GT" sz="1800" dirty="0" smtClean="0"/>
              <a:t>10</a:t>
            </a:r>
            <a:endParaRPr lang="es-GT" sz="1800" dirty="0"/>
          </a:p>
        </p:txBody>
      </p:sp>
      <p:sp>
        <p:nvSpPr>
          <p:cNvPr id="36" name="TextBox 35"/>
          <p:cNvSpPr txBox="1"/>
          <p:nvPr/>
        </p:nvSpPr>
        <p:spPr>
          <a:xfrm>
            <a:off x="914400" y="6183868"/>
            <a:ext cx="415498" cy="369332"/>
          </a:xfrm>
          <a:prstGeom prst="rect">
            <a:avLst/>
          </a:prstGeom>
          <a:noFill/>
        </p:spPr>
        <p:txBody>
          <a:bodyPr wrap="none" rtlCol="0">
            <a:spAutoFit/>
          </a:bodyPr>
          <a:lstStyle/>
          <a:p>
            <a:r>
              <a:rPr lang="es-GT" sz="1800" dirty="0" smtClean="0"/>
              <a:t>50</a:t>
            </a:r>
            <a:endParaRPr lang="es-GT" sz="1800" dirty="0"/>
          </a:p>
        </p:txBody>
      </p:sp>
      <p:sp>
        <p:nvSpPr>
          <p:cNvPr id="37" name="TextBox 36"/>
          <p:cNvSpPr txBox="1"/>
          <p:nvPr/>
        </p:nvSpPr>
        <p:spPr>
          <a:xfrm>
            <a:off x="685800" y="6488668"/>
            <a:ext cx="492443" cy="369332"/>
          </a:xfrm>
          <a:prstGeom prst="rect">
            <a:avLst/>
          </a:prstGeom>
          <a:noFill/>
        </p:spPr>
        <p:txBody>
          <a:bodyPr wrap="none" rtlCol="0">
            <a:spAutoFit/>
          </a:bodyPr>
          <a:lstStyle/>
          <a:p>
            <a:r>
              <a:rPr lang="es-GT" sz="1800" dirty="0" smtClean="0"/>
              <a:t>L/s</a:t>
            </a:r>
            <a:endParaRPr lang="es-GT" sz="1800" dirty="0"/>
          </a:p>
        </p:txBody>
      </p:sp>
      <p:sp>
        <p:nvSpPr>
          <p:cNvPr id="17" name="TextBox 16"/>
          <p:cNvSpPr txBox="1"/>
          <p:nvPr/>
        </p:nvSpPr>
        <p:spPr>
          <a:xfrm>
            <a:off x="1524000" y="2399488"/>
            <a:ext cx="1905000" cy="1015663"/>
          </a:xfrm>
          <a:prstGeom prst="rect">
            <a:avLst/>
          </a:prstGeom>
          <a:solidFill>
            <a:schemeClr val="bg1"/>
          </a:solidFill>
        </p:spPr>
        <p:txBody>
          <a:bodyPr wrap="square" rtlCol="0">
            <a:spAutoFit/>
          </a:bodyPr>
          <a:lstStyle/>
          <a:p>
            <a:r>
              <a:rPr lang="en-US" sz="1200" dirty="0" smtClean="0"/>
              <a:t>Rapid Mix Orifice</a:t>
            </a:r>
          </a:p>
          <a:p>
            <a:r>
              <a:rPr lang="en-US" sz="1200" dirty="0" smtClean="0"/>
              <a:t>Rapid Mix Pipe</a:t>
            </a:r>
          </a:p>
          <a:p>
            <a:r>
              <a:rPr lang="en-US" sz="1200" dirty="0" smtClean="0"/>
              <a:t>Flocculator</a:t>
            </a:r>
          </a:p>
          <a:p>
            <a:r>
              <a:rPr lang="en-US" sz="1200" dirty="0" smtClean="0"/>
              <a:t>Launder</a:t>
            </a:r>
          </a:p>
          <a:p>
            <a:r>
              <a:rPr lang="en-US" sz="1200" dirty="0" smtClean="0"/>
              <a:t>Settled water weir</a:t>
            </a:r>
            <a:endParaRPr lang="en-US" sz="1200" dirty="0"/>
          </a:p>
        </p:txBody>
      </p:sp>
      <p:cxnSp>
        <p:nvCxnSpPr>
          <p:cNvPr id="15" name="Straight Arrow Connector 14"/>
          <p:cNvCxnSpPr/>
          <p:nvPr/>
        </p:nvCxnSpPr>
        <p:spPr bwMode="auto">
          <a:xfrm flipV="1">
            <a:off x="2819400" y="2286000"/>
            <a:ext cx="1905000" cy="228600"/>
          </a:xfrm>
          <a:prstGeom prst="straightConnector1">
            <a:avLst/>
          </a:prstGeom>
          <a:noFill/>
          <a:ln w="38100" cap="flat" cmpd="sng" algn="ctr">
            <a:solidFill>
              <a:schemeClr val="accent1"/>
            </a:solidFill>
            <a:prstDash val="solid"/>
            <a:round/>
            <a:headEnd type="none" w="lg" len="med"/>
            <a:tailEnd type="arrow"/>
          </a:ln>
          <a:effectLst/>
        </p:spPr>
      </p:cxnSp>
      <p:cxnSp>
        <p:nvCxnSpPr>
          <p:cNvPr id="16" name="Straight Arrow Connector 15"/>
          <p:cNvCxnSpPr/>
          <p:nvPr/>
        </p:nvCxnSpPr>
        <p:spPr bwMode="auto">
          <a:xfrm>
            <a:off x="2667000" y="2743200"/>
            <a:ext cx="2057400" cy="1588"/>
          </a:xfrm>
          <a:prstGeom prst="bentConnector3">
            <a:avLst>
              <a:gd name="adj1" fmla="val 50000"/>
            </a:avLst>
          </a:prstGeom>
          <a:noFill/>
          <a:ln w="38100" cap="flat" cmpd="sng" algn="ctr">
            <a:solidFill>
              <a:schemeClr val="accent1"/>
            </a:solidFill>
            <a:prstDash val="solid"/>
            <a:round/>
            <a:headEnd type="none" w="lg" len="med"/>
            <a:tailEnd type="arrow"/>
          </a:ln>
          <a:effectLst/>
        </p:spPr>
      </p:cxnSp>
      <p:cxnSp>
        <p:nvCxnSpPr>
          <p:cNvPr id="20" name="Straight Arrow Connector 15"/>
          <p:cNvCxnSpPr/>
          <p:nvPr/>
        </p:nvCxnSpPr>
        <p:spPr bwMode="auto">
          <a:xfrm>
            <a:off x="2438400" y="2895600"/>
            <a:ext cx="2590800" cy="457200"/>
          </a:xfrm>
          <a:prstGeom prst="bentConnector3">
            <a:avLst>
              <a:gd name="adj1" fmla="val 79287"/>
            </a:avLst>
          </a:prstGeom>
          <a:noFill/>
          <a:ln w="38100" cap="flat" cmpd="sng" algn="ctr">
            <a:solidFill>
              <a:schemeClr val="accent1"/>
            </a:solidFill>
            <a:prstDash val="solid"/>
            <a:round/>
            <a:headEnd type="none" w="lg" len="med"/>
            <a:tailEnd type="arrow"/>
          </a:ln>
          <a:effectLst/>
        </p:spPr>
      </p:cxnSp>
      <p:cxnSp>
        <p:nvCxnSpPr>
          <p:cNvPr id="25" name="Straight Arrow Connector 15"/>
          <p:cNvCxnSpPr/>
          <p:nvPr/>
        </p:nvCxnSpPr>
        <p:spPr bwMode="auto">
          <a:xfrm>
            <a:off x="2209800" y="3124200"/>
            <a:ext cx="5562600" cy="457200"/>
          </a:xfrm>
          <a:prstGeom prst="bentConnector3">
            <a:avLst>
              <a:gd name="adj1" fmla="val 35310"/>
            </a:avLst>
          </a:prstGeom>
          <a:noFill/>
          <a:ln w="38100" cap="flat" cmpd="sng" algn="ctr">
            <a:solidFill>
              <a:schemeClr val="accent1"/>
            </a:solidFill>
            <a:prstDash val="solid"/>
            <a:round/>
            <a:headEnd type="none" w="lg" len="med"/>
            <a:tailEnd type="arrow"/>
          </a:ln>
          <a:effectLst/>
        </p:spPr>
      </p:cxnSp>
      <p:sp>
        <p:nvSpPr>
          <p:cNvPr id="33" name="Freeform 32"/>
          <p:cNvSpPr/>
          <p:nvPr/>
        </p:nvSpPr>
        <p:spPr bwMode="auto">
          <a:xfrm>
            <a:off x="2819401" y="2838856"/>
            <a:ext cx="5282012" cy="1047344"/>
          </a:xfrm>
          <a:custGeom>
            <a:avLst/>
            <a:gdLst>
              <a:gd name="connsiteX0" fmla="*/ 0 w 5131750"/>
              <a:gd name="connsiteY0" fmla="*/ 435836 h 1138015"/>
              <a:gd name="connsiteX1" fmla="*/ 1375873 w 5131750"/>
              <a:gd name="connsiteY1" fmla="*/ 1051133 h 1138015"/>
              <a:gd name="connsiteX2" fmla="*/ 4580546 w 5131750"/>
              <a:gd name="connsiteY2" fmla="*/ 957129 h 1138015"/>
              <a:gd name="connsiteX3" fmla="*/ 4683095 w 5131750"/>
              <a:gd name="connsiteY3" fmla="*/ 0 h 1138015"/>
              <a:gd name="connsiteX0" fmla="*/ 0 w 5131750"/>
              <a:gd name="connsiteY0" fmla="*/ 435836 h 1138015"/>
              <a:gd name="connsiteX1" fmla="*/ 1375873 w 5131750"/>
              <a:gd name="connsiteY1" fmla="*/ 1051133 h 1138015"/>
              <a:gd name="connsiteX2" fmla="*/ 4580546 w 5131750"/>
              <a:gd name="connsiteY2" fmla="*/ 957129 h 1138015"/>
              <a:gd name="connsiteX3" fmla="*/ 4683095 w 5131750"/>
              <a:gd name="connsiteY3" fmla="*/ 0 h 1138015"/>
              <a:gd name="connsiteX0" fmla="*/ 0 w 5131750"/>
              <a:gd name="connsiteY0" fmla="*/ 435836 h 1051133"/>
              <a:gd name="connsiteX1" fmla="*/ 1375873 w 5131750"/>
              <a:gd name="connsiteY1" fmla="*/ 1051133 h 1051133"/>
              <a:gd name="connsiteX2" fmla="*/ 4580546 w 5131750"/>
              <a:gd name="connsiteY2" fmla="*/ 957129 h 1051133"/>
              <a:gd name="connsiteX3" fmla="*/ 4683095 w 5131750"/>
              <a:gd name="connsiteY3" fmla="*/ 0 h 1051133"/>
              <a:gd name="connsiteX0" fmla="*/ 0 w 4683095"/>
              <a:gd name="connsiteY0" fmla="*/ 435836 h 1051133"/>
              <a:gd name="connsiteX1" fmla="*/ 1375873 w 4683095"/>
              <a:gd name="connsiteY1" fmla="*/ 1051133 h 1051133"/>
              <a:gd name="connsiteX2" fmla="*/ 4580546 w 4683095"/>
              <a:gd name="connsiteY2" fmla="*/ 957129 h 1051133"/>
              <a:gd name="connsiteX3" fmla="*/ 4683095 w 4683095"/>
              <a:gd name="connsiteY3" fmla="*/ 0 h 1051133"/>
              <a:gd name="connsiteX0" fmla="*/ 0 w 4683095"/>
              <a:gd name="connsiteY0" fmla="*/ 435836 h 1051133"/>
              <a:gd name="connsiteX1" fmla="*/ 1375873 w 4683095"/>
              <a:gd name="connsiteY1" fmla="*/ 1051133 h 1051133"/>
              <a:gd name="connsiteX2" fmla="*/ 4582683 w 4683095"/>
              <a:gd name="connsiteY2" fmla="*/ 1031905 h 1051133"/>
              <a:gd name="connsiteX3" fmla="*/ 4683095 w 4683095"/>
              <a:gd name="connsiteY3" fmla="*/ 0 h 1051133"/>
              <a:gd name="connsiteX0" fmla="*/ 0 w 4683095"/>
              <a:gd name="connsiteY0" fmla="*/ 435836 h 1051133"/>
              <a:gd name="connsiteX1" fmla="*/ 1375873 w 4683095"/>
              <a:gd name="connsiteY1" fmla="*/ 1051133 h 1051133"/>
              <a:gd name="connsiteX2" fmla="*/ 4658883 w 4683095"/>
              <a:gd name="connsiteY2" fmla="*/ 1031905 h 1051133"/>
              <a:gd name="connsiteX3" fmla="*/ 4683095 w 4683095"/>
              <a:gd name="connsiteY3" fmla="*/ 0 h 1051133"/>
            </a:gdLst>
            <a:ahLst/>
            <a:cxnLst>
              <a:cxn ang="0">
                <a:pos x="connsiteX0" y="connsiteY0"/>
              </a:cxn>
              <a:cxn ang="0">
                <a:pos x="connsiteX1" y="connsiteY1"/>
              </a:cxn>
              <a:cxn ang="0">
                <a:pos x="connsiteX2" y="connsiteY2"/>
              </a:cxn>
              <a:cxn ang="0">
                <a:pos x="connsiteX3" y="connsiteY3"/>
              </a:cxn>
            </a:cxnLst>
            <a:rect l="l" t="t" r="r" b="b"/>
            <a:pathLst>
              <a:path w="4683095" h="1051133">
                <a:moveTo>
                  <a:pt x="0" y="435836"/>
                </a:moveTo>
                <a:lnTo>
                  <a:pt x="1375873" y="1051133"/>
                </a:lnTo>
                <a:lnTo>
                  <a:pt x="4658883" y="1031905"/>
                </a:lnTo>
                <a:lnTo>
                  <a:pt x="4683095" y="0"/>
                </a:lnTo>
              </a:path>
            </a:pathLst>
          </a:custGeom>
          <a:noFill/>
          <a:ln w="38100" cap="flat" cmpd="sng" algn="ctr">
            <a:solidFill>
              <a:schemeClr val="accent1"/>
            </a:solidFill>
            <a:prstDash val="solid"/>
            <a:round/>
            <a:headEnd type="none" w="lg" len="med"/>
            <a:tailEnd type="arrow" w="lg"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GT" sz="2800" b="1" i="0" u="none" strike="noStrike" cap="none" normalizeH="0" baseline="0" smtClean="0">
              <a:ln>
                <a:noFill/>
              </a:ln>
              <a:solidFill>
                <a:schemeClr val="tx1"/>
              </a:solidFill>
              <a:effectLst/>
              <a:latin typeface="Times New Roman" pitchFamily="18" charset="0"/>
            </a:endParaRPr>
          </a:p>
        </p:txBody>
      </p:sp>
      <p:sp>
        <p:nvSpPr>
          <p:cNvPr id="26" name="TextBox 25"/>
          <p:cNvSpPr txBox="1"/>
          <p:nvPr/>
        </p:nvSpPr>
        <p:spPr>
          <a:xfrm rot="16200000">
            <a:off x="-1206101" y="3952686"/>
            <a:ext cx="2935419" cy="400110"/>
          </a:xfrm>
          <a:prstGeom prst="rect">
            <a:avLst/>
          </a:prstGeom>
          <a:solidFill>
            <a:schemeClr val="bg1"/>
          </a:solidFill>
        </p:spPr>
        <p:txBody>
          <a:bodyPr wrap="none" rtlCol="0">
            <a:spAutoFit/>
          </a:bodyPr>
          <a:lstStyle/>
          <a:p>
            <a:r>
              <a:rPr lang="en-US" sz="2000" dirty="0" smtClean="0"/>
              <a:t>Cumulative head loss (cm)</a:t>
            </a:r>
            <a:endParaRPr lang="en-US" sz="2000" dirty="0"/>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63" name="Picture 11"/>
          <p:cNvPicPr>
            <a:picLocks noChangeAspect="1" noChangeArrowheads="1"/>
          </p:cNvPicPr>
          <p:nvPr/>
        </p:nvPicPr>
        <p:blipFill>
          <a:blip r:embed="rId4" cstate="print"/>
          <a:srcRect/>
          <a:stretch>
            <a:fillRect/>
          </a:stretch>
        </p:blipFill>
        <p:spPr bwMode="auto">
          <a:xfrm>
            <a:off x="6238875" y="1852613"/>
            <a:ext cx="2905125" cy="1706562"/>
          </a:xfrm>
          <a:prstGeom prst="rect">
            <a:avLst/>
          </a:prstGeom>
          <a:noFill/>
          <a:ln w="12700">
            <a:noFill/>
            <a:miter lim="800000"/>
            <a:headEnd type="none" w="lg" len="med"/>
            <a:tailEnd type="none" w="lg" len="med"/>
          </a:ln>
          <a:effectLst/>
        </p:spPr>
      </p:pic>
      <p:sp>
        <p:nvSpPr>
          <p:cNvPr id="74754" name="Rectangle 2"/>
          <p:cNvSpPr>
            <a:spLocks noGrp="1" noChangeArrowheads="1"/>
          </p:cNvSpPr>
          <p:nvPr>
            <p:ph type="title"/>
          </p:nvPr>
        </p:nvSpPr>
        <p:spPr>
          <a:xfrm>
            <a:off x="0" y="304800"/>
            <a:ext cx="9144000" cy="1143000"/>
          </a:xfrm>
          <a:effectLst/>
        </p:spPr>
        <p:txBody>
          <a:bodyPr/>
          <a:lstStyle/>
          <a:p>
            <a:r>
              <a:rPr lang="en-US" sz="3600" dirty="0" smtClean="0"/>
              <a:t>Settled Water Weir: Controls the Plant Level</a:t>
            </a:r>
            <a:endParaRPr lang="en-US" sz="3600" dirty="0"/>
          </a:p>
        </p:txBody>
      </p:sp>
      <p:graphicFrame>
        <p:nvGraphicFramePr>
          <p:cNvPr id="74756" name="Object 4">
            <a:hlinkClick r:id="" action="ppaction://ole?verb=0"/>
          </p:cNvPr>
          <p:cNvGraphicFramePr>
            <a:graphicFrameLocks/>
          </p:cNvGraphicFramePr>
          <p:nvPr/>
        </p:nvGraphicFramePr>
        <p:xfrm>
          <a:off x="215900" y="2133600"/>
          <a:ext cx="2570163" cy="709613"/>
        </p:xfrm>
        <a:graphic>
          <a:graphicData uri="http://schemas.openxmlformats.org/presentationml/2006/ole">
            <mc:AlternateContent xmlns:mc="http://schemas.openxmlformats.org/markup-compatibility/2006">
              <mc:Choice xmlns:v="urn:schemas-microsoft-com:vml" Requires="v">
                <p:oleObj spid="_x0000_s328718" name="Equation" r:id="rId5" imgW="2590560" imgH="736560" progId="Equation.DSMT4">
                  <p:embed/>
                </p:oleObj>
              </mc:Choice>
              <mc:Fallback>
                <p:oleObj name="Equation" r:id="rId5" imgW="2590560" imgH="736560" progId="Equation.DSMT4">
                  <p:embed/>
                  <p:pic>
                    <p:nvPicPr>
                      <p:cNvPr id="0" name="Picture 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900" y="2133600"/>
                        <a:ext cx="2570163" cy="70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59" name="Object 7">
            <a:hlinkClick r:id="" action="ppaction://ole?verb=0"/>
          </p:cNvPr>
          <p:cNvGraphicFramePr>
            <a:graphicFrameLocks/>
          </p:cNvGraphicFramePr>
          <p:nvPr/>
        </p:nvGraphicFramePr>
        <p:xfrm>
          <a:off x="139700" y="3276600"/>
          <a:ext cx="2443163" cy="808038"/>
        </p:xfrm>
        <a:graphic>
          <a:graphicData uri="http://schemas.openxmlformats.org/presentationml/2006/ole">
            <mc:AlternateContent xmlns:mc="http://schemas.openxmlformats.org/markup-compatibility/2006">
              <mc:Choice xmlns:v="urn:schemas-microsoft-com:vml" Requires="v">
                <p:oleObj spid="_x0000_s328719" name="Equation" r:id="rId7" imgW="2463480" imgH="838080" progId="Equation.DSMT4">
                  <p:embed/>
                </p:oleObj>
              </mc:Choice>
              <mc:Fallback>
                <p:oleObj name="Equation" r:id="rId7" imgW="2463480" imgH="838080" progId="Equation.DSMT4">
                  <p:embed/>
                  <p:pic>
                    <p:nvPicPr>
                      <p:cNvPr id="0" name="Picture 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9700" y="3276600"/>
                        <a:ext cx="2443163" cy="80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60" name="Object 8">
            <a:hlinkClick r:id="" action="ppaction://ole?verb=0"/>
          </p:cNvPr>
          <p:cNvGraphicFramePr>
            <a:graphicFrameLocks/>
          </p:cNvGraphicFramePr>
          <p:nvPr/>
        </p:nvGraphicFramePr>
        <p:xfrm>
          <a:off x="88900" y="4648200"/>
          <a:ext cx="4406900" cy="1603375"/>
        </p:xfrm>
        <a:graphic>
          <a:graphicData uri="http://schemas.openxmlformats.org/presentationml/2006/ole">
            <mc:AlternateContent xmlns:mc="http://schemas.openxmlformats.org/markup-compatibility/2006">
              <mc:Choice xmlns:v="urn:schemas-microsoft-com:vml" Requires="v">
                <p:oleObj spid="_x0000_s328720" name="Equation" r:id="rId9" imgW="4444920" imgH="1663560" progId="Equation.DSMT4">
                  <p:embed/>
                </p:oleObj>
              </mc:Choice>
              <mc:Fallback>
                <p:oleObj name="Equation" r:id="rId9" imgW="4444920" imgH="1663560" progId="Equation.DSMT4">
                  <p:embed/>
                  <p:pic>
                    <p:nvPicPr>
                      <p:cNvPr id="0" name="Picture 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900" y="4648200"/>
                        <a:ext cx="4406900"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4761" name="Picture 9"/>
          <p:cNvPicPr>
            <a:picLocks noChangeAspect="1" noChangeArrowheads="1"/>
          </p:cNvPicPr>
          <p:nvPr/>
        </p:nvPicPr>
        <p:blipFill>
          <a:blip r:embed="rId11" cstate="print"/>
          <a:srcRect/>
          <a:stretch>
            <a:fillRect/>
          </a:stretch>
        </p:blipFill>
        <p:spPr bwMode="auto">
          <a:xfrm>
            <a:off x="6096000" y="4148667"/>
            <a:ext cx="3048000" cy="2709333"/>
          </a:xfrm>
          <a:prstGeom prst="rect">
            <a:avLst/>
          </a:prstGeom>
          <a:noFill/>
          <a:ln w="12700">
            <a:noFill/>
            <a:miter lim="800000"/>
            <a:headEnd type="none" w="lg" len="med"/>
            <a:tailEnd type="none" w="lg" len="med"/>
          </a:ln>
          <a:effectLst/>
        </p:spPr>
      </p:pic>
      <p:sp>
        <p:nvSpPr>
          <p:cNvPr id="74762" name="Text Box 10"/>
          <p:cNvSpPr txBox="1">
            <a:spLocks noChangeArrowheads="1"/>
          </p:cNvSpPr>
          <p:nvPr/>
        </p:nvSpPr>
        <p:spPr bwMode="auto">
          <a:xfrm>
            <a:off x="2895600" y="2286000"/>
            <a:ext cx="3505200" cy="2308324"/>
          </a:xfrm>
          <a:prstGeom prst="rect">
            <a:avLst/>
          </a:prstGeom>
          <a:noFill/>
          <a:ln w="12700">
            <a:noFill/>
            <a:miter lim="800000"/>
            <a:headEnd type="none" w="lg" len="med"/>
            <a:tailEnd type="none" w="lg" len="med"/>
          </a:ln>
          <a:effectLst/>
        </p:spPr>
        <p:txBody>
          <a:bodyPr wrap="square">
            <a:spAutoFit/>
          </a:bodyPr>
          <a:lstStyle/>
          <a:p>
            <a:r>
              <a:rPr lang="en-US" sz="2400" b="0" dirty="0" smtClean="0"/>
              <a:t>With a maximum H of 5 cm the sedimentation tank water level can change a total of 10 cm! Launders have 5 cm of head loss also.</a:t>
            </a:r>
            <a:endParaRPr lang="en-US" sz="2400" b="0" dirty="0"/>
          </a:p>
        </p:txBody>
      </p:sp>
      <p:sp>
        <p:nvSpPr>
          <p:cNvPr id="9" name="TextBox 8"/>
          <p:cNvSpPr txBox="1"/>
          <p:nvPr/>
        </p:nvSpPr>
        <p:spPr>
          <a:xfrm>
            <a:off x="1371600" y="1752600"/>
            <a:ext cx="5346335" cy="400110"/>
          </a:xfrm>
          <a:prstGeom prst="rect">
            <a:avLst/>
          </a:prstGeom>
          <a:noFill/>
        </p:spPr>
        <p:txBody>
          <a:bodyPr wrap="none" rtlCol="0">
            <a:spAutoFit/>
          </a:bodyPr>
          <a:lstStyle/>
          <a:p>
            <a:r>
              <a:rPr lang="en-US" sz="2000" dirty="0" smtClean="0"/>
              <a:t>H is water level measured from the top of the weir</a:t>
            </a:r>
            <a:endParaRPr lang="en-US" sz="2000" dirty="0"/>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smtClean="0"/>
              <a:t>Hydraulic Conclusions</a:t>
            </a:r>
            <a:endParaRPr lang="en-US" dirty="0"/>
          </a:p>
        </p:txBody>
      </p:sp>
      <p:sp>
        <p:nvSpPr>
          <p:cNvPr id="70659" name="Rectangle 3"/>
          <p:cNvSpPr>
            <a:spLocks noGrp="1" noChangeArrowheads="1"/>
          </p:cNvSpPr>
          <p:nvPr>
            <p:ph idx="1"/>
          </p:nvPr>
        </p:nvSpPr>
        <p:spPr>
          <a:xfrm>
            <a:off x="685800" y="1981200"/>
            <a:ext cx="7772400" cy="4572000"/>
          </a:xfrm>
        </p:spPr>
        <p:txBody>
          <a:bodyPr/>
          <a:lstStyle/>
          <a:p>
            <a:r>
              <a:rPr lang="en-US" sz="2600" dirty="0" smtClean="0"/>
              <a:t>The water level in the plant is set by the settled water weir</a:t>
            </a:r>
          </a:p>
          <a:p>
            <a:r>
              <a:rPr lang="en-US" sz="2600" dirty="0" smtClean="0"/>
              <a:t>The most significant head loss in the sedimentation tank is the orifices in the launder</a:t>
            </a:r>
          </a:p>
          <a:p>
            <a:r>
              <a:rPr lang="en-US" sz="2600" dirty="0" smtClean="0"/>
              <a:t>The water level increases through the flocculator. </a:t>
            </a:r>
          </a:p>
          <a:p>
            <a:r>
              <a:rPr lang="en-US" sz="2600" dirty="0" smtClean="0"/>
              <a:t>The entrance tank water level is significantly higher than the flocculator due to head loss in the rapid mix orifice </a:t>
            </a:r>
          </a:p>
          <a:p>
            <a:r>
              <a:rPr lang="en-US" sz="2600" dirty="0" smtClean="0"/>
              <a:t>The stock tanks have to be even higher to be able to flow by gravity thru the chemical doser and into the entrance tank.</a:t>
            </a:r>
            <a:endParaRPr lang="en-US" sz="2600"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noFill/>
          <a:ln/>
        </p:spPr>
        <p:txBody>
          <a:bodyPr/>
          <a:lstStyle/>
          <a:p>
            <a:r>
              <a:rPr lang="en-US" sz="4000" smtClean="0"/>
              <a:t>How can we make water choose equally between several paths?</a:t>
            </a:r>
          </a:p>
        </p:txBody>
      </p:sp>
      <p:sp>
        <p:nvSpPr>
          <p:cNvPr id="173082" name="Rectangle 26"/>
          <p:cNvSpPr>
            <a:spLocks noGrp="1" noChangeArrowheads="1"/>
          </p:cNvSpPr>
          <p:nvPr>
            <p:ph idx="1"/>
          </p:nvPr>
        </p:nvSpPr>
        <p:spPr/>
        <p:txBody>
          <a:bodyPr/>
          <a:lstStyle/>
          <a:p>
            <a:r>
              <a:rPr lang="en-US" smtClean="0"/>
              <a:t>Draw a manifold with ports that you think would give unequal flow</a:t>
            </a:r>
          </a:p>
          <a:p>
            <a:endParaRPr lang="en-US" smtClean="0"/>
          </a:p>
          <a:p>
            <a:r>
              <a:rPr lang="en-US" smtClean="0"/>
              <a:t>Draw a manifold with ports that you think would give equal flow</a:t>
            </a:r>
          </a:p>
          <a:p>
            <a:endParaRPr lang="en-US" smtClean="0"/>
          </a:p>
          <a:p>
            <a:r>
              <a:rPr lang="en-US" smtClean="0"/>
              <a:t>What do you think is important?</a:t>
            </a:r>
          </a:p>
        </p:txBody>
      </p:sp>
      <p:pic>
        <p:nvPicPr>
          <p:cNvPr id="173083" name="Picture 27"/>
          <p:cNvPicPr>
            <a:picLocks noChangeAspect="1" noChangeArrowheads="1"/>
          </p:cNvPicPr>
          <p:nvPr/>
        </p:nvPicPr>
        <p:blipFill>
          <a:blip r:embed="rId3" cstate="print"/>
          <a:srcRect/>
          <a:stretch>
            <a:fillRect/>
          </a:stretch>
        </p:blipFill>
        <p:spPr bwMode="auto">
          <a:xfrm>
            <a:off x="5957888" y="5957888"/>
            <a:ext cx="3186112" cy="900112"/>
          </a:xfrm>
          <a:prstGeom prst="rect">
            <a:avLst/>
          </a:prstGeom>
          <a:noFill/>
          <a:ln w="12700">
            <a:noFill/>
            <a:miter lim="800000"/>
            <a:headEnd type="none" w="lg" len="med"/>
            <a:tailEnd type="none" w="lg" len="med"/>
          </a:ln>
          <a:effectLst/>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0" y="304800"/>
            <a:ext cx="7772400" cy="1143000"/>
          </a:xfrm>
        </p:spPr>
        <p:txBody>
          <a:bodyPr/>
          <a:lstStyle/>
          <a:p>
            <a:pPr>
              <a:defRPr/>
            </a:pPr>
            <a:r>
              <a:rPr lang="en-US" smtClean="0"/>
              <a:t>Will the flow be the same?</a:t>
            </a:r>
          </a:p>
        </p:txBody>
      </p:sp>
      <p:sp>
        <p:nvSpPr>
          <p:cNvPr id="179203" name="Freeform 3"/>
          <p:cNvSpPr>
            <a:spLocks/>
          </p:cNvSpPr>
          <p:nvPr/>
        </p:nvSpPr>
        <p:spPr bwMode="auto">
          <a:xfrm>
            <a:off x="889000" y="1684338"/>
            <a:ext cx="1211263" cy="3756025"/>
          </a:xfrm>
          <a:custGeom>
            <a:avLst/>
            <a:gdLst>
              <a:gd name="T0" fmla="*/ 0 w 763"/>
              <a:gd name="T1" fmla="*/ 0 h 2366"/>
              <a:gd name="T2" fmla="*/ 0 w 763"/>
              <a:gd name="T3" fmla="*/ 3756025 h 2366"/>
              <a:gd name="T4" fmla="*/ 1211263 w 763"/>
              <a:gd name="T5" fmla="*/ 3756025 h 2366"/>
              <a:gd name="T6" fmla="*/ 1211263 w 763"/>
              <a:gd name="T7" fmla="*/ 49212 h 2366"/>
              <a:gd name="T8" fmla="*/ 0 60000 65536"/>
              <a:gd name="T9" fmla="*/ 0 60000 65536"/>
              <a:gd name="T10" fmla="*/ 0 60000 65536"/>
              <a:gd name="T11" fmla="*/ 0 60000 65536"/>
              <a:gd name="T12" fmla="*/ 0 w 763"/>
              <a:gd name="T13" fmla="*/ 0 h 2366"/>
              <a:gd name="T14" fmla="*/ 763 w 763"/>
              <a:gd name="T15" fmla="*/ 2366 h 2366"/>
            </a:gdLst>
            <a:ahLst/>
            <a:cxnLst>
              <a:cxn ang="T8">
                <a:pos x="T0" y="T1"/>
              </a:cxn>
              <a:cxn ang="T9">
                <a:pos x="T2" y="T3"/>
              </a:cxn>
              <a:cxn ang="T10">
                <a:pos x="T4" y="T5"/>
              </a:cxn>
              <a:cxn ang="T11">
                <a:pos x="T6" y="T7"/>
              </a:cxn>
            </a:cxnLst>
            <a:rect l="T12" t="T13" r="T14" b="T15"/>
            <a:pathLst>
              <a:path w="763" h="2366">
                <a:moveTo>
                  <a:pt x="0" y="0"/>
                </a:moveTo>
                <a:lnTo>
                  <a:pt x="0" y="2366"/>
                </a:lnTo>
                <a:lnTo>
                  <a:pt x="763" y="2366"/>
                </a:lnTo>
                <a:lnTo>
                  <a:pt x="763" y="31"/>
                </a:lnTo>
              </a:path>
            </a:pathLst>
          </a:custGeom>
          <a:noFill/>
          <a:ln w="28575">
            <a:solidFill>
              <a:schemeClr val="tx1"/>
            </a:solidFill>
            <a:round/>
            <a:headEnd type="none" w="lg" len="med"/>
            <a:tailEnd type="none" w="lg" len="med"/>
          </a:ln>
        </p:spPr>
        <p:txBody>
          <a:bodyPr wrap="none" anchor="ctr">
            <a:spAutoFit/>
          </a:bodyPr>
          <a:lstStyle/>
          <a:p>
            <a:endParaRPr lang="en-US"/>
          </a:p>
        </p:txBody>
      </p:sp>
      <p:sp>
        <p:nvSpPr>
          <p:cNvPr id="179204" name="Rectangle 4"/>
          <p:cNvSpPr>
            <a:spLocks noChangeArrowheads="1"/>
          </p:cNvSpPr>
          <p:nvPr/>
        </p:nvSpPr>
        <p:spPr bwMode="auto">
          <a:xfrm>
            <a:off x="7423150" y="2289175"/>
            <a:ext cx="1211263" cy="3533775"/>
          </a:xfrm>
          <a:prstGeom prst="rect">
            <a:avLst/>
          </a:prstGeom>
          <a:solidFill>
            <a:schemeClr val="hlink"/>
          </a:solidFill>
          <a:ln w="12700">
            <a:noFill/>
            <a:miter lim="800000"/>
            <a:headEnd type="none" w="lg" len="med"/>
            <a:tailEnd type="none" w="lg" len="med"/>
          </a:ln>
        </p:spPr>
        <p:txBody>
          <a:bodyPr wrap="none" anchor="ctr">
            <a:spAutoFit/>
          </a:bodyPr>
          <a:lstStyle/>
          <a:p>
            <a:endParaRPr lang="en-US"/>
          </a:p>
        </p:txBody>
      </p:sp>
      <p:sp>
        <p:nvSpPr>
          <p:cNvPr id="179205" name="Freeform 5"/>
          <p:cNvSpPr>
            <a:spLocks/>
          </p:cNvSpPr>
          <p:nvPr/>
        </p:nvSpPr>
        <p:spPr bwMode="auto">
          <a:xfrm>
            <a:off x="7423150" y="2079625"/>
            <a:ext cx="1211263" cy="3756025"/>
          </a:xfrm>
          <a:custGeom>
            <a:avLst/>
            <a:gdLst>
              <a:gd name="T0" fmla="*/ 0 w 763"/>
              <a:gd name="T1" fmla="*/ 0 h 2366"/>
              <a:gd name="T2" fmla="*/ 0 w 763"/>
              <a:gd name="T3" fmla="*/ 3756025 h 2366"/>
              <a:gd name="T4" fmla="*/ 1211263 w 763"/>
              <a:gd name="T5" fmla="*/ 3756025 h 2366"/>
              <a:gd name="T6" fmla="*/ 1211263 w 763"/>
              <a:gd name="T7" fmla="*/ 49212 h 2366"/>
              <a:gd name="T8" fmla="*/ 0 60000 65536"/>
              <a:gd name="T9" fmla="*/ 0 60000 65536"/>
              <a:gd name="T10" fmla="*/ 0 60000 65536"/>
              <a:gd name="T11" fmla="*/ 0 60000 65536"/>
              <a:gd name="T12" fmla="*/ 0 w 763"/>
              <a:gd name="T13" fmla="*/ 0 h 2366"/>
              <a:gd name="T14" fmla="*/ 763 w 763"/>
              <a:gd name="T15" fmla="*/ 2366 h 2366"/>
            </a:gdLst>
            <a:ahLst/>
            <a:cxnLst>
              <a:cxn ang="T8">
                <a:pos x="T0" y="T1"/>
              </a:cxn>
              <a:cxn ang="T9">
                <a:pos x="T2" y="T3"/>
              </a:cxn>
              <a:cxn ang="T10">
                <a:pos x="T4" y="T5"/>
              </a:cxn>
              <a:cxn ang="T11">
                <a:pos x="T6" y="T7"/>
              </a:cxn>
            </a:cxnLst>
            <a:rect l="T12" t="T13" r="T14" b="T15"/>
            <a:pathLst>
              <a:path w="763" h="2366">
                <a:moveTo>
                  <a:pt x="0" y="0"/>
                </a:moveTo>
                <a:lnTo>
                  <a:pt x="0" y="2366"/>
                </a:lnTo>
                <a:lnTo>
                  <a:pt x="763" y="2366"/>
                </a:lnTo>
                <a:lnTo>
                  <a:pt x="763" y="31"/>
                </a:lnTo>
              </a:path>
            </a:pathLst>
          </a:custGeom>
          <a:noFill/>
          <a:ln w="28575">
            <a:solidFill>
              <a:schemeClr val="tx1"/>
            </a:solidFill>
            <a:round/>
            <a:headEnd type="none" w="lg" len="med"/>
            <a:tailEnd type="none" w="lg" len="med"/>
          </a:ln>
        </p:spPr>
        <p:txBody>
          <a:bodyPr wrap="none" anchor="ctr">
            <a:spAutoFit/>
          </a:bodyPr>
          <a:lstStyle/>
          <a:p>
            <a:endParaRPr lang="en-US"/>
          </a:p>
        </p:txBody>
      </p:sp>
      <p:grpSp>
        <p:nvGrpSpPr>
          <p:cNvPr id="179206" name="Group 6"/>
          <p:cNvGrpSpPr>
            <a:grpSpLocks/>
          </p:cNvGrpSpPr>
          <p:nvPr/>
        </p:nvGrpSpPr>
        <p:grpSpPr bwMode="auto">
          <a:xfrm>
            <a:off x="2422525" y="3448050"/>
            <a:ext cx="393700" cy="965200"/>
            <a:chOff x="1526" y="2124"/>
            <a:chExt cx="248" cy="1713"/>
          </a:xfrm>
        </p:grpSpPr>
        <p:sp>
          <p:nvSpPr>
            <p:cNvPr id="179207" name="Line 7"/>
            <p:cNvSpPr>
              <a:spLocks noChangeShapeType="1"/>
            </p:cNvSpPr>
            <p:nvPr/>
          </p:nvSpPr>
          <p:spPr bwMode="auto">
            <a:xfrm>
              <a:off x="1526"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sp>
          <p:nvSpPr>
            <p:cNvPr id="179208" name="Line 8"/>
            <p:cNvSpPr>
              <a:spLocks noChangeShapeType="1"/>
            </p:cNvSpPr>
            <p:nvPr/>
          </p:nvSpPr>
          <p:spPr bwMode="auto">
            <a:xfrm>
              <a:off x="1774"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grpSp>
      <p:grpSp>
        <p:nvGrpSpPr>
          <p:cNvPr id="179209" name="Group 9"/>
          <p:cNvGrpSpPr>
            <a:grpSpLocks/>
          </p:cNvGrpSpPr>
          <p:nvPr/>
        </p:nvGrpSpPr>
        <p:grpSpPr bwMode="auto">
          <a:xfrm rot="5400000">
            <a:off x="4583113" y="1284287"/>
            <a:ext cx="393700" cy="3127375"/>
            <a:chOff x="1526" y="2124"/>
            <a:chExt cx="248" cy="1713"/>
          </a:xfrm>
        </p:grpSpPr>
        <p:sp>
          <p:nvSpPr>
            <p:cNvPr id="179210" name="Line 10"/>
            <p:cNvSpPr>
              <a:spLocks noChangeShapeType="1"/>
            </p:cNvSpPr>
            <p:nvPr/>
          </p:nvSpPr>
          <p:spPr bwMode="auto">
            <a:xfrm>
              <a:off x="1526"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sp>
          <p:nvSpPr>
            <p:cNvPr id="179211" name="Line 11"/>
            <p:cNvSpPr>
              <a:spLocks noChangeShapeType="1"/>
            </p:cNvSpPr>
            <p:nvPr/>
          </p:nvSpPr>
          <p:spPr bwMode="auto">
            <a:xfrm>
              <a:off x="1774"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grpSp>
      <p:grpSp>
        <p:nvGrpSpPr>
          <p:cNvPr id="179212" name="Group 12"/>
          <p:cNvGrpSpPr>
            <a:grpSpLocks/>
          </p:cNvGrpSpPr>
          <p:nvPr/>
        </p:nvGrpSpPr>
        <p:grpSpPr bwMode="auto">
          <a:xfrm rot="5400000">
            <a:off x="4612482" y="3426619"/>
            <a:ext cx="393700" cy="3176587"/>
            <a:chOff x="1526" y="2124"/>
            <a:chExt cx="248" cy="1713"/>
          </a:xfrm>
        </p:grpSpPr>
        <p:sp>
          <p:nvSpPr>
            <p:cNvPr id="179213" name="Line 13"/>
            <p:cNvSpPr>
              <a:spLocks noChangeShapeType="1"/>
            </p:cNvSpPr>
            <p:nvPr/>
          </p:nvSpPr>
          <p:spPr bwMode="auto">
            <a:xfrm>
              <a:off x="1526"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sp>
          <p:nvSpPr>
            <p:cNvPr id="179214" name="Line 14"/>
            <p:cNvSpPr>
              <a:spLocks noChangeShapeType="1"/>
            </p:cNvSpPr>
            <p:nvPr/>
          </p:nvSpPr>
          <p:spPr bwMode="auto">
            <a:xfrm>
              <a:off x="1774"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grpSp>
      <p:grpSp>
        <p:nvGrpSpPr>
          <p:cNvPr id="179215" name="Group 15"/>
          <p:cNvGrpSpPr>
            <a:grpSpLocks/>
          </p:cNvGrpSpPr>
          <p:nvPr/>
        </p:nvGrpSpPr>
        <p:grpSpPr bwMode="auto">
          <a:xfrm>
            <a:off x="2422525" y="2647950"/>
            <a:ext cx="814388" cy="839788"/>
            <a:chOff x="1526" y="2156"/>
            <a:chExt cx="513" cy="529"/>
          </a:xfrm>
        </p:grpSpPr>
        <p:sp>
          <p:nvSpPr>
            <p:cNvPr id="179216" name="Arc 16"/>
            <p:cNvSpPr>
              <a:spLocks/>
            </p:cNvSpPr>
            <p:nvPr/>
          </p:nvSpPr>
          <p:spPr bwMode="auto">
            <a:xfrm flipH="1">
              <a:off x="1526" y="2156"/>
              <a:ext cx="513" cy="529"/>
            </a:xfrm>
            <a:custGeom>
              <a:avLst/>
              <a:gdLst>
                <a:gd name="T0" fmla="*/ 0 w 21600"/>
                <a:gd name="T1" fmla="*/ 0 h 21600"/>
                <a:gd name="T2" fmla="*/ 12 w 21600"/>
                <a:gd name="T3" fmla="*/ 13 h 21600"/>
                <a:gd name="T4" fmla="*/ 0 w 21600"/>
                <a:gd name="T5" fmla="*/ 1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sp>
          <p:nvSpPr>
            <p:cNvPr id="179217" name="Arc 17"/>
            <p:cNvSpPr>
              <a:spLocks/>
            </p:cNvSpPr>
            <p:nvPr/>
          </p:nvSpPr>
          <p:spPr bwMode="auto">
            <a:xfrm flipH="1">
              <a:off x="1782" y="2412"/>
              <a:ext cx="241" cy="257"/>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grpSp>
      <p:grpSp>
        <p:nvGrpSpPr>
          <p:cNvPr id="179218" name="Group 18"/>
          <p:cNvGrpSpPr>
            <a:grpSpLocks/>
          </p:cNvGrpSpPr>
          <p:nvPr/>
        </p:nvGrpSpPr>
        <p:grpSpPr bwMode="auto">
          <a:xfrm rot="5400000">
            <a:off x="6319838" y="2640013"/>
            <a:ext cx="814387" cy="839787"/>
            <a:chOff x="1526" y="2156"/>
            <a:chExt cx="513" cy="529"/>
          </a:xfrm>
        </p:grpSpPr>
        <p:sp>
          <p:nvSpPr>
            <p:cNvPr id="179219" name="Arc 19"/>
            <p:cNvSpPr>
              <a:spLocks/>
            </p:cNvSpPr>
            <p:nvPr/>
          </p:nvSpPr>
          <p:spPr bwMode="auto">
            <a:xfrm flipH="1">
              <a:off x="1526" y="2156"/>
              <a:ext cx="513" cy="529"/>
            </a:xfrm>
            <a:custGeom>
              <a:avLst/>
              <a:gdLst>
                <a:gd name="T0" fmla="*/ 0 w 21600"/>
                <a:gd name="T1" fmla="*/ 0 h 21600"/>
                <a:gd name="T2" fmla="*/ 12 w 21600"/>
                <a:gd name="T3" fmla="*/ 13 h 21600"/>
                <a:gd name="T4" fmla="*/ 0 w 21600"/>
                <a:gd name="T5" fmla="*/ 1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sp>
          <p:nvSpPr>
            <p:cNvPr id="179220" name="Arc 20"/>
            <p:cNvSpPr>
              <a:spLocks/>
            </p:cNvSpPr>
            <p:nvPr/>
          </p:nvSpPr>
          <p:spPr bwMode="auto">
            <a:xfrm flipH="1">
              <a:off x="1782" y="2412"/>
              <a:ext cx="241" cy="257"/>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grpSp>
      <p:grpSp>
        <p:nvGrpSpPr>
          <p:cNvPr id="179221" name="Group 21"/>
          <p:cNvGrpSpPr>
            <a:grpSpLocks/>
          </p:cNvGrpSpPr>
          <p:nvPr/>
        </p:nvGrpSpPr>
        <p:grpSpPr bwMode="auto">
          <a:xfrm>
            <a:off x="6751638" y="3440113"/>
            <a:ext cx="393700" cy="989012"/>
            <a:chOff x="1526" y="2124"/>
            <a:chExt cx="248" cy="1713"/>
          </a:xfrm>
        </p:grpSpPr>
        <p:sp>
          <p:nvSpPr>
            <p:cNvPr id="179222" name="Line 22"/>
            <p:cNvSpPr>
              <a:spLocks noChangeShapeType="1"/>
            </p:cNvSpPr>
            <p:nvPr/>
          </p:nvSpPr>
          <p:spPr bwMode="auto">
            <a:xfrm>
              <a:off x="1526"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sp>
          <p:nvSpPr>
            <p:cNvPr id="179223" name="Line 23"/>
            <p:cNvSpPr>
              <a:spLocks noChangeShapeType="1"/>
            </p:cNvSpPr>
            <p:nvPr/>
          </p:nvSpPr>
          <p:spPr bwMode="auto">
            <a:xfrm>
              <a:off x="1774"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grpSp>
      <p:grpSp>
        <p:nvGrpSpPr>
          <p:cNvPr id="179224" name="Group 24"/>
          <p:cNvGrpSpPr>
            <a:grpSpLocks/>
          </p:cNvGrpSpPr>
          <p:nvPr/>
        </p:nvGrpSpPr>
        <p:grpSpPr bwMode="auto">
          <a:xfrm>
            <a:off x="2043113" y="4418013"/>
            <a:ext cx="1219200" cy="800100"/>
            <a:chOff x="1287" y="3271"/>
            <a:chExt cx="768" cy="504"/>
          </a:xfrm>
        </p:grpSpPr>
        <p:sp>
          <p:nvSpPr>
            <p:cNvPr id="179225" name="Arc 25"/>
            <p:cNvSpPr>
              <a:spLocks/>
            </p:cNvSpPr>
            <p:nvPr/>
          </p:nvSpPr>
          <p:spPr bwMode="auto">
            <a:xfrm rot="10800000" flipH="1">
              <a:off x="1287" y="3271"/>
              <a:ext cx="241" cy="257"/>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sp>
          <p:nvSpPr>
            <p:cNvPr id="179226" name="Arc 26"/>
            <p:cNvSpPr>
              <a:spLocks/>
            </p:cNvSpPr>
            <p:nvPr/>
          </p:nvSpPr>
          <p:spPr bwMode="auto">
            <a:xfrm rot="16200000" flipH="1">
              <a:off x="1783" y="3279"/>
              <a:ext cx="241" cy="257"/>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sp>
          <p:nvSpPr>
            <p:cNvPr id="179227" name="Line 27"/>
            <p:cNvSpPr>
              <a:spLocks noChangeShapeType="1"/>
            </p:cNvSpPr>
            <p:nvPr/>
          </p:nvSpPr>
          <p:spPr bwMode="auto">
            <a:xfrm>
              <a:off x="1292" y="3775"/>
              <a:ext cx="763" cy="0"/>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grpSp>
      <p:grpSp>
        <p:nvGrpSpPr>
          <p:cNvPr id="179228" name="Group 28"/>
          <p:cNvGrpSpPr>
            <a:grpSpLocks/>
          </p:cNvGrpSpPr>
          <p:nvPr/>
        </p:nvGrpSpPr>
        <p:grpSpPr bwMode="auto">
          <a:xfrm>
            <a:off x="6372225" y="4410075"/>
            <a:ext cx="1219200" cy="800100"/>
            <a:chOff x="1287" y="3271"/>
            <a:chExt cx="768" cy="504"/>
          </a:xfrm>
        </p:grpSpPr>
        <p:sp>
          <p:nvSpPr>
            <p:cNvPr id="179229" name="Arc 29"/>
            <p:cNvSpPr>
              <a:spLocks/>
            </p:cNvSpPr>
            <p:nvPr/>
          </p:nvSpPr>
          <p:spPr bwMode="auto">
            <a:xfrm rot="10800000" flipH="1">
              <a:off x="1287" y="3271"/>
              <a:ext cx="241" cy="257"/>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sp>
          <p:nvSpPr>
            <p:cNvPr id="179230" name="Arc 30"/>
            <p:cNvSpPr>
              <a:spLocks/>
            </p:cNvSpPr>
            <p:nvPr/>
          </p:nvSpPr>
          <p:spPr bwMode="auto">
            <a:xfrm rot="16200000" flipH="1">
              <a:off x="1783" y="3279"/>
              <a:ext cx="241" cy="257"/>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sp>
          <p:nvSpPr>
            <p:cNvPr id="179231" name="Line 31"/>
            <p:cNvSpPr>
              <a:spLocks noChangeShapeType="1"/>
            </p:cNvSpPr>
            <p:nvPr/>
          </p:nvSpPr>
          <p:spPr bwMode="auto">
            <a:xfrm>
              <a:off x="1292" y="3775"/>
              <a:ext cx="763" cy="0"/>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grpSp>
      <p:sp>
        <p:nvSpPr>
          <p:cNvPr id="179232" name="Line 32"/>
          <p:cNvSpPr>
            <a:spLocks noChangeShapeType="1"/>
          </p:cNvSpPr>
          <p:nvPr/>
        </p:nvSpPr>
        <p:spPr bwMode="auto">
          <a:xfrm>
            <a:off x="1681163" y="1906588"/>
            <a:ext cx="6548437"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179233" name="Text Box 33"/>
          <p:cNvSpPr txBox="1">
            <a:spLocks noChangeArrowheads="1"/>
          </p:cNvSpPr>
          <p:nvPr/>
        </p:nvSpPr>
        <p:spPr bwMode="auto">
          <a:xfrm>
            <a:off x="7702550" y="1822450"/>
            <a:ext cx="579438" cy="519113"/>
          </a:xfrm>
          <a:prstGeom prst="rect">
            <a:avLst/>
          </a:prstGeom>
          <a:noFill/>
          <a:ln w="12700">
            <a:noFill/>
            <a:miter lim="800000"/>
            <a:headEnd type="none" w="lg" len="med"/>
            <a:tailEnd type="none" w="lg" len="med"/>
          </a:ln>
        </p:spPr>
        <p:txBody>
          <a:bodyPr wrap="none">
            <a:spAutoFit/>
          </a:bodyPr>
          <a:lstStyle/>
          <a:p>
            <a:r>
              <a:rPr lang="en-US">
                <a:latin typeface="Symbol" pitchFamily="18" charset="2"/>
              </a:rPr>
              <a:t>D</a:t>
            </a:r>
            <a:r>
              <a:rPr lang="en-US"/>
              <a:t>h</a:t>
            </a:r>
          </a:p>
        </p:txBody>
      </p:sp>
      <p:sp>
        <p:nvSpPr>
          <p:cNvPr id="179234" name="Text Box 34"/>
          <p:cNvSpPr txBox="1">
            <a:spLocks noChangeArrowheads="1"/>
          </p:cNvSpPr>
          <p:nvPr/>
        </p:nvSpPr>
        <p:spPr bwMode="auto">
          <a:xfrm>
            <a:off x="352425" y="5862638"/>
            <a:ext cx="184150" cy="519112"/>
          </a:xfrm>
          <a:prstGeom prst="rect">
            <a:avLst/>
          </a:prstGeom>
          <a:noFill/>
          <a:ln w="12700">
            <a:noFill/>
            <a:miter lim="800000"/>
            <a:headEnd type="none" w="lg" len="med"/>
            <a:tailEnd type="none" w="lg" len="med"/>
          </a:ln>
        </p:spPr>
        <p:txBody>
          <a:bodyPr wrap="none">
            <a:spAutoFit/>
          </a:bodyPr>
          <a:lstStyle/>
          <a:p>
            <a:endParaRPr lang="en-US"/>
          </a:p>
        </p:txBody>
      </p:sp>
      <p:sp>
        <p:nvSpPr>
          <p:cNvPr id="179235" name="Text Box 35"/>
          <p:cNvSpPr txBox="1">
            <a:spLocks noChangeArrowheads="1"/>
          </p:cNvSpPr>
          <p:nvPr/>
        </p:nvSpPr>
        <p:spPr bwMode="auto">
          <a:xfrm>
            <a:off x="4148138" y="2563813"/>
            <a:ext cx="935037" cy="519112"/>
          </a:xfrm>
          <a:prstGeom prst="rect">
            <a:avLst/>
          </a:prstGeom>
          <a:noFill/>
          <a:ln w="12700">
            <a:noFill/>
            <a:miter lim="800000"/>
            <a:headEnd type="none" w="lg" len="med"/>
            <a:tailEnd type="none" w="lg" len="med"/>
          </a:ln>
        </p:spPr>
        <p:txBody>
          <a:bodyPr wrap="none">
            <a:spAutoFit/>
          </a:bodyPr>
          <a:lstStyle/>
          <a:p>
            <a:r>
              <a:rPr lang="en-US"/>
              <a:t>Long</a:t>
            </a:r>
          </a:p>
        </p:txBody>
      </p:sp>
      <p:sp>
        <p:nvSpPr>
          <p:cNvPr id="179236" name="Text Box 36"/>
          <p:cNvSpPr txBox="1">
            <a:spLocks noChangeArrowheads="1"/>
          </p:cNvSpPr>
          <p:nvPr/>
        </p:nvSpPr>
        <p:spPr bwMode="auto">
          <a:xfrm>
            <a:off x="4149725" y="4740275"/>
            <a:ext cx="955675" cy="519113"/>
          </a:xfrm>
          <a:prstGeom prst="rect">
            <a:avLst/>
          </a:prstGeom>
          <a:noFill/>
          <a:ln w="12700">
            <a:noFill/>
            <a:miter lim="800000"/>
            <a:headEnd type="none" w="lg" len="med"/>
            <a:tailEnd type="none" w="lg" len="med"/>
          </a:ln>
        </p:spPr>
        <p:txBody>
          <a:bodyPr wrap="none">
            <a:spAutoFit/>
          </a:bodyPr>
          <a:lstStyle/>
          <a:p>
            <a:r>
              <a:rPr lang="en-US"/>
              <a:t>Short</a:t>
            </a:r>
          </a:p>
        </p:txBody>
      </p:sp>
      <p:sp>
        <p:nvSpPr>
          <p:cNvPr id="9253" name="Text Box 37"/>
          <p:cNvSpPr txBox="1">
            <a:spLocks noChangeArrowheads="1"/>
          </p:cNvSpPr>
          <p:nvPr/>
        </p:nvSpPr>
        <p:spPr bwMode="auto">
          <a:xfrm>
            <a:off x="109538" y="5791200"/>
            <a:ext cx="8428037" cy="457200"/>
          </a:xfrm>
          <a:prstGeom prst="rect">
            <a:avLst/>
          </a:prstGeom>
          <a:noFill/>
          <a:ln w="12700">
            <a:noFill/>
            <a:miter lim="800000"/>
            <a:headEnd type="none" w="lg" len="med"/>
            <a:tailEnd type="none" w="lg" len="med"/>
          </a:ln>
        </p:spPr>
        <p:txBody>
          <a:bodyPr wrap="none">
            <a:spAutoFit/>
          </a:bodyPr>
          <a:lstStyle/>
          <a:p>
            <a:r>
              <a:rPr lang="en-US" sz="2400">
                <a:solidFill>
                  <a:schemeClr val="folHlink"/>
                </a:solidFill>
              </a:rPr>
              <a:t>Head loss for long route = head loss for short route if KE is ignored</a:t>
            </a:r>
          </a:p>
        </p:txBody>
      </p:sp>
      <p:sp>
        <p:nvSpPr>
          <p:cNvPr id="9254" name="Text Box 38"/>
          <p:cNvSpPr txBox="1">
            <a:spLocks noChangeArrowheads="1"/>
          </p:cNvSpPr>
          <p:nvPr/>
        </p:nvSpPr>
        <p:spPr bwMode="auto">
          <a:xfrm>
            <a:off x="427038" y="6184900"/>
            <a:ext cx="5156200" cy="519113"/>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Q for long route&lt; Q for short route</a:t>
            </a:r>
          </a:p>
        </p:txBody>
      </p:sp>
      <p:sp>
        <p:nvSpPr>
          <p:cNvPr id="179239" name="Text Box 39"/>
          <p:cNvSpPr txBox="1">
            <a:spLocks noChangeArrowheads="1"/>
          </p:cNvSpPr>
          <p:nvPr/>
        </p:nvSpPr>
        <p:spPr bwMode="auto">
          <a:xfrm rot="-2311015">
            <a:off x="2460625" y="2822575"/>
            <a:ext cx="638175" cy="396875"/>
          </a:xfrm>
          <a:prstGeom prst="rect">
            <a:avLst/>
          </a:prstGeom>
          <a:noFill/>
          <a:ln w="12700">
            <a:noFill/>
            <a:miter lim="800000"/>
            <a:headEnd type="none" w="lg" len="med"/>
            <a:tailEnd type="none" w="lg" len="med"/>
          </a:ln>
        </p:spPr>
        <p:txBody>
          <a:bodyPr wrap="none">
            <a:spAutoFit/>
          </a:bodyPr>
          <a:lstStyle/>
          <a:p>
            <a:r>
              <a:rPr lang="en-US" sz="2000"/>
              <a:t>K=1</a:t>
            </a:r>
          </a:p>
        </p:txBody>
      </p:sp>
      <p:sp>
        <p:nvSpPr>
          <p:cNvPr id="179240" name="Text Box 40"/>
          <p:cNvSpPr txBox="1">
            <a:spLocks noChangeArrowheads="1"/>
          </p:cNvSpPr>
          <p:nvPr/>
        </p:nvSpPr>
        <p:spPr bwMode="auto">
          <a:xfrm rot="2097280">
            <a:off x="6335713" y="2717800"/>
            <a:ext cx="638175" cy="396875"/>
          </a:xfrm>
          <a:prstGeom prst="rect">
            <a:avLst/>
          </a:prstGeom>
          <a:noFill/>
          <a:ln w="12700">
            <a:noFill/>
            <a:miter lim="800000"/>
            <a:headEnd type="none" w="lg" len="med"/>
            <a:tailEnd type="none" w="lg" len="med"/>
          </a:ln>
        </p:spPr>
        <p:txBody>
          <a:bodyPr wrap="none">
            <a:spAutoFit/>
          </a:bodyPr>
          <a:lstStyle/>
          <a:p>
            <a:r>
              <a:rPr lang="en-US" sz="2000"/>
              <a:t>K=1</a:t>
            </a:r>
          </a:p>
        </p:txBody>
      </p:sp>
      <p:sp>
        <p:nvSpPr>
          <p:cNvPr id="179241" name="Text Box 41"/>
          <p:cNvSpPr txBox="1">
            <a:spLocks noChangeArrowheads="1"/>
          </p:cNvSpPr>
          <p:nvPr/>
        </p:nvSpPr>
        <p:spPr bwMode="auto">
          <a:xfrm rot="-5400000">
            <a:off x="2301875" y="4213225"/>
            <a:ext cx="638175" cy="396875"/>
          </a:xfrm>
          <a:prstGeom prst="rect">
            <a:avLst/>
          </a:prstGeom>
          <a:noFill/>
          <a:ln w="12700">
            <a:noFill/>
            <a:miter lim="800000"/>
            <a:headEnd type="none" w="lg" len="med"/>
            <a:tailEnd type="none" w="lg" len="med"/>
          </a:ln>
        </p:spPr>
        <p:txBody>
          <a:bodyPr wrap="none">
            <a:spAutoFit/>
          </a:bodyPr>
          <a:lstStyle/>
          <a:p>
            <a:r>
              <a:rPr lang="en-US" sz="2000"/>
              <a:t>K=1</a:t>
            </a:r>
          </a:p>
        </p:txBody>
      </p:sp>
      <p:sp>
        <p:nvSpPr>
          <p:cNvPr id="179242" name="Text Box 42"/>
          <p:cNvSpPr txBox="1">
            <a:spLocks noChangeArrowheads="1"/>
          </p:cNvSpPr>
          <p:nvPr/>
        </p:nvSpPr>
        <p:spPr bwMode="auto">
          <a:xfrm>
            <a:off x="2971800" y="4822825"/>
            <a:ext cx="828675" cy="396875"/>
          </a:xfrm>
          <a:prstGeom prst="rect">
            <a:avLst/>
          </a:prstGeom>
          <a:noFill/>
          <a:ln w="12700">
            <a:noFill/>
            <a:miter lim="800000"/>
            <a:headEnd type="none" w="lg" len="med"/>
            <a:tailEnd type="none" w="lg" len="med"/>
          </a:ln>
        </p:spPr>
        <p:txBody>
          <a:bodyPr wrap="none">
            <a:spAutoFit/>
          </a:bodyPr>
          <a:lstStyle/>
          <a:p>
            <a:r>
              <a:rPr lang="en-US" sz="2000"/>
              <a:t>K=0.2</a:t>
            </a:r>
          </a:p>
        </p:txBody>
      </p:sp>
      <p:sp>
        <p:nvSpPr>
          <p:cNvPr id="179243" name="Rectangle 43"/>
          <p:cNvSpPr>
            <a:spLocks noChangeArrowheads="1"/>
          </p:cNvSpPr>
          <p:nvPr/>
        </p:nvSpPr>
        <p:spPr bwMode="auto">
          <a:xfrm>
            <a:off x="889000" y="1893888"/>
            <a:ext cx="1187450" cy="3533775"/>
          </a:xfrm>
          <a:prstGeom prst="rect">
            <a:avLst/>
          </a:prstGeom>
          <a:solidFill>
            <a:schemeClr val="hlink"/>
          </a:solidFill>
          <a:ln w="12700">
            <a:noFill/>
            <a:miter lim="800000"/>
            <a:headEnd type="none" w="lg" len="med"/>
            <a:tailEnd type="none" w="lg" len="med"/>
          </a:ln>
        </p:spPr>
        <p:txBody>
          <a:bodyPr anchor="ctr">
            <a:spAutoFit/>
          </a:bodyPr>
          <a:lstStyle/>
          <a:p>
            <a:endParaRPr lang="en-US"/>
          </a:p>
        </p:txBody>
      </p:sp>
      <p:sp>
        <p:nvSpPr>
          <p:cNvPr id="179244" name="Text Box 44"/>
          <p:cNvSpPr txBox="1">
            <a:spLocks noChangeArrowheads="1"/>
          </p:cNvSpPr>
          <p:nvPr/>
        </p:nvSpPr>
        <p:spPr bwMode="auto">
          <a:xfrm>
            <a:off x="1179513" y="4725988"/>
            <a:ext cx="828675" cy="396875"/>
          </a:xfrm>
          <a:prstGeom prst="rect">
            <a:avLst/>
          </a:prstGeom>
          <a:noFill/>
          <a:ln w="12700">
            <a:noFill/>
            <a:miter lim="800000"/>
            <a:headEnd type="none" w="lg" len="med"/>
            <a:tailEnd type="none" w="lg" len="med"/>
          </a:ln>
        </p:spPr>
        <p:txBody>
          <a:bodyPr wrap="none">
            <a:spAutoFit/>
          </a:bodyPr>
          <a:lstStyle/>
          <a:p>
            <a:r>
              <a:rPr lang="en-US" sz="2000"/>
              <a:t>K=0.5</a:t>
            </a:r>
          </a:p>
        </p:txBody>
      </p:sp>
      <p:sp>
        <p:nvSpPr>
          <p:cNvPr id="179245" name="Rectangle 45"/>
          <p:cNvSpPr>
            <a:spLocks noChangeArrowheads="1"/>
          </p:cNvSpPr>
          <p:nvPr/>
        </p:nvSpPr>
        <p:spPr bwMode="auto">
          <a:xfrm>
            <a:off x="1931988" y="4827588"/>
            <a:ext cx="185737" cy="357187"/>
          </a:xfrm>
          <a:prstGeom prst="rect">
            <a:avLst/>
          </a:prstGeom>
          <a:solidFill>
            <a:schemeClr val="hlink"/>
          </a:solidFill>
          <a:ln w="12700">
            <a:noFill/>
            <a:miter lim="800000"/>
            <a:headEnd type="none" w="lg" len="med"/>
            <a:tailEnd type="none" w="lg" len="med"/>
          </a:ln>
        </p:spPr>
        <p:txBody>
          <a:bodyPr anchor="ctr">
            <a:spAutoFit/>
          </a:bodyPr>
          <a:lstStyle/>
          <a:p>
            <a:endParaRPr lang="en-US"/>
          </a:p>
        </p:txBody>
      </p:sp>
      <p:sp>
        <p:nvSpPr>
          <p:cNvPr id="179246" name="Rectangle 46"/>
          <p:cNvSpPr>
            <a:spLocks noChangeArrowheads="1"/>
          </p:cNvSpPr>
          <p:nvPr/>
        </p:nvSpPr>
        <p:spPr bwMode="auto">
          <a:xfrm>
            <a:off x="7394575" y="4791075"/>
            <a:ext cx="827088" cy="431800"/>
          </a:xfrm>
          <a:prstGeom prst="rect">
            <a:avLst/>
          </a:prstGeom>
          <a:solidFill>
            <a:schemeClr val="hlink"/>
          </a:solidFill>
          <a:ln w="12700">
            <a:noFill/>
            <a:miter lim="800000"/>
            <a:headEnd type="none" w="lg" len="med"/>
            <a:tailEnd type="none" w="lg" len="med"/>
          </a:ln>
        </p:spPr>
        <p:txBody>
          <a:bodyPr anchor="ctr">
            <a:spAutoFit/>
          </a:bodyPr>
          <a:lstStyle/>
          <a:p>
            <a:endParaRPr lang="en-US"/>
          </a:p>
        </p:txBody>
      </p:sp>
      <p:sp>
        <p:nvSpPr>
          <p:cNvPr id="179247" name="Text Box 47"/>
          <p:cNvSpPr txBox="1">
            <a:spLocks noChangeArrowheads="1"/>
          </p:cNvSpPr>
          <p:nvPr/>
        </p:nvSpPr>
        <p:spPr bwMode="auto">
          <a:xfrm>
            <a:off x="7578725" y="4687888"/>
            <a:ext cx="638175" cy="396875"/>
          </a:xfrm>
          <a:prstGeom prst="rect">
            <a:avLst/>
          </a:prstGeom>
          <a:noFill/>
          <a:ln w="12700">
            <a:noFill/>
            <a:miter lim="800000"/>
            <a:headEnd type="none" w="lg" len="med"/>
            <a:tailEnd type="none" w="lg" len="med"/>
          </a:ln>
        </p:spPr>
        <p:txBody>
          <a:bodyPr wrap="none">
            <a:spAutoFit/>
          </a:bodyPr>
          <a:lstStyle/>
          <a:p>
            <a:r>
              <a:rPr lang="en-US" sz="2000"/>
              <a:t>K=1</a:t>
            </a:r>
          </a:p>
        </p:txBody>
      </p:sp>
      <p:sp>
        <p:nvSpPr>
          <p:cNvPr id="9264" name="Oval 48"/>
          <p:cNvSpPr>
            <a:spLocks noChangeArrowheads="1"/>
          </p:cNvSpPr>
          <p:nvPr/>
        </p:nvSpPr>
        <p:spPr bwMode="auto">
          <a:xfrm>
            <a:off x="2582863" y="4819650"/>
            <a:ext cx="88900" cy="111125"/>
          </a:xfrm>
          <a:prstGeom prst="ellipse">
            <a:avLst/>
          </a:prstGeom>
          <a:solidFill>
            <a:schemeClr val="folHlink"/>
          </a:solidFill>
          <a:ln w="12700">
            <a:solidFill>
              <a:schemeClr val="folHlink"/>
            </a:solidFill>
            <a:round/>
            <a:headEnd type="none" w="lg" len="med"/>
            <a:tailEnd type="none" w="lg" len="med"/>
          </a:ln>
        </p:spPr>
        <p:txBody>
          <a:bodyPr wrap="none" anchor="ctr">
            <a:spAutoFit/>
          </a:bodyPr>
          <a:lstStyle/>
          <a:p>
            <a:endParaRPr lang="en-US"/>
          </a:p>
        </p:txBody>
      </p:sp>
      <p:sp>
        <p:nvSpPr>
          <p:cNvPr id="9265" name="Oval 49"/>
          <p:cNvSpPr>
            <a:spLocks noChangeArrowheads="1"/>
          </p:cNvSpPr>
          <p:nvPr/>
        </p:nvSpPr>
        <p:spPr bwMode="auto">
          <a:xfrm>
            <a:off x="6899275" y="4848225"/>
            <a:ext cx="88900" cy="111125"/>
          </a:xfrm>
          <a:prstGeom prst="ellipse">
            <a:avLst/>
          </a:prstGeom>
          <a:solidFill>
            <a:schemeClr val="folHlink"/>
          </a:solidFill>
          <a:ln w="12700">
            <a:solidFill>
              <a:schemeClr val="folHlink"/>
            </a:solidFill>
            <a:round/>
            <a:headEnd type="none" w="lg" len="med"/>
            <a:tailEnd type="none" w="lg" len="med"/>
          </a:ln>
        </p:spPr>
        <p:txBody>
          <a:bodyPr wrap="none" anchor="ctr">
            <a:spAutoFit/>
          </a:bodyPr>
          <a:lstStyle/>
          <a:p>
            <a:endParaRPr lang="en-US"/>
          </a:p>
        </p:txBody>
      </p:sp>
      <p:graphicFrame>
        <p:nvGraphicFramePr>
          <p:cNvPr id="9272" name="Object 2">
            <a:hlinkClick r:id="" action="ppaction://ole?verb=0"/>
          </p:cNvPr>
          <p:cNvGraphicFramePr>
            <a:graphicFrameLocks/>
          </p:cNvGraphicFramePr>
          <p:nvPr/>
        </p:nvGraphicFramePr>
        <p:xfrm>
          <a:off x="2847975" y="3465513"/>
          <a:ext cx="3824288" cy="719137"/>
        </p:xfrm>
        <a:graphic>
          <a:graphicData uri="http://schemas.openxmlformats.org/presentationml/2006/ole">
            <mc:AlternateContent xmlns:mc="http://schemas.openxmlformats.org/markup-compatibility/2006">
              <mc:Choice xmlns:v="urn:schemas-microsoft-com:vml" Requires="v">
                <p:oleObj spid="_x0000_s179260" name="Equation" r:id="rId4" imgW="4114800" imgH="825480" progId="Equation.DSMT4">
                  <p:embed/>
                </p:oleObj>
              </mc:Choice>
              <mc:Fallback>
                <p:oleObj name="Equation" r:id="rId4" imgW="4114800" imgH="825480" progId="Equation.DSMT4">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7975" y="3465513"/>
                        <a:ext cx="3824288"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9257" name="Text Box 57"/>
          <p:cNvSpPr txBox="1">
            <a:spLocks noChangeArrowheads="1"/>
          </p:cNvSpPr>
          <p:nvPr/>
        </p:nvSpPr>
        <p:spPr bwMode="auto">
          <a:xfrm>
            <a:off x="7205663" y="533400"/>
            <a:ext cx="1176337" cy="762000"/>
          </a:xfrm>
          <a:prstGeom prst="rect">
            <a:avLst/>
          </a:prstGeom>
          <a:noFill/>
          <a:ln w="12700">
            <a:noFill/>
            <a:miter lim="800000"/>
            <a:headEnd type="none" w="lg" len="med"/>
            <a:tailEnd type="none" w="lg" len="med"/>
          </a:ln>
          <a:effectLst/>
        </p:spPr>
        <p:txBody>
          <a:bodyPr wrap="none">
            <a:spAutoFit/>
          </a:bodyPr>
          <a:lstStyle/>
          <a:p>
            <a:r>
              <a:rPr lang="en-US" sz="4400">
                <a:solidFill>
                  <a:schemeClr val="folHlink"/>
                </a:solidFill>
              </a:rPr>
              <a:t>NO!</a:t>
            </a:r>
          </a:p>
        </p:txBody>
      </p:sp>
      <p:sp>
        <p:nvSpPr>
          <p:cNvPr id="179258" name="Text Box 58"/>
          <p:cNvSpPr txBox="1">
            <a:spLocks noChangeArrowheads="1"/>
          </p:cNvSpPr>
          <p:nvPr/>
        </p:nvSpPr>
        <p:spPr bwMode="auto">
          <a:xfrm>
            <a:off x="2019300" y="1819275"/>
            <a:ext cx="5457825" cy="519113"/>
          </a:xfrm>
          <a:prstGeom prst="rect">
            <a:avLst/>
          </a:prstGeom>
          <a:noFill/>
          <a:ln w="12700">
            <a:noFill/>
            <a:miter lim="800000"/>
            <a:headEnd type="none" w="lg" len="med"/>
            <a:tailEnd type="none" w="lg" len="med"/>
          </a:ln>
          <a:effectLst/>
        </p:spPr>
        <p:txBody>
          <a:bodyPr wrap="none">
            <a:spAutoFit/>
          </a:bodyPr>
          <a:lstStyle/>
          <a:p>
            <a:r>
              <a:rPr lang="en-US"/>
              <a:t>An example to illustrate the concepts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6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927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2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9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3" grpId="0"/>
      <p:bldP spid="9254" grpId="0"/>
      <p:bldP spid="9264" grpId="0" animBg="1"/>
      <p:bldP spid="9265" grpId="0" animBg="1"/>
      <p:bldP spid="17925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noFill/>
          <a:ln/>
        </p:spPr>
        <p:txBody>
          <a:bodyPr/>
          <a:lstStyle/>
          <a:p>
            <a:r>
              <a:rPr lang="en-US" sz="4000" dirty="0" smtClean="0"/>
              <a:t>Flow Division Analysis</a:t>
            </a:r>
          </a:p>
        </p:txBody>
      </p:sp>
      <p:graphicFrame>
        <p:nvGraphicFramePr>
          <p:cNvPr id="177156" name="Object 2"/>
          <p:cNvGraphicFramePr>
            <a:graphicFrameLocks noChangeAspect="1"/>
          </p:cNvGraphicFramePr>
          <p:nvPr/>
        </p:nvGraphicFramePr>
        <p:xfrm>
          <a:off x="823913" y="3206750"/>
          <a:ext cx="2432050" cy="830263"/>
        </p:xfrm>
        <a:graphic>
          <a:graphicData uri="http://schemas.openxmlformats.org/presentationml/2006/ole">
            <mc:AlternateContent xmlns:mc="http://schemas.openxmlformats.org/markup-compatibility/2006">
              <mc:Choice xmlns:v="urn:schemas-microsoft-com:vml" Requires="v">
                <p:oleObj spid="_x0000_s177197" name="Equation" r:id="rId4" imgW="1854000" imgH="825480" progId="Equation.DSMT4">
                  <p:embed/>
                </p:oleObj>
              </mc:Choice>
              <mc:Fallback>
                <p:oleObj name="Equation" r:id="rId4" imgW="1854000" imgH="82548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3913" y="3206750"/>
                        <a:ext cx="2432050" cy="8302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77157" name="Object 2"/>
          <p:cNvGraphicFramePr>
            <a:graphicFrameLocks noChangeAspect="1"/>
          </p:cNvGraphicFramePr>
          <p:nvPr/>
        </p:nvGraphicFramePr>
        <p:xfrm>
          <a:off x="1143000" y="1981200"/>
          <a:ext cx="1765300" cy="830263"/>
        </p:xfrm>
        <a:graphic>
          <a:graphicData uri="http://schemas.openxmlformats.org/presentationml/2006/ole">
            <mc:AlternateContent xmlns:mc="http://schemas.openxmlformats.org/markup-compatibility/2006">
              <mc:Choice xmlns:v="urn:schemas-microsoft-com:vml" Requires="v">
                <p:oleObj spid="_x0000_s177198" name="Equation" r:id="rId6" imgW="1346040" imgH="825480" progId="Equation.DSMT4">
                  <p:embed/>
                </p:oleObj>
              </mc:Choice>
              <mc:Fallback>
                <p:oleObj name="Equation" r:id="rId6" imgW="1346040" imgH="825480" progId="Equation.DSMT4">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1981200"/>
                        <a:ext cx="1765300" cy="8302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77158" name="Object 2"/>
          <p:cNvGraphicFramePr>
            <a:graphicFrameLocks noChangeAspect="1"/>
          </p:cNvGraphicFramePr>
          <p:nvPr/>
        </p:nvGraphicFramePr>
        <p:xfrm>
          <a:off x="4087813" y="1981200"/>
          <a:ext cx="1666875" cy="830263"/>
        </p:xfrm>
        <a:graphic>
          <a:graphicData uri="http://schemas.openxmlformats.org/presentationml/2006/ole">
            <mc:AlternateContent xmlns:mc="http://schemas.openxmlformats.org/markup-compatibility/2006">
              <mc:Choice xmlns:v="urn:schemas-microsoft-com:vml" Requires="v">
                <p:oleObj spid="_x0000_s177199" name="Equation" r:id="rId8" imgW="1269720" imgH="825480" progId="Equation.DSMT4">
                  <p:embed/>
                </p:oleObj>
              </mc:Choice>
              <mc:Fallback>
                <p:oleObj name="Equation" r:id="rId8" imgW="1269720" imgH="825480" progId="Equation.DSMT4">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87813" y="1981200"/>
                        <a:ext cx="1666875" cy="8302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77159" name="Object 2"/>
          <p:cNvGraphicFramePr>
            <a:graphicFrameLocks noChangeAspect="1"/>
          </p:cNvGraphicFramePr>
          <p:nvPr/>
        </p:nvGraphicFramePr>
        <p:xfrm>
          <a:off x="6548438" y="1981200"/>
          <a:ext cx="2117725" cy="830263"/>
        </p:xfrm>
        <a:graphic>
          <a:graphicData uri="http://schemas.openxmlformats.org/presentationml/2006/ole">
            <mc:AlternateContent xmlns:mc="http://schemas.openxmlformats.org/markup-compatibility/2006">
              <mc:Choice xmlns:v="urn:schemas-microsoft-com:vml" Requires="v">
                <p:oleObj spid="_x0000_s177200" name="Equation" r:id="rId10" imgW="1612800" imgH="825480" progId="Equation.DSMT4">
                  <p:embed/>
                </p:oleObj>
              </mc:Choice>
              <mc:Fallback>
                <p:oleObj name="Equation" r:id="rId10" imgW="1612800" imgH="825480" progId="Equation.DSMT4">
                  <p:embed/>
                  <p:pic>
                    <p:nvPicPr>
                      <p:cNvPr id="0"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48438" y="1981200"/>
                        <a:ext cx="2117725" cy="8302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77160" name="Object 2"/>
          <p:cNvGraphicFramePr>
            <a:graphicFrameLocks noChangeAspect="1"/>
          </p:cNvGraphicFramePr>
          <p:nvPr/>
        </p:nvGraphicFramePr>
        <p:xfrm>
          <a:off x="4919663" y="3022600"/>
          <a:ext cx="2747962" cy="727075"/>
        </p:xfrm>
        <a:graphic>
          <a:graphicData uri="http://schemas.openxmlformats.org/presentationml/2006/ole">
            <mc:AlternateContent xmlns:mc="http://schemas.openxmlformats.org/markup-compatibility/2006">
              <mc:Choice xmlns:v="urn:schemas-microsoft-com:vml" Requires="v">
                <p:oleObj spid="_x0000_s177201" name="Equation" r:id="rId12" imgW="2095200" imgH="723600" progId="Equation.DSMT4">
                  <p:embed/>
                </p:oleObj>
              </mc:Choice>
              <mc:Fallback>
                <p:oleObj name="Equation" r:id="rId12" imgW="2095200" imgH="723600" progId="Equation.DSMT4">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19663" y="3022600"/>
                        <a:ext cx="2747962" cy="7270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77161" name="Object 2"/>
          <p:cNvGraphicFramePr>
            <a:graphicFrameLocks noChangeAspect="1"/>
          </p:cNvGraphicFramePr>
          <p:nvPr/>
        </p:nvGraphicFramePr>
        <p:xfrm>
          <a:off x="1066800" y="4419600"/>
          <a:ext cx="1647825" cy="458788"/>
        </p:xfrm>
        <a:graphic>
          <a:graphicData uri="http://schemas.openxmlformats.org/presentationml/2006/ole">
            <mc:AlternateContent xmlns:mc="http://schemas.openxmlformats.org/markup-compatibility/2006">
              <mc:Choice xmlns:v="urn:schemas-microsoft-com:vml" Requires="v">
                <p:oleObj spid="_x0000_s177202" name="Equation" r:id="rId14" imgW="1257120" imgH="457200" progId="Equation.DSMT4">
                  <p:embed/>
                </p:oleObj>
              </mc:Choice>
              <mc:Fallback>
                <p:oleObj name="Equation" r:id="rId14" imgW="1257120" imgH="457200" progId="Equation.DSMT4">
                  <p:embed/>
                  <p:pic>
                    <p:nvPicPr>
                      <p:cNvPr id="0" name="Picture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66800" y="4419600"/>
                        <a:ext cx="1647825" cy="4587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77162" name="Object 2"/>
          <p:cNvGraphicFramePr>
            <a:graphicFrameLocks noChangeAspect="1"/>
          </p:cNvGraphicFramePr>
          <p:nvPr/>
        </p:nvGraphicFramePr>
        <p:xfrm>
          <a:off x="3786188" y="4343400"/>
          <a:ext cx="2413000" cy="458788"/>
        </p:xfrm>
        <a:graphic>
          <a:graphicData uri="http://schemas.openxmlformats.org/presentationml/2006/ole">
            <mc:AlternateContent xmlns:mc="http://schemas.openxmlformats.org/markup-compatibility/2006">
              <mc:Choice xmlns:v="urn:schemas-microsoft-com:vml" Requires="v">
                <p:oleObj spid="_x0000_s177203" name="Equation" r:id="rId16" imgW="1841400" imgH="457200" progId="Equation.DSMT4">
                  <p:embed/>
                </p:oleObj>
              </mc:Choice>
              <mc:Fallback>
                <p:oleObj name="Equation" r:id="rId16" imgW="1841400" imgH="457200" progId="Equation.DSMT4">
                  <p:embed/>
                  <p:pic>
                    <p:nvPicPr>
                      <p:cNvPr id="0" name="Picture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86188" y="4343400"/>
                        <a:ext cx="2413000" cy="4587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77163" name="Object 2"/>
          <p:cNvGraphicFramePr>
            <a:graphicFrameLocks noChangeAspect="1"/>
          </p:cNvGraphicFramePr>
          <p:nvPr/>
        </p:nvGraphicFramePr>
        <p:xfrm>
          <a:off x="6638925" y="4343400"/>
          <a:ext cx="2381250" cy="496888"/>
        </p:xfrm>
        <a:graphic>
          <a:graphicData uri="http://schemas.openxmlformats.org/presentationml/2006/ole">
            <mc:AlternateContent xmlns:mc="http://schemas.openxmlformats.org/markup-compatibility/2006">
              <mc:Choice xmlns:v="urn:schemas-microsoft-com:vml" Requires="v">
                <p:oleObj spid="_x0000_s177204" name="Equation" r:id="rId18" imgW="1815840" imgH="495000" progId="Equation.DSMT4">
                  <p:embed/>
                </p:oleObj>
              </mc:Choice>
              <mc:Fallback>
                <p:oleObj name="Equation" r:id="rId18" imgW="1815840" imgH="495000" progId="Equation.DSMT4">
                  <p:embed/>
                  <p:pic>
                    <p:nvPicPr>
                      <p:cNvPr id="0" name="Picture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638925" y="4343400"/>
                        <a:ext cx="2381250" cy="4968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77164" name="Object 2"/>
          <p:cNvGraphicFramePr>
            <a:graphicFrameLocks noChangeAspect="1"/>
          </p:cNvGraphicFramePr>
          <p:nvPr/>
        </p:nvGraphicFramePr>
        <p:xfrm>
          <a:off x="366713" y="5562600"/>
          <a:ext cx="3678237" cy="496888"/>
        </p:xfrm>
        <a:graphic>
          <a:graphicData uri="http://schemas.openxmlformats.org/presentationml/2006/ole">
            <mc:AlternateContent xmlns:mc="http://schemas.openxmlformats.org/markup-compatibility/2006">
              <mc:Choice xmlns:v="urn:schemas-microsoft-com:vml" Requires="v">
                <p:oleObj spid="_x0000_s177205" name="Equation" r:id="rId20" imgW="2806560" imgH="495000" progId="Equation.DSMT4">
                  <p:embed/>
                </p:oleObj>
              </mc:Choice>
              <mc:Fallback>
                <p:oleObj name="Equation" r:id="rId20" imgW="2806560" imgH="495000" progId="Equation.DSMT4">
                  <p:embed/>
                  <p:pic>
                    <p:nvPicPr>
                      <p:cNvPr id="0" name="Picture 1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66713" y="5562600"/>
                        <a:ext cx="3678237" cy="4968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77166" name="Object 2"/>
          <p:cNvGraphicFramePr>
            <a:graphicFrameLocks noChangeAspect="1"/>
          </p:cNvGraphicFramePr>
          <p:nvPr/>
        </p:nvGraphicFramePr>
        <p:xfrm>
          <a:off x="5310188" y="5334000"/>
          <a:ext cx="3494087" cy="1019175"/>
        </p:xfrm>
        <a:graphic>
          <a:graphicData uri="http://schemas.openxmlformats.org/presentationml/2006/ole">
            <mc:AlternateContent xmlns:mc="http://schemas.openxmlformats.org/markup-compatibility/2006">
              <mc:Choice xmlns:v="urn:schemas-microsoft-com:vml" Requires="v">
                <p:oleObj spid="_x0000_s177206" name="Equation" r:id="rId22" imgW="2666880" imgH="1015920" progId="Equation.DSMT4">
                  <p:embed/>
                </p:oleObj>
              </mc:Choice>
              <mc:Fallback>
                <p:oleObj name="Equation" r:id="rId22" imgW="2666880" imgH="1015920" progId="Equation.DSMT4">
                  <p:embed/>
                  <p:pic>
                    <p:nvPicPr>
                      <p:cNvPr id="0" name="Picture 1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310188" y="5334000"/>
                        <a:ext cx="3494087" cy="1019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3" name="Left Brace 12"/>
          <p:cNvSpPr/>
          <p:nvPr/>
        </p:nvSpPr>
        <p:spPr bwMode="auto">
          <a:xfrm rot="16200000">
            <a:off x="4819650" y="2495550"/>
            <a:ext cx="381000" cy="419100"/>
          </a:xfrm>
          <a:prstGeom prst="leftBrace">
            <a:avLst/>
          </a:prstGeom>
          <a:noFill/>
          <a:ln w="12700" cap="flat" cmpd="sng" algn="ctr">
            <a:solidFill>
              <a:schemeClr val="tx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4" name="Left Brace 13"/>
          <p:cNvSpPr/>
          <p:nvPr/>
        </p:nvSpPr>
        <p:spPr bwMode="auto">
          <a:xfrm rot="16200000">
            <a:off x="7505700" y="2400300"/>
            <a:ext cx="381000" cy="762000"/>
          </a:xfrm>
          <a:prstGeom prst="leftBrace">
            <a:avLst/>
          </a:prstGeom>
          <a:noFill/>
          <a:ln w="12700" cap="flat" cmpd="sng" algn="ctr">
            <a:solidFill>
              <a:schemeClr val="tx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cxnSp>
        <p:nvCxnSpPr>
          <p:cNvPr id="16" name="Straight Arrow Connector 15"/>
          <p:cNvCxnSpPr>
            <a:stCxn id="13" idx="1"/>
          </p:cNvCxnSpPr>
          <p:nvPr/>
        </p:nvCxnSpPr>
        <p:spPr bwMode="auto">
          <a:xfrm rot="16200000" flipH="1">
            <a:off x="5286375" y="2619375"/>
            <a:ext cx="304800" cy="857250"/>
          </a:xfrm>
          <a:prstGeom prst="straightConnector1">
            <a:avLst/>
          </a:prstGeom>
          <a:noFill/>
          <a:ln w="12700" cap="flat" cmpd="sng" algn="ctr">
            <a:solidFill>
              <a:schemeClr val="tx2"/>
            </a:solidFill>
            <a:prstDash val="solid"/>
            <a:round/>
            <a:headEnd type="none" w="lg" len="med"/>
            <a:tailEnd type="arrow"/>
          </a:ln>
          <a:effectLst/>
        </p:spPr>
      </p:cxnSp>
      <p:cxnSp>
        <p:nvCxnSpPr>
          <p:cNvPr id="18" name="Straight Arrow Connector 17"/>
          <p:cNvCxnSpPr>
            <a:stCxn id="14" idx="1"/>
          </p:cNvCxnSpPr>
          <p:nvPr/>
        </p:nvCxnSpPr>
        <p:spPr bwMode="auto">
          <a:xfrm rot="5400000">
            <a:off x="7543800" y="2971800"/>
            <a:ext cx="152400" cy="152400"/>
          </a:xfrm>
          <a:prstGeom prst="straightConnector1">
            <a:avLst/>
          </a:prstGeom>
          <a:noFill/>
          <a:ln w="12700" cap="flat" cmpd="sng" algn="ctr">
            <a:solidFill>
              <a:schemeClr val="tx2"/>
            </a:solidFill>
            <a:prstDash val="solid"/>
            <a:round/>
            <a:headEnd type="none" w="lg" len="med"/>
            <a:tailEnd type="arrow"/>
          </a:ln>
          <a:effectLst/>
        </p:spPr>
      </p:cxnSp>
      <p:sp>
        <p:nvSpPr>
          <p:cNvPr id="24" name="TextBox 23"/>
          <p:cNvSpPr txBox="1"/>
          <p:nvPr/>
        </p:nvSpPr>
        <p:spPr>
          <a:xfrm>
            <a:off x="4114800" y="3810000"/>
            <a:ext cx="1670650" cy="523220"/>
          </a:xfrm>
          <a:prstGeom prst="rect">
            <a:avLst/>
          </a:prstGeom>
          <a:noFill/>
        </p:spPr>
        <p:txBody>
          <a:bodyPr wrap="none" rtlCol="0">
            <a:spAutoFit/>
          </a:bodyPr>
          <a:lstStyle/>
          <a:p>
            <a:r>
              <a:rPr lang="en-US" dirty="0" smtClean="0"/>
              <a:t>Short path</a:t>
            </a:r>
            <a:endParaRPr lang="en-US" dirty="0"/>
          </a:p>
        </p:txBody>
      </p:sp>
      <p:sp>
        <p:nvSpPr>
          <p:cNvPr id="25" name="TextBox 24"/>
          <p:cNvSpPr txBox="1"/>
          <p:nvPr/>
        </p:nvSpPr>
        <p:spPr>
          <a:xfrm>
            <a:off x="6858000" y="3810000"/>
            <a:ext cx="1649811" cy="523220"/>
          </a:xfrm>
          <a:prstGeom prst="rect">
            <a:avLst/>
          </a:prstGeom>
          <a:noFill/>
        </p:spPr>
        <p:txBody>
          <a:bodyPr wrap="none" rtlCol="0">
            <a:spAutoFit/>
          </a:bodyPr>
          <a:lstStyle/>
          <a:p>
            <a:r>
              <a:rPr lang="en-US" dirty="0" smtClean="0"/>
              <a:t>Long path</a:t>
            </a:r>
            <a:endParaRPr lang="en-US"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6" name="Rectangle 4"/>
          <p:cNvSpPr>
            <a:spLocks noGrp="1" noChangeArrowheads="1"/>
          </p:cNvSpPr>
          <p:nvPr>
            <p:ph type="title"/>
          </p:nvPr>
        </p:nvSpPr>
        <p:spPr>
          <a:noFill/>
          <a:ln/>
        </p:spPr>
        <p:txBody>
          <a:bodyPr/>
          <a:lstStyle/>
          <a:p>
            <a:r>
              <a:rPr lang="en-US" smtClean="0"/>
              <a:t>How did the flow divide?</a:t>
            </a:r>
          </a:p>
        </p:txBody>
      </p:sp>
      <p:graphicFrame>
        <p:nvGraphicFramePr>
          <p:cNvPr id="182277" name="Object 2"/>
          <p:cNvGraphicFramePr>
            <a:graphicFrameLocks noChangeAspect="1"/>
          </p:cNvGraphicFramePr>
          <p:nvPr/>
        </p:nvGraphicFramePr>
        <p:xfrm>
          <a:off x="-23813" y="4572000"/>
          <a:ext cx="3494088" cy="1019175"/>
        </p:xfrm>
        <a:graphic>
          <a:graphicData uri="http://schemas.openxmlformats.org/presentationml/2006/ole">
            <mc:AlternateContent xmlns:mc="http://schemas.openxmlformats.org/markup-compatibility/2006">
              <mc:Choice xmlns:v="urn:schemas-microsoft-com:vml" Requires="v">
                <p:oleObj spid="_x0000_s182399" name="Equation" r:id="rId4" imgW="2666880" imgH="1015920" progId="Equation.DSMT4">
                  <p:embed/>
                </p:oleObj>
              </mc:Choice>
              <mc:Fallback>
                <p:oleObj name="Equation" r:id="rId4" imgW="2666880" imgH="101592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13" y="4572000"/>
                        <a:ext cx="3494088" cy="1019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pSp>
        <p:nvGrpSpPr>
          <p:cNvPr id="10" name="Group 50"/>
          <p:cNvGrpSpPr>
            <a:grpSpLocks/>
          </p:cNvGrpSpPr>
          <p:nvPr/>
        </p:nvGrpSpPr>
        <p:grpSpPr bwMode="auto">
          <a:xfrm>
            <a:off x="3354388" y="1595438"/>
            <a:ext cx="395287" cy="976312"/>
            <a:chOff x="3121" y="1494"/>
            <a:chExt cx="249" cy="615"/>
          </a:xfrm>
        </p:grpSpPr>
        <p:sp>
          <p:nvSpPr>
            <p:cNvPr id="182323" name="Line 51"/>
            <p:cNvSpPr>
              <a:spLocks noChangeShapeType="1"/>
            </p:cNvSpPr>
            <p:nvPr/>
          </p:nvSpPr>
          <p:spPr bwMode="auto">
            <a:xfrm>
              <a:off x="3254" y="1494"/>
              <a:ext cx="0" cy="615"/>
            </a:xfrm>
            <a:prstGeom prst="line">
              <a:avLst/>
            </a:prstGeom>
            <a:noFill/>
            <a:ln w="57150">
              <a:solidFill>
                <a:schemeClr val="folHlink"/>
              </a:solidFill>
              <a:round/>
              <a:headEnd type="none" w="lg" len="med"/>
              <a:tailEnd type="none" w="lg" len="med"/>
            </a:ln>
          </p:spPr>
          <p:txBody>
            <a:bodyPr wrap="none" anchor="ctr">
              <a:spAutoFit/>
            </a:bodyPr>
            <a:lstStyle/>
            <a:p>
              <a:endParaRPr lang="en-US"/>
            </a:p>
          </p:txBody>
        </p:sp>
        <p:sp>
          <p:nvSpPr>
            <p:cNvPr id="182324" name="Line 52"/>
            <p:cNvSpPr>
              <a:spLocks noChangeShapeType="1"/>
            </p:cNvSpPr>
            <p:nvPr/>
          </p:nvSpPr>
          <p:spPr bwMode="auto">
            <a:xfrm>
              <a:off x="3121" y="1790"/>
              <a:ext cx="249" cy="0"/>
            </a:xfrm>
            <a:prstGeom prst="line">
              <a:avLst/>
            </a:prstGeom>
            <a:noFill/>
            <a:ln w="28575">
              <a:solidFill>
                <a:schemeClr val="bg1"/>
              </a:solidFill>
              <a:round/>
              <a:headEnd type="none" w="lg" len="med"/>
              <a:tailEnd type="none" w="lg" len="med"/>
            </a:ln>
          </p:spPr>
          <p:txBody>
            <a:bodyPr wrap="none" anchor="ctr">
              <a:spAutoFit/>
            </a:bodyPr>
            <a:lstStyle/>
            <a:p>
              <a:endParaRPr lang="en-US"/>
            </a:p>
          </p:txBody>
        </p:sp>
      </p:grpSp>
      <p:grpSp>
        <p:nvGrpSpPr>
          <p:cNvPr id="11" name="Group 53"/>
          <p:cNvGrpSpPr>
            <a:grpSpLocks/>
          </p:cNvGrpSpPr>
          <p:nvPr/>
        </p:nvGrpSpPr>
        <p:grpSpPr bwMode="auto">
          <a:xfrm>
            <a:off x="3352800" y="3748088"/>
            <a:ext cx="395288" cy="976312"/>
            <a:chOff x="3121" y="1494"/>
            <a:chExt cx="249" cy="615"/>
          </a:xfrm>
        </p:grpSpPr>
        <p:sp>
          <p:nvSpPr>
            <p:cNvPr id="182326" name="Line 54"/>
            <p:cNvSpPr>
              <a:spLocks noChangeShapeType="1"/>
            </p:cNvSpPr>
            <p:nvPr/>
          </p:nvSpPr>
          <p:spPr bwMode="auto">
            <a:xfrm>
              <a:off x="3254" y="1494"/>
              <a:ext cx="0" cy="615"/>
            </a:xfrm>
            <a:prstGeom prst="line">
              <a:avLst/>
            </a:prstGeom>
            <a:noFill/>
            <a:ln w="57150">
              <a:solidFill>
                <a:schemeClr val="folHlink"/>
              </a:solidFill>
              <a:round/>
              <a:headEnd type="none" w="lg" len="med"/>
              <a:tailEnd type="none" w="lg" len="med"/>
            </a:ln>
          </p:spPr>
          <p:txBody>
            <a:bodyPr wrap="none" anchor="ctr">
              <a:spAutoFit/>
            </a:bodyPr>
            <a:lstStyle/>
            <a:p>
              <a:endParaRPr lang="en-US"/>
            </a:p>
          </p:txBody>
        </p:sp>
        <p:sp>
          <p:nvSpPr>
            <p:cNvPr id="182327" name="Line 55"/>
            <p:cNvSpPr>
              <a:spLocks noChangeShapeType="1"/>
            </p:cNvSpPr>
            <p:nvPr/>
          </p:nvSpPr>
          <p:spPr bwMode="auto">
            <a:xfrm>
              <a:off x="3121" y="1790"/>
              <a:ext cx="249" cy="0"/>
            </a:xfrm>
            <a:prstGeom prst="line">
              <a:avLst/>
            </a:prstGeom>
            <a:noFill/>
            <a:ln w="28575">
              <a:solidFill>
                <a:schemeClr val="bg1"/>
              </a:solidFill>
              <a:round/>
              <a:headEnd type="none" w="lg" len="med"/>
              <a:tailEnd type="none" w="lg" len="med"/>
            </a:ln>
          </p:spPr>
          <p:txBody>
            <a:bodyPr wrap="none" anchor="ctr">
              <a:spAutoFit/>
            </a:bodyPr>
            <a:lstStyle/>
            <a:p>
              <a:endParaRPr lang="en-US"/>
            </a:p>
          </p:txBody>
        </p:sp>
      </p:grpSp>
      <p:graphicFrame>
        <p:nvGraphicFramePr>
          <p:cNvPr id="182330" name="Object 2"/>
          <p:cNvGraphicFramePr>
            <a:graphicFrameLocks noChangeAspect="1"/>
          </p:cNvGraphicFramePr>
          <p:nvPr/>
        </p:nvGraphicFramePr>
        <p:xfrm>
          <a:off x="685800" y="5715000"/>
          <a:ext cx="2312988" cy="828675"/>
        </p:xfrm>
        <a:graphic>
          <a:graphicData uri="http://schemas.openxmlformats.org/presentationml/2006/ole">
            <mc:AlternateContent xmlns:mc="http://schemas.openxmlformats.org/markup-compatibility/2006">
              <mc:Choice xmlns:v="urn:schemas-microsoft-com:vml" Requires="v">
                <p:oleObj spid="_x0000_s182400" name="Equation" r:id="rId6" imgW="1765080" imgH="825480" progId="Equation.DSMT4">
                  <p:embed/>
                </p:oleObj>
              </mc:Choice>
              <mc:Fallback>
                <p:oleObj name="Equation" r:id="rId6" imgW="1765080" imgH="825480" progId="Equation.DSMT4">
                  <p:embed/>
                  <p:pic>
                    <p:nvPicPr>
                      <p:cNvPr id="0" name="Picture 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5715000"/>
                        <a:ext cx="2312988" cy="828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pSp>
        <p:nvGrpSpPr>
          <p:cNvPr id="182383" name="Group 111"/>
          <p:cNvGrpSpPr>
            <a:grpSpLocks/>
          </p:cNvGrpSpPr>
          <p:nvPr/>
        </p:nvGrpSpPr>
        <p:grpSpPr bwMode="auto">
          <a:xfrm>
            <a:off x="0" y="1752600"/>
            <a:ext cx="5591175" cy="2708275"/>
            <a:chOff x="0" y="1104"/>
            <a:chExt cx="3522" cy="1706"/>
          </a:xfrm>
        </p:grpSpPr>
        <p:sp>
          <p:nvSpPr>
            <p:cNvPr id="182333" name="AutoShape 61"/>
            <p:cNvSpPr>
              <a:spLocks noChangeAspect="1" noChangeArrowheads="1" noTextEdit="1"/>
            </p:cNvSpPr>
            <p:nvPr/>
          </p:nvSpPr>
          <p:spPr bwMode="auto">
            <a:xfrm>
              <a:off x="0" y="1104"/>
              <a:ext cx="3522" cy="1706"/>
            </a:xfrm>
            <a:prstGeom prst="rect">
              <a:avLst/>
            </a:prstGeom>
            <a:noFill/>
            <a:ln w="9525">
              <a:noFill/>
              <a:miter lim="800000"/>
              <a:headEnd/>
              <a:tailEnd/>
            </a:ln>
          </p:spPr>
          <p:txBody>
            <a:bodyPr/>
            <a:lstStyle/>
            <a:p>
              <a:endParaRPr lang="en-US"/>
            </a:p>
          </p:txBody>
        </p:sp>
        <p:sp>
          <p:nvSpPr>
            <p:cNvPr id="182335" name="Line 63"/>
            <p:cNvSpPr>
              <a:spLocks noChangeShapeType="1"/>
            </p:cNvSpPr>
            <p:nvPr/>
          </p:nvSpPr>
          <p:spPr bwMode="auto">
            <a:xfrm>
              <a:off x="250" y="1661"/>
              <a:ext cx="0" cy="612"/>
            </a:xfrm>
            <a:prstGeom prst="line">
              <a:avLst/>
            </a:prstGeom>
            <a:noFill/>
            <a:ln w="26988">
              <a:solidFill>
                <a:srgbClr val="663300"/>
              </a:solidFill>
              <a:round/>
              <a:headEnd/>
              <a:tailEnd/>
            </a:ln>
          </p:spPr>
          <p:txBody>
            <a:bodyPr/>
            <a:lstStyle/>
            <a:p>
              <a:endParaRPr lang="en-US"/>
            </a:p>
          </p:txBody>
        </p:sp>
        <p:sp>
          <p:nvSpPr>
            <p:cNvPr id="182336" name="Line 64"/>
            <p:cNvSpPr>
              <a:spLocks noChangeShapeType="1"/>
            </p:cNvSpPr>
            <p:nvPr/>
          </p:nvSpPr>
          <p:spPr bwMode="auto">
            <a:xfrm>
              <a:off x="499" y="1661"/>
              <a:ext cx="0" cy="612"/>
            </a:xfrm>
            <a:prstGeom prst="line">
              <a:avLst/>
            </a:prstGeom>
            <a:noFill/>
            <a:ln w="26988">
              <a:solidFill>
                <a:srgbClr val="663300"/>
              </a:solidFill>
              <a:round/>
              <a:headEnd/>
              <a:tailEnd/>
            </a:ln>
          </p:spPr>
          <p:txBody>
            <a:bodyPr/>
            <a:lstStyle/>
            <a:p>
              <a:endParaRPr lang="en-US"/>
            </a:p>
          </p:txBody>
        </p:sp>
        <p:sp>
          <p:nvSpPr>
            <p:cNvPr id="182337" name="Line 65"/>
            <p:cNvSpPr>
              <a:spLocks noChangeShapeType="1"/>
            </p:cNvSpPr>
            <p:nvPr/>
          </p:nvSpPr>
          <p:spPr bwMode="auto">
            <a:xfrm>
              <a:off x="250" y="1661"/>
              <a:ext cx="0" cy="612"/>
            </a:xfrm>
            <a:prstGeom prst="line">
              <a:avLst/>
            </a:prstGeom>
            <a:noFill/>
            <a:ln w="26988">
              <a:solidFill>
                <a:srgbClr val="663300"/>
              </a:solidFill>
              <a:round/>
              <a:headEnd/>
              <a:tailEnd/>
            </a:ln>
          </p:spPr>
          <p:txBody>
            <a:bodyPr/>
            <a:lstStyle/>
            <a:p>
              <a:endParaRPr lang="en-US"/>
            </a:p>
          </p:txBody>
        </p:sp>
        <p:sp>
          <p:nvSpPr>
            <p:cNvPr id="182338" name="Line 66"/>
            <p:cNvSpPr>
              <a:spLocks noChangeShapeType="1"/>
            </p:cNvSpPr>
            <p:nvPr/>
          </p:nvSpPr>
          <p:spPr bwMode="auto">
            <a:xfrm>
              <a:off x="499" y="1661"/>
              <a:ext cx="0" cy="612"/>
            </a:xfrm>
            <a:prstGeom prst="line">
              <a:avLst/>
            </a:prstGeom>
            <a:noFill/>
            <a:ln w="26988">
              <a:solidFill>
                <a:srgbClr val="663300"/>
              </a:solidFill>
              <a:round/>
              <a:headEnd/>
              <a:tailEnd/>
            </a:ln>
          </p:spPr>
          <p:txBody>
            <a:bodyPr/>
            <a:lstStyle/>
            <a:p>
              <a:endParaRPr lang="en-US"/>
            </a:p>
          </p:txBody>
        </p:sp>
        <p:sp>
          <p:nvSpPr>
            <p:cNvPr id="182339" name="Line 67"/>
            <p:cNvSpPr>
              <a:spLocks noChangeShapeType="1"/>
            </p:cNvSpPr>
            <p:nvPr/>
          </p:nvSpPr>
          <p:spPr bwMode="auto">
            <a:xfrm flipH="1">
              <a:off x="749" y="1158"/>
              <a:ext cx="1968" cy="0"/>
            </a:xfrm>
            <a:prstGeom prst="line">
              <a:avLst/>
            </a:prstGeom>
            <a:noFill/>
            <a:ln w="26988">
              <a:solidFill>
                <a:srgbClr val="663300"/>
              </a:solidFill>
              <a:round/>
              <a:headEnd/>
              <a:tailEnd/>
            </a:ln>
          </p:spPr>
          <p:txBody>
            <a:bodyPr/>
            <a:lstStyle/>
            <a:p>
              <a:endParaRPr lang="en-US"/>
            </a:p>
          </p:txBody>
        </p:sp>
        <p:sp>
          <p:nvSpPr>
            <p:cNvPr id="182340" name="Line 68"/>
            <p:cNvSpPr>
              <a:spLocks noChangeShapeType="1"/>
            </p:cNvSpPr>
            <p:nvPr/>
          </p:nvSpPr>
          <p:spPr bwMode="auto">
            <a:xfrm flipH="1">
              <a:off x="749" y="1410"/>
              <a:ext cx="1968" cy="0"/>
            </a:xfrm>
            <a:prstGeom prst="line">
              <a:avLst/>
            </a:prstGeom>
            <a:noFill/>
            <a:ln w="26988">
              <a:solidFill>
                <a:srgbClr val="663300"/>
              </a:solidFill>
              <a:round/>
              <a:headEnd/>
              <a:tailEnd/>
            </a:ln>
          </p:spPr>
          <p:txBody>
            <a:bodyPr/>
            <a:lstStyle/>
            <a:p>
              <a:endParaRPr lang="en-US"/>
            </a:p>
          </p:txBody>
        </p:sp>
        <p:sp>
          <p:nvSpPr>
            <p:cNvPr id="182341" name="Line 69"/>
            <p:cNvSpPr>
              <a:spLocks noChangeShapeType="1"/>
            </p:cNvSpPr>
            <p:nvPr/>
          </p:nvSpPr>
          <p:spPr bwMode="auto">
            <a:xfrm flipH="1">
              <a:off x="749" y="1158"/>
              <a:ext cx="1968" cy="0"/>
            </a:xfrm>
            <a:prstGeom prst="line">
              <a:avLst/>
            </a:prstGeom>
            <a:noFill/>
            <a:ln w="26988">
              <a:solidFill>
                <a:srgbClr val="663300"/>
              </a:solidFill>
              <a:round/>
              <a:headEnd/>
              <a:tailEnd/>
            </a:ln>
          </p:spPr>
          <p:txBody>
            <a:bodyPr/>
            <a:lstStyle/>
            <a:p>
              <a:endParaRPr lang="en-US"/>
            </a:p>
          </p:txBody>
        </p:sp>
        <p:sp>
          <p:nvSpPr>
            <p:cNvPr id="182342" name="Line 70"/>
            <p:cNvSpPr>
              <a:spLocks noChangeShapeType="1"/>
            </p:cNvSpPr>
            <p:nvPr/>
          </p:nvSpPr>
          <p:spPr bwMode="auto">
            <a:xfrm flipH="1">
              <a:off x="749" y="1410"/>
              <a:ext cx="1968" cy="0"/>
            </a:xfrm>
            <a:prstGeom prst="line">
              <a:avLst/>
            </a:prstGeom>
            <a:noFill/>
            <a:ln w="26988">
              <a:solidFill>
                <a:srgbClr val="663300"/>
              </a:solidFill>
              <a:round/>
              <a:headEnd/>
              <a:tailEnd/>
            </a:ln>
          </p:spPr>
          <p:txBody>
            <a:bodyPr/>
            <a:lstStyle/>
            <a:p>
              <a:endParaRPr lang="en-US"/>
            </a:p>
          </p:txBody>
        </p:sp>
        <p:sp>
          <p:nvSpPr>
            <p:cNvPr id="182343" name="Line 71"/>
            <p:cNvSpPr>
              <a:spLocks noChangeShapeType="1"/>
            </p:cNvSpPr>
            <p:nvPr/>
          </p:nvSpPr>
          <p:spPr bwMode="auto">
            <a:xfrm flipH="1">
              <a:off x="749" y="2525"/>
              <a:ext cx="2002" cy="0"/>
            </a:xfrm>
            <a:prstGeom prst="line">
              <a:avLst/>
            </a:prstGeom>
            <a:noFill/>
            <a:ln w="26988">
              <a:solidFill>
                <a:srgbClr val="663300"/>
              </a:solidFill>
              <a:round/>
              <a:headEnd/>
              <a:tailEnd/>
            </a:ln>
          </p:spPr>
          <p:txBody>
            <a:bodyPr/>
            <a:lstStyle/>
            <a:p>
              <a:endParaRPr lang="en-US"/>
            </a:p>
          </p:txBody>
        </p:sp>
        <p:sp>
          <p:nvSpPr>
            <p:cNvPr id="182344" name="Line 72"/>
            <p:cNvSpPr>
              <a:spLocks noChangeShapeType="1"/>
            </p:cNvSpPr>
            <p:nvPr/>
          </p:nvSpPr>
          <p:spPr bwMode="auto">
            <a:xfrm flipH="1">
              <a:off x="749" y="2776"/>
              <a:ext cx="2002" cy="0"/>
            </a:xfrm>
            <a:prstGeom prst="line">
              <a:avLst/>
            </a:prstGeom>
            <a:noFill/>
            <a:ln w="26988">
              <a:solidFill>
                <a:srgbClr val="663300"/>
              </a:solidFill>
              <a:round/>
              <a:headEnd/>
              <a:tailEnd/>
            </a:ln>
          </p:spPr>
          <p:txBody>
            <a:bodyPr/>
            <a:lstStyle/>
            <a:p>
              <a:endParaRPr lang="en-US"/>
            </a:p>
          </p:txBody>
        </p:sp>
        <p:sp>
          <p:nvSpPr>
            <p:cNvPr id="182345" name="Line 73"/>
            <p:cNvSpPr>
              <a:spLocks noChangeShapeType="1"/>
            </p:cNvSpPr>
            <p:nvPr/>
          </p:nvSpPr>
          <p:spPr bwMode="auto">
            <a:xfrm flipH="1">
              <a:off x="749" y="2525"/>
              <a:ext cx="2002" cy="0"/>
            </a:xfrm>
            <a:prstGeom prst="line">
              <a:avLst/>
            </a:prstGeom>
            <a:noFill/>
            <a:ln w="26988">
              <a:solidFill>
                <a:srgbClr val="663300"/>
              </a:solidFill>
              <a:round/>
              <a:headEnd/>
              <a:tailEnd/>
            </a:ln>
          </p:spPr>
          <p:txBody>
            <a:bodyPr/>
            <a:lstStyle/>
            <a:p>
              <a:endParaRPr lang="en-US"/>
            </a:p>
          </p:txBody>
        </p:sp>
        <p:sp>
          <p:nvSpPr>
            <p:cNvPr id="182346" name="Line 74"/>
            <p:cNvSpPr>
              <a:spLocks noChangeShapeType="1"/>
            </p:cNvSpPr>
            <p:nvPr/>
          </p:nvSpPr>
          <p:spPr bwMode="auto">
            <a:xfrm flipH="1">
              <a:off x="749" y="2776"/>
              <a:ext cx="2002" cy="0"/>
            </a:xfrm>
            <a:prstGeom prst="line">
              <a:avLst/>
            </a:prstGeom>
            <a:noFill/>
            <a:ln w="26988">
              <a:solidFill>
                <a:srgbClr val="663300"/>
              </a:solidFill>
              <a:round/>
              <a:headEnd/>
              <a:tailEnd/>
            </a:ln>
          </p:spPr>
          <p:txBody>
            <a:bodyPr/>
            <a:lstStyle/>
            <a:p>
              <a:endParaRPr lang="en-US"/>
            </a:p>
          </p:txBody>
        </p:sp>
        <p:sp>
          <p:nvSpPr>
            <p:cNvPr id="182347" name="Freeform 75"/>
            <p:cNvSpPr>
              <a:spLocks/>
            </p:cNvSpPr>
            <p:nvPr/>
          </p:nvSpPr>
          <p:spPr bwMode="auto">
            <a:xfrm>
              <a:off x="250" y="1158"/>
              <a:ext cx="510" cy="531"/>
            </a:xfrm>
            <a:custGeom>
              <a:avLst/>
              <a:gdLst/>
              <a:ahLst/>
              <a:cxnLst>
                <a:cxn ang="0">
                  <a:pos x="510" y="0"/>
                </a:cxn>
                <a:cxn ang="0">
                  <a:pos x="487" y="0"/>
                </a:cxn>
                <a:cxn ang="0">
                  <a:pos x="459" y="7"/>
                </a:cxn>
                <a:cxn ang="0">
                  <a:pos x="431" y="7"/>
                </a:cxn>
                <a:cxn ang="0">
                  <a:pos x="408" y="14"/>
                </a:cxn>
                <a:cxn ang="0">
                  <a:pos x="385" y="21"/>
                </a:cxn>
                <a:cxn ang="0">
                  <a:pos x="357" y="28"/>
                </a:cxn>
                <a:cxn ang="0">
                  <a:pos x="334" y="34"/>
                </a:cxn>
                <a:cxn ang="0">
                  <a:pos x="311" y="41"/>
                </a:cxn>
                <a:cxn ang="0">
                  <a:pos x="289" y="55"/>
                </a:cxn>
                <a:cxn ang="0">
                  <a:pos x="266" y="68"/>
                </a:cxn>
                <a:cxn ang="0">
                  <a:pos x="243" y="75"/>
                </a:cxn>
                <a:cxn ang="0">
                  <a:pos x="226" y="89"/>
                </a:cxn>
                <a:cxn ang="0">
                  <a:pos x="204" y="109"/>
                </a:cxn>
                <a:cxn ang="0">
                  <a:pos x="187" y="123"/>
                </a:cxn>
                <a:cxn ang="0">
                  <a:pos x="147" y="157"/>
                </a:cxn>
                <a:cxn ang="0">
                  <a:pos x="113" y="191"/>
                </a:cxn>
                <a:cxn ang="0">
                  <a:pos x="85" y="231"/>
                </a:cxn>
                <a:cxn ang="0">
                  <a:pos x="73" y="259"/>
                </a:cxn>
                <a:cxn ang="0">
                  <a:pos x="62" y="279"/>
                </a:cxn>
                <a:cxn ang="0">
                  <a:pos x="51" y="299"/>
                </a:cxn>
                <a:cxn ang="0">
                  <a:pos x="39" y="327"/>
                </a:cxn>
                <a:cxn ang="0">
                  <a:pos x="28" y="347"/>
                </a:cxn>
                <a:cxn ang="0">
                  <a:pos x="22" y="374"/>
                </a:cxn>
                <a:cxn ang="0">
                  <a:pos x="17" y="401"/>
                </a:cxn>
                <a:cxn ang="0">
                  <a:pos x="11" y="422"/>
                </a:cxn>
                <a:cxn ang="0">
                  <a:pos x="5" y="449"/>
                </a:cxn>
                <a:cxn ang="0">
                  <a:pos x="0" y="476"/>
                </a:cxn>
                <a:cxn ang="0">
                  <a:pos x="0" y="503"/>
                </a:cxn>
                <a:cxn ang="0">
                  <a:pos x="0" y="531"/>
                </a:cxn>
              </a:cxnLst>
              <a:rect l="0" t="0" r="r" b="b"/>
              <a:pathLst>
                <a:path w="510" h="531">
                  <a:moveTo>
                    <a:pt x="510" y="0"/>
                  </a:moveTo>
                  <a:lnTo>
                    <a:pt x="487" y="0"/>
                  </a:lnTo>
                  <a:lnTo>
                    <a:pt x="459" y="7"/>
                  </a:lnTo>
                  <a:lnTo>
                    <a:pt x="431" y="7"/>
                  </a:lnTo>
                  <a:lnTo>
                    <a:pt x="408" y="14"/>
                  </a:lnTo>
                  <a:lnTo>
                    <a:pt x="385" y="21"/>
                  </a:lnTo>
                  <a:lnTo>
                    <a:pt x="357" y="28"/>
                  </a:lnTo>
                  <a:lnTo>
                    <a:pt x="334" y="34"/>
                  </a:lnTo>
                  <a:lnTo>
                    <a:pt x="311" y="41"/>
                  </a:lnTo>
                  <a:lnTo>
                    <a:pt x="289" y="55"/>
                  </a:lnTo>
                  <a:lnTo>
                    <a:pt x="266" y="68"/>
                  </a:lnTo>
                  <a:lnTo>
                    <a:pt x="243" y="75"/>
                  </a:lnTo>
                  <a:lnTo>
                    <a:pt x="226" y="89"/>
                  </a:lnTo>
                  <a:lnTo>
                    <a:pt x="204" y="109"/>
                  </a:lnTo>
                  <a:lnTo>
                    <a:pt x="187" y="123"/>
                  </a:lnTo>
                  <a:lnTo>
                    <a:pt x="147" y="157"/>
                  </a:lnTo>
                  <a:lnTo>
                    <a:pt x="113" y="191"/>
                  </a:lnTo>
                  <a:lnTo>
                    <a:pt x="85" y="231"/>
                  </a:lnTo>
                  <a:lnTo>
                    <a:pt x="73" y="259"/>
                  </a:lnTo>
                  <a:lnTo>
                    <a:pt x="62" y="279"/>
                  </a:lnTo>
                  <a:lnTo>
                    <a:pt x="51" y="299"/>
                  </a:lnTo>
                  <a:lnTo>
                    <a:pt x="39" y="327"/>
                  </a:lnTo>
                  <a:lnTo>
                    <a:pt x="28" y="347"/>
                  </a:lnTo>
                  <a:lnTo>
                    <a:pt x="22" y="374"/>
                  </a:lnTo>
                  <a:lnTo>
                    <a:pt x="17" y="401"/>
                  </a:lnTo>
                  <a:lnTo>
                    <a:pt x="11" y="422"/>
                  </a:lnTo>
                  <a:lnTo>
                    <a:pt x="5" y="449"/>
                  </a:lnTo>
                  <a:lnTo>
                    <a:pt x="0" y="476"/>
                  </a:lnTo>
                  <a:lnTo>
                    <a:pt x="0" y="503"/>
                  </a:lnTo>
                  <a:lnTo>
                    <a:pt x="0" y="531"/>
                  </a:lnTo>
                </a:path>
              </a:pathLst>
            </a:custGeom>
            <a:noFill/>
            <a:ln w="26988">
              <a:solidFill>
                <a:srgbClr val="663300"/>
              </a:solidFill>
              <a:prstDash val="solid"/>
              <a:round/>
              <a:headEnd/>
              <a:tailEnd/>
            </a:ln>
          </p:spPr>
          <p:txBody>
            <a:bodyPr/>
            <a:lstStyle/>
            <a:p>
              <a:endParaRPr lang="en-US"/>
            </a:p>
          </p:txBody>
        </p:sp>
        <p:sp>
          <p:nvSpPr>
            <p:cNvPr id="182348" name="Freeform 76"/>
            <p:cNvSpPr>
              <a:spLocks/>
            </p:cNvSpPr>
            <p:nvPr/>
          </p:nvSpPr>
          <p:spPr bwMode="auto">
            <a:xfrm>
              <a:off x="505" y="1417"/>
              <a:ext cx="238" cy="258"/>
            </a:xfrm>
            <a:custGeom>
              <a:avLst/>
              <a:gdLst/>
              <a:ahLst/>
              <a:cxnLst>
                <a:cxn ang="0">
                  <a:pos x="238" y="0"/>
                </a:cxn>
                <a:cxn ang="0">
                  <a:pos x="215" y="0"/>
                </a:cxn>
                <a:cxn ang="0">
                  <a:pos x="193" y="6"/>
                </a:cxn>
                <a:cxn ang="0">
                  <a:pos x="170" y="13"/>
                </a:cxn>
                <a:cxn ang="0">
                  <a:pos x="147" y="20"/>
                </a:cxn>
                <a:cxn ang="0">
                  <a:pos x="125" y="27"/>
                </a:cxn>
                <a:cxn ang="0">
                  <a:pos x="108" y="40"/>
                </a:cxn>
                <a:cxn ang="0">
                  <a:pos x="85" y="54"/>
                </a:cxn>
                <a:cxn ang="0">
                  <a:pos x="68" y="74"/>
                </a:cxn>
                <a:cxn ang="0">
                  <a:pos x="56" y="95"/>
                </a:cxn>
                <a:cxn ang="0">
                  <a:pos x="39" y="108"/>
                </a:cxn>
                <a:cxn ang="0">
                  <a:pos x="28" y="136"/>
                </a:cxn>
                <a:cxn ang="0">
                  <a:pos x="17" y="156"/>
                </a:cxn>
                <a:cxn ang="0">
                  <a:pos x="11" y="176"/>
                </a:cxn>
                <a:cxn ang="0">
                  <a:pos x="5" y="204"/>
                </a:cxn>
                <a:cxn ang="0">
                  <a:pos x="0" y="231"/>
                </a:cxn>
                <a:cxn ang="0">
                  <a:pos x="0" y="258"/>
                </a:cxn>
              </a:cxnLst>
              <a:rect l="0" t="0" r="r" b="b"/>
              <a:pathLst>
                <a:path w="238" h="258">
                  <a:moveTo>
                    <a:pt x="238" y="0"/>
                  </a:moveTo>
                  <a:lnTo>
                    <a:pt x="215" y="0"/>
                  </a:lnTo>
                  <a:lnTo>
                    <a:pt x="193" y="6"/>
                  </a:lnTo>
                  <a:lnTo>
                    <a:pt x="170" y="13"/>
                  </a:lnTo>
                  <a:lnTo>
                    <a:pt x="147" y="20"/>
                  </a:lnTo>
                  <a:lnTo>
                    <a:pt x="125" y="27"/>
                  </a:lnTo>
                  <a:lnTo>
                    <a:pt x="108" y="40"/>
                  </a:lnTo>
                  <a:lnTo>
                    <a:pt x="85" y="54"/>
                  </a:lnTo>
                  <a:lnTo>
                    <a:pt x="68" y="74"/>
                  </a:lnTo>
                  <a:lnTo>
                    <a:pt x="56" y="95"/>
                  </a:lnTo>
                  <a:lnTo>
                    <a:pt x="39" y="108"/>
                  </a:lnTo>
                  <a:lnTo>
                    <a:pt x="28" y="136"/>
                  </a:lnTo>
                  <a:lnTo>
                    <a:pt x="17" y="156"/>
                  </a:lnTo>
                  <a:lnTo>
                    <a:pt x="11" y="176"/>
                  </a:lnTo>
                  <a:lnTo>
                    <a:pt x="5" y="204"/>
                  </a:lnTo>
                  <a:lnTo>
                    <a:pt x="0" y="231"/>
                  </a:lnTo>
                  <a:lnTo>
                    <a:pt x="0" y="258"/>
                  </a:lnTo>
                </a:path>
              </a:pathLst>
            </a:custGeom>
            <a:noFill/>
            <a:ln w="26988">
              <a:solidFill>
                <a:srgbClr val="663300"/>
              </a:solidFill>
              <a:prstDash val="solid"/>
              <a:round/>
              <a:headEnd/>
              <a:tailEnd/>
            </a:ln>
          </p:spPr>
          <p:txBody>
            <a:bodyPr/>
            <a:lstStyle/>
            <a:p>
              <a:endParaRPr lang="en-US"/>
            </a:p>
          </p:txBody>
        </p:sp>
        <p:sp>
          <p:nvSpPr>
            <p:cNvPr id="182349" name="Freeform 77"/>
            <p:cNvSpPr>
              <a:spLocks/>
            </p:cNvSpPr>
            <p:nvPr/>
          </p:nvSpPr>
          <p:spPr bwMode="auto">
            <a:xfrm>
              <a:off x="250" y="1158"/>
              <a:ext cx="510" cy="531"/>
            </a:xfrm>
            <a:custGeom>
              <a:avLst/>
              <a:gdLst/>
              <a:ahLst/>
              <a:cxnLst>
                <a:cxn ang="0">
                  <a:pos x="510" y="0"/>
                </a:cxn>
                <a:cxn ang="0">
                  <a:pos x="487" y="0"/>
                </a:cxn>
                <a:cxn ang="0">
                  <a:pos x="459" y="7"/>
                </a:cxn>
                <a:cxn ang="0">
                  <a:pos x="431" y="7"/>
                </a:cxn>
                <a:cxn ang="0">
                  <a:pos x="408" y="14"/>
                </a:cxn>
                <a:cxn ang="0">
                  <a:pos x="385" y="21"/>
                </a:cxn>
                <a:cxn ang="0">
                  <a:pos x="357" y="28"/>
                </a:cxn>
                <a:cxn ang="0">
                  <a:pos x="334" y="34"/>
                </a:cxn>
                <a:cxn ang="0">
                  <a:pos x="311" y="41"/>
                </a:cxn>
                <a:cxn ang="0">
                  <a:pos x="289" y="55"/>
                </a:cxn>
                <a:cxn ang="0">
                  <a:pos x="266" y="68"/>
                </a:cxn>
                <a:cxn ang="0">
                  <a:pos x="243" y="75"/>
                </a:cxn>
                <a:cxn ang="0">
                  <a:pos x="226" y="89"/>
                </a:cxn>
                <a:cxn ang="0">
                  <a:pos x="204" y="109"/>
                </a:cxn>
                <a:cxn ang="0">
                  <a:pos x="187" y="123"/>
                </a:cxn>
                <a:cxn ang="0">
                  <a:pos x="147" y="157"/>
                </a:cxn>
                <a:cxn ang="0">
                  <a:pos x="113" y="191"/>
                </a:cxn>
                <a:cxn ang="0">
                  <a:pos x="85" y="231"/>
                </a:cxn>
                <a:cxn ang="0">
                  <a:pos x="73" y="259"/>
                </a:cxn>
                <a:cxn ang="0">
                  <a:pos x="62" y="279"/>
                </a:cxn>
                <a:cxn ang="0">
                  <a:pos x="51" y="299"/>
                </a:cxn>
                <a:cxn ang="0">
                  <a:pos x="39" y="327"/>
                </a:cxn>
                <a:cxn ang="0">
                  <a:pos x="28" y="347"/>
                </a:cxn>
                <a:cxn ang="0">
                  <a:pos x="22" y="374"/>
                </a:cxn>
                <a:cxn ang="0">
                  <a:pos x="17" y="401"/>
                </a:cxn>
                <a:cxn ang="0">
                  <a:pos x="11" y="422"/>
                </a:cxn>
                <a:cxn ang="0">
                  <a:pos x="5" y="449"/>
                </a:cxn>
                <a:cxn ang="0">
                  <a:pos x="0" y="476"/>
                </a:cxn>
                <a:cxn ang="0">
                  <a:pos x="0" y="503"/>
                </a:cxn>
                <a:cxn ang="0">
                  <a:pos x="0" y="531"/>
                </a:cxn>
              </a:cxnLst>
              <a:rect l="0" t="0" r="r" b="b"/>
              <a:pathLst>
                <a:path w="510" h="531">
                  <a:moveTo>
                    <a:pt x="510" y="0"/>
                  </a:moveTo>
                  <a:lnTo>
                    <a:pt x="487" y="0"/>
                  </a:lnTo>
                  <a:lnTo>
                    <a:pt x="459" y="7"/>
                  </a:lnTo>
                  <a:lnTo>
                    <a:pt x="431" y="7"/>
                  </a:lnTo>
                  <a:lnTo>
                    <a:pt x="408" y="14"/>
                  </a:lnTo>
                  <a:lnTo>
                    <a:pt x="385" y="21"/>
                  </a:lnTo>
                  <a:lnTo>
                    <a:pt x="357" y="28"/>
                  </a:lnTo>
                  <a:lnTo>
                    <a:pt x="334" y="34"/>
                  </a:lnTo>
                  <a:lnTo>
                    <a:pt x="311" y="41"/>
                  </a:lnTo>
                  <a:lnTo>
                    <a:pt x="289" y="55"/>
                  </a:lnTo>
                  <a:lnTo>
                    <a:pt x="266" y="68"/>
                  </a:lnTo>
                  <a:lnTo>
                    <a:pt x="243" y="75"/>
                  </a:lnTo>
                  <a:lnTo>
                    <a:pt x="226" y="89"/>
                  </a:lnTo>
                  <a:lnTo>
                    <a:pt x="204" y="109"/>
                  </a:lnTo>
                  <a:lnTo>
                    <a:pt x="187" y="123"/>
                  </a:lnTo>
                  <a:lnTo>
                    <a:pt x="147" y="157"/>
                  </a:lnTo>
                  <a:lnTo>
                    <a:pt x="113" y="191"/>
                  </a:lnTo>
                  <a:lnTo>
                    <a:pt x="85" y="231"/>
                  </a:lnTo>
                  <a:lnTo>
                    <a:pt x="73" y="259"/>
                  </a:lnTo>
                  <a:lnTo>
                    <a:pt x="62" y="279"/>
                  </a:lnTo>
                  <a:lnTo>
                    <a:pt x="51" y="299"/>
                  </a:lnTo>
                  <a:lnTo>
                    <a:pt x="39" y="327"/>
                  </a:lnTo>
                  <a:lnTo>
                    <a:pt x="28" y="347"/>
                  </a:lnTo>
                  <a:lnTo>
                    <a:pt x="22" y="374"/>
                  </a:lnTo>
                  <a:lnTo>
                    <a:pt x="17" y="401"/>
                  </a:lnTo>
                  <a:lnTo>
                    <a:pt x="11" y="422"/>
                  </a:lnTo>
                  <a:lnTo>
                    <a:pt x="5" y="449"/>
                  </a:lnTo>
                  <a:lnTo>
                    <a:pt x="0" y="476"/>
                  </a:lnTo>
                  <a:lnTo>
                    <a:pt x="0" y="503"/>
                  </a:lnTo>
                  <a:lnTo>
                    <a:pt x="0" y="531"/>
                  </a:lnTo>
                </a:path>
              </a:pathLst>
            </a:custGeom>
            <a:noFill/>
            <a:ln w="26988">
              <a:solidFill>
                <a:srgbClr val="663300"/>
              </a:solidFill>
              <a:prstDash val="solid"/>
              <a:round/>
              <a:headEnd/>
              <a:tailEnd/>
            </a:ln>
          </p:spPr>
          <p:txBody>
            <a:bodyPr/>
            <a:lstStyle/>
            <a:p>
              <a:endParaRPr lang="en-US"/>
            </a:p>
          </p:txBody>
        </p:sp>
        <p:sp>
          <p:nvSpPr>
            <p:cNvPr id="182350" name="Freeform 78"/>
            <p:cNvSpPr>
              <a:spLocks/>
            </p:cNvSpPr>
            <p:nvPr/>
          </p:nvSpPr>
          <p:spPr bwMode="auto">
            <a:xfrm>
              <a:off x="505" y="1417"/>
              <a:ext cx="238" cy="258"/>
            </a:xfrm>
            <a:custGeom>
              <a:avLst/>
              <a:gdLst/>
              <a:ahLst/>
              <a:cxnLst>
                <a:cxn ang="0">
                  <a:pos x="238" y="0"/>
                </a:cxn>
                <a:cxn ang="0">
                  <a:pos x="215" y="0"/>
                </a:cxn>
                <a:cxn ang="0">
                  <a:pos x="193" y="6"/>
                </a:cxn>
                <a:cxn ang="0">
                  <a:pos x="170" y="13"/>
                </a:cxn>
                <a:cxn ang="0">
                  <a:pos x="147" y="20"/>
                </a:cxn>
                <a:cxn ang="0">
                  <a:pos x="125" y="27"/>
                </a:cxn>
                <a:cxn ang="0">
                  <a:pos x="108" y="40"/>
                </a:cxn>
                <a:cxn ang="0">
                  <a:pos x="85" y="54"/>
                </a:cxn>
                <a:cxn ang="0">
                  <a:pos x="68" y="74"/>
                </a:cxn>
                <a:cxn ang="0">
                  <a:pos x="56" y="95"/>
                </a:cxn>
                <a:cxn ang="0">
                  <a:pos x="39" y="108"/>
                </a:cxn>
                <a:cxn ang="0">
                  <a:pos x="28" y="136"/>
                </a:cxn>
                <a:cxn ang="0">
                  <a:pos x="17" y="156"/>
                </a:cxn>
                <a:cxn ang="0">
                  <a:pos x="11" y="176"/>
                </a:cxn>
                <a:cxn ang="0">
                  <a:pos x="5" y="204"/>
                </a:cxn>
                <a:cxn ang="0">
                  <a:pos x="0" y="231"/>
                </a:cxn>
                <a:cxn ang="0">
                  <a:pos x="0" y="258"/>
                </a:cxn>
              </a:cxnLst>
              <a:rect l="0" t="0" r="r" b="b"/>
              <a:pathLst>
                <a:path w="238" h="258">
                  <a:moveTo>
                    <a:pt x="238" y="0"/>
                  </a:moveTo>
                  <a:lnTo>
                    <a:pt x="215" y="0"/>
                  </a:lnTo>
                  <a:lnTo>
                    <a:pt x="193" y="6"/>
                  </a:lnTo>
                  <a:lnTo>
                    <a:pt x="170" y="13"/>
                  </a:lnTo>
                  <a:lnTo>
                    <a:pt x="147" y="20"/>
                  </a:lnTo>
                  <a:lnTo>
                    <a:pt x="125" y="27"/>
                  </a:lnTo>
                  <a:lnTo>
                    <a:pt x="108" y="40"/>
                  </a:lnTo>
                  <a:lnTo>
                    <a:pt x="85" y="54"/>
                  </a:lnTo>
                  <a:lnTo>
                    <a:pt x="68" y="74"/>
                  </a:lnTo>
                  <a:lnTo>
                    <a:pt x="56" y="95"/>
                  </a:lnTo>
                  <a:lnTo>
                    <a:pt x="39" y="108"/>
                  </a:lnTo>
                  <a:lnTo>
                    <a:pt x="28" y="136"/>
                  </a:lnTo>
                  <a:lnTo>
                    <a:pt x="17" y="156"/>
                  </a:lnTo>
                  <a:lnTo>
                    <a:pt x="11" y="176"/>
                  </a:lnTo>
                  <a:lnTo>
                    <a:pt x="5" y="204"/>
                  </a:lnTo>
                  <a:lnTo>
                    <a:pt x="0" y="231"/>
                  </a:lnTo>
                  <a:lnTo>
                    <a:pt x="0" y="258"/>
                  </a:lnTo>
                </a:path>
              </a:pathLst>
            </a:custGeom>
            <a:noFill/>
            <a:ln w="26988">
              <a:solidFill>
                <a:srgbClr val="663300"/>
              </a:solidFill>
              <a:prstDash val="solid"/>
              <a:round/>
              <a:headEnd/>
              <a:tailEnd/>
            </a:ln>
          </p:spPr>
          <p:txBody>
            <a:bodyPr/>
            <a:lstStyle/>
            <a:p>
              <a:endParaRPr lang="en-US"/>
            </a:p>
          </p:txBody>
        </p:sp>
        <p:sp>
          <p:nvSpPr>
            <p:cNvPr id="182351" name="Freeform 79"/>
            <p:cNvSpPr>
              <a:spLocks/>
            </p:cNvSpPr>
            <p:nvPr/>
          </p:nvSpPr>
          <p:spPr bwMode="auto">
            <a:xfrm>
              <a:off x="2694" y="1165"/>
              <a:ext cx="527" cy="510"/>
            </a:xfrm>
            <a:custGeom>
              <a:avLst/>
              <a:gdLst/>
              <a:ahLst/>
              <a:cxnLst>
                <a:cxn ang="0">
                  <a:pos x="527" y="510"/>
                </a:cxn>
                <a:cxn ang="0">
                  <a:pos x="527" y="483"/>
                </a:cxn>
                <a:cxn ang="0">
                  <a:pos x="527" y="456"/>
                </a:cxn>
                <a:cxn ang="0">
                  <a:pos x="522" y="435"/>
                </a:cxn>
                <a:cxn ang="0">
                  <a:pos x="516" y="408"/>
                </a:cxn>
                <a:cxn ang="0">
                  <a:pos x="510" y="381"/>
                </a:cxn>
                <a:cxn ang="0">
                  <a:pos x="505" y="360"/>
                </a:cxn>
                <a:cxn ang="0">
                  <a:pos x="499" y="333"/>
                </a:cxn>
                <a:cxn ang="0">
                  <a:pos x="488" y="313"/>
                </a:cxn>
                <a:cxn ang="0">
                  <a:pos x="476" y="286"/>
                </a:cxn>
                <a:cxn ang="0">
                  <a:pos x="465" y="265"/>
                </a:cxn>
                <a:cxn ang="0">
                  <a:pos x="454" y="245"/>
                </a:cxn>
                <a:cxn ang="0">
                  <a:pos x="437" y="224"/>
                </a:cxn>
                <a:cxn ang="0">
                  <a:pos x="425" y="204"/>
                </a:cxn>
                <a:cxn ang="0">
                  <a:pos x="408" y="184"/>
                </a:cxn>
                <a:cxn ang="0">
                  <a:pos x="374" y="150"/>
                </a:cxn>
                <a:cxn ang="0">
                  <a:pos x="335" y="116"/>
                </a:cxn>
                <a:cxn ang="0">
                  <a:pos x="318" y="102"/>
                </a:cxn>
                <a:cxn ang="0">
                  <a:pos x="295" y="89"/>
                </a:cxn>
                <a:cxn ang="0">
                  <a:pos x="272" y="75"/>
                </a:cxn>
                <a:cxn ang="0">
                  <a:pos x="255" y="61"/>
                </a:cxn>
                <a:cxn ang="0">
                  <a:pos x="227" y="48"/>
                </a:cxn>
                <a:cxn ang="0">
                  <a:pos x="204" y="41"/>
                </a:cxn>
                <a:cxn ang="0">
                  <a:pos x="181" y="27"/>
                </a:cxn>
                <a:cxn ang="0">
                  <a:pos x="159" y="21"/>
                </a:cxn>
                <a:cxn ang="0">
                  <a:pos x="130" y="14"/>
                </a:cxn>
                <a:cxn ang="0">
                  <a:pos x="108" y="7"/>
                </a:cxn>
                <a:cxn ang="0">
                  <a:pos x="79" y="7"/>
                </a:cxn>
                <a:cxn ang="0">
                  <a:pos x="57" y="0"/>
                </a:cxn>
                <a:cxn ang="0">
                  <a:pos x="28" y="0"/>
                </a:cxn>
                <a:cxn ang="0">
                  <a:pos x="0" y="0"/>
                </a:cxn>
              </a:cxnLst>
              <a:rect l="0" t="0" r="r" b="b"/>
              <a:pathLst>
                <a:path w="527" h="510">
                  <a:moveTo>
                    <a:pt x="527" y="510"/>
                  </a:moveTo>
                  <a:lnTo>
                    <a:pt x="527" y="483"/>
                  </a:lnTo>
                  <a:lnTo>
                    <a:pt x="527" y="456"/>
                  </a:lnTo>
                  <a:lnTo>
                    <a:pt x="522" y="435"/>
                  </a:lnTo>
                  <a:lnTo>
                    <a:pt x="516" y="408"/>
                  </a:lnTo>
                  <a:lnTo>
                    <a:pt x="510" y="381"/>
                  </a:lnTo>
                  <a:lnTo>
                    <a:pt x="505" y="360"/>
                  </a:lnTo>
                  <a:lnTo>
                    <a:pt x="499" y="333"/>
                  </a:lnTo>
                  <a:lnTo>
                    <a:pt x="488" y="313"/>
                  </a:lnTo>
                  <a:lnTo>
                    <a:pt x="476" y="286"/>
                  </a:lnTo>
                  <a:lnTo>
                    <a:pt x="465" y="265"/>
                  </a:lnTo>
                  <a:lnTo>
                    <a:pt x="454" y="245"/>
                  </a:lnTo>
                  <a:lnTo>
                    <a:pt x="437" y="224"/>
                  </a:lnTo>
                  <a:lnTo>
                    <a:pt x="425" y="204"/>
                  </a:lnTo>
                  <a:lnTo>
                    <a:pt x="408" y="184"/>
                  </a:lnTo>
                  <a:lnTo>
                    <a:pt x="374" y="150"/>
                  </a:lnTo>
                  <a:lnTo>
                    <a:pt x="335" y="116"/>
                  </a:lnTo>
                  <a:lnTo>
                    <a:pt x="318" y="102"/>
                  </a:lnTo>
                  <a:lnTo>
                    <a:pt x="295" y="89"/>
                  </a:lnTo>
                  <a:lnTo>
                    <a:pt x="272" y="75"/>
                  </a:lnTo>
                  <a:lnTo>
                    <a:pt x="255" y="61"/>
                  </a:lnTo>
                  <a:lnTo>
                    <a:pt x="227" y="48"/>
                  </a:lnTo>
                  <a:lnTo>
                    <a:pt x="204" y="41"/>
                  </a:lnTo>
                  <a:lnTo>
                    <a:pt x="181" y="27"/>
                  </a:lnTo>
                  <a:lnTo>
                    <a:pt x="159" y="21"/>
                  </a:lnTo>
                  <a:lnTo>
                    <a:pt x="130" y="14"/>
                  </a:lnTo>
                  <a:lnTo>
                    <a:pt x="108" y="7"/>
                  </a:lnTo>
                  <a:lnTo>
                    <a:pt x="79" y="7"/>
                  </a:lnTo>
                  <a:lnTo>
                    <a:pt x="57" y="0"/>
                  </a:lnTo>
                  <a:lnTo>
                    <a:pt x="28" y="0"/>
                  </a:lnTo>
                  <a:lnTo>
                    <a:pt x="0" y="0"/>
                  </a:lnTo>
                </a:path>
              </a:pathLst>
            </a:custGeom>
            <a:noFill/>
            <a:ln w="26988">
              <a:solidFill>
                <a:srgbClr val="663300"/>
              </a:solidFill>
              <a:prstDash val="solid"/>
              <a:round/>
              <a:headEnd/>
              <a:tailEnd/>
            </a:ln>
          </p:spPr>
          <p:txBody>
            <a:bodyPr/>
            <a:lstStyle/>
            <a:p>
              <a:endParaRPr lang="en-US"/>
            </a:p>
          </p:txBody>
        </p:sp>
        <p:sp>
          <p:nvSpPr>
            <p:cNvPr id="182352" name="Freeform 80"/>
            <p:cNvSpPr>
              <a:spLocks/>
            </p:cNvSpPr>
            <p:nvPr/>
          </p:nvSpPr>
          <p:spPr bwMode="auto">
            <a:xfrm>
              <a:off x="2711" y="1417"/>
              <a:ext cx="255" cy="244"/>
            </a:xfrm>
            <a:custGeom>
              <a:avLst/>
              <a:gdLst/>
              <a:ahLst/>
              <a:cxnLst>
                <a:cxn ang="0">
                  <a:pos x="255" y="244"/>
                </a:cxn>
                <a:cxn ang="0">
                  <a:pos x="255" y="217"/>
                </a:cxn>
                <a:cxn ang="0">
                  <a:pos x="250" y="197"/>
                </a:cxn>
                <a:cxn ang="0">
                  <a:pos x="244" y="170"/>
                </a:cxn>
                <a:cxn ang="0">
                  <a:pos x="238" y="149"/>
                </a:cxn>
                <a:cxn ang="0">
                  <a:pos x="227" y="129"/>
                </a:cxn>
                <a:cxn ang="0">
                  <a:pos x="210" y="108"/>
                </a:cxn>
                <a:cxn ang="0">
                  <a:pos x="198" y="88"/>
                </a:cxn>
                <a:cxn ang="0">
                  <a:pos x="181" y="74"/>
                </a:cxn>
                <a:cxn ang="0">
                  <a:pos x="164" y="54"/>
                </a:cxn>
                <a:cxn ang="0">
                  <a:pos x="142" y="40"/>
                </a:cxn>
                <a:cxn ang="0">
                  <a:pos x="119" y="34"/>
                </a:cxn>
                <a:cxn ang="0">
                  <a:pos x="96" y="20"/>
                </a:cxn>
                <a:cxn ang="0">
                  <a:pos x="74" y="13"/>
                </a:cxn>
                <a:cxn ang="0">
                  <a:pos x="51" y="6"/>
                </a:cxn>
                <a:cxn ang="0">
                  <a:pos x="23" y="0"/>
                </a:cxn>
                <a:cxn ang="0">
                  <a:pos x="0" y="0"/>
                </a:cxn>
              </a:cxnLst>
              <a:rect l="0" t="0" r="r" b="b"/>
              <a:pathLst>
                <a:path w="255" h="244">
                  <a:moveTo>
                    <a:pt x="255" y="244"/>
                  </a:moveTo>
                  <a:lnTo>
                    <a:pt x="255" y="217"/>
                  </a:lnTo>
                  <a:lnTo>
                    <a:pt x="250" y="197"/>
                  </a:lnTo>
                  <a:lnTo>
                    <a:pt x="244" y="170"/>
                  </a:lnTo>
                  <a:lnTo>
                    <a:pt x="238" y="149"/>
                  </a:lnTo>
                  <a:lnTo>
                    <a:pt x="227" y="129"/>
                  </a:lnTo>
                  <a:lnTo>
                    <a:pt x="210" y="108"/>
                  </a:lnTo>
                  <a:lnTo>
                    <a:pt x="198" y="88"/>
                  </a:lnTo>
                  <a:lnTo>
                    <a:pt x="181" y="74"/>
                  </a:lnTo>
                  <a:lnTo>
                    <a:pt x="164" y="54"/>
                  </a:lnTo>
                  <a:lnTo>
                    <a:pt x="142" y="40"/>
                  </a:lnTo>
                  <a:lnTo>
                    <a:pt x="119" y="34"/>
                  </a:lnTo>
                  <a:lnTo>
                    <a:pt x="96" y="20"/>
                  </a:lnTo>
                  <a:lnTo>
                    <a:pt x="74" y="13"/>
                  </a:lnTo>
                  <a:lnTo>
                    <a:pt x="51" y="6"/>
                  </a:lnTo>
                  <a:lnTo>
                    <a:pt x="23" y="0"/>
                  </a:lnTo>
                  <a:lnTo>
                    <a:pt x="0" y="0"/>
                  </a:lnTo>
                </a:path>
              </a:pathLst>
            </a:custGeom>
            <a:noFill/>
            <a:ln w="26988">
              <a:solidFill>
                <a:srgbClr val="663300"/>
              </a:solidFill>
              <a:prstDash val="solid"/>
              <a:round/>
              <a:headEnd/>
              <a:tailEnd/>
            </a:ln>
          </p:spPr>
          <p:txBody>
            <a:bodyPr/>
            <a:lstStyle/>
            <a:p>
              <a:endParaRPr lang="en-US"/>
            </a:p>
          </p:txBody>
        </p:sp>
        <p:sp>
          <p:nvSpPr>
            <p:cNvPr id="182353" name="Freeform 81"/>
            <p:cNvSpPr>
              <a:spLocks/>
            </p:cNvSpPr>
            <p:nvPr/>
          </p:nvSpPr>
          <p:spPr bwMode="auto">
            <a:xfrm>
              <a:off x="2694" y="1165"/>
              <a:ext cx="527" cy="510"/>
            </a:xfrm>
            <a:custGeom>
              <a:avLst/>
              <a:gdLst/>
              <a:ahLst/>
              <a:cxnLst>
                <a:cxn ang="0">
                  <a:pos x="527" y="510"/>
                </a:cxn>
                <a:cxn ang="0">
                  <a:pos x="527" y="483"/>
                </a:cxn>
                <a:cxn ang="0">
                  <a:pos x="527" y="456"/>
                </a:cxn>
                <a:cxn ang="0">
                  <a:pos x="522" y="435"/>
                </a:cxn>
                <a:cxn ang="0">
                  <a:pos x="516" y="408"/>
                </a:cxn>
                <a:cxn ang="0">
                  <a:pos x="510" y="381"/>
                </a:cxn>
                <a:cxn ang="0">
                  <a:pos x="505" y="360"/>
                </a:cxn>
                <a:cxn ang="0">
                  <a:pos x="499" y="333"/>
                </a:cxn>
                <a:cxn ang="0">
                  <a:pos x="488" y="313"/>
                </a:cxn>
                <a:cxn ang="0">
                  <a:pos x="476" y="286"/>
                </a:cxn>
                <a:cxn ang="0">
                  <a:pos x="465" y="265"/>
                </a:cxn>
                <a:cxn ang="0">
                  <a:pos x="454" y="245"/>
                </a:cxn>
                <a:cxn ang="0">
                  <a:pos x="437" y="224"/>
                </a:cxn>
                <a:cxn ang="0">
                  <a:pos x="425" y="204"/>
                </a:cxn>
                <a:cxn ang="0">
                  <a:pos x="408" y="184"/>
                </a:cxn>
                <a:cxn ang="0">
                  <a:pos x="374" y="150"/>
                </a:cxn>
                <a:cxn ang="0">
                  <a:pos x="335" y="116"/>
                </a:cxn>
                <a:cxn ang="0">
                  <a:pos x="318" y="102"/>
                </a:cxn>
                <a:cxn ang="0">
                  <a:pos x="295" y="89"/>
                </a:cxn>
                <a:cxn ang="0">
                  <a:pos x="272" y="75"/>
                </a:cxn>
                <a:cxn ang="0">
                  <a:pos x="255" y="61"/>
                </a:cxn>
                <a:cxn ang="0">
                  <a:pos x="227" y="48"/>
                </a:cxn>
                <a:cxn ang="0">
                  <a:pos x="204" y="41"/>
                </a:cxn>
                <a:cxn ang="0">
                  <a:pos x="181" y="27"/>
                </a:cxn>
                <a:cxn ang="0">
                  <a:pos x="159" y="21"/>
                </a:cxn>
                <a:cxn ang="0">
                  <a:pos x="130" y="14"/>
                </a:cxn>
                <a:cxn ang="0">
                  <a:pos x="108" y="7"/>
                </a:cxn>
                <a:cxn ang="0">
                  <a:pos x="79" y="7"/>
                </a:cxn>
                <a:cxn ang="0">
                  <a:pos x="57" y="0"/>
                </a:cxn>
                <a:cxn ang="0">
                  <a:pos x="28" y="0"/>
                </a:cxn>
                <a:cxn ang="0">
                  <a:pos x="0" y="0"/>
                </a:cxn>
              </a:cxnLst>
              <a:rect l="0" t="0" r="r" b="b"/>
              <a:pathLst>
                <a:path w="527" h="510">
                  <a:moveTo>
                    <a:pt x="527" y="510"/>
                  </a:moveTo>
                  <a:lnTo>
                    <a:pt x="527" y="483"/>
                  </a:lnTo>
                  <a:lnTo>
                    <a:pt x="527" y="456"/>
                  </a:lnTo>
                  <a:lnTo>
                    <a:pt x="522" y="435"/>
                  </a:lnTo>
                  <a:lnTo>
                    <a:pt x="516" y="408"/>
                  </a:lnTo>
                  <a:lnTo>
                    <a:pt x="510" y="381"/>
                  </a:lnTo>
                  <a:lnTo>
                    <a:pt x="505" y="360"/>
                  </a:lnTo>
                  <a:lnTo>
                    <a:pt x="499" y="333"/>
                  </a:lnTo>
                  <a:lnTo>
                    <a:pt x="488" y="313"/>
                  </a:lnTo>
                  <a:lnTo>
                    <a:pt x="476" y="286"/>
                  </a:lnTo>
                  <a:lnTo>
                    <a:pt x="465" y="265"/>
                  </a:lnTo>
                  <a:lnTo>
                    <a:pt x="454" y="245"/>
                  </a:lnTo>
                  <a:lnTo>
                    <a:pt x="437" y="224"/>
                  </a:lnTo>
                  <a:lnTo>
                    <a:pt x="425" y="204"/>
                  </a:lnTo>
                  <a:lnTo>
                    <a:pt x="408" y="184"/>
                  </a:lnTo>
                  <a:lnTo>
                    <a:pt x="374" y="150"/>
                  </a:lnTo>
                  <a:lnTo>
                    <a:pt x="335" y="116"/>
                  </a:lnTo>
                  <a:lnTo>
                    <a:pt x="318" y="102"/>
                  </a:lnTo>
                  <a:lnTo>
                    <a:pt x="295" y="89"/>
                  </a:lnTo>
                  <a:lnTo>
                    <a:pt x="272" y="75"/>
                  </a:lnTo>
                  <a:lnTo>
                    <a:pt x="255" y="61"/>
                  </a:lnTo>
                  <a:lnTo>
                    <a:pt x="227" y="48"/>
                  </a:lnTo>
                  <a:lnTo>
                    <a:pt x="204" y="41"/>
                  </a:lnTo>
                  <a:lnTo>
                    <a:pt x="181" y="27"/>
                  </a:lnTo>
                  <a:lnTo>
                    <a:pt x="159" y="21"/>
                  </a:lnTo>
                  <a:lnTo>
                    <a:pt x="130" y="14"/>
                  </a:lnTo>
                  <a:lnTo>
                    <a:pt x="108" y="7"/>
                  </a:lnTo>
                  <a:lnTo>
                    <a:pt x="79" y="7"/>
                  </a:lnTo>
                  <a:lnTo>
                    <a:pt x="57" y="0"/>
                  </a:lnTo>
                  <a:lnTo>
                    <a:pt x="28" y="0"/>
                  </a:lnTo>
                  <a:lnTo>
                    <a:pt x="0" y="0"/>
                  </a:lnTo>
                </a:path>
              </a:pathLst>
            </a:custGeom>
            <a:noFill/>
            <a:ln w="26988">
              <a:solidFill>
                <a:srgbClr val="663300"/>
              </a:solidFill>
              <a:prstDash val="solid"/>
              <a:round/>
              <a:headEnd/>
              <a:tailEnd/>
            </a:ln>
          </p:spPr>
          <p:txBody>
            <a:bodyPr/>
            <a:lstStyle/>
            <a:p>
              <a:endParaRPr lang="en-US"/>
            </a:p>
          </p:txBody>
        </p:sp>
        <p:sp>
          <p:nvSpPr>
            <p:cNvPr id="182354" name="Freeform 82"/>
            <p:cNvSpPr>
              <a:spLocks/>
            </p:cNvSpPr>
            <p:nvPr/>
          </p:nvSpPr>
          <p:spPr bwMode="auto">
            <a:xfrm>
              <a:off x="2711" y="1417"/>
              <a:ext cx="255" cy="244"/>
            </a:xfrm>
            <a:custGeom>
              <a:avLst/>
              <a:gdLst/>
              <a:ahLst/>
              <a:cxnLst>
                <a:cxn ang="0">
                  <a:pos x="255" y="244"/>
                </a:cxn>
                <a:cxn ang="0">
                  <a:pos x="255" y="217"/>
                </a:cxn>
                <a:cxn ang="0">
                  <a:pos x="250" y="197"/>
                </a:cxn>
                <a:cxn ang="0">
                  <a:pos x="244" y="170"/>
                </a:cxn>
                <a:cxn ang="0">
                  <a:pos x="238" y="149"/>
                </a:cxn>
                <a:cxn ang="0">
                  <a:pos x="227" y="129"/>
                </a:cxn>
                <a:cxn ang="0">
                  <a:pos x="210" y="108"/>
                </a:cxn>
                <a:cxn ang="0">
                  <a:pos x="198" y="88"/>
                </a:cxn>
                <a:cxn ang="0">
                  <a:pos x="181" y="74"/>
                </a:cxn>
                <a:cxn ang="0">
                  <a:pos x="164" y="54"/>
                </a:cxn>
                <a:cxn ang="0">
                  <a:pos x="142" y="40"/>
                </a:cxn>
                <a:cxn ang="0">
                  <a:pos x="119" y="34"/>
                </a:cxn>
                <a:cxn ang="0">
                  <a:pos x="96" y="20"/>
                </a:cxn>
                <a:cxn ang="0">
                  <a:pos x="74" y="13"/>
                </a:cxn>
                <a:cxn ang="0">
                  <a:pos x="51" y="6"/>
                </a:cxn>
                <a:cxn ang="0">
                  <a:pos x="23" y="0"/>
                </a:cxn>
                <a:cxn ang="0">
                  <a:pos x="0" y="0"/>
                </a:cxn>
              </a:cxnLst>
              <a:rect l="0" t="0" r="r" b="b"/>
              <a:pathLst>
                <a:path w="255" h="244">
                  <a:moveTo>
                    <a:pt x="255" y="244"/>
                  </a:moveTo>
                  <a:lnTo>
                    <a:pt x="255" y="217"/>
                  </a:lnTo>
                  <a:lnTo>
                    <a:pt x="250" y="197"/>
                  </a:lnTo>
                  <a:lnTo>
                    <a:pt x="244" y="170"/>
                  </a:lnTo>
                  <a:lnTo>
                    <a:pt x="238" y="149"/>
                  </a:lnTo>
                  <a:lnTo>
                    <a:pt x="227" y="129"/>
                  </a:lnTo>
                  <a:lnTo>
                    <a:pt x="210" y="108"/>
                  </a:lnTo>
                  <a:lnTo>
                    <a:pt x="198" y="88"/>
                  </a:lnTo>
                  <a:lnTo>
                    <a:pt x="181" y="74"/>
                  </a:lnTo>
                  <a:lnTo>
                    <a:pt x="164" y="54"/>
                  </a:lnTo>
                  <a:lnTo>
                    <a:pt x="142" y="40"/>
                  </a:lnTo>
                  <a:lnTo>
                    <a:pt x="119" y="34"/>
                  </a:lnTo>
                  <a:lnTo>
                    <a:pt x="96" y="20"/>
                  </a:lnTo>
                  <a:lnTo>
                    <a:pt x="74" y="13"/>
                  </a:lnTo>
                  <a:lnTo>
                    <a:pt x="51" y="6"/>
                  </a:lnTo>
                  <a:lnTo>
                    <a:pt x="23" y="0"/>
                  </a:lnTo>
                  <a:lnTo>
                    <a:pt x="0" y="0"/>
                  </a:lnTo>
                </a:path>
              </a:pathLst>
            </a:custGeom>
            <a:noFill/>
            <a:ln w="26988">
              <a:solidFill>
                <a:srgbClr val="663300"/>
              </a:solidFill>
              <a:prstDash val="solid"/>
              <a:round/>
              <a:headEnd/>
              <a:tailEnd/>
            </a:ln>
          </p:spPr>
          <p:txBody>
            <a:bodyPr/>
            <a:lstStyle/>
            <a:p>
              <a:endParaRPr lang="en-US"/>
            </a:p>
          </p:txBody>
        </p:sp>
        <p:sp>
          <p:nvSpPr>
            <p:cNvPr id="182355" name="Line 83"/>
            <p:cNvSpPr>
              <a:spLocks noChangeShapeType="1"/>
            </p:cNvSpPr>
            <p:nvPr/>
          </p:nvSpPr>
          <p:spPr bwMode="auto">
            <a:xfrm>
              <a:off x="2972" y="1661"/>
              <a:ext cx="0" cy="619"/>
            </a:xfrm>
            <a:prstGeom prst="line">
              <a:avLst/>
            </a:prstGeom>
            <a:noFill/>
            <a:ln w="26988">
              <a:solidFill>
                <a:srgbClr val="663300"/>
              </a:solidFill>
              <a:round/>
              <a:headEnd/>
              <a:tailEnd/>
            </a:ln>
          </p:spPr>
          <p:txBody>
            <a:bodyPr/>
            <a:lstStyle/>
            <a:p>
              <a:endParaRPr lang="en-US"/>
            </a:p>
          </p:txBody>
        </p:sp>
        <p:sp>
          <p:nvSpPr>
            <p:cNvPr id="182356" name="Line 84"/>
            <p:cNvSpPr>
              <a:spLocks noChangeShapeType="1"/>
            </p:cNvSpPr>
            <p:nvPr/>
          </p:nvSpPr>
          <p:spPr bwMode="auto">
            <a:xfrm>
              <a:off x="3221" y="1661"/>
              <a:ext cx="0" cy="619"/>
            </a:xfrm>
            <a:prstGeom prst="line">
              <a:avLst/>
            </a:prstGeom>
            <a:noFill/>
            <a:ln w="26988">
              <a:solidFill>
                <a:srgbClr val="663300"/>
              </a:solidFill>
              <a:round/>
              <a:headEnd/>
              <a:tailEnd/>
            </a:ln>
          </p:spPr>
          <p:txBody>
            <a:bodyPr/>
            <a:lstStyle/>
            <a:p>
              <a:endParaRPr lang="en-US"/>
            </a:p>
          </p:txBody>
        </p:sp>
        <p:sp>
          <p:nvSpPr>
            <p:cNvPr id="182357" name="Line 85"/>
            <p:cNvSpPr>
              <a:spLocks noChangeShapeType="1"/>
            </p:cNvSpPr>
            <p:nvPr/>
          </p:nvSpPr>
          <p:spPr bwMode="auto">
            <a:xfrm>
              <a:off x="2972" y="1661"/>
              <a:ext cx="0" cy="619"/>
            </a:xfrm>
            <a:prstGeom prst="line">
              <a:avLst/>
            </a:prstGeom>
            <a:noFill/>
            <a:ln w="26988">
              <a:solidFill>
                <a:srgbClr val="663300"/>
              </a:solidFill>
              <a:round/>
              <a:headEnd/>
              <a:tailEnd/>
            </a:ln>
          </p:spPr>
          <p:txBody>
            <a:bodyPr/>
            <a:lstStyle/>
            <a:p>
              <a:endParaRPr lang="en-US"/>
            </a:p>
          </p:txBody>
        </p:sp>
        <p:sp>
          <p:nvSpPr>
            <p:cNvPr id="182358" name="Line 86"/>
            <p:cNvSpPr>
              <a:spLocks noChangeShapeType="1"/>
            </p:cNvSpPr>
            <p:nvPr/>
          </p:nvSpPr>
          <p:spPr bwMode="auto">
            <a:xfrm>
              <a:off x="3221" y="1661"/>
              <a:ext cx="0" cy="619"/>
            </a:xfrm>
            <a:prstGeom prst="line">
              <a:avLst/>
            </a:prstGeom>
            <a:noFill/>
            <a:ln w="26988">
              <a:solidFill>
                <a:srgbClr val="663300"/>
              </a:solidFill>
              <a:round/>
              <a:headEnd/>
              <a:tailEnd/>
            </a:ln>
          </p:spPr>
          <p:txBody>
            <a:bodyPr/>
            <a:lstStyle/>
            <a:p>
              <a:endParaRPr lang="en-US"/>
            </a:p>
          </p:txBody>
        </p:sp>
        <p:sp>
          <p:nvSpPr>
            <p:cNvPr id="182359" name="Freeform 87"/>
            <p:cNvSpPr>
              <a:spLocks/>
            </p:cNvSpPr>
            <p:nvPr/>
          </p:nvSpPr>
          <p:spPr bwMode="auto">
            <a:xfrm>
              <a:off x="11" y="2273"/>
              <a:ext cx="239" cy="258"/>
            </a:xfrm>
            <a:custGeom>
              <a:avLst/>
              <a:gdLst/>
              <a:ahLst/>
              <a:cxnLst>
                <a:cxn ang="0">
                  <a:pos x="0" y="258"/>
                </a:cxn>
                <a:cxn ang="0">
                  <a:pos x="23" y="258"/>
                </a:cxn>
                <a:cxn ang="0">
                  <a:pos x="46" y="252"/>
                </a:cxn>
                <a:cxn ang="0">
                  <a:pos x="68" y="245"/>
                </a:cxn>
                <a:cxn ang="0">
                  <a:pos x="91" y="238"/>
                </a:cxn>
                <a:cxn ang="0">
                  <a:pos x="114" y="224"/>
                </a:cxn>
                <a:cxn ang="0">
                  <a:pos x="131" y="211"/>
                </a:cxn>
                <a:cxn ang="0">
                  <a:pos x="153" y="197"/>
                </a:cxn>
                <a:cxn ang="0">
                  <a:pos x="170" y="184"/>
                </a:cxn>
                <a:cxn ang="0">
                  <a:pos x="188" y="163"/>
                </a:cxn>
                <a:cxn ang="0">
                  <a:pos x="199" y="143"/>
                </a:cxn>
                <a:cxn ang="0">
                  <a:pos x="210" y="122"/>
                </a:cxn>
                <a:cxn ang="0">
                  <a:pos x="222" y="102"/>
                </a:cxn>
                <a:cxn ang="0">
                  <a:pos x="227" y="75"/>
                </a:cxn>
                <a:cxn ang="0">
                  <a:pos x="233" y="54"/>
                </a:cxn>
                <a:cxn ang="0">
                  <a:pos x="239" y="27"/>
                </a:cxn>
                <a:cxn ang="0">
                  <a:pos x="239" y="0"/>
                </a:cxn>
              </a:cxnLst>
              <a:rect l="0" t="0" r="r" b="b"/>
              <a:pathLst>
                <a:path w="239" h="258">
                  <a:moveTo>
                    <a:pt x="0" y="258"/>
                  </a:moveTo>
                  <a:lnTo>
                    <a:pt x="23" y="258"/>
                  </a:lnTo>
                  <a:lnTo>
                    <a:pt x="46" y="252"/>
                  </a:lnTo>
                  <a:lnTo>
                    <a:pt x="68" y="245"/>
                  </a:lnTo>
                  <a:lnTo>
                    <a:pt x="91" y="238"/>
                  </a:lnTo>
                  <a:lnTo>
                    <a:pt x="114" y="224"/>
                  </a:lnTo>
                  <a:lnTo>
                    <a:pt x="131" y="211"/>
                  </a:lnTo>
                  <a:lnTo>
                    <a:pt x="153" y="197"/>
                  </a:lnTo>
                  <a:lnTo>
                    <a:pt x="170" y="184"/>
                  </a:lnTo>
                  <a:lnTo>
                    <a:pt x="188" y="163"/>
                  </a:lnTo>
                  <a:lnTo>
                    <a:pt x="199" y="143"/>
                  </a:lnTo>
                  <a:lnTo>
                    <a:pt x="210" y="122"/>
                  </a:lnTo>
                  <a:lnTo>
                    <a:pt x="222" y="102"/>
                  </a:lnTo>
                  <a:lnTo>
                    <a:pt x="227" y="75"/>
                  </a:lnTo>
                  <a:lnTo>
                    <a:pt x="233" y="54"/>
                  </a:lnTo>
                  <a:lnTo>
                    <a:pt x="239" y="27"/>
                  </a:lnTo>
                  <a:lnTo>
                    <a:pt x="239" y="0"/>
                  </a:lnTo>
                </a:path>
              </a:pathLst>
            </a:custGeom>
            <a:noFill/>
            <a:ln w="26988">
              <a:solidFill>
                <a:srgbClr val="663300"/>
              </a:solidFill>
              <a:prstDash val="solid"/>
              <a:round/>
              <a:headEnd/>
              <a:tailEnd/>
            </a:ln>
          </p:spPr>
          <p:txBody>
            <a:bodyPr/>
            <a:lstStyle/>
            <a:p>
              <a:endParaRPr lang="en-US"/>
            </a:p>
          </p:txBody>
        </p:sp>
        <p:sp>
          <p:nvSpPr>
            <p:cNvPr id="182360" name="Freeform 88"/>
            <p:cNvSpPr>
              <a:spLocks/>
            </p:cNvSpPr>
            <p:nvPr/>
          </p:nvSpPr>
          <p:spPr bwMode="auto">
            <a:xfrm>
              <a:off x="499" y="2287"/>
              <a:ext cx="255" cy="244"/>
            </a:xfrm>
            <a:custGeom>
              <a:avLst/>
              <a:gdLst/>
              <a:ahLst/>
              <a:cxnLst>
                <a:cxn ang="0">
                  <a:pos x="0" y="0"/>
                </a:cxn>
                <a:cxn ang="0">
                  <a:pos x="0" y="27"/>
                </a:cxn>
                <a:cxn ang="0">
                  <a:pos x="6" y="54"/>
                </a:cxn>
                <a:cxn ang="0">
                  <a:pos x="11" y="74"/>
                </a:cxn>
                <a:cxn ang="0">
                  <a:pos x="17" y="95"/>
                </a:cxn>
                <a:cxn ang="0">
                  <a:pos x="28" y="115"/>
                </a:cxn>
                <a:cxn ang="0">
                  <a:pos x="40" y="136"/>
                </a:cxn>
                <a:cxn ang="0">
                  <a:pos x="57" y="156"/>
                </a:cxn>
                <a:cxn ang="0">
                  <a:pos x="74" y="176"/>
                </a:cxn>
                <a:cxn ang="0">
                  <a:pos x="91" y="190"/>
                </a:cxn>
                <a:cxn ang="0">
                  <a:pos x="114" y="204"/>
                </a:cxn>
                <a:cxn ang="0">
                  <a:pos x="131" y="217"/>
                </a:cxn>
                <a:cxn ang="0">
                  <a:pos x="153" y="224"/>
                </a:cxn>
                <a:cxn ang="0">
                  <a:pos x="182" y="231"/>
                </a:cxn>
                <a:cxn ang="0">
                  <a:pos x="204" y="238"/>
                </a:cxn>
                <a:cxn ang="0">
                  <a:pos x="227" y="244"/>
                </a:cxn>
                <a:cxn ang="0">
                  <a:pos x="255" y="244"/>
                </a:cxn>
              </a:cxnLst>
              <a:rect l="0" t="0" r="r" b="b"/>
              <a:pathLst>
                <a:path w="255" h="244">
                  <a:moveTo>
                    <a:pt x="0" y="0"/>
                  </a:moveTo>
                  <a:lnTo>
                    <a:pt x="0" y="27"/>
                  </a:lnTo>
                  <a:lnTo>
                    <a:pt x="6" y="54"/>
                  </a:lnTo>
                  <a:lnTo>
                    <a:pt x="11" y="74"/>
                  </a:lnTo>
                  <a:lnTo>
                    <a:pt x="17" y="95"/>
                  </a:lnTo>
                  <a:lnTo>
                    <a:pt x="28" y="115"/>
                  </a:lnTo>
                  <a:lnTo>
                    <a:pt x="40" y="136"/>
                  </a:lnTo>
                  <a:lnTo>
                    <a:pt x="57" y="156"/>
                  </a:lnTo>
                  <a:lnTo>
                    <a:pt x="74" y="176"/>
                  </a:lnTo>
                  <a:lnTo>
                    <a:pt x="91" y="190"/>
                  </a:lnTo>
                  <a:lnTo>
                    <a:pt x="114" y="204"/>
                  </a:lnTo>
                  <a:lnTo>
                    <a:pt x="131" y="217"/>
                  </a:lnTo>
                  <a:lnTo>
                    <a:pt x="153" y="224"/>
                  </a:lnTo>
                  <a:lnTo>
                    <a:pt x="182" y="231"/>
                  </a:lnTo>
                  <a:lnTo>
                    <a:pt x="204" y="238"/>
                  </a:lnTo>
                  <a:lnTo>
                    <a:pt x="227" y="244"/>
                  </a:lnTo>
                  <a:lnTo>
                    <a:pt x="255" y="244"/>
                  </a:lnTo>
                </a:path>
              </a:pathLst>
            </a:custGeom>
            <a:noFill/>
            <a:ln w="26988">
              <a:solidFill>
                <a:srgbClr val="663300"/>
              </a:solidFill>
              <a:prstDash val="solid"/>
              <a:round/>
              <a:headEnd/>
              <a:tailEnd/>
            </a:ln>
          </p:spPr>
          <p:txBody>
            <a:bodyPr/>
            <a:lstStyle/>
            <a:p>
              <a:endParaRPr lang="en-US"/>
            </a:p>
          </p:txBody>
        </p:sp>
        <p:sp>
          <p:nvSpPr>
            <p:cNvPr id="182361" name="Line 89"/>
            <p:cNvSpPr>
              <a:spLocks noChangeShapeType="1"/>
            </p:cNvSpPr>
            <p:nvPr/>
          </p:nvSpPr>
          <p:spPr bwMode="auto">
            <a:xfrm>
              <a:off x="17" y="2776"/>
              <a:ext cx="760" cy="0"/>
            </a:xfrm>
            <a:prstGeom prst="line">
              <a:avLst/>
            </a:prstGeom>
            <a:noFill/>
            <a:ln w="26988">
              <a:solidFill>
                <a:srgbClr val="663300"/>
              </a:solidFill>
              <a:round/>
              <a:headEnd/>
              <a:tailEnd/>
            </a:ln>
          </p:spPr>
          <p:txBody>
            <a:bodyPr/>
            <a:lstStyle/>
            <a:p>
              <a:endParaRPr lang="en-US"/>
            </a:p>
          </p:txBody>
        </p:sp>
        <p:sp>
          <p:nvSpPr>
            <p:cNvPr id="182362" name="Freeform 90"/>
            <p:cNvSpPr>
              <a:spLocks/>
            </p:cNvSpPr>
            <p:nvPr/>
          </p:nvSpPr>
          <p:spPr bwMode="auto">
            <a:xfrm>
              <a:off x="11" y="2273"/>
              <a:ext cx="239" cy="258"/>
            </a:xfrm>
            <a:custGeom>
              <a:avLst/>
              <a:gdLst/>
              <a:ahLst/>
              <a:cxnLst>
                <a:cxn ang="0">
                  <a:pos x="0" y="258"/>
                </a:cxn>
                <a:cxn ang="0">
                  <a:pos x="23" y="258"/>
                </a:cxn>
                <a:cxn ang="0">
                  <a:pos x="46" y="252"/>
                </a:cxn>
                <a:cxn ang="0">
                  <a:pos x="68" y="245"/>
                </a:cxn>
                <a:cxn ang="0">
                  <a:pos x="91" y="238"/>
                </a:cxn>
                <a:cxn ang="0">
                  <a:pos x="114" y="224"/>
                </a:cxn>
                <a:cxn ang="0">
                  <a:pos x="131" y="211"/>
                </a:cxn>
                <a:cxn ang="0">
                  <a:pos x="153" y="197"/>
                </a:cxn>
                <a:cxn ang="0">
                  <a:pos x="170" y="184"/>
                </a:cxn>
                <a:cxn ang="0">
                  <a:pos x="188" y="163"/>
                </a:cxn>
                <a:cxn ang="0">
                  <a:pos x="199" y="143"/>
                </a:cxn>
                <a:cxn ang="0">
                  <a:pos x="210" y="122"/>
                </a:cxn>
                <a:cxn ang="0">
                  <a:pos x="222" y="102"/>
                </a:cxn>
                <a:cxn ang="0">
                  <a:pos x="227" y="75"/>
                </a:cxn>
                <a:cxn ang="0">
                  <a:pos x="233" y="54"/>
                </a:cxn>
                <a:cxn ang="0">
                  <a:pos x="239" y="27"/>
                </a:cxn>
                <a:cxn ang="0">
                  <a:pos x="239" y="0"/>
                </a:cxn>
              </a:cxnLst>
              <a:rect l="0" t="0" r="r" b="b"/>
              <a:pathLst>
                <a:path w="239" h="258">
                  <a:moveTo>
                    <a:pt x="0" y="258"/>
                  </a:moveTo>
                  <a:lnTo>
                    <a:pt x="23" y="258"/>
                  </a:lnTo>
                  <a:lnTo>
                    <a:pt x="46" y="252"/>
                  </a:lnTo>
                  <a:lnTo>
                    <a:pt x="68" y="245"/>
                  </a:lnTo>
                  <a:lnTo>
                    <a:pt x="91" y="238"/>
                  </a:lnTo>
                  <a:lnTo>
                    <a:pt x="114" y="224"/>
                  </a:lnTo>
                  <a:lnTo>
                    <a:pt x="131" y="211"/>
                  </a:lnTo>
                  <a:lnTo>
                    <a:pt x="153" y="197"/>
                  </a:lnTo>
                  <a:lnTo>
                    <a:pt x="170" y="184"/>
                  </a:lnTo>
                  <a:lnTo>
                    <a:pt x="188" y="163"/>
                  </a:lnTo>
                  <a:lnTo>
                    <a:pt x="199" y="143"/>
                  </a:lnTo>
                  <a:lnTo>
                    <a:pt x="210" y="122"/>
                  </a:lnTo>
                  <a:lnTo>
                    <a:pt x="222" y="102"/>
                  </a:lnTo>
                  <a:lnTo>
                    <a:pt x="227" y="75"/>
                  </a:lnTo>
                  <a:lnTo>
                    <a:pt x="233" y="54"/>
                  </a:lnTo>
                  <a:lnTo>
                    <a:pt x="239" y="27"/>
                  </a:lnTo>
                  <a:lnTo>
                    <a:pt x="239" y="0"/>
                  </a:lnTo>
                </a:path>
              </a:pathLst>
            </a:custGeom>
            <a:noFill/>
            <a:ln w="26988">
              <a:solidFill>
                <a:srgbClr val="663300"/>
              </a:solidFill>
              <a:prstDash val="solid"/>
              <a:round/>
              <a:headEnd/>
              <a:tailEnd/>
            </a:ln>
          </p:spPr>
          <p:txBody>
            <a:bodyPr/>
            <a:lstStyle/>
            <a:p>
              <a:endParaRPr lang="en-US"/>
            </a:p>
          </p:txBody>
        </p:sp>
        <p:sp>
          <p:nvSpPr>
            <p:cNvPr id="182363" name="Freeform 91"/>
            <p:cNvSpPr>
              <a:spLocks/>
            </p:cNvSpPr>
            <p:nvPr/>
          </p:nvSpPr>
          <p:spPr bwMode="auto">
            <a:xfrm>
              <a:off x="499" y="2287"/>
              <a:ext cx="255" cy="244"/>
            </a:xfrm>
            <a:custGeom>
              <a:avLst/>
              <a:gdLst/>
              <a:ahLst/>
              <a:cxnLst>
                <a:cxn ang="0">
                  <a:pos x="0" y="0"/>
                </a:cxn>
                <a:cxn ang="0">
                  <a:pos x="0" y="27"/>
                </a:cxn>
                <a:cxn ang="0">
                  <a:pos x="6" y="54"/>
                </a:cxn>
                <a:cxn ang="0">
                  <a:pos x="11" y="74"/>
                </a:cxn>
                <a:cxn ang="0">
                  <a:pos x="17" y="95"/>
                </a:cxn>
                <a:cxn ang="0">
                  <a:pos x="28" y="115"/>
                </a:cxn>
                <a:cxn ang="0">
                  <a:pos x="40" y="136"/>
                </a:cxn>
                <a:cxn ang="0">
                  <a:pos x="57" y="156"/>
                </a:cxn>
                <a:cxn ang="0">
                  <a:pos x="74" y="176"/>
                </a:cxn>
                <a:cxn ang="0">
                  <a:pos x="91" y="190"/>
                </a:cxn>
                <a:cxn ang="0">
                  <a:pos x="114" y="204"/>
                </a:cxn>
                <a:cxn ang="0">
                  <a:pos x="131" y="217"/>
                </a:cxn>
                <a:cxn ang="0">
                  <a:pos x="153" y="224"/>
                </a:cxn>
                <a:cxn ang="0">
                  <a:pos x="182" y="231"/>
                </a:cxn>
                <a:cxn ang="0">
                  <a:pos x="204" y="238"/>
                </a:cxn>
                <a:cxn ang="0">
                  <a:pos x="227" y="244"/>
                </a:cxn>
                <a:cxn ang="0">
                  <a:pos x="255" y="244"/>
                </a:cxn>
              </a:cxnLst>
              <a:rect l="0" t="0" r="r" b="b"/>
              <a:pathLst>
                <a:path w="255" h="244">
                  <a:moveTo>
                    <a:pt x="0" y="0"/>
                  </a:moveTo>
                  <a:lnTo>
                    <a:pt x="0" y="27"/>
                  </a:lnTo>
                  <a:lnTo>
                    <a:pt x="6" y="54"/>
                  </a:lnTo>
                  <a:lnTo>
                    <a:pt x="11" y="74"/>
                  </a:lnTo>
                  <a:lnTo>
                    <a:pt x="17" y="95"/>
                  </a:lnTo>
                  <a:lnTo>
                    <a:pt x="28" y="115"/>
                  </a:lnTo>
                  <a:lnTo>
                    <a:pt x="40" y="136"/>
                  </a:lnTo>
                  <a:lnTo>
                    <a:pt x="57" y="156"/>
                  </a:lnTo>
                  <a:lnTo>
                    <a:pt x="74" y="176"/>
                  </a:lnTo>
                  <a:lnTo>
                    <a:pt x="91" y="190"/>
                  </a:lnTo>
                  <a:lnTo>
                    <a:pt x="114" y="204"/>
                  </a:lnTo>
                  <a:lnTo>
                    <a:pt x="131" y="217"/>
                  </a:lnTo>
                  <a:lnTo>
                    <a:pt x="153" y="224"/>
                  </a:lnTo>
                  <a:lnTo>
                    <a:pt x="182" y="231"/>
                  </a:lnTo>
                  <a:lnTo>
                    <a:pt x="204" y="238"/>
                  </a:lnTo>
                  <a:lnTo>
                    <a:pt x="227" y="244"/>
                  </a:lnTo>
                  <a:lnTo>
                    <a:pt x="255" y="244"/>
                  </a:lnTo>
                </a:path>
              </a:pathLst>
            </a:custGeom>
            <a:noFill/>
            <a:ln w="26988">
              <a:solidFill>
                <a:srgbClr val="663300"/>
              </a:solidFill>
              <a:prstDash val="solid"/>
              <a:round/>
              <a:headEnd/>
              <a:tailEnd/>
            </a:ln>
          </p:spPr>
          <p:txBody>
            <a:bodyPr/>
            <a:lstStyle/>
            <a:p>
              <a:endParaRPr lang="en-US"/>
            </a:p>
          </p:txBody>
        </p:sp>
        <p:sp>
          <p:nvSpPr>
            <p:cNvPr id="182364" name="Line 92"/>
            <p:cNvSpPr>
              <a:spLocks noChangeShapeType="1"/>
            </p:cNvSpPr>
            <p:nvPr/>
          </p:nvSpPr>
          <p:spPr bwMode="auto">
            <a:xfrm>
              <a:off x="17" y="2776"/>
              <a:ext cx="760" cy="0"/>
            </a:xfrm>
            <a:prstGeom prst="line">
              <a:avLst/>
            </a:prstGeom>
            <a:noFill/>
            <a:ln w="26988">
              <a:solidFill>
                <a:srgbClr val="663300"/>
              </a:solidFill>
              <a:round/>
              <a:headEnd/>
              <a:tailEnd/>
            </a:ln>
          </p:spPr>
          <p:txBody>
            <a:bodyPr/>
            <a:lstStyle/>
            <a:p>
              <a:endParaRPr lang="en-US"/>
            </a:p>
          </p:txBody>
        </p:sp>
        <p:sp>
          <p:nvSpPr>
            <p:cNvPr id="182365" name="Freeform 93"/>
            <p:cNvSpPr>
              <a:spLocks/>
            </p:cNvSpPr>
            <p:nvPr/>
          </p:nvSpPr>
          <p:spPr bwMode="auto">
            <a:xfrm>
              <a:off x="2734" y="2266"/>
              <a:ext cx="244" cy="259"/>
            </a:xfrm>
            <a:custGeom>
              <a:avLst/>
              <a:gdLst/>
              <a:ahLst/>
              <a:cxnLst>
                <a:cxn ang="0">
                  <a:pos x="0" y="259"/>
                </a:cxn>
                <a:cxn ang="0">
                  <a:pos x="28" y="259"/>
                </a:cxn>
                <a:cxn ang="0">
                  <a:pos x="51" y="252"/>
                </a:cxn>
                <a:cxn ang="0">
                  <a:pos x="73" y="245"/>
                </a:cxn>
                <a:cxn ang="0">
                  <a:pos x="96" y="238"/>
                </a:cxn>
                <a:cxn ang="0">
                  <a:pos x="119" y="231"/>
                </a:cxn>
                <a:cxn ang="0">
                  <a:pos x="136" y="218"/>
                </a:cxn>
                <a:cxn ang="0">
                  <a:pos x="153" y="204"/>
                </a:cxn>
                <a:cxn ang="0">
                  <a:pos x="170" y="184"/>
                </a:cxn>
                <a:cxn ang="0">
                  <a:pos x="187" y="163"/>
                </a:cxn>
                <a:cxn ang="0">
                  <a:pos x="198" y="150"/>
                </a:cxn>
                <a:cxn ang="0">
                  <a:pos x="215" y="123"/>
                </a:cxn>
                <a:cxn ang="0">
                  <a:pos x="221" y="102"/>
                </a:cxn>
                <a:cxn ang="0">
                  <a:pos x="232" y="82"/>
                </a:cxn>
                <a:cxn ang="0">
                  <a:pos x="238" y="55"/>
                </a:cxn>
                <a:cxn ang="0">
                  <a:pos x="244" y="27"/>
                </a:cxn>
                <a:cxn ang="0">
                  <a:pos x="244" y="0"/>
                </a:cxn>
              </a:cxnLst>
              <a:rect l="0" t="0" r="r" b="b"/>
              <a:pathLst>
                <a:path w="244" h="259">
                  <a:moveTo>
                    <a:pt x="0" y="259"/>
                  </a:moveTo>
                  <a:lnTo>
                    <a:pt x="28" y="259"/>
                  </a:lnTo>
                  <a:lnTo>
                    <a:pt x="51" y="252"/>
                  </a:lnTo>
                  <a:lnTo>
                    <a:pt x="73" y="245"/>
                  </a:lnTo>
                  <a:lnTo>
                    <a:pt x="96" y="238"/>
                  </a:lnTo>
                  <a:lnTo>
                    <a:pt x="119" y="231"/>
                  </a:lnTo>
                  <a:lnTo>
                    <a:pt x="136" y="218"/>
                  </a:lnTo>
                  <a:lnTo>
                    <a:pt x="153" y="204"/>
                  </a:lnTo>
                  <a:lnTo>
                    <a:pt x="170" y="184"/>
                  </a:lnTo>
                  <a:lnTo>
                    <a:pt x="187" y="163"/>
                  </a:lnTo>
                  <a:lnTo>
                    <a:pt x="198" y="150"/>
                  </a:lnTo>
                  <a:lnTo>
                    <a:pt x="215" y="123"/>
                  </a:lnTo>
                  <a:lnTo>
                    <a:pt x="221" y="102"/>
                  </a:lnTo>
                  <a:lnTo>
                    <a:pt x="232" y="82"/>
                  </a:lnTo>
                  <a:lnTo>
                    <a:pt x="238" y="55"/>
                  </a:lnTo>
                  <a:lnTo>
                    <a:pt x="244" y="27"/>
                  </a:lnTo>
                  <a:lnTo>
                    <a:pt x="244" y="0"/>
                  </a:lnTo>
                </a:path>
              </a:pathLst>
            </a:custGeom>
            <a:noFill/>
            <a:ln w="26988">
              <a:solidFill>
                <a:srgbClr val="663300"/>
              </a:solidFill>
              <a:prstDash val="solid"/>
              <a:round/>
              <a:headEnd/>
              <a:tailEnd/>
            </a:ln>
          </p:spPr>
          <p:txBody>
            <a:bodyPr/>
            <a:lstStyle/>
            <a:p>
              <a:endParaRPr lang="en-US"/>
            </a:p>
          </p:txBody>
        </p:sp>
        <p:sp>
          <p:nvSpPr>
            <p:cNvPr id="182366" name="Freeform 94"/>
            <p:cNvSpPr>
              <a:spLocks/>
            </p:cNvSpPr>
            <p:nvPr/>
          </p:nvSpPr>
          <p:spPr bwMode="auto">
            <a:xfrm>
              <a:off x="3221" y="2287"/>
              <a:ext cx="261" cy="238"/>
            </a:xfrm>
            <a:custGeom>
              <a:avLst/>
              <a:gdLst/>
              <a:ahLst/>
              <a:cxnLst>
                <a:cxn ang="0">
                  <a:pos x="0" y="0"/>
                </a:cxn>
                <a:cxn ang="0">
                  <a:pos x="6" y="20"/>
                </a:cxn>
                <a:cxn ang="0">
                  <a:pos x="6" y="47"/>
                </a:cxn>
                <a:cxn ang="0">
                  <a:pos x="12" y="68"/>
                </a:cxn>
                <a:cxn ang="0">
                  <a:pos x="23" y="95"/>
                </a:cxn>
                <a:cxn ang="0">
                  <a:pos x="34" y="115"/>
                </a:cxn>
                <a:cxn ang="0">
                  <a:pos x="46" y="136"/>
                </a:cxn>
                <a:cxn ang="0">
                  <a:pos x="63" y="149"/>
                </a:cxn>
                <a:cxn ang="0">
                  <a:pos x="80" y="170"/>
                </a:cxn>
                <a:cxn ang="0">
                  <a:pos x="97" y="183"/>
                </a:cxn>
                <a:cxn ang="0">
                  <a:pos x="114" y="197"/>
                </a:cxn>
                <a:cxn ang="0">
                  <a:pos x="137" y="210"/>
                </a:cxn>
                <a:cxn ang="0">
                  <a:pos x="159" y="217"/>
                </a:cxn>
                <a:cxn ang="0">
                  <a:pos x="182" y="231"/>
                </a:cxn>
                <a:cxn ang="0">
                  <a:pos x="205" y="231"/>
                </a:cxn>
                <a:cxn ang="0">
                  <a:pos x="233" y="238"/>
                </a:cxn>
                <a:cxn ang="0">
                  <a:pos x="261" y="238"/>
                </a:cxn>
              </a:cxnLst>
              <a:rect l="0" t="0" r="r" b="b"/>
              <a:pathLst>
                <a:path w="261" h="238">
                  <a:moveTo>
                    <a:pt x="0" y="0"/>
                  </a:moveTo>
                  <a:lnTo>
                    <a:pt x="6" y="20"/>
                  </a:lnTo>
                  <a:lnTo>
                    <a:pt x="6" y="47"/>
                  </a:lnTo>
                  <a:lnTo>
                    <a:pt x="12" y="68"/>
                  </a:lnTo>
                  <a:lnTo>
                    <a:pt x="23" y="95"/>
                  </a:lnTo>
                  <a:lnTo>
                    <a:pt x="34" y="115"/>
                  </a:lnTo>
                  <a:lnTo>
                    <a:pt x="46" y="136"/>
                  </a:lnTo>
                  <a:lnTo>
                    <a:pt x="63" y="149"/>
                  </a:lnTo>
                  <a:lnTo>
                    <a:pt x="80" y="170"/>
                  </a:lnTo>
                  <a:lnTo>
                    <a:pt x="97" y="183"/>
                  </a:lnTo>
                  <a:lnTo>
                    <a:pt x="114" y="197"/>
                  </a:lnTo>
                  <a:lnTo>
                    <a:pt x="137" y="210"/>
                  </a:lnTo>
                  <a:lnTo>
                    <a:pt x="159" y="217"/>
                  </a:lnTo>
                  <a:lnTo>
                    <a:pt x="182" y="231"/>
                  </a:lnTo>
                  <a:lnTo>
                    <a:pt x="205" y="231"/>
                  </a:lnTo>
                  <a:lnTo>
                    <a:pt x="233" y="238"/>
                  </a:lnTo>
                  <a:lnTo>
                    <a:pt x="261" y="238"/>
                  </a:lnTo>
                </a:path>
              </a:pathLst>
            </a:custGeom>
            <a:noFill/>
            <a:ln w="26988">
              <a:solidFill>
                <a:srgbClr val="663300"/>
              </a:solidFill>
              <a:prstDash val="solid"/>
              <a:round/>
              <a:headEnd/>
              <a:tailEnd/>
            </a:ln>
          </p:spPr>
          <p:txBody>
            <a:bodyPr/>
            <a:lstStyle/>
            <a:p>
              <a:endParaRPr lang="en-US"/>
            </a:p>
          </p:txBody>
        </p:sp>
        <p:sp>
          <p:nvSpPr>
            <p:cNvPr id="182367" name="Line 95"/>
            <p:cNvSpPr>
              <a:spLocks noChangeShapeType="1"/>
            </p:cNvSpPr>
            <p:nvPr/>
          </p:nvSpPr>
          <p:spPr bwMode="auto">
            <a:xfrm>
              <a:off x="2739" y="2769"/>
              <a:ext cx="766" cy="0"/>
            </a:xfrm>
            <a:prstGeom prst="line">
              <a:avLst/>
            </a:prstGeom>
            <a:noFill/>
            <a:ln w="26988">
              <a:solidFill>
                <a:srgbClr val="663300"/>
              </a:solidFill>
              <a:round/>
              <a:headEnd/>
              <a:tailEnd/>
            </a:ln>
          </p:spPr>
          <p:txBody>
            <a:bodyPr/>
            <a:lstStyle/>
            <a:p>
              <a:endParaRPr lang="en-US"/>
            </a:p>
          </p:txBody>
        </p:sp>
        <p:sp>
          <p:nvSpPr>
            <p:cNvPr id="182368" name="Freeform 96"/>
            <p:cNvSpPr>
              <a:spLocks/>
            </p:cNvSpPr>
            <p:nvPr/>
          </p:nvSpPr>
          <p:spPr bwMode="auto">
            <a:xfrm>
              <a:off x="2734" y="2266"/>
              <a:ext cx="244" cy="259"/>
            </a:xfrm>
            <a:custGeom>
              <a:avLst/>
              <a:gdLst/>
              <a:ahLst/>
              <a:cxnLst>
                <a:cxn ang="0">
                  <a:pos x="0" y="259"/>
                </a:cxn>
                <a:cxn ang="0">
                  <a:pos x="28" y="259"/>
                </a:cxn>
                <a:cxn ang="0">
                  <a:pos x="51" y="252"/>
                </a:cxn>
                <a:cxn ang="0">
                  <a:pos x="73" y="245"/>
                </a:cxn>
                <a:cxn ang="0">
                  <a:pos x="96" y="238"/>
                </a:cxn>
                <a:cxn ang="0">
                  <a:pos x="119" y="231"/>
                </a:cxn>
                <a:cxn ang="0">
                  <a:pos x="136" y="218"/>
                </a:cxn>
                <a:cxn ang="0">
                  <a:pos x="153" y="204"/>
                </a:cxn>
                <a:cxn ang="0">
                  <a:pos x="170" y="184"/>
                </a:cxn>
                <a:cxn ang="0">
                  <a:pos x="187" y="163"/>
                </a:cxn>
                <a:cxn ang="0">
                  <a:pos x="198" y="150"/>
                </a:cxn>
                <a:cxn ang="0">
                  <a:pos x="215" y="123"/>
                </a:cxn>
                <a:cxn ang="0">
                  <a:pos x="221" y="102"/>
                </a:cxn>
                <a:cxn ang="0">
                  <a:pos x="232" y="82"/>
                </a:cxn>
                <a:cxn ang="0">
                  <a:pos x="238" y="55"/>
                </a:cxn>
                <a:cxn ang="0">
                  <a:pos x="244" y="27"/>
                </a:cxn>
                <a:cxn ang="0">
                  <a:pos x="244" y="0"/>
                </a:cxn>
              </a:cxnLst>
              <a:rect l="0" t="0" r="r" b="b"/>
              <a:pathLst>
                <a:path w="244" h="259">
                  <a:moveTo>
                    <a:pt x="0" y="259"/>
                  </a:moveTo>
                  <a:lnTo>
                    <a:pt x="28" y="259"/>
                  </a:lnTo>
                  <a:lnTo>
                    <a:pt x="51" y="252"/>
                  </a:lnTo>
                  <a:lnTo>
                    <a:pt x="73" y="245"/>
                  </a:lnTo>
                  <a:lnTo>
                    <a:pt x="96" y="238"/>
                  </a:lnTo>
                  <a:lnTo>
                    <a:pt x="119" y="231"/>
                  </a:lnTo>
                  <a:lnTo>
                    <a:pt x="136" y="218"/>
                  </a:lnTo>
                  <a:lnTo>
                    <a:pt x="153" y="204"/>
                  </a:lnTo>
                  <a:lnTo>
                    <a:pt x="170" y="184"/>
                  </a:lnTo>
                  <a:lnTo>
                    <a:pt x="187" y="163"/>
                  </a:lnTo>
                  <a:lnTo>
                    <a:pt x="198" y="150"/>
                  </a:lnTo>
                  <a:lnTo>
                    <a:pt x="215" y="123"/>
                  </a:lnTo>
                  <a:lnTo>
                    <a:pt x="221" y="102"/>
                  </a:lnTo>
                  <a:lnTo>
                    <a:pt x="232" y="82"/>
                  </a:lnTo>
                  <a:lnTo>
                    <a:pt x="238" y="55"/>
                  </a:lnTo>
                  <a:lnTo>
                    <a:pt x="244" y="27"/>
                  </a:lnTo>
                  <a:lnTo>
                    <a:pt x="244" y="0"/>
                  </a:lnTo>
                </a:path>
              </a:pathLst>
            </a:custGeom>
            <a:noFill/>
            <a:ln w="26988">
              <a:solidFill>
                <a:srgbClr val="663300"/>
              </a:solidFill>
              <a:prstDash val="solid"/>
              <a:round/>
              <a:headEnd/>
              <a:tailEnd/>
            </a:ln>
          </p:spPr>
          <p:txBody>
            <a:bodyPr/>
            <a:lstStyle/>
            <a:p>
              <a:endParaRPr lang="en-US"/>
            </a:p>
          </p:txBody>
        </p:sp>
        <p:sp>
          <p:nvSpPr>
            <p:cNvPr id="182369" name="Freeform 97"/>
            <p:cNvSpPr>
              <a:spLocks/>
            </p:cNvSpPr>
            <p:nvPr/>
          </p:nvSpPr>
          <p:spPr bwMode="auto">
            <a:xfrm>
              <a:off x="3221" y="2287"/>
              <a:ext cx="261" cy="238"/>
            </a:xfrm>
            <a:custGeom>
              <a:avLst/>
              <a:gdLst/>
              <a:ahLst/>
              <a:cxnLst>
                <a:cxn ang="0">
                  <a:pos x="0" y="0"/>
                </a:cxn>
                <a:cxn ang="0">
                  <a:pos x="6" y="20"/>
                </a:cxn>
                <a:cxn ang="0">
                  <a:pos x="6" y="47"/>
                </a:cxn>
                <a:cxn ang="0">
                  <a:pos x="12" y="68"/>
                </a:cxn>
                <a:cxn ang="0">
                  <a:pos x="23" y="95"/>
                </a:cxn>
                <a:cxn ang="0">
                  <a:pos x="34" y="115"/>
                </a:cxn>
                <a:cxn ang="0">
                  <a:pos x="46" y="136"/>
                </a:cxn>
                <a:cxn ang="0">
                  <a:pos x="63" y="149"/>
                </a:cxn>
                <a:cxn ang="0">
                  <a:pos x="80" y="170"/>
                </a:cxn>
                <a:cxn ang="0">
                  <a:pos x="97" y="183"/>
                </a:cxn>
                <a:cxn ang="0">
                  <a:pos x="114" y="197"/>
                </a:cxn>
                <a:cxn ang="0">
                  <a:pos x="137" y="210"/>
                </a:cxn>
                <a:cxn ang="0">
                  <a:pos x="159" y="217"/>
                </a:cxn>
                <a:cxn ang="0">
                  <a:pos x="182" y="231"/>
                </a:cxn>
                <a:cxn ang="0">
                  <a:pos x="205" y="231"/>
                </a:cxn>
                <a:cxn ang="0">
                  <a:pos x="233" y="238"/>
                </a:cxn>
                <a:cxn ang="0">
                  <a:pos x="261" y="238"/>
                </a:cxn>
              </a:cxnLst>
              <a:rect l="0" t="0" r="r" b="b"/>
              <a:pathLst>
                <a:path w="261" h="238">
                  <a:moveTo>
                    <a:pt x="0" y="0"/>
                  </a:moveTo>
                  <a:lnTo>
                    <a:pt x="6" y="20"/>
                  </a:lnTo>
                  <a:lnTo>
                    <a:pt x="6" y="47"/>
                  </a:lnTo>
                  <a:lnTo>
                    <a:pt x="12" y="68"/>
                  </a:lnTo>
                  <a:lnTo>
                    <a:pt x="23" y="95"/>
                  </a:lnTo>
                  <a:lnTo>
                    <a:pt x="34" y="115"/>
                  </a:lnTo>
                  <a:lnTo>
                    <a:pt x="46" y="136"/>
                  </a:lnTo>
                  <a:lnTo>
                    <a:pt x="63" y="149"/>
                  </a:lnTo>
                  <a:lnTo>
                    <a:pt x="80" y="170"/>
                  </a:lnTo>
                  <a:lnTo>
                    <a:pt x="97" y="183"/>
                  </a:lnTo>
                  <a:lnTo>
                    <a:pt x="114" y="197"/>
                  </a:lnTo>
                  <a:lnTo>
                    <a:pt x="137" y="210"/>
                  </a:lnTo>
                  <a:lnTo>
                    <a:pt x="159" y="217"/>
                  </a:lnTo>
                  <a:lnTo>
                    <a:pt x="182" y="231"/>
                  </a:lnTo>
                  <a:lnTo>
                    <a:pt x="205" y="231"/>
                  </a:lnTo>
                  <a:lnTo>
                    <a:pt x="233" y="238"/>
                  </a:lnTo>
                  <a:lnTo>
                    <a:pt x="261" y="238"/>
                  </a:lnTo>
                </a:path>
              </a:pathLst>
            </a:custGeom>
            <a:noFill/>
            <a:ln w="26988">
              <a:solidFill>
                <a:srgbClr val="663300"/>
              </a:solidFill>
              <a:prstDash val="solid"/>
              <a:round/>
              <a:headEnd/>
              <a:tailEnd/>
            </a:ln>
          </p:spPr>
          <p:txBody>
            <a:bodyPr/>
            <a:lstStyle/>
            <a:p>
              <a:endParaRPr lang="en-US"/>
            </a:p>
          </p:txBody>
        </p:sp>
        <p:sp>
          <p:nvSpPr>
            <p:cNvPr id="182370" name="Line 98"/>
            <p:cNvSpPr>
              <a:spLocks noChangeShapeType="1"/>
            </p:cNvSpPr>
            <p:nvPr/>
          </p:nvSpPr>
          <p:spPr bwMode="auto">
            <a:xfrm>
              <a:off x="2739" y="2769"/>
              <a:ext cx="766" cy="0"/>
            </a:xfrm>
            <a:prstGeom prst="line">
              <a:avLst/>
            </a:prstGeom>
            <a:noFill/>
            <a:ln w="26988">
              <a:solidFill>
                <a:srgbClr val="663300"/>
              </a:solidFill>
              <a:round/>
              <a:headEnd/>
              <a:tailEnd/>
            </a:ln>
          </p:spPr>
          <p:txBody>
            <a:bodyPr/>
            <a:lstStyle/>
            <a:p>
              <a:endParaRPr lang="en-US"/>
            </a:p>
          </p:txBody>
        </p:sp>
        <p:sp>
          <p:nvSpPr>
            <p:cNvPr id="182371" name="Rectangle 99"/>
            <p:cNvSpPr>
              <a:spLocks noChangeArrowheads="1"/>
            </p:cNvSpPr>
            <p:nvPr/>
          </p:nvSpPr>
          <p:spPr bwMode="auto">
            <a:xfrm>
              <a:off x="1395" y="1158"/>
              <a:ext cx="473" cy="269"/>
            </a:xfrm>
            <a:prstGeom prst="rect">
              <a:avLst/>
            </a:prstGeom>
            <a:noFill/>
            <a:ln w="9525">
              <a:noFill/>
              <a:miter lim="800000"/>
              <a:headEnd/>
              <a:tailEnd/>
            </a:ln>
          </p:spPr>
          <p:txBody>
            <a:bodyPr wrap="none" lIns="0" tIns="0" rIns="0" bIns="0">
              <a:spAutoFit/>
            </a:bodyPr>
            <a:lstStyle/>
            <a:p>
              <a:r>
                <a:rPr lang="en-US">
                  <a:solidFill>
                    <a:srgbClr val="663300"/>
                  </a:solidFill>
                </a:rPr>
                <a:t>Long</a:t>
              </a:r>
              <a:endParaRPr lang="en-US"/>
            </a:p>
          </p:txBody>
        </p:sp>
        <p:sp>
          <p:nvSpPr>
            <p:cNvPr id="182372" name="Rectangle 100"/>
            <p:cNvSpPr>
              <a:spLocks noChangeArrowheads="1"/>
            </p:cNvSpPr>
            <p:nvPr/>
          </p:nvSpPr>
          <p:spPr bwMode="auto">
            <a:xfrm>
              <a:off x="1395" y="2525"/>
              <a:ext cx="486" cy="269"/>
            </a:xfrm>
            <a:prstGeom prst="rect">
              <a:avLst/>
            </a:prstGeom>
            <a:noFill/>
            <a:ln w="9525">
              <a:noFill/>
              <a:miter lim="800000"/>
              <a:headEnd/>
              <a:tailEnd/>
            </a:ln>
          </p:spPr>
          <p:txBody>
            <a:bodyPr wrap="none" lIns="0" tIns="0" rIns="0" bIns="0">
              <a:spAutoFit/>
            </a:bodyPr>
            <a:lstStyle/>
            <a:p>
              <a:r>
                <a:rPr lang="en-US">
                  <a:solidFill>
                    <a:srgbClr val="663300"/>
                  </a:solidFill>
                </a:rPr>
                <a:t>Short</a:t>
              </a:r>
              <a:endParaRPr lang="en-US"/>
            </a:p>
          </p:txBody>
        </p:sp>
        <p:sp>
          <p:nvSpPr>
            <p:cNvPr id="182373" name="Rectangle 101"/>
            <p:cNvSpPr>
              <a:spLocks noChangeArrowheads="1"/>
            </p:cNvSpPr>
            <p:nvPr/>
          </p:nvSpPr>
          <p:spPr bwMode="auto">
            <a:xfrm rot="19260000">
              <a:off x="317" y="1288"/>
              <a:ext cx="286" cy="192"/>
            </a:xfrm>
            <a:prstGeom prst="rect">
              <a:avLst/>
            </a:prstGeom>
            <a:noFill/>
            <a:ln w="9525">
              <a:noFill/>
              <a:miter lim="800000"/>
              <a:headEnd/>
              <a:tailEnd/>
            </a:ln>
          </p:spPr>
          <p:txBody>
            <a:bodyPr wrap="none" lIns="0" tIns="0" rIns="0" bIns="0">
              <a:spAutoFit/>
            </a:bodyPr>
            <a:lstStyle/>
            <a:p>
              <a:r>
                <a:rPr lang="en-US" sz="2000">
                  <a:solidFill>
                    <a:srgbClr val="663300"/>
                  </a:solidFill>
                </a:rPr>
                <a:t>K=1</a:t>
              </a:r>
              <a:endParaRPr lang="en-US"/>
            </a:p>
          </p:txBody>
        </p:sp>
        <p:sp>
          <p:nvSpPr>
            <p:cNvPr id="182374" name="Rectangle 102"/>
            <p:cNvSpPr>
              <a:spLocks noChangeArrowheads="1"/>
            </p:cNvSpPr>
            <p:nvPr/>
          </p:nvSpPr>
          <p:spPr bwMode="auto">
            <a:xfrm rot="2100000">
              <a:off x="2778" y="1218"/>
              <a:ext cx="286" cy="192"/>
            </a:xfrm>
            <a:prstGeom prst="rect">
              <a:avLst/>
            </a:prstGeom>
            <a:noFill/>
            <a:ln w="9525">
              <a:noFill/>
              <a:miter lim="800000"/>
              <a:headEnd/>
              <a:tailEnd/>
            </a:ln>
          </p:spPr>
          <p:txBody>
            <a:bodyPr wrap="none" lIns="0" tIns="0" rIns="0" bIns="0">
              <a:spAutoFit/>
            </a:bodyPr>
            <a:lstStyle/>
            <a:p>
              <a:r>
                <a:rPr lang="en-US" sz="2000">
                  <a:solidFill>
                    <a:srgbClr val="663300"/>
                  </a:solidFill>
                </a:rPr>
                <a:t>K=1</a:t>
              </a:r>
              <a:endParaRPr lang="en-US"/>
            </a:p>
          </p:txBody>
        </p:sp>
        <p:sp>
          <p:nvSpPr>
            <p:cNvPr id="182375" name="Rectangle 103"/>
            <p:cNvSpPr>
              <a:spLocks noChangeArrowheads="1"/>
            </p:cNvSpPr>
            <p:nvPr/>
          </p:nvSpPr>
          <p:spPr bwMode="auto">
            <a:xfrm rot="16200000">
              <a:off x="232" y="2177"/>
              <a:ext cx="286" cy="192"/>
            </a:xfrm>
            <a:prstGeom prst="rect">
              <a:avLst/>
            </a:prstGeom>
            <a:noFill/>
            <a:ln w="9525">
              <a:noFill/>
              <a:miter lim="800000"/>
              <a:headEnd/>
              <a:tailEnd/>
            </a:ln>
          </p:spPr>
          <p:txBody>
            <a:bodyPr wrap="none" lIns="0" tIns="0" rIns="0" bIns="0">
              <a:spAutoFit/>
            </a:bodyPr>
            <a:lstStyle/>
            <a:p>
              <a:r>
                <a:rPr lang="en-US" sz="2000">
                  <a:solidFill>
                    <a:srgbClr val="663300"/>
                  </a:solidFill>
                </a:rPr>
                <a:t>K=1</a:t>
              </a:r>
              <a:endParaRPr lang="en-US"/>
            </a:p>
          </p:txBody>
        </p:sp>
        <p:sp>
          <p:nvSpPr>
            <p:cNvPr id="182376" name="Rectangle 104"/>
            <p:cNvSpPr>
              <a:spLocks noChangeArrowheads="1"/>
            </p:cNvSpPr>
            <p:nvPr/>
          </p:nvSpPr>
          <p:spPr bwMode="auto">
            <a:xfrm>
              <a:off x="652" y="2572"/>
              <a:ext cx="406" cy="192"/>
            </a:xfrm>
            <a:prstGeom prst="rect">
              <a:avLst/>
            </a:prstGeom>
            <a:noFill/>
            <a:ln w="9525">
              <a:noFill/>
              <a:miter lim="800000"/>
              <a:headEnd/>
              <a:tailEnd/>
            </a:ln>
          </p:spPr>
          <p:txBody>
            <a:bodyPr wrap="none" lIns="0" tIns="0" rIns="0" bIns="0">
              <a:spAutoFit/>
            </a:bodyPr>
            <a:lstStyle/>
            <a:p>
              <a:r>
                <a:rPr lang="en-US" sz="2000">
                  <a:solidFill>
                    <a:srgbClr val="663300"/>
                  </a:solidFill>
                </a:rPr>
                <a:t>K=0.2</a:t>
              </a:r>
              <a:endParaRPr lang="en-US"/>
            </a:p>
          </p:txBody>
        </p:sp>
        <p:sp>
          <p:nvSpPr>
            <p:cNvPr id="182377" name="Freeform 105"/>
            <p:cNvSpPr>
              <a:spLocks/>
            </p:cNvSpPr>
            <p:nvPr/>
          </p:nvSpPr>
          <p:spPr bwMode="auto">
            <a:xfrm>
              <a:off x="352" y="2525"/>
              <a:ext cx="51" cy="74"/>
            </a:xfrm>
            <a:custGeom>
              <a:avLst/>
              <a:gdLst/>
              <a:ahLst/>
              <a:cxnLst>
                <a:cxn ang="0">
                  <a:pos x="28" y="0"/>
                </a:cxn>
                <a:cxn ang="0">
                  <a:pos x="22" y="0"/>
                </a:cxn>
                <a:cxn ang="0">
                  <a:pos x="17" y="6"/>
                </a:cxn>
                <a:cxn ang="0">
                  <a:pos x="11" y="6"/>
                </a:cxn>
                <a:cxn ang="0">
                  <a:pos x="5" y="13"/>
                </a:cxn>
                <a:cxn ang="0">
                  <a:pos x="0" y="20"/>
                </a:cxn>
                <a:cxn ang="0">
                  <a:pos x="0" y="27"/>
                </a:cxn>
                <a:cxn ang="0">
                  <a:pos x="0" y="34"/>
                </a:cxn>
                <a:cxn ang="0">
                  <a:pos x="0" y="40"/>
                </a:cxn>
                <a:cxn ang="0">
                  <a:pos x="0" y="47"/>
                </a:cxn>
                <a:cxn ang="0">
                  <a:pos x="5" y="61"/>
                </a:cxn>
                <a:cxn ang="0">
                  <a:pos x="11" y="68"/>
                </a:cxn>
                <a:cxn ang="0">
                  <a:pos x="17" y="68"/>
                </a:cxn>
                <a:cxn ang="0">
                  <a:pos x="22" y="74"/>
                </a:cxn>
                <a:cxn ang="0">
                  <a:pos x="28" y="74"/>
                </a:cxn>
                <a:cxn ang="0">
                  <a:pos x="34" y="74"/>
                </a:cxn>
                <a:cxn ang="0">
                  <a:pos x="34" y="68"/>
                </a:cxn>
                <a:cxn ang="0">
                  <a:pos x="39" y="68"/>
                </a:cxn>
                <a:cxn ang="0">
                  <a:pos x="45" y="61"/>
                </a:cxn>
                <a:cxn ang="0">
                  <a:pos x="51" y="47"/>
                </a:cxn>
                <a:cxn ang="0">
                  <a:pos x="51" y="40"/>
                </a:cxn>
                <a:cxn ang="0">
                  <a:pos x="51" y="34"/>
                </a:cxn>
                <a:cxn ang="0">
                  <a:pos x="51" y="27"/>
                </a:cxn>
                <a:cxn ang="0">
                  <a:pos x="51" y="20"/>
                </a:cxn>
                <a:cxn ang="0">
                  <a:pos x="45" y="13"/>
                </a:cxn>
                <a:cxn ang="0">
                  <a:pos x="39" y="6"/>
                </a:cxn>
                <a:cxn ang="0">
                  <a:pos x="34" y="6"/>
                </a:cxn>
                <a:cxn ang="0">
                  <a:pos x="34" y="0"/>
                </a:cxn>
                <a:cxn ang="0">
                  <a:pos x="28" y="0"/>
                </a:cxn>
              </a:cxnLst>
              <a:rect l="0" t="0" r="r" b="b"/>
              <a:pathLst>
                <a:path w="51" h="74">
                  <a:moveTo>
                    <a:pt x="28" y="0"/>
                  </a:moveTo>
                  <a:lnTo>
                    <a:pt x="22" y="0"/>
                  </a:lnTo>
                  <a:lnTo>
                    <a:pt x="17" y="6"/>
                  </a:lnTo>
                  <a:lnTo>
                    <a:pt x="11" y="6"/>
                  </a:lnTo>
                  <a:lnTo>
                    <a:pt x="5" y="13"/>
                  </a:lnTo>
                  <a:lnTo>
                    <a:pt x="0" y="20"/>
                  </a:lnTo>
                  <a:lnTo>
                    <a:pt x="0" y="27"/>
                  </a:lnTo>
                  <a:lnTo>
                    <a:pt x="0" y="34"/>
                  </a:lnTo>
                  <a:lnTo>
                    <a:pt x="0" y="40"/>
                  </a:lnTo>
                  <a:lnTo>
                    <a:pt x="0" y="47"/>
                  </a:lnTo>
                  <a:lnTo>
                    <a:pt x="5" y="61"/>
                  </a:lnTo>
                  <a:lnTo>
                    <a:pt x="11" y="68"/>
                  </a:lnTo>
                  <a:lnTo>
                    <a:pt x="17" y="68"/>
                  </a:lnTo>
                  <a:lnTo>
                    <a:pt x="22" y="74"/>
                  </a:lnTo>
                  <a:lnTo>
                    <a:pt x="28" y="74"/>
                  </a:lnTo>
                  <a:lnTo>
                    <a:pt x="34" y="74"/>
                  </a:lnTo>
                  <a:lnTo>
                    <a:pt x="34" y="68"/>
                  </a:lnTo>
                  <a:lnTo>
                    <a:pt x="39" y="68"/>
                  </a:lnTo>
                  <a:lnTo>
                    <a:pt x="45" y="61"/>
                  </a:lnTo>
                  <a:lnTo>
                    <a:pt x="51" y="47"/>
                  </a:lnTo>
                  <a:lnTo>
                    <a:pt x="51" y="40"/>
                  </a:lnTo>
                  <a:lnTo>
                    <a:pt x="51" y="34"/>
                  </a:lnTo>
                  <a:lnTo>
                    <a:pt x="51" y="27"/>
                  </a:lnTo>
                  <a:lnTo>
                    <a:pt x="51" y="20"/>
                  </a:lnTo>
                  <a:lnTo>
                    <a:pt x="45" y="13"/>
                  </a:lnTo>
                  <a:lnTo>
                    <a:pt x="39" y="6"/>
                  </a:lnTo>
                  <a:lnTo>
                    <a:pt x="34" y="6"/>
                  </a:lnTo>
                  <a:lnTo>
                    <a:pt x="34" y="0"/>
                  </a:lnTo>
                  <a:lnTo>
                    <a:pt x="28" y="0"/>
                  </a:lnTo>
                  <a:close/>
                </a:path>
              </a:pathLst>
            </a:custGeom>
            <a:solidFill>
              <a:srgbClr val="AC0000"/>
            </a:solidFill>
            <a:ln w="9525">
              <a:noFill/>
              <a:round/>
              <a:headEnd/>
              <a:tailEnd/>
            </a:ln>
          </p:spPr>
          <p:txBody>
            <a:bodyPr/>
            <a:lstStyle/>
            <a:p>
              <a:endParaRPr lang="en-US"/>
            </a:p>
          </p:txBody>
        </p:sp>
        <p:sp>
          <p:nvSpPr>
            <p:cNvPr id="182378" name="Freeform 106"/>
            <p:cNvSpPr>
              <a:spLocks/>
            </p:cNvSpPr>
            <p:nvPr/>
          </p:nvSpPr>
          <p:spPr bwMode="auto">
            <a:xfrm>
              <a:off x="352" y="2525"/>
              <a:ext cx="51" cy="74"/>
            </a:xfrm>
            <a:custGeom>
              <a:avLst/>
              <a:gdLst/>
              <a:ahLst/>
              <a:cxnLst>
                <a:cxn ang="0">
                  <a:pos x="28" y="0"/>
                </a:cxn>
                <a:cxn ang="0">
                  <a:pos x="22" y="0"/>
                </a:cxn>
                <a:cxn ang="0">
                  <a:pos x="17" y="6"/>
                </a:cxn>
                <a:cxn ang="0">
                  <a:pos x="11" y="6"/>
                </a:cxn>
                <a:cxn ang="0">
                  <a:pos x="5" y="13"/>
                </a:cxn>
                <a:cxn ang="0">
                  <a:pos x="0" y="20"/>
                </a:cxn>
                <a:cxn ang="0">
                  <a:pos x="0" y="27"/>
                </a:cxn>
                <a:cxn ang="0">
                  <a:pos x="0" y="34"/>
                </a:cxn>
                <a:cxn ang="0">
                  <a:pos x="0" y="40"/>
                </a:cxn>
                <a:cxn ang="0">
                  <a:pos x="0" y="47"/>
                </a:cxn>
                <a:cxn ang="0">
                  <a:pos x="5" y="61"/>
                </a:cxn>
                <a:cxn ang="0">
                  <a:pos x="11" y="68"/>
                </a:cxn>
                <a:cxn ang="0">
                  <a:pos x="17" y="68"/>
                </a:cxn>
                <a:cxn ang="0">
                  <a:pos x="22" y="74"/>
                </a:cxn>
                <a:cxn ang="0">
                  <a:pos x="28" y="74"/>
                </a:cxn>
                <a:cxn ang="0">
                  <a:pos x="34" y="74"/>
                </a:cxn>
                <a:cxn ang="0">
                  <a:pos x="34" y="68"/>
                </a:cxn>
                <a:cxn ang="0">
                  <a:pos x="39" y="68"/>
                </a:cxn>
                <a:cxn ang="0">
                  <a:pos x="45" y="61"/>
                </a:cxn>
                <a:cxn ang="0">
                  <a:pos x="51" y="47"/>
                </a:cxn>
                <a:cxn ang="0">
                  <a:pos x="51" y="40"/>
                </a:cxn>
                <a:cxn ang="0">
                  <a:pos x="51" y="34"/>
                </a:cxn>
                <a:cxn ang="0">
                  <a:pos x="51" y="27"/>
                </a:cxn>
                <a:cxn ang="0">
                  <a:pos x="51" y="20"/>
                </a:cxn>
                <a:cxn ang="0">
                  <a:pos x="45" y="13"/>
                </a:cxn>
                <a:cxn ang="0">
                  <a:pos x="39" y="6"/>
                </a:cxn>
                <a:cxn ang="0">
                  <a:pos x="34" y="6"/>
                </a:cxn>
                <a:cxn ang="0">
                  <a:pos x="34" y="0"/>
                </a:cxn>
                <a:cxn ang="0">
                  <a:pos x="28" y="0"/>
                </a:cxn>
              </a:cxnLst>
              <a:rect l="0" t="0" r="r" b="b"/>
              <a:pathLst>
                <a:path w="51" h="74">
                  <a:moveTo>
                    <a:pt x="28" y="0"/>
                  </a:moveTo>
                  <a:lnTo>
                    <a:pt x="22" y="0"/>
                  </a:lnTo>
                  <a:lnTo>
                    <a:pt x="17" y="6"/>
                  </a:lnTo>
                  <a:lnTo>
                    <a:pt x="11" y="6"/>
                  </a:lnTo>
                  <a:lnTo>
                    <a:pt x="5" y="13"/>
                  </a:lnTo>
                  <a:lnTo>
                    <a:pt x="0" y="20"/>
                  </a:lnTo>
                  <a:lnTo>
                    <a:pt x="0" y="27"/>
                  </a:lnTo>
                  <a:lnTo>
                    <a:pt x="0" y="34"/>
                  </a:lnTo>
                  <a:lnTo>
                    <a:pt x="0" y="40"/>
                  </a:lnTo>
                  <a:lnTo>
                    <a:pt x="0" y="47"/>
                  </a:lnTo>
                  <a:lnTo>
                    <a:pt x="5" y="61"/>
                  </a:lnTo>
                  <a:lnTo>
                    <a:pt x="11" y="68"/>
                  </a:lnTo>
                  <a:lnTo>
                    <a:pt x="17" y="68"/>
                  </a:lnTo>
                  <a:lnTo>
                    <a:pt x="22" y="74"/>
                  </a:lnTo>
                  <a:lnTo>
                    <a:pt x="28" y="74"/>
                  </a:lnTo>
                  <a:lnTo>
                    <a:pt x="34" y="74"/>
                  </a:lnTo>
                  <a:lnTo>
                    <a:pt x="34" y="68"/>
                  </a:lnTo>
                  <a:lnTo>
                    <a:pt x="39" y="68"/>
                  </a:lnTo>
                  <a:lnTo>
                    <a:pt x="45" y="61"/>
                  </a:lnTo>
                  <a:lnTo>
                    <a:pt x="51" y="47"/>
                  </a:lnTo>
                  <a:lnTo>
                    <a:pt x="51" y="40"/>
                  </a:lnTo>
                  <a:lnTo>
                    <a:pt x="51" y="34"/>
                  </a:lnTo>
                  <a:lnTo>
                    <a:pt x="51" y="27"/>
                  </a:lnTo>
                  <a:lnTo>
                    <a:pt x="51" y="20"/>
                  </a:lnTo>
                  <a:lnTo>
                    <a:pt x="45" y="13"/>
                  </a:lnTo>
                  <a:lnTo>
                    <a:pt x="39" y="6"/>
                  </a:lnTo>
                  <a:lnTo>
                    <a:pt x="34" y="6"/>
                  </a:lnTo>
                  <a:lnTo>
                    <a:pt x="34" y="0"/>
                  </a:lnTo>
                  <a:lnTo>
                    <a:pt x="28" y="0"/>
                  </a:lnTo>
                </a:path>
              </a:pathLst>
            </a:custGeom>
            <a:noFill/>
            <a:ln w="9525">
              <a:solidFill>
                <a:srgbClr val="AC0000"/>
              </a:solidFill>
              <a:prstDash val="solid"/>
              <a:round/>
              <a:headEnd/>
              <a:tailEnd/>
            </a:ln>
          </p:spPr>
          <p:txBody>
            <a:bodyPr/>
            <a:lstStyle/>
            <a:p>
              <a:endParaRPr lang="en-US"/>
            </a:p>
          </p:txBody>
        </p:sp>
        <p:sp>
          <p:nvSpPr>
            <p:cNvPr id="182379" name="Freeform 107"/>
            <p:cNvSpPr>
              <a:spLocks/>
            </p:cNvSpPr>
            <p:nvPr/>
          </p:nvSpPr>
          <p:spPr bwMode="auto">
            <a:xfrm>
              <a:off x="3068" y="2545"/>
              <a:ext cx="57" cy="68"/>
            </a:xfrm>
            <a:custGeom>
              <a:avLst/>
              <a:gdLst/>
              <a:ahLst/>
              <a:cxnLst>
                <a:cxn ang="0">
                  <a:pos x="29" y="0"/>
                </a:cxn>
                <a:cxn ang="0">
                  <a:pos x="23" y="0"/>
                </a:cxn>
                <a:cxn ang="0">
                  <a:pos x="17" y="0"/>
                </a:cxn>
                <a:cxn ang="0">
                  <a:pos x="12" y="7"/>
                </a:cxn>
                <a:cxn ang="0">
                  <a:pos x="6" y="7"/>
                </a:cxn>
                <a:cxn ang="0">
                  <a:pos x="0" y="20"/>
                </a:cxn>
                <a:cxn ang="0">
                  <a:pos x="0" y="27"/>
                </a:cxn>
                <a:cxn ang="0">
                  <a:pos x="0" y="34"/>
                </a:cxn>
                <a:cxn ang="0">
                  <a:pos x="0" y="41"/>
                </a:cxn>
                <a:cxn ang="0">
                  <a:pos x="0" y="48"/>
                </a:cxn>
                <a:cxn ang="0">
                  <a:pos x="6" y="61"/>
                </a:cxn>
                <a:cxn ang="0">
                  <a:pos x="12" y="61"/>
                </a:cxn>
                <a:cxn ang="0">
                  <a:pos x="17" y="68"/>
                </a:cxn>
                <a:cxn ang="0">
                  <a:pos x="23" y="68"/>
                </a:cxn>
                <a:cxn ang="0">
                  <a:pos x="29" y="68"/>
                </a:cxn>
                <a:cxn ang="0">
                  <a:pos x="34" y="68"/>
                </a:cxn>
                <a:cxn ang="0">
                  <a:pos x="40" y="68"/>
                </a:cxn>
                <a:cxn ang="0">
                  <a:pos x="40" y="61"/>
                </a:cxn>
                <a:cxn ang="0">
                  <a:pos x="46" y="61"/>
                </a:cxn>
                <a:cxn ang="0">
                  <a:pos x="51" y="48"/>
                </a:cxn>
                <a:cxn ang="0">
                  <a:pos x="57" y="41"/>
                </a:cxn>
                <a:cxn ang="0">
                  <a:pos x="57" y="34"/>
                </a:cxn>
                <a:cxn ang="0">
                  <a:pos x="57" y="27"/>
                </a:cxn>
                <a:cxn ang="0">
                  <a:pos x="51" y="20"/>
                </a:cxn>
                <a:cxn ang="0">
                  <a:pos x="46" y="7"/>
                </a:cxn>
                <a:cxn ang="0">
                  <a:pos x="40" y="7"/>
                </a:cxn>
                <a:cxn ang="0">
                  <a:pos x="40" y="0"/>
                </a:cxn>
                <a:cxn ang="0">
                  <a:pos x="34" y="0"/>
                </a:cxn>
                <a:cxn ang="0">
                  <a:pos x="29" y="0"/>
                </a:cxn>
              </a:cxnLst>
              <a:rect l="0" t="0" r="r" b="b"/>
              <a:pathLst>
                <a:path w="57" h="68">
                  <a:moveTo>
                    <a:pt x="29" y="0"/>
                  </a:moveTo>
                  <a:lnTo>
                    <a:pt x="23" y="0"/>
                  </a:lnTo>
                  <a:lnTo>
                    <a:pt x="17" y="0"/>
                  </a:lnTo>
                  <a:lnTo>
                    <a:pt x="12" y="7"/>
                  </a:lnTo>
                  <a:lnTo>
                    <a:pt x="6" y="7"/>
                  </a:lnTo>
                  <a:lnTo>
                    <a:pt x="0" y="20"/>
                  </a:lnTo>
                  <a:lnTo>
                    <a:pt x="0" y="27"/>
                  </a:lnTo>
                  <a:lnTo>
                    <a:pt x="0" y="34"/>
                  </a:lnTo>
                  <a:lnTo>
                    <a:pt x="0" y="41"/>
                  </a:lnTo>
                  <a:lnTo>
                    <a:pt x="0" y="48"/>
                  </a:lnTo>
                  <a:lnTo>
                    <a:pt x="6" y="61"/>
                  </a:lnTo>
                  <a:lnTo>
                    <a:pt x="12" y="61"/>
                  </a:lnTo>
                  <a:lnTo>
                    <a:pt x="17" y="68"/>
                  </a:lnTo>
                  <a:lnTo>
                    <a:pt x="23" y="68"/>
                  </a:lnTo>
                  <a:lnTo>
                    <a:pt x="29" y="68"/>
                  </a:lnTo>
                  <a:lnTo>
                    <a:pt x="34" y="68"/>
                  </a:lnTo>
                  <a:lnTo>
                    <a:pt x="40" y="68"/>
                  </a:lnTo>
                  <a:lnTo>
                    <a:pt x="40" y="61"/>
                  </a:lnTo>
                  <a:lnTo>
                    <a:pt x="46" y="61"/>
                  </a:lnTo>
                  <a:lnTo>
                    <a:pt x="51" y="48"/>
                  </a:lnTo>
                  <a:lnTo>
                    <a:pt x="57" y="41"/>
                  </a:lnTo>
                  <a:lnTo>
                    <a:pt x="57" y="34"/>
                  </a:lnTo>
                  <a:lnTo>
                    <a:pt x="57" y="27"/>
                  </a:lnTo>
                  <a:lnTo>
                    <a:pt x="51" y="20"/>
                  </a:lnTo>
                  <a:lnTo>
                    <a:pt x="46" y="7"/>
                  </a:lnTo>
                  <a:lnTo>
                    <a:pt x="40" y="7"/>
                  </a:lnTo>
                  <a:lnTo>
                    <a:pt x="40" y="0"/>
                  </a:lnTo>
                  <a:lnTo>
                    <a:pt x="34" y="0"/>
                  </a:lnTo>
                  <a:lnTo>
                    <a:pt x="29" y="0"/>
                  </a:lnTo>
                  <a:close/>
                </a:path>
              </a:pathLst>
            </a:custGeom>
            <a:solidFill>
              <a:srgbClr val="AC0000"/>
            </a:solidFill>
            <a:ln w="9525">
              <a:noFill/>
              <a:round/>
              <a:headEnd/>
              <a:tailEnd/>
            </a:ln>
          </p:spPr>
          <p:txBody>
            <a:bodyPr/>
            <a:lstStyle/>
            <a:p>
              <a:endParaRPr lang="en-US"/>
            </a:p>
          </p:txBody>
        </p:sp>
        <p:sp>
          <p:nvSpPr>
            <p:cNvPr id="182380" name="Freeform 108"/>
            <p:cNvSpPr>
              <a:spLocks/>
            </p:cNvSpPr>
            <p:nvPr/>
          </p:nvSpPr>
          <p:spPr bwMode="auto">
            <a:xfrm>
              <a:off x="3068" y="2545"/>
              <a:ext cx="57" cy="68"/>
            </a:xfrm>
            <a:custGeom>
              <a:avLst/>
              <a:gdLst/>
              <a:ahLst/>
              <a:cxnLst>
                <a:cxn ang="0">
                  <a:pos x="29" y="0"/>
                </a:cxn>
                <a:cxn ang="0">
                  <a:pos x="23" y="0"/>
                </a:cxn>
                <a:cxn ang="0">
                  <a:pos x="17" y="0"/>
                </a:cxn>
                <a:cxn ang="0">
                  <a:pos x="12" y="7"/>
                </a:cxn>
                <a:cxn ang="0">
                  <a:pos x="6" y="7"/>
                </a:cxn>
                <a:cxn ang="0">
                  <a:pos x="0" y="20"/>
                </a:cxn>
                <a:cxn ang="0">
                  <a:pos x="0" y="27"/>
                </a:cxn>
                <a:cxn ang="0">
                  <a:pos x="0" y="34"/>
                </a:cxn>
                <a:cxn ang="0">
                  <a:pos x="0" y="41"/>
                </a:cxn>
                <a:cxn ang="0">
                  <a:pos x="0" y="48"/>
                </a:cxn>
                <a:cxn ang="0">
                  <a:pos x="6" y="61"/>
                </a:cxn>
                <a:cxn ang="0">
                  <a:pos x="12" y="61"/>
                </a:cxn>
                <a:cxn ang="0">
                  <a:pos x="17" y="68"/>
                </a:cxn>
                <a:cxn ang="0">
                  <a:pos x="23" y="68"/>
                </a:cxn>
                <a:cxn ang="0">
                  <a:pos x="29" y="68"/>
                </a:cxn>
                <a:cxn ang="0">
                  <a:pos x="34" y="68"/>
                </a:cxn>
                <a:cxn ang="0">
                  <a:pos x="40" y="68"/>
                </a:cxn>
                <a:cxn ang="0">
                  <a:pos x="40" y="61"/>
                </a:cxn>
                <a:cxn ang="0">
                  <a:pos x="46" y="61"/>
                </a:cxn>
                <a:cxn ang="0">
                  <a:pos x="51" y="48"/>
                </a:cxn>
                <a:cxn ang="0">
                  <a:pos x="57" y="41"/>
                </a:cxn>
                <a:cxn ang="0">
                  <a:pos x="57" y="34"/>
                </a:cxn>
                <a:cxn ang="0">
                  <a:pos x="57" y="27"/>
                </a:cxn>
                <a:cxn ang="0">
                  <a:pos x="51" y="20"/>
                </a:cxn>
                <a:cxn ang="0">
                  <a:pos x="46" y="7"/>
                </a:cxn>
                <a:cxn ang="0">
                  <a:pos x="40" y="7"/>
                </a:cxn>
                <a:cxn ang="0">
                  <a:pos x="40" y="0"/>
                </a:cxn>
                <a:cxn ang="0">
                  <a:pos x="34" y="0"/>
                </a:cxn>
                <a:cxn ang="0">
                  <a:pos x="29" y="0"/>
                </a:cxn>
              </a:cxnLst>
              <a:rect l="0" t="0" r="r" b="b"/>
              <a:pathLst>
                <a:path w="57" h="68">
                  <a:moveTo>
                    <a:pt x="29" y="0"/>
                  </a:moveTo>
                  <a:lnTo>
                    <a:pt x="23" y="0"/>
                  </a:lnTo>
                  <a:lnTo>
                    <a:pt x="17" y="0"/>
                  </a:lnTo>
                  <a:lnTo>
                    <a:pt x="12" y="7"/>
                  </a:lnTo>
                  <a:lnTo>
                    <a:pt x="6" y="7"/>
                  </a:lnTo>
                  <a:lnTo>
                    <a:pt x="0" y="20"/>
                  </a:lnTo>
                  <a:lnTo>
                    <a:pt x="0" y="27"/>
                  </a:lnTo>
                  <a:lnTo>
                    <a:pt x="0" y="34"/>
                  </a:lnTo>
                  <a:lnTo>
                    <a:pt x="0" y="41"/>
                  </a:lnTo>
                  <a:lnTo>
                    <a:pt x="0" y="48"/>
                  </a:lnTo>
                  <a:lnTo>
                    <a:pt x="6" y="61"/>
                  </a:lnTo>
                  <a:lnTo>
                    <a:pt x="12" y="61"/>
                  </a:lnTo>
                  <a:lnTo>
                    <a:pt x="17" y="68"/>
                  </a:lnTo>
                  <a:lnTo>
                    <a:pt x="23" y="68"/>
                  </a:lnTo>
                  <a:lnTo>
                    <a:pt x="29" y="68"/>
                  </a:lnTo>
                  <a:lnTo>
                    <a:pt x="34" y="68"/>
                  </a:lnTo>
                  <a:lnTo>
                    <a:pt x="40" y="68"/>
                  </a:lnTo>
                  <a:lnTo>
                    <a:pt x="40" y="61"/>
                  </a:lnTo>
                  <a:lnTo>
                    <a:pt x="46" y="61"/>
                  </a:lnTo>
                  <a:lnTo>
                    <a:pt x="51" y="48"/>
                  </a:lnTo>
                  <a:lnTo>
                    <a:pt x="57" y="41"/>
                  </a:lnTo>
                  <a:lnTo>
                    <a:pt x="57" y="34"/>
                  </a:lnTo>
                  <a:lnTo>
                    <a:pt x="57" y="27"/>
                  </a:lnTo>
                  <a:lnTo>
                    <a:pt x="51" y="20"/>
                  </a:lnTo>
                  <a:lnTo>
                    <a:pt x="46" y="7"/>
                  </a:lnTo>
                  <a:lnTo>
                    <a:pt x="40" y="7"/>
                  </a:lnTo>
                  <a:lnTo>
                    <a:pt x="40" y="0"/>
                  </a:lnTo>
                  <a:lnTo>
                    <a:pt x="34" y="0"/>
                  </a:lnTo>
                  <a:lnTo>
                    <a:pt x="29" y="0"/>
                  </a:lnTo>
                </a:path>
              </a:pathLst>
            </a:custGeom>
            <a:noFill/>
            <a:ln w="9525">
              <a:solidFill>
                <a:srgbClr val="AC0000"/>
              </a:solidFill>
              <a:prstDash val="solid"/>
              <a:round/>
              <a:headEnd/>
              <a:tailEnd/>
            </a:ln>
          </p:spPr>
          <p:txBody>
            <a:bodyPr/>
            <a:lstStyle/>
            <a:p>
              <a:endParaRPr lang="en-US"/>
            </a:p>
          </p:txBody>
        </p:sp>
      </p:grpSp>
      <p:sp>
        <p:nvSpPr>
          <p:cNvPr id="182381" name="Rectangle 109"/>
          <p:cNvSpPr>
            <a:spLocks noChangeArrowheads="1"/>
          </p:cNvSpPr>
          <p:nvPr/>
        </p:nvSpPr>
        <p:spPr bwMode="auto">
          <a:xfrm>
            <a:off x="1219200" y="2743200"/>
            <a:ext cx="1963738" cy="427038"/>
          </a:xfrm>
          <a:prstGeom prst="rect">
            <a:avLst/>
          </a:prstGeom>
          <a:noFill/>
          <a:ln w="9525">
            <a:noFill/>
            <a:miter lim="800000"/>
            <a:headEnd/>
            <a:tailEnd/>
          </a:ln>
        </p:spPr>
        <p:txBody>
          <a:bodyPr wrap="none" lIns="0" tIns="0" rIns="0" bIns="0">
            <a:spAutoFit/>
          </a:bodyPr>
          <a:lstStyle/>
          <a:p>
            <a:r>
              <a:rPr lang="en-US">
                <a:solidFill>
                  <a:srgbClr val="663300"/>
                </a:solidFill>
              </a:rPr>
              <a:t>Improve this?</a:t>
            </a:r>
            <a:endParaRPr lang="en-US"/>
          </a:p>
        </p:txBody>
      </p:sp>
      <p:graphicFrame>
        <p:nvGraphicFramePr>
          <p:cNvPr id="182384" name="Object 2"/>
          <p:cNvGraphicFramePr>
            <a:graphicFrameLocks noChangeAspect="1"/>
          </p:cNvGraphicFramePr>
          <p:nvPr/>
        </p:nvGraphicFramePr>
        <p:xfrm>
          <a:off x="5326063" y="2438400"/>
          <a:ext cx="3629025" cy="1019175"/>
        </p:xfrm>
        <a:graphic>
          <a:graphicData uri="http://schemas.openxmlformats.org/presentationml/2006/ole">
            <mc:AlternateContent xmlns:mc="http://schemas.openxmlformats.org/markup-compatibility/2006">
              <mc:Choice xmlns:v="urn:schemas-microsoft-com:vml" Requires="v">
                <p:oleObj spid="_x0000_s182401" name="Equation" r:id="rId8" imgW="2768400" imgH="1015920" progId="Equation.DSMT4">
                  <p:embed/>
                </p:oleObj>
              </mc:Choice>
              <mc:Fallback>
                <p:oleObj name="Equation" r:id="rId8" imgW="2768400" imgH="1015920" progId="Equation.DSMT4">
                  <p:embed/>
                  <p:pic>
                    <p:nvPicPr>
                      <p:cNvPr id="0" name="Picture 1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26063" y="2438400"/>
                        <a:ext cx="3629025" cy="1019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82386" name="Object 2"/>
          <p:cNvGraphicFramePr>
            <a:graphicFrameLocks noChangeAspect="1"/>
          </p:cNvGraphicFramePr>
          <p:nvPr/>
        </p:nvGraphicFramePr>
        <p:xfrm>
          <a:off x="4843463" y="4191000"/>
          <a:ext cx="4127500" cy="955675"/>
        </p:xfrm>
        <a:graphic>
          <a:graphicData uri="http://schemas.openxmlformats.org/presentationml/2006/ole">
            <mc:AlternateContent xmlns:mc="http://schemas.openxmlformats.org/markup-compatibility/2006">
              <mc:Choice xmlns:v="urn:schemas-microsoft-com:vml" Requires="v">
                <p:oleObj spid="_x0000_s182402" name="Equation" r:id="rId10" imgW="3149280" imgH="952200" progId="Equation.DSMT4">
                  <p:embed/>
                </p:oleObj>
              </mc:Choice>
              <mc:Fallback>
                <p:oleObj name="Equation" r:id="rId10" imgW="3149280" imgH="952200" progId="Equation.DSMT4">
                  <p:embed/>
                  <p:pic>
                    <p:nvPicPr>
                      <p:cNvPr id="0" name="Picture 1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43463" y="4191000"/>
                        <a:ext cx="4127500" cy="955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82388" name="Text Box 116"/>
          <p:cNvSpPr txBox="1">
            <a:spLocks noChangeArrowheads="1"/>
          </p:cNvSpPr>
          <p:nvPr/>
        </p:nvSpPr>
        <p:spPr bwMode="auto">
          <a:xfrm>
            <a:off x="4724400" y="5029200"/>
            <a:ext cx="2251075" cy="519113"/>
          </a:xfrm>
          <a:prstGeom prst="rect">
            <a:avLst/>
          </a:prstGeom>
          <a:noFill/>
          <a:ln w="12700">
            <a:noFill/>
            <a:miter lim="800000"/>
            <a:headEnd type="none" w="lg" len="med"/>
            <a:tailEnd type="none" w="lg" len="med"/>
          </a:ln>
          <a:effectLst/>
        </p:spPr>
        <p:txBody>
          <a:bodyPr wrap="none">
            <a:spAutoFit/>
          </a:bodyPr>
          <a:lstStyle/>
          <a:p>
            <a:r>
              <a:rPr lang="en-US" dirty="0"/>
              <a:t>Set </a:t>
            </a:r>
            <a:r>
              <a:rPr lang="en-US" dirty="0">
                <a:latin typeface="Symbol" pitchFamily="18" charset="2"/>
              </a:rPr>
              <a:t>P</a:t>
            </a:r>
            <a:r>
              <a:rPr lang="en-US" baseline="-25000" dirty="0"/>
              <a:t>Q</a:t>
            </a:r>
            <a:r>
              <a:rPr lang="en-US" dirty="0"/>
              <a:t> to 0.95</a:t>
            </a:r>
          </a:p>
        </p:txBody>
      </p:sp>
      <p:pic>
        <p:nvPicPr>
          <p:cNvPr id="182389" name="Picture 117"/>
          <p:cNvPicPr>
            <a:picLocks noChangeAspect="1" noChangeArrowheads="1"/>
          </p:cNvPicPr>
          <p:nvPr/>
        </p:nvPicPr>
        <p:blipFill>
          <a:blip r:embed="rId12" cstate="print"/>
          <a:srcRect/>
          <a:stretch>
            <a:fillRect/>
          </a:stretch>
        </p:blipFill>
        <p:spPr bwMode="auto">
          <a:xfrm>
            <a:off x="4800600" y="5562600"/>
            <a:ext cx="3962400" cy="923925"/>
          </a:xfrm>
          <a:prstGeom prst="rect">
            <a:avLst/>
          </a:prstGeom>
          <a:noFill/>
          <a:ln w="12700">
            <a:noFill/>
            <a:miter lim="800000"/>
            <a:headEnd type="none" w="lg" len="med"/>
            <a:tailEnd type="none" w="lg" len="me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3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23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238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238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238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2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381" grpId="0"/>
      <p:bldP spid="18238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4702" y="2209800"/>
            <a:ext cx="5939298" cy="4468762"/>
          </a:xfrm>
          <a:prstGeom prst="rect">
            <a:avLst/>
          </a:prstGeom>
          <a:noFill/>
        </p:spPr>
      </p:pic>
      <p:sp>
        <p:nvSpPr>
          <p:cNvPr id="5122" name="Rectangle 2"/>
          <p:cNvSpPr>
            <a:spLocks noGrp="1" noChangeArrowheads="1"/>
          </p:cNvSpPr>
          <p:nvPr>
            <p:ph type="title"/>
          </p:nvPr>
        </p:nvSpPr>
        <p:spPr/>
        <p:txBody>
          <a:bodyPr/>
          <a:lstStyle/>
          <a:p>
            <a:pPr algn="l"/>
            <a:r>
              <a:rPr lang="en-US" smtClean="0"/>
              <a:t>Plant Flow Distribution</a:t>
            </a:r>
          </a:p>
        </p:txBody>
      </p:sp>
      <p:sp>
        <p:nvSpPr>
          <p:cNvPr id="44047" name="Rectangle 15"/>
          <p:cNvSpPr>
            <a:spLocks noGrp="1" noChangeArrowheads="1"/>
          </p:cNvSpPr>
          <p:nvPr>
            <p:ph type="body" idx="4294967295"/>
          </p:nvPr>
        </p:nvSpPr>
        <p:spPr>
          <a:xfrm>
            <a:off x="0" y="1752600"/>
            <a:ext cx="7772400" cy="4572000"/>
          </a:xfrm>
          <a:ln>
            <a:noFill/>
          </a:ln>
        </p:spPr>
        <p:txBody>
          <a:bodyPr/>
          <a:lstStyle/>
          <a:p>
            <a:r>
              <a:rPr lang="en-US" dirty="0" smtClean="0"/>
              <a:t>Equal flow between </a:t>
            </a:r>
            <a:r>
              <a:rPr lang="en-US" dirty="0" err="1" smtClean="0"/>
              <a:t>sed</a:t>
            </a:r>
            <a:r>
              <a:rPr lang="en-US" dirty="0" smtClean="0"/>
              <a:t> tank bays?</a:t>
            </a:r>
          </a:p>
          <a:p>
            <a:r>
              <a:rPr lang="en-US" dirty="0" smtClean="0"/>
              <a:t>Equal flow through diffusers into </a:t>
            </a:r>
            <a:r>
              <a:rPr lang="en-US" dirty="0" err="1" smtClean="0"/>
              <a:t>sed</a:t>
            </a:r>
            <a:r>
              <a:rPr lang="en-US" dirty="0" smtClean="0"/>
              <a:t> tank?</a:t>
            </a:r>
          </a:p>
          <a:p>
            <a:r>
              <a:rPr lang="en-US" dirty="0" smtClean="0"/>
              <a:t>Equal flow between</a:t>
            </a:r>
            <a:br>
              <a:rPr lang="en-US" dirty="0" smtClean="0"/>
            </a:br>
            <a:r>
              <a:rPr lang="en-US" dirty="0" smtClean="0"/>
              <a:t>plate settlers?</a:t>
            </a:r>
          </a:p>
          <a:p>
            <a:r>
              <a:rPr lang="en-US" dirty="0" smtClean="0"/>
              <a:t>Equal flow </a:t>
            </a:r>
            <a:br>
              <a:rPr lang="en-US" dirty="0" smtClean="0"/>
            </a:br>
            <a:r>
              <a:rPr lang="en-US" dirty="0" smtClean="0"/>
              <a:t>through ports into</a:t>
            </a:r>
            <a:br>
              <a:rPr lang="en-US" dirty="0" smtClean="0"/>
            </a:br>
            <a:r>
              <a:rPr lang="en-US" dirty="0" smtClean="0"/>
              <a:t>sludge drain</a:t>
            </a:r>
          </a:p>
        </p:txBody>
      </p:sp>
      <p:sp>
        <p:nvSpPr>
          <p:cNvPr id="44074" name="Text Box 42"/>
          <p:cNvSpPr txBox="1">
            <a:spLocks noChangeArrowheads="1"/>
          </p:cNvSpPr>
          <p:nvPr/>
        </p:nvSpPr>
        <p:spPr bwMode="auto">
          <a:xfrm>
            <a:off x="212725" y="6162675"/>
            <a:ext cx="8893781" cy="523220"/>
          </a:xfrm>
          <a:prstGeom prst="rect">
            <a:avLst/>
          </a:prstGeom>
          <a:noFill/>
          <a:ln w="12700">
            <a:noFill/>
            <a:miter lim="800000"/>
            <a:headEnd type="none" w="lg" len="med"/>
            <a:tailEnd type="none" w="lg" len="med"/>
          </a:ln>
          <a:effectLst/>
        </p:spPr>
        <p:txBody>
          <a:bodyPr wrap="none">
            <a:spAutoFit/>
          </a:bodyPr>
          <a:lstStyle/>
          <a:p>
            <a:r>
              <a:rPr lang="en-US" dirty="0"/>
              <a:t>Where can we </a:t>
            </a:r>
            <a:r>
              <a:rPr lang="en-US" dirty="0" smtClean="0"/>
              <a:t>use flow </a:t>
            </a:r>
            <a:r>
              <a:rPr lang="en-US" dirty="0"/>
              <a:t>restrictions</a:t>
            </a:r>
            <a:r>
              <a:rPr lang="en-US" dirty="0" smtClean="0"/>
              <a:t>? ___________________</a:t>
            </a:r>
            <a:endParaRPr lang="en-US" dirty="0"/>
          </a:p>
        </p:txBody>
      </p:sp>
      <p:sp>
        <p:nvSpPr>
          <p:cNvPr id="39" name="TextBox 38"/>
          <p:cNvSpPr txBox="1"/>
          <p:nvPr/>
        </p:nvSpPr>
        <p:spPr>
          <a:xfrm>
            <a:off x="5541732" y="6172200"/>
            <a:ext cx="3602268" cy="523220"/>
          </a:xfrm>
          <a:prstGeom prst="rect">
            <a:avLst/>
          </a:prstGeom>
          <a:noFill/>
        </p:spPr>
        <p:txBody>
          <a:bodyPr wrap="none" rtlCol="0">
            <a:spAutoFit/>
          </a:bodyPr>
          <a:lstStyle/>
          <a:p>
            <a:r>
              <a:rPr lang="en-US" dirty="0" smtClean="0">
                <a:solidFill>
                  <a:schemeClr val="accent4"/>
                </a:solidFill>
              </a:rPr>
              <a:t>After flocs are removed</a:t>
            </a:r>
            <a:endParaRPr lang="en-US" dirty="0">
              <a:solidFill>
                <a:schemeClr val="accent4"/>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theme/theme1.xml><?xml version="1.0" encoding="utf-8"?>
<a:theme xmlns:a="http://schemas.openxmlformats.org/drawingml/2006/main" name="Lectures">
  <a:themeElements>
    <a:clrScheme name="Classroom">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ln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8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_Lectures">
  <a:themeElements>
    <a:clrScheme name="Classroom">
      <a:dk1>
        <a:srgbClr val="000000"/>
      </a:dk1>
      <a:lt1>
        <a:srgbClr val="FFFFFF"/>
      </a:lt1>
      <a:dk2>
        <a:srgbClr val="00005A"/>
      </a:dk2>
      <a:lt2>
        <a:srgbClr val="810000"/>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ln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Lectures</Template>
  <TotalTime>73348</TotalTime>
  <Words>2521</Words>
  <Application>Microsoft Office PowerPoint</Application>
  <PresentationFormat>On-screen Show (4:3)</PresentationFormat>
  <Paragraphs>328</Paragraphs>
  <Slides>45</Slides>
  <Notes>40</Notes>
  <HiddenSlides>0</HiddenSlides>
  <MMClips>1</MMClips>
  <ScaleCrop>false</ScaleCrop>
  <HeadingPairs>
    <vt:vector size="6" baseType="variant">
      <vt:variant>
        <vt:lpstr>Theme</vt:lpstr>
      </vt:variant>
      <vt:variant>
        <vt:i4>11</vt:i4>
      </vt:variant>
      <vt:variant>
        <vt:lpstr>Embedded OLE Servers</vt:lpstr>
      </vt:variant>
      <vt:variant>
        <vt:i4>2</vt:i4>
      </vt:variant>
      <vt:variant>
        <vt:lpstr>Slide Titles</vt:lpstr>
      </vt:variant>
      <vt:variant>
        <vt:i4>45</vt:i4>
      </vt:variant>
    </vt:vector>
  </HeadingPairs>
  <TitlesOfParts>
    <vt:vector size="58" baseType="lpstr">
      <vt:lpstr>Lectures</vt:lpstr>
      <vt:lpstr>AguaClara</vt:lpstr>
      <vt:lpstr>1_AguaClara</vt:lpstr>
      <vt:lpstr>2_AguaClara</vt:lpstr>
      <vt:lpstr>3_AguaClara</vt:lpstr>
      <vt:lpstr>4_AguaClara</vt:lpstr>
      <vt:lpstr>5_AguaClara</vt:lpstr>
      <vt:lpstr>6_AguaClara</vt:lpstr>
      <vt:lpstr>7_AguaClara</vt:lpstr>
      <vt:lpstr>8_AguaClara</vt:lpstr>
      <vt:lpstr>1_Lectures</vt:lpstr>
      <vt:lpstr>Equation</vt:lpstr>
      <vt:lpstr>Mathcad</vt:lpstr>
      <vt:lpstr>Inlet and Outlet Manifolds and Plant Hydraulics</vt:lpstr>
      <vt:lpstr>Nomenclature: a start</vt:lpstr>
      <vt:lpstr>The Problem</vt:lpstr>
      <vt:lpstr>PowerPoint Presentation</vt:lpstr>
      <vt:lpstr>How can we make water choose equally between several paths?</vt:lpstr>
      <vt:lpstr>Will the flow be the same?</vt:lpstr>
      <vt:lpstr>Flow Division Analysis</vt:lpstr>
      <vt:lpstr>How did the flow divide?</vt:lpstr>
      <vt:lpstr>Plant Flow Distribution</vt:lpstr>
      <vt:lpstr>Terminology</vt:lpstr>
      <vt:lpstr>Manifold: Flow Calculations</vt:lpstr>
      <vt:lpstr>Head Loss due to Sudden Expansion</vt:lpstr>
      <vt:lpstr>Inlet Manifold</vt:lpstr>
      <vt:lpstr>What is total SDHexpansion as a function of n?</vt:lpstr>
      <vt:lpstr>Outlet Manifold (Launder)</vt:lpstr>
      <vt:lpstr>Head Loss in a Manifold (same for inlet or outlet) between first and last ports</vt:lpstr>
      <vt:lpstr>Change in Piezometric Head in an Outlet Manifold</vt:lpstr>
      <vt:lpstr>Change in Piezometric Head in an Inlet Manifold</vt:lpstr>
      <vt:lpstr>Calculating the Control (Orifice) Pressure Coefficients</vt:lpstr>
      <vt:lpstr>Minor Loss Coefficient for an Orifice Port (in or out)</vt:lpstr>
      <vt:lpstr>Solution Path</vt:lpstr>
      <vt:lpstr>Launder: Traditional Design Guidelines</vt:lpstr>
      <vt:lpstr>Design Constraints</vt:lpstr>
      <vt:lpstr>Design for Outlet Launder</vt:lpstr>
      <vt:lpstr>Outlet Launder Diameter: Iterative solution for DM</vt:lpstr>
      <vt:lpstr>Example Code for Iteration</vt:lpstr>
      <vt:lpstr>Launder Diameter (Approximate Solution)</vt:lpstr>
      <vt:lpstr>Example: Launder</vt:lpstr>
      <vt:lpstr>Example: Launder</vt:lpstr>
      <vt:lpstr>Example: Launder</vt:lpstr>
      <vt:lpstr>More exact solution…</vt:lpstr>
      <vt:lpstr>Why is the launder diameter so large?</vt:lpstr>
      <vt:lpstr>What is the horizontal velocity above the plate settlers without a launder?</vt:lpstr>
      <vt:lpstr>Approach to Find Port Diameter</vt:lpstr>
      <vt:lpstr>What about Inlet Manifold Design?</vt:lpstr>
      <vt:lpstr>Schulz and Okun guidelines: Note these cause floc breakup!</vt:lpstr>
      <vt:lpstr>Schulz and Okun famous quote…</vt:lpstr>
      <vt:lpstr>Flow Distribution Equation for Inlet Manifold</vt:lpstr>
      <vt:lpstr>Area ratio if the DM and DD cause the same eMax</vt:lpstr>
      <vt:lpstr>Importance of Area Ratio </vt:lpstr>
      <vt:lpstr>One more Issue: Vena Contracta with High Velocity Manifold</vt:lpstr>
      <vt:lpstr>Manifold Conclusions</vt:lpstr>
      <vt:lpstr>Head loss in an AguaClara Plant</vt:lpstr>
      <vt:lpstr>Settled Water Weir: Controls the Plant Level</vt:lpstr>
      <vt:lpstr>Hydraulic Conclusions</vt:lpstr>
    </vt:vector>
  </TitlesOfParts>
  <Company>Cornell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Manifolds</dc:title>
  <dc:creator>Monroe Weber-Shirk</dc:creator>
  <cp:lastModifiedBy>Monroe Weber-Shirk</cp:lastModifiedBy>
  <cp:revision>1217</cp:revision>
  <dcterms:created xsi:type="dcterms:W3CDTF">2008-09-10T15:40:57Z</dcterms:created>
  <dcterms:modified xsi:type="dcterms:W3CDTF">2014-10-29T15:47:41Z</dcterms:modified>
</cp:coreProperties>
</file>