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5" r:id="rId1"/>
  </p:sldMasterIdLst>
  <p:notesMasterIdLst>
    <p:notesMasterId r:id="rId20"/>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6" r:id="rId17"/>
    <p:sldId id="274" r:id="rId18"/>
    <p:sldId id="275" r:id="rId19"/>
  </p:sldIdLst>
  <p:sldSz cx="9144000" cy="5143500" type="screen16x9"/>
  <p:notesSz cx="6858000" cy="9144000"/>
  <p:embeddedFontLst>
    <p:embeddedFont>
      <p:font typeface="Verdana" panose="020B0604030504040204" pitchFamily="34" charset="0"/>
      <p:regular r:id="rId21"/>
      <p:bold r:id="rId22"/>
      <p:italic r:id="rId23"/>
      <p:boldItalic r:id="rId24"/>
    </p:embeddedFont>
    <p:embeddedFont>
      <p:font typeface="Gill Sans MT" panose="020B0502020104020203" pitchFamily="34" charset="0"/>
      <p:regular r:id="rId25"/>
      <p:bold r:id="rId26"/>
      <p:italic r:id="rId27"/>
      <p:boldItalic r:id="rId28"/>
    </p:embeddedFont>
    <p:embeddedFont>
      <p:font typeface="Source Code Pro"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83142" autoAdjust="0"/>
  </p:normalViewPr>
  <p:slideViewPr>
    <p:cSldViewPr>
      <p:cViewPr varScale="1">
        <p:scale>
          <a:sx n="92" d="100"/>
          <a:sy n="92" d="100"/>
        </p:scale>
        <p:origin x="774"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charts/_rels/chart1.xml.rels><?xml version="1.0" encoding="UTF-8" standalone="yes"?>
<Relationships xmlns="http://schemas.openxmlformats.org/package/2006/relationships"><Relationship Id="rId3" Type="http://schemas.openxmlformats.org/officeDocument/2006/relationships/oleObject" Target="file:///E:\CEE6490_Group%20Project\WEAP%20Model%20Resul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CEE6490_Group%20Project\WEAP%20Model%20Resul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CEE6490_Group%20Project\WEAP%20Model%20Result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Effect of Reservoir Release Rules on </a:t>
            </a:r>
            <a:r>
              <a:rPr lang="en-US" sz="1800" b="1" i="0" baseline="0">
                <a:effectLst/>
              </a:rPr>
              <a:t>BRMBR</a:t>
            </a:r>
            <a:r>
              <a:rPr lang="en-US" sz="1800" b="0" i="0" baseline="0">
                <a:effectLst/>
              </a:rPr>
              <a:t> Demand Site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BRMBR!$A$23</c:f>
              <c:strCache>
                <c:ptCount val="1"/>
                <c:pt idx="0">
                  <c:v>Alt 1: Best Hydropower Generation</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BRMBR!$B$22:$E$22</c:f>
              <c:strCache>
                <c:ptCount val="3"/>
                <c:pt idx="0">
                  <c:v>Weighted Monthly Bird Use (%)</c:v>
                </c:pt>
                <c:pt idx="1">
                  <c:v>Reliability (%)</c:v>
                </c:pt>
                <c:pt idx="2">
                  <c:v>Resilience (%)</c:v>
                </c:pt>
              </c:strCache>
            </c:strRef>
          </c:cat>
          <c:val>
            <c:numRef>
              <c:f>BRMBR!$B$23:$E$23</c:f>
              <c:numCache>
                <c:formatCode>0.0%</c:formatCode>
                <c:ptCount val="4"/>
                <c:pt idx="0">
                  <c:v>0.85020534712063545</c:v>
                </c:pt>
                <c:pt idx="1">
                  <c:v>0.80284552845528456</c:v>
                </c:pt>
                <c:pt idx="2">
                  <c:v>0.29896907216494845</c:v>
                </c:pt>
                <c:pt idx="3">
                  <c:v>1.6851032378571502E-2</c:v>
                </c:pt>
              </c:numCache>
            </c:numRef>
          </c:val>
          <c:extLst>
            <c:ext xmlns:c16="http://schemas.microsoft.com/office/drawing/2014/chart" uri="{C3380CC4-5D6E-409C-BE32-E72D297353CC}">
              <c16:uniqueId val="{00000000-3799-4F11-A6AD-FF8AE08C38F7}"/>
            </c:ext>
          </c:extLst>
        </c:ser>
        <c:ser>
          <c:idx val="1"/>
          <c:order val="1"/>
          <c:tx>
            <c:strRef>
              <c:f>BRMBR!$A$24</c:f>
              <c:strCache>
                <c:ptCount val="1"/>
                <c:pt idx="0">
                  <c:v>Alt 2: Best for Unmet Water Demand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BRMBR!$B$22:$E$22</c:f>
              <c:strCache>
                <c:ptCount val="3"/>
                <c:pt idx="0">
                  <c:v>Weighted Monthly Bird Use (%)</c:v>
                </c:pt>
                <c:pt idx="1">
                  <c:v>Reliability (%)</c:v>
                </c:pt>
                <c:pt idx="2">
                  <c:v>Resilience (%)</c:v>
                </c:pt>
              </c:strCache>
            </c:strRef>
          </c:cat>
          <c:val>
            <c:numRef>
              <c:f>BRMBR!$B$24:$E$24</c:f>
              <c:numCache>
                <c:formatCode>0.0%</c:formatCode>
                <c:ptCount val="4"/>
                <c:pt idx="0">
                  <c:v>0.85643354595816434</c:v>
                </c:pt>
                <c:pt idx="1">
                  <c:v>0.81097560975609762</c:v>
                </c:pt>
                <c:pt idx="2">
                  <c:v>0.27956989247311825</c:v>
                </c:pt>
                <c:pt idx="3">
                  <c:v>1.7773813618126855E-2</c:v>
                </c:pt>
              </c:numCache>
            </c:numRef>
          </c:val>
          <c:extLst>
            <c:ext xmlns:c16="http://schemas.microsoft.com/office/drawing/2014/chart" uri="{C3380CC4-5D6E-409C-BE32-E72D297353CC}">
              <c16:uniqueId val="{00000001-3799-4F11-A6AD-FF8AE08C38F7}"/>
            </c:ext>
          </c:extLst>
        </c:ser>
        <c:ser>
          <c:idx val="2"/>
          <c:order val="2"/>
          <c:tx>
            <c:strRef>
              <c:f>BRMBR!$A$25</c:f>
              <c:strCache>
                <c:ptCount val="1"/>
                <c:pt idx="0">
                  <c:v>Alt 3: Mid Range</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BRMBR!$B$22:$E$22</c:f>
              <c:strCache>
                <c:ptCount val="3"/>
                <c:pt idx="0">
                  <c:v>Weighted Monthly Bird Use (%)</c:v>
                </c:pt>
                <c:pt idx="1">
                  <c:v>Reliability (%)</c:v>
                </c:pt>
                <c:pt idx="2">
                  <c:v>Resilience (%)</c:v>
                </c:pt>
              </c:strCache>
            </c:strRef>
          </c:cat>
          <c:val>
            <c:numRef>
              <c:f>BRMBR!$B$25:$E$25</c:f>
              <c:numCache>
                <c:formatCode>0.0%</c:formatCode>
                <c:ptCount val="4"/>
                <c:pt idx="0">
                  <c:v>0.85488630241930386</c:v>
                </c:pt>
                <c:pt idx="1">
                  <c:v>0.80487804878048785</c:v>
                </c:pt>
                <c:pt idx="2">
                  <c:v>0.30208333333333331</c:v>
                </c:pt>
                <c:pt idx="3">
                  <c:v>-3.5549767365436E-3</c:v>
                </c:pt>
              </c:numCache>
            </c:numRef>
          </c:val>
          <c:extLst>
            <c:ext xmlns:c16="http://schemas.microsoft.com/office/drawing/2014/chart" uri="{C3380CC4-5D6E-409C-BE32-E72D297353CC}">
              <c16:uniqueId val="{00000002-3799-4F11-A6AD-FF8AE08C38F7}"/>
            </c:ext>
          </c:extLst>
        </c:ser>
        <c:ser>
          <c:idx val="3"/>
          <c:order val="3"/>
          <c:tx>
            <c:strRef>
              <c:f>BRMBR!$A$26</c:f>
              <c:strCache>
                <c:ptCount val="1"/>
                <c:pt idx="0">
                  <c:v>Reference</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BRMBR!$B$22:$E$22</c:f>
              <c:strCache>
                <c:ptCount val="3"/>
                <c:pt idx="0">
                  <c:v>Weighted Monthly Bird Use (%)</c:v>
                </c:pt>
                <c:pt idx="1">
                  <c:v>Reliability (%)</c:v>
                </c:pt>
                <c:pt idx="2">
                  <c:v>Resilience (%)</c:v>
                </c:pt>
              </c:strCache>
            </c:strRef>
          </c:cat>
          <c:val>
            <c:numRef>
              <c:f>BRMBR!$B$26:$E$26</c:f>
              <c:numCache>
                <c:formatCode>0.0%</c:formatCode>
                <c:ptCount val="4"/>
                <c:pt idx="0">
                  <c:v>0.85588738193984681</c:v>
                </c:pt>
                <c:pt idx="1">
                  <c:v>0.80691056910569103</c:v>
                </c:pt>
                <c:pt idx="2">
                  <c:v>0.29473684210526313</c:v>
                </c:pt>
                <c:pt idx="3">
                  <c:v>0</c:v>
                </c:pt>
              </c:numCache>
            </c:numRef>
          </c:val>
          <c:extLst>
            <c:ext xmlns:c16="http://schemas.microsoft.com/office/drawing/2014/chart" uri="{C3380CC4-5D6E-409C-BE32-E72D297353CC}">
              <c16:uniqueId val="{00000003-3799-4F11-A6AD-FF8AE08C38F7}"/>
            </c:ext>
          </c:extLst>
        </c:ser>
        <c:dLbls>
          <c:dLblPos val="outEnd"/>
          <c:showLegendKey val="0"/>
          <c:showVal val="1"/>
          <c:showCatName val="0"/>
          <c:showSerName val="0"/>
          <c:showPercent val="0"/>
          <c:showBubbleSize val="0"/>
        </c:dLbls>
        <c:gapWidth val="219"/>
        <c:overlap val="-27"/>
        <c:axId val="509684472"/>
        <c:axId val="509680864"/>
      </c:barChart>
      <c:catAx>
        <c:axId val="509684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680864"/>
        <c:crosses val="autoZero"/>
        <c:auto val="1"/>
        <c:lblAlgn val="ctr"/>
        <c:lblOffset val="100"/>
        <c:noMultiLvlLbl val="0"/>
      </c:catAx>
      <c:valAx>
        <c:axId val="50968086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9684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Effect of Reservoir Release Rules on </a:t>
            </a:r>
            <a:r>
              <a:rPr lang="en-US" sz="1800" b="1" i="0" baseline="0">
                <a:effectLst/>
              </a:rPr>
              <a:t>BRCC</a:t>
            </a:r>
            <a:r>
              <a:rPr lang="en-US" sz="1800" b="0" i="0" baseline="0">
                <a:effectLst/>
              </a:rPr>
              <a:t> Demand Site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BRCC!$U$3</c:f>
              <c:strCache>
                <c:ptCount val="1"/>
                <c:pt idx="0">
                  <c:v>Alt 1: Best Hydropower Generation</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BRCC!$V$2:$Y$2</c:f>
              <c:strCache>
                <c:ptCount val="2"/>
                <c:pt idx="0">
                  <c:v>Reliability (%)</c:v>
                </c:pt>
                <c:pt idx="1">
                  <c:v>Resiliecny (%)</c:v>
                </c:pt>
              </c:strCache>
              <c:extLst/>
            </c:strRef>
          </c:cat>
          <c:val>
            <c:numRef>
              <c:f>BRCC!$V$3:$Y$3</c:f>
              <c:numCache>
                <c:formatCode>0.0%</c:formatCode>
                <c:ptCount val="3"/>
                <c:pt idx="0">
                  <c:v>0.97154471544715448</c:v>
                </c:pt>
                <c:pt idx="1">
                  <c:v>0.7142857142857143</c:v>
                </c:pt>
                <c:pt idx="2" formatCode="0.00%">
                  <c:v>-8.9195727148959153E-2</c:v>
                </c:pt>
              </c:numCache>
              <c:extLst/>
            </c:numRef>
          </c:val>
          <c:extLst>
            <c:ext xmlns:c16="http://schemas.microsoft.com/office/drawing/2014/chart" uri="{C3380CC4-5D6E-409C-BE32-E72D297353CC}">
              <c16:uniqueId val="{00000000-ED65-4964-9BE1-02F06E731A4C}"/>
            </c:ext>
          </c:extLst>
        </c:ser>
        <c:ser>
          <c:idx val="1"/>
          <c:order val="1"/>
          <c:tx>
            <c:strRef>
              <c:f>BRCC!$U$4</c:f>
              <c:strCache>
                <c:ptCount val="1"/>
                <c:pt idx="0">
                  <c:v>Alt 2: Best for Unmet Water Demand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BRCC!$V$2:$Y$2</c:f>
              <c:strCache>
                <c:ptCount val="2"/>
                <c:pt idx="0">
                  <c:v>Reliability (%)</c:v>
                </c:pt>
                <c:pt idx="1">
                  <c:v>Resiliecny (%)</c:v>
                </c:pt>
              </c:strCache>
              <c:extLst/>
            </c:strRef>
          </c:cat>
          <c:val>
            <c:numRef>
              <c:f>BRCC!$V$4:$Y$4</c:f>
              <c:numCache>
                <c:formatCode>0.0%</c:formatCode>
                <c:ptCount val="3"/>
                <c:pt idx="0">
                  <c:v>0.97357723577235777</c:v>
                </c:pt>
                <c:pt idx="1">
                  <c:v>0.69230769230769229</c:v>
                </c:pt>
                <c:pt idx="2" formatCode="0.00%">
                  <c:v>-5.6101466474894557E-2</c:v>
                </c:pt>
              </c:numCache>
              <c:extLst/>
            </c:numRef>
          </c:val>
          <c:extLst>
            <c:ext xmlns:c16="http://schemas.microsoft.com/office/drawing/2014/chart" uri="{C3380CC4-5D6E-409C-BE32-E72D297353CC}">
              <c16:uniqueId val="{00000001-ED65-4964-9BE1-02F06E731A4C}"/>
            </c:ext>
          </c:extLst>
        </c:ser>
        <c:ser>
          <c:idx val="2"/>
          <c:order val="2"/>
          <c:tx>
            <c:strRef>
              <c:f>BRCC!$U$5</c:f>
              <c:strCache>
                <c:ptCount val="1"/>
                <c:pt idx="0">
                  <c:v>Alt 3: Mid Range</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BRCC!$V$2:$Y$2</c:f>
              <c:strCache>
                <c:ptCount val="2"/>
                <c:pt idx="0">
                  <c:v>Reliability (%)</c:v>
                </c:pt>
                <c:pt idx="1">
                  <c:v>Resiliecny (%)</c:v>
                </c:pt>
              </c:strCache>
              <c:extLst/>
            </c:strRef>
          </c:cat>
          <c:val>
            <c:numRef>
              <c:f>BRCC!$V$5:$Y$5</c:f>
              <c:numCache>
                <c:formatCode>0.0%</c:formatCode>
                <c:ptCount val="3"/>
                <c:pt idx="0">
                  <c:v>0.97560975609756095</c:v>
                </c:pt>
                <c:pt idx="1">
                  <c:v>0.66666666666666663</c:v>
                </c:pt>
                <c:pt idx="2" formatCode="0.00%">
                  <c:v>-2.923283496043581E-2</c:v>
                </c:pt>
              </c:numCache>
              <c:extLst/>
            </c:numRef>
          </c:val>
          <c:extLst>
            <c:ext xmlns:c16="http://schemas.microsoft.com/office/drawing/2014/chart" uri="{C3380CC4-5D6E-409C-BE32-E72D297353CC}">
              <c16:uniqueId val="{00000002-ED65-4964-9BE1-02F06E731A4C}"/>
            </c:ext>
          </c:extLst>
        </c:ser>
        <c:ser>
          <c:idx val="3"/>
          <c:order val="3"/>
          <c:tx>
            <c:strRef>
              <c:f>BRCC!$U$6</c:f>
              <c:strCache>
                <c:ptCount val="1"/>
                <c:pt idx="0">
                  <c:v>Reference</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BRCC!$V$2:$Y$2</c:f>
              <c:strCache>
                <c:ptCount val="2"/>
                <c:pt idx="0">
                  <c:v>Reliability (%)</c:v>
                </c:pt>
                <c:pt idx="1">
                  <c:v>Resiliecny (%)</c:v>
                </c:pt>
              </c:strCache>
              <c:extLst/>
            </c:strRef>
          </c:cat>
          <c:val>
            <c:numRef>
              <c:f>BRCC!$V$6:$Y$6</c:f>
              <c:numCache>
                <c:formatCode>0.0%</c:formatCode>
                <c:ptCount val="3"/>
                <c:pt idx="0">
                  <c:v>0.97560975609756095</c:v>
                </c:pt>
                <c:pt idx="1">
                  <c:v>0.66666666666666663</c:v>
                </c:pt>
                <c:pt idx="2" formatCode="0.00%">
                  <c:v>0</c:v>
                </c:pt>
              </c:numCache>
              <c:extLst/>
            </c:numRef>
          </c:val>
          <c:extLst>
            <c:ext xmlns:c16="http://schemas.microsoft.com/office/drawing/2014/chart" uri="{C3380CC4-5D6E-409C-BE32-E72D297353CC}">
              <c16:uniqueId val="{00000003-ED65-4964-9BE1-02F06E731A4C}"/>
            </c:ext>
          </c:extLst>
        </c:ser>
        <c:dLbls>
          <c:dLblPos val="outEnd"/>
          <c:showLegendKey val="0"/>
          <c:showVal val="1"/>
          <c:showCatName val="0"/>
          <c:showSerName val="0"/>
          <c:showPercent val="0"/>
          <c:showBubbleSize val="0"/>
        </c:dLbls>
        <c:gapWidth val="219"/>
        <c:overlap val="-27"/>
        <c:axId val="505683848"/>
        <c:axId val="505676960"/>
      </c:barChart>
      <c:catAx>
        <c:axId val="505683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676960"/>
        <c:crosses val="autoZero"/>
        <c:auto val="1"/>
        <c:lblAlgn val="ctr"/>
        <c:lblOffset val="100"/>
        <c:noMultiLvlLbl val="0"/>
      </c:catAx>
      <c:valAx>
        <c:axId val="50567696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683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Effect of Reservoir Release Rules on </a:t>
            </a:r>
            <a:r>
              <a:rPr lang="en-US" sz="1800" b="1" i="0" baseline="0">
                <a:effectLst/>
              </a:rPr>
              <a:t>Logan City</a:t>
            </a:r>
            <a:r>
              <a:rPr lang="en-US" sz="1800" b="0" i="0" baseline="0">
                <a:effectLst/>
              </a:rPr>
              <a:t> Demand Site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'Logan City'!$U$3</c:f>
              <c:strCache>
                <c:ptCount val="1"/>
                <c:pt idx="0">
                  <c:v>Alt 1: Best Hydropower Generation</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'Logan City'!$V$2:$X$2</c:f>
              <c:strCache>
                <c:ptCount val="3"/>
                <c:pt idx="0">
                  <c:v>Reliability (%)</c:v>
                </c:pt>
                <c:pt idx="1">
                  <c:v>Resiliecny (%)</c:v>
                </c:pt>
                <c:pt idx="2">
                  <c:v>Change in Vulnerability w.r.t. Reference</c:v>
                </c:pt>
              </c:strCache>
            </c:strRef>
          </c:cat>
          <c:val>
            <c:numRef>
              <c:f>'Logan City'!$V$3:$X$3</c:f>
              <c:numCache>
                <c:formatCode>0.0%</c:formatCode>
                <c:ptCount val="3"/>
                <c:pt idx="0">
                  <c:v>0.77845528455284552</c:v>
                </c:pt>
                <c:pt idx="1">
                  <c:v>0.26605504587155965</c:v>
                </c:pt>
                <c:pt idx="2">
                  <c:v>1.6158220729609846E-2</c:v>
                </c:pt>
              </c:numCache>
            </c:numRef>
          </c:val>
          <c:extLst>
            <c:ext xmlns:c16="http://schemas.microsoft.com/office/drawing/2014/chart" uri="{C3380CC4-5D6E-409C-BE32-E72D297353CC}">
              <c16:uniqueId val="{00000000-185D-4AE0-AB26-58B5788DC601}"/>
            </c:ext>
          </c:extLst>
        </c:ser>
        <c:ser>
          <c:idx val="1"/>
          <c:order val="1"/>
          <c:tx>
            <c:strRef>
              <c:f>'Logan City'!$U$4</c:f>
              <c:strCache>
                <c:ptCount val="1"/>
                <c:pt idx="0">
                  <c:v>Alt 2: Best for Unmet Water Demand</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'Logan City'!$V$2:$X$2</c:f>
              <c:strCache>
                <c:ptCount val="3"/>
                <c:pt idx="0">
                  <c:v>Reliability (%)</c:v>
                </c:pt>
                <c:pt idx="1">
                  <c:v>Resiliecny (%)</c:v>
                </c:pt>
                <c:pt idx="2">
                  <c:v>Change in Vulnerability w.r.t. Reference</c:v>
                </c:pt>
              </c:strCache>
            </c:strRef>
          </c:cat>
          <c:val>
            <c:numRef>
              <c:f>'Logan City'!$V$4:$X$4</c:f>
              <c:numCache>
                <c:formatCode>0.0%</c:formatCode>
                <c:ptCount val="3"/>
                <c:pt idx="0">
                  <c:v>0.78455284552845528</c:v>
                </c:pt>
                <c:pt idx="1">
                  <c:v>0.26415094339622641</c:v>
                </c:pt>
                <c:pt idx="2">
                  <c:v>2.891930935904727E-3</c:v>
                </c:pt>
              </c:numCache>
            </c:numRef>
          </c:val>
          <c:extLst>
            <c:ext xmlns:c16="http://schemas.microsoft.com/office/drawing/2014/chart" uri="{C3380CC4-5D6E-409C-BE32-E72D297353CC}">
              <c16:uniqueId val="{00000001-185D-4AE0-AB26-58B5788DC601}"/>
            </c:ext>
          </c:extLst>
        </c:ser>
        <c:ser>
          <c:idx val="2"/>
          <c:order val="2"/>
          <c:tx>
            <c:strRef>
              <c:f>'Logan City'!$U$5</c:f>
              <c:strCache>
                <c:ptCount val="1"/>
                <c:pt idx="0">
                  <c:v>Alt 3: Mid Range</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'Logan City'!$V$2:$X$2</c:f>
              <c:strCache>
                <c:ptCount val="3"/>
                <c:pt idx="0">
                  <c:v>Reliability (%)</c:v>
                </c:pt>
                <c:pt idx="1">
                  <c:v>Resiliecny (%)</c:v>
                </c:pt>
                <c:pt idx="2">
                  <c:v>Change in Vulnerability w.r.t. Reference</c:v>
                </c:pt>
              </c:strCache>
            </c:strRef>
          </c:cat>
          <c:val>
            <c:numRef>
              <c:f>'Logan City'!$V$5:$X$5</c:f>
              <c:numCache>
                <c:formatCode>0.0%</c:formatCode>
                <c:ptCount val="3"/>
                <c:pt idx="0">
                  <c:v>0.78048780487804881</c:v>
                </c:pt>
                <c:pt idx="1">
                  <c:v>0.26851851851851855</c:v>
                </c:pt>
                <c:pt idx="2">
                  <c:v>4.0844844000368407E-3</c:v>
                </c:pt>
              </c:numCache>
            </c:numRef>
          </c:val>
          <c:extLst>
            <c:ext xmlns:c16="http://schemas.microsoft.com/office/drawing/2014/chart" uri="{C3380CC4-5D6E-409C-BE32-E72D297353CC}">
              <c16:uniqueId val="{00000002-185D-4AE0-AB26-58B5788DC601}"/>
            </c:ext>
          </c:extLst>
        </c:ser>
        <c:ser>
          <c:idx val="3"/>
          <c:order val="3"/>
          <c:tx>
            <c:strRef>
              <c:f>'Logan City'!$U$6</c:f>
              <c:strCache>
                <c:ptCount val="1"/>
                <c:pt idx="0">
                  <c:v>Reference</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'Logan City'!$V$2:$X$2</c:f>
              <c:strCache>
                <c:ptCount val="3"/>
                <c:pt idx="0">
                  <c:v>Reliability (%)</c:v>
                </c:pt>
                <c:pt idx="1">
                  <c:v>Resiliecny (%)</c:v>
                </c:pt>
                <c:pt idx="2">
                  <c:v>Change in Vulnerability w.r.t. Reference</c:v>
                </c:pt>
              </c:strCache>
            </c:strRef>
          </c:cat>
          <c:val>
            <c:numRef>
              <c:f>'Logan City'!$V$6:$X$6</c:f>
              <c:numCache>
                <c:formatCode>0.0%</c:formatCode>
                <c:ptCount val="3"/>
                <c:pt idx="0">
                  <c:v>0.78252032520325199</c:v>
                </c:pt>
                <c:pt idx="1">
                  <c:v>0.27102803738317754</c:v>
                </c:pt>
                <c:pt idx="2">
                  <c:v>0</c:v>
                </c:pt>
              </c:numCache>
            </c:numRef>
          </c:val>
          <c:extLst>
            <c:ext xmlns:c16="http://schemas.microsoft.com/office/drawing/2014/chart" uri="{C3380CC4-5D6E-409C-BE32-E72D297353CC}">
              <c16:uniqueId val="{00000003-185D-4AE0-AB26-58B5788DC601}"/>
            </c:ext>
          </c:extLst>
        </c:ser>
        <c:dLbls>
          <c:dLblPos val="outEnd"/>
          <c:showLegendKey val="0"/>
          <c:showVal val="1"/>
          <c:showCatName val="0"/>
          <c:showSerName val="0"/>
          <c:showPercent val="0"/>
          <c:showBubbleSize val="0"/>
        </c:dLbls>
        <c:gapWidth val="219"/>
        <c:overlap val="-27"/>
        <c:axId val="505681224"/>
        <c:axId val="505685160"/>
      </c:barChart>
      <c:catAx>
        <c:axId val="505681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685160"/>
        <c:crosses val="autoZero"/>
        <c:auto val="1"/>
        <c:lblAlgn val="ctr"/>
        <c:lblOffset val="100"/>
        <c:noMultiLvlLbl val="0"/>
      </c:catAx>
      <c:valAx>
        <c:axId val="50568516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05681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Ryan</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These are the wrong results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268504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dirty="0"/>
              <a:t>The test was to </a:t>
            </a:r>
            <a:r>
              <a:rPr lang="en" sz="1800" dirty="0">
                <a:solidFill>
                  <a:schemeClr val="dk2"/>
                </a:solidFill>
              </a:rPr>
              <a:t>to determine a set of rules for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3" name="Shape 23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rgbClr val="666666"/>
                </a:solidFill>
                <a:latin typeface="Source Code Pro"/>
                <a:ea typeface="Source Code Pro"/>
                <a:cs typeface="Source Code Pro"/>
                <a:sym typeface="Source Code Pro"/>
              </a:rPr>
              <a:t>(This might be assumed, we never got a straight answer from PacifiCorp)</a:t>
            </a:r>
            <a:endParaRPr lang="en" dirty="0">
              <a:solidFill>
                <a:schemeClr val="tx1"/>
              </a:solidFill>
              <a:latin typeface="+mn-lt"/>
              <a:ea typeface="+mn-ea"/>
              <a:cs typeface="+mn-cs"/>
              <a:sym typeface="Source Code 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dirty="0">
                <a:solidFill>
                  <a:schemeClr val="tx1"/>
                </a:solidFill>
                <a:latin typeface="+mn-lt"/>
                <a:ea typeface="+mn-ea"/>
                <a:cs typeface="+mn-cs"/>
                <a:sym typeface="Source Code Pro"/>
              </a:rPr>
              <a:t>Prasanna</a:t>
            </a:r>
            <a:endParaRPr lang="en" dirty="0">
              <a:solidFill>
                <a:srgbClr val="666666"/>
              </a:solidFill>
              <a:latin typeface="Source Code Pro"/>
              <a:ea typeface="Source Code Pro"/>
              <a:cs typeface="Source Code Pro"/>
              <a:sym typeface="Source Code Pr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lnSpc>
                <a:spcPct val="115000"/>
              </a:lnSpc>
              <a:spcBef>
                <a:spcPts val="0"/>
              </a:spcBef>
              <a:buClr>
                <a:schemeClr val="dk1"/>
              </a:buClr>
              <a:buSzPct val="100000"/>
              <a:buFont typeface="Arial"/>
              <a:buNone/>
            </a:pPr>
            <a:r>
              <a:rPr lang="en"/>
              <a:t>This includes suggestions on the values of reservoir parameters such as reservoir filling priority, top of buffer, buffer coefficient, etc. to adopt to improve hydropower production, or to decrease downstream demand sites’ unmet water demand.</a:t>
            </a:r>
          </a:p>
          <a:p>
            <a:pPr lvl="0">
              <a:spcBef>
                <a:spcPts val="0"/>
              </a:spcBef>
              <a:buNone/>
            </a:pPr>
            <a:endParaRPr/>
          </a:p>
          <a:p>
            <a:pPr lvl="0">
              <a:spcBef>
                <a:spcPts val="0"/>
              </a:spcBef>
              <a:buNone/>
            </a:pPr>
            <a:endParaRPr/>
          </a:p>
          <a:p>
            <a:pPr lvl="0">
              <a:spcBef>
                <a:spcPts val="0"/>
              </a:spcBef>
              <a:buNone/>
            </a:pPr>
            <a:r>
              <a:rPr lang="en"/>
              <a:t>Res. Op. policies include ….</a:t>
            </a:r>
          </a:p>
          <a:p>
            <a:pPr lvl="0">
              <a:spcBef>
                <a:spcPts val="0"/>
              </a:spcBef>
              <a:buNone/>
            </a:pPr>
            <a:r>
              <a:rPr lang="en"/>
              <a:t>A combination of these parameters for the set of res.</a:t>
            </a:r>
          </a:p>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
              <a:t>There were multiple assumptions because we were unable to get the data for the three sites. PacifiCorp seem to have a strict policy regarding data distribution. </a:t>
            </a:r>
          </a:p>
          <a:p>
            <a:pPr lvl="0">
              <a:spcBef>
                <a:spcPts val="0"/>
              </a:spcBef>
              <a:buNone/>
            </a:pPr>
            <a:endParaRPr/>
          </a:p>
          <a:p>
            <a:pPr lvl="0">
              <a:spcBef>
                <a:spcPts val="0"/>
              </a:spcBef>
              <a:buNone/>
            </a:pPr>
            <a:r>
              <a:rPr lang="en"/>
              <a:t>Power produced formula (for flow in CFS) was used to get h, which helped find tailwater elevation</a:t>
            </a:r>
          </a:p>
          <a:p>
            <a:pPr lvl="0">
              <a:spcBef>
                <a:spcPts val="0"/>
              </a:spcBef>
              <a:buNone/>
            </a:pPr>
            <a:endParaRPr/>
          </a:p>
          <a:p>
            <a:pPr lvl="0">
              <a:spcBef>
                <a:spcPts val="0"/>
              </a:spcBef>
              <a:buNone/>
            </a:pPr>
            <a:r>
              <a:rPr lang="en"/>
              <a:t>Excluded for lack of data such as return flow, and seasonal variability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Ryan</a:t>
            </a:r>
          </a:p>
          <a:p>
            <a:pPr lvl="0">
              <a:spcBef>
                <a:spcPts val="0"/>
              </a:spcBef>
              <a:buNone/>
            </a:pPr>
            <a:r>
              <a:rPr lang="en-US" dirty="0"/>
              <a:t>Descript</a:t>
            </a:r>
            <a:r>
              <a:rPr lang="en-US" baseline="0" dirty="0"/>
              <a:t> scenario here, descript results on next slides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4/29/2016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89688272"/>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4701586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4/29/2016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801611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58205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2D3E9E-A95C-48F2-B4BF-A71542E0BE9A}" type="datetimeFigureOut">
              <a:rPr lang="en-US" smtClean="0"/>
              <a:t>4/29/2016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6371211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5586B75A-687E-405C-8A0B-8D00578BA2C3}" type="datetimeFigureOut">
              <a:rPr lang="en-US" smtClean="0"/>
              <a:pPr/>
              <a:t>4/29/2016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087860433"/>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12952B5-7A2F-4CC8-B7CE-9234E21C2837}" type="datetimeFigureOut">
              <a:rPr lang="en-US" smtClean="0"/>
              <a:t>4/29/2016</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0751403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7" name="Date Placeholder 6"/>
          <p:cNvSpPr>
            <a:spLocks noGrp="1"/>
          </p:cNvSpPr>
          <p:nvPr>
            <p:ph type="dt" sz="half" idx="10"/>
          </p:nvPr>
        </p:nvSpPr>
        <p:spPr/>
        <p:txBody>
          <a:bodyPr/>
          <a:lstStyle/>
          <a:p>
            <a:fld id="{CE1DA07A-9201-4B4B-BAF2-015AFA30F520}" type="datetimeFigureOut">
              <a:rPr lang="en-US" smtClean="0"/>
              <a:t>4/29/2016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930677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4/29/2016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9448272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4/29/2016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237550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9" name="Date Placeholder 8"/>
          <p:cNvSpPr>
            <a:spLocks noGrp="1"/>
          </p:cNvSpPr>
          <p:nvPr>
            <p:ph type="dt" sz="half" idx="10"/>
          </p:nvPr>
        </p:nvSpPr>
        <p:spPr/>
        <p:txBody>
          <a:bodyPr/>
          <a:lstStyle/>
          <a:p>
            <a:fld id="{AF6E2C9B-5FA2-460D-9BE7-B0812FC2A6FF}" type="datetimeFigureOut">
              <a:rPr lang="en-US" smtClean="0"/>
              <a:t>4/29/2016</a:t>
            </a:fld>
            <a:endParaRPr lang="en-US" dirty="0"/>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746953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586B75A-687E-405C-8A0B-8D00578BA2C3}" type="datetimeFigureOut">
              <a:rPr lang="en-US" smtClean="0"/>
              <a:pPr/>
              <a:t>4/29/2016</a:t>
            </a:fld>
            <a:endParaRPr lang="en-US" dirty="0"/>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5958248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5586B75A-687E-405C-8A0B-8D00578BA2C3}" type="datetimeFigureOut">
              <a:rPr lang="en-US" smtClean="0"/>
              <a:pPr/>
              <a:t>4/29/2016</a:t>
            </a:fld>
            <a:endParaRPr lang="en-US" dirty="0"/>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180406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chart" Target="../charts/char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ctrTitle"/>
          </p:nvPr>
        </p:nvSpPr>
        <p:spPr>
          <a:xfrm>
            <a:off x="1200150" y="868680"/>
            <a:ext cx="6743700" cy="2299063"/>
          </a:xfrm>
          <a:prstGeom prst="rect">
            <a:avLst/>
          </a:prstGeom>
        </p:spPr>
        <p:txBody>
          <a:bodyPr lIns="91425" tIns="91425" rIns="91425" bIns="91425" anchor="b" anchorCtr="0">
            <a:noAutofit/>
          </a:bodyPr>
          <a:lstStyle/>
          <a:p>
            <a:pPr lvl="0">
              <a:lnSpc>
                <a:spcPct val="107000"/>
              </a:lnSpc>
              <a:spcBef>
                <a:spcPts val="0"/>
              </a:spcBef>
              <a:spcAft>
                <a:spcPts val="100"/>
              </a:spcAft>
              <a:buClr>
                <a:schemeClr val="dk1"/>
              </a:buClr>
              <a:buSzPct val="61111"/>
              <a:buFont typeface="Arial"/>
              <a:buNone/>
            </a:pPr>
            <a:r>
              <a:rPr lang="en" sz="1800" b="1" dirty="0"/>
              <a:t> </a:t>
            </a:r>
          </a:p>
          <a:p>
            <a:pPr lvl="0" rtl="0">
              <a:lnSpc>
                <a:spcPct val="107000"/>
              </a:lnSpc>
              <a:spcBef>
                <a:spcPts val="0"/>
              </a:spcBef>
              <a:spcAft>
                <a:spcPts val="100"/>
              </a:spcAft>
              <a:buClr>
                <a:schemeClr val="dk1"/>
              </a:buClr>
              <a:buSzPct val="61111"/>
              <a:buFont typeface="Arial"/>
              <a:buNone/>
            </a:pPr>
            <a:r>
              <a:rPr lang="en" sz="1800" b="1" dirty="0"/>
              <a:t>Evaluating Reservoir Operation Rules to Improve Hydropower Production and Reduce Unmet Water Demands:</a:t>
            </a:r>
            <a:br>
              <a:rPr lang="en" sz="1800" b="1" dirty="0"/>
            </a:br>
            <a:r>
              <a:rPr lang="en" sz="1800" b="1" dirty="0"/>
              <a:t>A case study in the Bear River Basin Using the Water Evaluation and Planning (WEAP) System</a:t>
            </a:r>
          </a:p>
          <a:p>
            <a:pPr lvl="0">
              <a:spcBef>
                <a:spcPts val="0"/>
              </a:spcBef>
              <a:buNone/>
            </a:pPr>
            <a:endParaRPr dirty="0"/>
          </a:p>
        </p:txBody>
      </p:sp>
      <p:sp>
        <p:nvSpPr>
          <p:cNvPr id="66" name="Shape 66"/>
          <p:cNvSpPr txBox="1">
            <a:spLocks noGrp="1"/>
          </p:cNvSpPr>
          <p:nvPr>
            <p:ph type="subTitle" idx="1"/>
          </p:nvPr>
        </p:nvSpPr>
        <p:spPr>
          <a:xfrm>
            <a:off x="627018" y="3264408"/>
            <a:ext cx="8014062" cy="1183495"/>
          </a:xfrm>
          <a:prstGeom prst="rect">
            <a:avLst/>
          </a:prstGeom>
        </p:spPr>
        <p:txBody>
          <a:bodyPr lIns="91425" tIns="91425" rIns="91425" bIns="91425" anchor="t" anchorCtr="0">
            <a:noAutofit/>
          </a:bodyPr>
          <a:lstStyle/>
          <a:p>
            <a:pPr marR="63500" lvl="0">
              <a:lnSpc>
                <a:spcPct val="115000"/>
              </a:lnSpc>
              <a:spcBef>
                <a:spcPts val="0"/>
              </a:spcBef>
              <a:spcAft>
                <a:spcPts val="1200"/>
              </a:spcAft>
              <a:buClr>
                <a:schemeClr val="dk1"/>
              </a:buClr>
              <a:buSzPct val="100000"/>
              <a:buFont typeface="Arial"/>
              <a:buNone/>
            </a:pPr>
            <a:r>
              <a:rPr lang="en" sz="1200" dirty="0">
                <a:solidFill>
                  <a:schemeClr val="bg1"/>
                </a:solidFill>
              </a:rPr>
              <a:t>Prasanna Dahal</a:t>
            </a:r>
            <a:r>
              <a:rPr lang="en" sz="1200" baseline="30000" dirty="0">
                <a:solidFill>
                  <a:schemeClr val="bg1"/>
                </a:solidFill>
              </a:rPr>
              <a:t>1</a:t>
            </a:r>
            <a:r>
              <a:rPr lang="en" sz="1200" dirty="0">
                <a:solidFill>
                  <a:schemeClr val="bg1"/>
                </a:solidFill>
              </a:rPr>
              <a:t> and Ryan James</a:t>
            </a:r>
            <a:r>
              <a:rPr lang="en" sz="1200" baseline="30000" dirty="0">
                <a:solidFill>
                  <a:schemeClr val="bg1"/>
                </a:solidFill>
              </a:rPr>
              <a:t>1</a:t>
            </a:r>
          </a:p>
          <a:p>
            <a:pPr lvl="0" algn="l">
              <a:lnSpc>
                <a:spcPct val="115000"/>
              </a:lnSpc>
              <a:spcBef>
                <a:spcPts val="0"/>
              </a:spcBef>
              <a:buClr>
                <a:schemeClr val="dk1"/>
              </a:buClr>
              <a:buSzPct val="100000"/>
              <a:buFont typeface="Arial"/>
              <a:buNone/>
            </a:pPr>
            <a:endParaRPr sz="1200" baseline="30000" dirty="0">
              <a:solidFill>
                <a:schemeClr val="bg1"/>
              </a:solidFill>
            </a:endParaRPr>
          </a:p>
          <a:p>
            <a:pPr lvl="0" rtl="0">
              <a:spcBef>
                <a:spcPts val="0"/>
              </a:spcBef>
              <a:buNone/>
            </a:pPr>
            <a:endParaRPr sz="1200" baseline="30000" dirty="0">
              <a:solidFill>
                <a:schemeClr val="bg1"/>
              </a:solidFill>
            </a:endParaRPr>
          </a:p>
          <a:p>
            <a:pPr lvl="0" rtl="0">
              <a:lnSpc>
                <a:spcPct val="115000"/>
              </a:lnSpc>
              <a:spcBef>
                <a:spcPts val="0"/>
              </a:spcBef>
              <a:spcAft>
                <a:spcPts val="100"/>
              </a:spcAft>
              <a:buNone/>
            </a:pPr>
            <a:r>
              <a:rPr lang="en" sz="1050" dirty="0">
                <a:solidFill>
                  <a:schemeClr val="bg1"/>
                </a:solidFill>
              </a:rPr>
              <a:t>[1]</a:t>
            </a:r>
            <a:r>
              <a:rPr lang="en" sz="1200" dirty="0">
                <a:solidFill>
                  <a:schemeClr val="bg1"/>
                </a:solidFill>
              </a:rPr>
              <a:t> Graduate Student, Department of Civil and Environmental Engineering, Utah State University, Logan, UT 84332. </a:t>
            </a:r>
          </a:p>
          <a:p>
            <a:pPr lvl="0">
              <a:spcBef>
                <a:spcPts val="0"/>
              </a:spcBef>
              <a:buNone/>
            </a:pPr>
            <a:endParaRPr sz="1600" dirty="0">
              <a:solidFill>
                <a:schemeClr val="bg1"/>
              </a:solidFil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6" name="Shape 136"/>
          <p:cNvSpPr txBox="1">
            <a:spLocks noGrp="1"/>
          </p:cNvSpPr>
          <p:nvPr>
            <p:ph type="title"/>
          </p:nvPr>
        </p:nvSpPr>
        <p:spPr>
          <a:xfrm>
            <a:off x="28525" y="57150"/>
            <a:ext cx="8520600" cy="572700"/>
          </a:xfrm>
          <a:prstGeom prst="rect">
            <a:avLst/>
          </a:prstGeom>
        </p:spPr>
        <p:txBody>
          <a:bodyPr lIns="91425" tIns="91425" rIns="91425" bIns="91425" anchor="t" anchorCtr="0">
            <a:noAutofit/>
          </a:bodyPr>
          <a:lstStyle/>
          <a:p>
            <a:pPr lvl="0" rtl="0">
              <a:spcBef>
                <a:spcPts val="0"/>
              </a:spcBef>
              <a:buNone/>
            </a:pPr>
            <a:r>
              <a:rPr lang="en"/>
              <a:t>Scenarios: </a:t>
            </a:r>
            <a:r>
              <a:rPr lang="en" sz="1800"/>
              <a:t>Priority Number Results</a:t>
            </a:r>
          </a:p>
        </p:txBody>
      </p:sp>
      <p:pic>
        <p:nvPicPr>
          <p:cNvPr id="140" name="Shape 140"/>
          <p:cNvPicPr preferRelativeResize="0"/>
          <p:nvPr/>
        </p:nvPicPr>
        <p:blipFill>
          <a:blip r:embed="rId3">
            <a:alphaModFix/>
          </a:blip>
          <a:stretch>
            <a:fillRect/>
          </a:stretch>
        </p:blipFill>
        <p:spPr>
          <a:xfrm>
            <a:off x="287223" y="1419622"/>
            <a:ext cx="4877674" cy="2333250"/>
          </a:xfrm>
          <a:prstGeom prst="rect">
            <a:avLst/>
          </a:prstGeom>
          <a:noFill/>
          <a:ln>
            <a:noFill/>
          </a:ln>
        </p:spPr>
      </p:pic>
      <p:sp>
        <p:nvSpPr>
          <p:cNvPr id="141" name="Shape 141"/>
          <p:cNvSpPr/>
          <p:nvPr/>
        </p:nvSpPr>
        <p:spPr>
          <a:xfrm>
            <a:off x="3998225" y="2839545"/>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42" name="Shape 142"/>
          <p:cNvSpPr/>
          <p:nvPr/>
        </p:nvSpPr>
        <p:spPr>
          <a:xfrm>
            <a:off x="2133600" y="2453570"/>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pic>
        <p:nvPicPr>
          <p:cNvPr id="135" name="Shape 135"/>
          <p:cNvPicPr preferRelativeResize="0"/>
          <p:nvPr/>
        </p:nvPicPr>
        <p:blipFill>
          <a:blip r:embed="rId4">
            <a:alphaModFix/>
          </a:blip>
          <a:stretch>
            <a:fillRect/>
          </a:stretch>
        </p:blipFill>
        <p:spPr>
          <a:xfrm>
            <a:off x="533400" y="819150"/>
            <a:ext cx="7620000" cy="3581400"/>
          </a:xfrm>
          <a:prstGeom prst="rect">
            <a:avLst/>
          </a:prstGeom>
          <a:noFill/>
          <a:ln>
            <a:noFill/>
          </a:ln>
        </p:spPr>
      </p:pic>
      <p:pic>
        <p:nvPicPr>
          <p:cNvPr id="134" name="Shape 134"/>
          <p:cNvPicPr preferRelativeResize="0"/>
          <p:nvPr/>
        </p:nvPicPr>
        <p:blipFill>
          <a:blip r:embed="rId5">
            <a:alphaModFix/>
          </a:blip>
          <a:stretch>
            <a:fillRect/>
          </a:stretch>
        </p:blipFill>
        <p:spPr>
          <a:xfrm>
            <a:off x="381000" y="819150"/>
            <a:ext cx="7848600" cy="4114800"/>
          </a:xfrm>
          <a:prstGeom prst="rect">
            <a:avLst/>
          </a:prstGeom>
          <a:noFill/>
          <a:ln>
            <a:noFill/>
          </a:ln>
        </p:spPr>
      </p:pic>
      <p:grpSp>
        <p:nvGrpSpPr>
          <p:cNvPr id="3" name="Group 2"/>
          <p:cNvGrpSpPr/>
          <p:nvPr/>
        </p:nvGrpSpPr>
        <p:grpSpPr>
          <a:xfrm>
            <a:off x="4572000" y="1200150"/>
            <a:ext cx="3545400" cy="1047750"/>
            <a:chOff x="6360600" y="1657350"/>
            <a:chExt cx="3545400" cy="1047750"/>
          </a:xfrm>
        </p:grpSpPr>
        <p:sp>
          <p:nvSpPr>
            <p:cNvPr id="139" name="Shape 139"/>
            <p:cNvSpPr txBox="1"/>
            <p:nvPr/>
          </p:nvSpPr>
          <p:spPr>
            <a:xfrm>
              <a:off x="6360600" y="1657350"/>
              <a:ext cx="2783400" cy="384900"/>
            </a:xfrm>
            <a:prstGeom prst="rect">
              <a:avLst/>
            </a:prstGeom>
            <a:noFill/>
            <a:ln>
              <a:noFill/>
            </a:ln>
          </p:spPr>
          <p:txBody>
            <a:bodyPr lIns="91425" tIns="91425" rIns="91425" bIns="91425" anchor="t" anchorCtr="0">
              <a:noAutofit/>
            </a:bodyPr>
            <a:lstStyle/>
            <a:p>
              <a:pPr lvl="0" algn="ctr" rtl="0">
                <a:spcBef>
                  <a:spcPts val="0"/>
                </a:spcBef>
                <a:buNone/>
              </a:pPr>
              <a:r>
                <a:rPr lang="en" sz="1200" u="sng" dirty="0"/>
                <a:t>Plot Legend</a:t>
              </a:r>
            </a:p>
          </p:txBody>
        </p:sp>
        <p:pic>
          <p:nvPicPr>
            <p:cNvPr id="13" name="Picture 12"/>
            <p:cNvPicPr>
              <a:picLocks noChangeAspect="1"/>
            </p:cNvPicPr>
            <p:nvPr/>
          </p:nvPicPr>
          <p:blipFill>
            <a:blip r:embed="rId6"/>
            <a:stretch>
              <a:fillRect/>
            </a:stretch>
          </p:blipFill>
          <p:spPr>
            <a:xfrm>
              <a:off x="7315200" y="1962150"/>
              <a:ext cx="2590800" cy="742950"/>
            </a:xfrm>
            <a:prstGeom prst="rect">
              <a:avLst/>
            </a:prstGeom>
          </p:spPr>
        </p:pic>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4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29571" y="647700"/>
            <a:ext cx="4923430" cy="4286250"/>
          </a:xfrm>
          <a:prstGeom prst="rect">
            <a:avLst/>
          </a:prstGeom>
          <a:noFill/>
          <a:ln>
            <a:noFill/>
          </a:ln>
        </p:spPr>
      </p:pic>
      <p:pic>
        <p:nvPicPr>
          <p:cNvPr id="149" name="Shape 149"/>
          <p:cNvPicPr preferRelativeResize="0"/>
          <p:nvPr/>
        </p:nvPicPr>
        <p:blipFill>
          <a:blip r:embed="rId4">
            <a:alphaModFix/>
          </a:blip>
          <a:stretch>
            <a:fillRect/>
          </a:stretch>
        </p:blipFill>
        <p:spPr>
          <a:xfrm>
            <a:off x="4876800" y="666750"/>
            <a:ext cx="4358100" cy="4267200"/>
          </a:xfrm>
          <a:prstGeom prst="rect">
            <a:avLst/>
          </a:prstGeom>
          <a:noFill/>
          <a:ln>
            <a:noFill/>
          </a:ln>
        </p:spPr>
      </p:pic>
      <p:sp>
        <p:nvSpPr>
          <p:cNvPr id="150" name="Shape 150"/>
          <p:cNvSpPr txBox="1"/>
          <p:nvPr/>
        </p:nvSpPr>
        <p:spPr>
          <a:xfrm>
            <a:off x="152400" y="590550"/>
            <a:ext cx="1905000" cy="384900"/>
          </a:xfrm>
          <a:prstGeom prst="rect">
            <a:avLst/>
          </a:prstGeom>
          <a:noFill/>
          <a:ln>
            <a:noFill/>
          </a:ln>
        </p:spPr>
        <p:txBody>
          <a:bodyPr lIns="91425" tIns="91425" rIns="91425" bIns="91425" anchor="t" anchorCtr="0">
            <a:noAutofit/>
          </a:bodyPr>
          <a:lstStyle/>
          <a:p>
            <a:pPr lvl="0" rtl="0">
              <a:spcBef>
                <a:spcPts val="0"/>
              </a:spcBef>
              <a:buNone/>
            </a:pPr>
            <a:r>
              <a:rPr lang="en" b="1" dirty="0"/>
              <a:t>Unmet Water Demand</a:t>
            </a:r>
          </a:p>
        </p:txBody>
      </p:sp>
      <p:sp>
        <p:nvSpPr>
          <p:cNvPr id="151" name="Shape 151"/>
          <p:cNvSpPr txBox="1"/>
          <p:nvPr/>
        </p:nvSpPr>
        <p:spPr>
          <a:xfrm>
            <a:off x="4495800" y="590550"/>
            <a:ext cx="2056800" cy="384900"/>
          </a:xfrm>
          <a:prstGeom prst="rect">
            <a:avLst/>
          </a:prstGeom>
          <a:noFill/>
          <a:ln>
            <a:noFill/>
          </a:ln>
        </p:spPr>
        <p:txBody>
          <a:bodyPr lIns="91425" tIns="91425" rIns="91425" bIns="91425" anchor="t" anchorCtr="0">
            <a:noAutofit/>
          </a:bodyPr>
          <a:lstStyle/>
          <a:p>
            <a:pPr lvl="0" algn="ctr" rtl="0">
              <a:spcBef>
                <a:spcPts val="0"/>
              </a:spcBef>
              <a:buNone/>
            </a:pPr>
            <a:r>
              <a:rPr lang="en" b="1" dirty="0"/>
              <a:t>Hydropower Generation</a:t>
            </a:r>
          </a:p>
        </p:txBody>
      </p:sp>
      <p:pic>
        <p:nvPicPr>
          <p:cNvPr id="152" name="Shape 152"/>
          <p:cNvPicPr preferRelativeResize="0"/>
          <p:nvPr/>
        </p:nvPicPr>
        <p:blipFill>
          <a:blip r:embed="rId5">
            <a:alphaModFix/>
          </a:blip>
          <a:stretch>
            <a:fillRect/>
          </a:stretch>
        </p:blipFill>
        <p:spPr>
          <a:xfrm>
            <a:off x="2057400" y="1733550"/>
            <a:ext cx="4632024" cy="2684974"/>
          </a:xfrm>
          <a:prstGeom prst="rect">
            <a:avLst/>
          </a:prstGeom>
          <a:noFill/>
          <a:ln>
            <a:noFill/>
          </a:ln>
        </p:spPr>
      </p:pic>
      <p:sp>
        <p:nvSpPr>
          <p:cNvPr id="153" name="Shape 153"/>
          <p:cNvSpPr txBox="1">
            <a:spLocks noGrp="1"/>
          </p:cNvSpPr>
          <p:nvPr>
            <p:ph type="title"/>
          </p:nvPr>
        </p:nvSpPr>
        <p:spPr>
          <a:xfrm>
            <a:off x="28525" y="57150"/>
            <a:ext cx="8520600" cy="609600"/>
          </a:xfrm>
          <a:prstGeom prst="rect">
            <a:avLst/>
          </a:prstGeom>
        </p:spPr>
        <p:txBody>
          <a:bodyPr lIns="91425" tIns="91425" rIns="91425" bIns="91425" anchor="t" anchorCtr="0">
            <a:noAutofit/>
          </a:bodyPr>
          <a:lstStyle/>
          <a:p>
            <a:pPr lvl="0">
              <a:spcBef>
                <a:spcPts val="0"/>
              </a:spcBef>
              <a:buNone/>
            </a:pPr>
            <a:r>
              <a:rPr lang="en" dirty="0"/>
              <a:t>Scenarios: </a:t>
            </a:r>
          </a:p>
          <a:p>
            <a:pPr lvl="0" rtl="0">
              <a:spcBef>
                <a:spcPts val="0"/>
              </a:spcBef>
              <a:buNone/>
            </a:pPr>
            <a:r>
              <a:rPr lang="en" sz="1800" dirty="0"/>
              <a:t>Top of Inactive Results</a:t>
            </a:r>
          </a:p>
        </p:txBody>
      </p:sp>
      <p:sp>
        <p:nvSpPr>
          <p:cNvPr id="154" name="Shape 154"/>
          <p:cNvSpPr/>
          <p:nvPr/>
        </p:nvSpPr>
        <p:spPr>
          <a:xfrm>
            <a:off x="5577751" y="2883044"/>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55" name="Shape 155"/>
          <p:cNvSpPr/>
          <p:nvPr/>
        </p:nvSpPr>
        <p:spPr>
          <a:xfrm>
            <a:off x="3921576" y="3805044"/>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grpSp>
        <p:nvGrpSpPr>
          <p:cNvPr id="2" name="Group 1"/>
          <p:cNvGrpSpPr/>
          <p:nvPr/>
        </p:nvGrpSpPr>
        <p:grpSpPr>
          <a:xfrm>
            <a:off x="3276600" y="1047750"/>
            <a:ext cx="1352550" cy="1285875"/>
            <a:chOff x="914400" y="819150"/>
            <a:chExt cx="1581150" cy="1362075"/>
          </a:xfrm>
        </p:grpSpPr>
        <p:pic>
          <p:nvPicPr>
            <p:cNvPr id="156" name="Shape 156"/>
            <p:cNvPicPr preferRelativeResize="0"/>
            <p:nvPr/>
          </p:nvPicPr>
          <p:blipFill>
            <a:blip r:embed="rId6">
              <a:alphaModFix/>
            </a:blip>
            <a:stretch>
              <a:fillRect/>
            </a:stretch>
          </p:blipFill>
          <p:spPr>
            <a:xfrm>
              <a:off x="914400" y="1047750"/>
              <a:ext cx="1581150" cy="1133475"/>
            </a:xfrm>
            <a:prstGeom prst="rect">
              <a:avLst/>
            </a:prstGeom>
            <a:noFill/>
            <a:ln>
              <a:noFill/>
            </a:ln>
          </p:spPr>
        </p:pic>
        <p:sp>
          <p:nvSpPr>
            <p:cNvPr id="157" name="Shape 157"/>
            <p:cNvSpPr txBox="1"/>
            <p:nvPr/>
          </p:nvSpPr>
          <p:spPr>
            <a:xfrm>
              <a:off x="914400" y="819150"/>
              <a:ext cx="1219200" cy="308700"/>
            </a:xfrm>
            <a:prstGeom prst="rect">
              <a:avLst/>
            </a:prstGeom>
            <a:noFill/>
            <a:ln>
              <a:noFill/>
            </a:ln>
          </p:spPr>
          <p:txBody>
            <a:bodyPr lIns="91425" tIns="91425" rIns="91425" bIns="91425" anchor="t" anchorCtr="0">
              <a:noAutofit/>
            </a:bodyPr>
            <a:lstStyle/>
            <a:p>
              <a:pPr lvl="0" rtl="0">
                <a:spcBef>
                  <a:spcPts val="0"/>
                </a:spcBef>
                <a:buNone/>
              </a:pPr>
              <a:r>
                <a:rPr lang="en" sz="1200" u="sng" dirty="0"/>
                <a:t>Plot Legend</a:t>
              </a:r>
            </a:p>
          </p:txBody>
        </p:sp>
      </p:gr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55"/>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5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2" name="Group 1"/>
          <p:cNvGrpSpPr/>
          <p:nvPr/>
        </p:nvGrpSpPr>
        <p:grpSpPr>
          <a:xfrm>
            <a:off x="3352800" y="1733550"/>
            <a:ext cx="1355575" cy="3312162"/>
            <a:chOff x="3505200" y="1428750"/>
            <a:chExt cx="1355575" cy="3312162"/>
          </a:xfrm>
        </p:grpSpPr>
        <p:pic>
          <p:nvPicPr>
            <p:cNvPr id="172" name="Shape 172"/>
            <p:cNvPicPr preferRelativeResize="0"/>
            <p:nvPr/>
          </p:nvPicPr>
          <p:blipFill>
            <a:blip r:embed="rId3">
              <a:alphaModFix/>
            </a:blip>
            <a:stretch>
              <a:fillRect/>
            </a:stretch>
          </p:blipFill>
          <p:spPr>
            <a:xfrm>
              <a:off x="3581400" y="1733550"/>
              <a:ext cx="1279375" cy="3007362"/>
            </a:xfrm>
            <a:prstGeom prst="rect">
              <a:avLst/>
            </a:prstGeom>
            <a:noFill/>
            <a:ln>
              <a:noFill/>
            </a:ln>
          </p:spPr>
        </p:pic>
        <p:sp>
          <p:nvSpPr>
            <p:cNvPr id="173" name="Shape 173"/>
            <p:cNvSpPr txBox="1"/>
            <p:nvPr/>
          </p:nvSpPr>
          <p:spPr>
            <a:xfrm>
              <a:off x="3505200" y="1428750"/>
              <a:ext cx="1048917" cy="279675"/>
            </a:xfrm>
            <a:prstGeom prst="rect">
              <a:avLst/>
            </a:prstGeom>
            <a:noFill/>
            <a:ln>
              <a:noFill/>
            </a:ln>
          </p:spPr>
          <p:txBody>
            <a:bodyPr lIns="91425" tIns="91425" rIns="91425" bIns="91425" anchor="t" anchorCtr="0">
              <a:noAutofit/>
            </a:bodyPr>
            <a:lstStyle/>
            <a:p>
              <a:pPr lvl="0" rtl="0">
                <a:spcBef>
                  <a:spcPts val="0"/>
                </a:spcBef>
                <a:buNone/>
              </a:pPr>
              <a:r>
                <a:rPr lang="en" sz="1200" u="sng" dirty="0"/>
                <a:t>Plot Legend</a:t>
              </a:r>
            </a:p>
          </p:txBody>
        </p:sp>
      </p:grpSp>
      <p:pic>
        <p:nvPicPr>
          <p:cNvPr id="162" name="Shape 162"/>
          <p:cNvPicPr preferRelativeResize="0"/>
          <p:nvPr/>
        </p:nvPicPr>
        <p:blipFill>
          <a:blip r:embed="rId4">
            <a:alphaModFix/>
          </a:blip>
          <a:stretch>
            <a:fillRect/>
          </a:stretch>
        </p:blipFill>
        <p:spPr>
          <a:xfrm>
            <a:off x="4495800" y="10550"/>
            <a:ext cx="4648199" cy="2866000"/>
          </a:xfrm>
          <a:prstGeom prst="rect">
            <a:avLst/>
          </a:prstGeom>
          <a:noFill/>
          <a:ln>
            <a:noFill/>
          </a:ln>
        </p:spPr>
      </p:pic>
      <p:pic>
        <p:nvPicPr>
          <p:cNvPr id="163" name="Shape 163"/>
          <p:cNvPicPr preferRelativeResize="0"/>
          <p:nvPr/>
        </p:nvPicPr>
        <p:blipFill>
          <a:blip r:embed="rId5">
            <a:alphaModFix/>
          </a:blip>
          <a:stretch>
            <a:fillRect/>
          </a:stretch>
        </p:blipFill>
        <p:spPr>
          <a:xfrm>
            <a:off x="4495800" y="2800350"/>
            <a:ext cx="4572000" cy="2343150"/>
          </a:xfrm>
          <a:prstGeom prst="rect">
            <a:avLst/>
          </a:prstGeom>
          <a:noFill/>
          <a:ln>
            <a:noFill/>
          </a:ln>
        </p:spPr>
      </p:pic>
      <p:pic>
        <p:nvPicPr>
          <p:cNvPr id="164" name="Shape 164"/>
          <p:cNvPicPr preferRelativeResize="0"/>
          <p:nvPr/>
        </p:nvPicPr>
        <p:blipFill>
          <a:blip r:embed="rId6">
            <a:alphaModFix/>
          </a:blip>
          <a:stretch>
            <a:fillRect/>
          </a:stretch>
        </p:blipFill>
        <p:spPr>
          <a:xfrm>
            <a:off x="58474" y="909050"/>
            <a:ext cx="3265094" cy="4155575"/>
          </a:xfrm>
          <a:prstGeom prst="rect">
            <a:avLst/>
          </a:prstGeom>
          <a:noFill/>
          <a:ln>
            <a:noFill/>
          </a:ln>
        </p:spPr>
      </p:pic>
      <p:sp>
        <p:nvSpPr>
          <p:cNvPr id="165" name="Shape 165"/>
          <p:cNvSpPr txBox="1"/>
          <p:nvPr/>
        </p:nvSpPr>
        <p:spPr>
          <a:xfrm>
            <a:off x="6781800" y="971550"/>
            <a:ext cx="2055300" cy="384900"/>
          </a:xfrm>
          <a:prstGeom prst="rect">
            <a:avLst/>
          </a:prstGeom>
          <a:noFill/>
          <a:ln>
            <a:noFill/>
          </a:ln>
        </p:spPr>
        <p:txBody>
          <a:bodyPr lIns="91425" tIns="91425" rIns="91425" bIns="91425" anchor="t" anchorCtr="0">
            <a:noAutofit/>
          </a:bodyPr>
          <a:lstStyle/>
          <a:p>
            <a:pPr lvl="0" rtl="0">
              <a:spcBef>
                <a:spcPts val="0"/>
              </a:spcBef>
              <a:buNone/>
            </a:pPr>
            <a:r>
              <a:rPr lang="en" dirty="0"/>
              <a:t>Unmet Water Demand</a:t>
            </a:r>
          </a:p>
        </p:txBody>
      </p:sp>
      <p:sp>
        <p:nvSpPr>
          <p:cNvPr id="166" name="Shape 166"/>
          <p:cNvSpPr txBox="1"/>
          <p:nvPr/>
        </p:nvSpPr>
        <p:spPr>
          <a:xfrm>
            <a:off x="6400800" y="3105150"/>
            <a:ext cx="2209200" cy="384900"/>
          </a:xfrm>
          <a:prstGeom prst="rect">
            <a:avLst/>
          </a:prstGeom>
          <a:noFill/>
          <a:ln>
            <a:noFill/>
          </a:ln>
        </p:spPr>
        <p:txBody>
          <a:bodyPr lIns="91425" tIns="91425" rIns="91425" bIns="91425" anchor="t" anchorCtr="0">
            <a:noAutofit/>
          </a:bodyPr>
          <a:lstStyle/>
          <a:p>
            <a:pPr lvl="0" rtl="0">
              <a:spcBef>
                <a:spcPts val="0"/>
              </a:spcBef>
              <a:buNone/>
            </a:pPr>
            <a:r>
              <a:rPr lang="en" dirty="0"/>
              <a:t>Hydropower Generation</a:t>
            </a:r>
          </a:p>
        </p:txBody>
      </p:sp>
      <p:sp>
        <p:nvSpPr>
          <p:cNvPr id="167" name="Shape 167"/>
          <p:cNvSpPr txBox="1">
            <a:spLocks noGrp="1"/>
          </p:cNvSpPr>
          <p:nvPr>
            <p:ph type="title"/>
          </p:nvPr>
        </p:nvSpPr>
        <p:spPr>
          <a:xfrm>
            <a:off x="304800" y="133350"/>
            <a:ext cx="7611900" cy="609600"/>
          </a:xfrm>
          <a:prstGeom prst="rect">
            <a:avLst/>
          </a:prstGeom>
        </p:spPr>
        <p:txBody>
          <a:bodyPr lIns="91425" tIns="91425" rIns="91425" bIns="91425" anchor="t" anchorCtr="0">
            <a:noAutofit/>
          </a:bodyPr>
          <a:lstStyle/>
          <a:p>
            <a:pPr lvl="0" algn="l">
              <a:spcBef>
                <a:spcPts val="0"/>
              </a:spcBef>
              <a:buNone/>
            </a:pPr>
            <a:r>
              <a:rPr lang="en"/>
              <a:t>Scenarios: </a:t>
            </a:r>
          </a:p>
          <a:p>
            <a:pPr lvl="0" algn="l" rtl="0">
              <a:spcBef>
                <a:spcPts val="0"/>
              </a:spcBef>
              <a:buNone/>
            </a:pPr>
            <a:r>
              <a:rPr lang="en" sz="1800"/>
              <a:t>Top of Buffer &amp; Buffer Coefficient Results</a:t>
            </a:r>
          </a:p>
        </p:txBody>
      </p:sp>
      <p:sp>
        <p:nvSpPr>
          <p:cNvPr id="168" name="Shape 168"/>
          <p:cNvSpPr/>
          <p:nvPr/>
        </p:nvSpPr>
        <p:spPr>
          <a:xfrm>
            <a:off x="2385125" y="1475407"/>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69" name="Shape 169"/>
          <p:cNvSpPr/>
          <p:nvPr/>
        </p:nvSpPr>
        <p:spPr>
          <a:xfrm>
            <a:off x="2256925" y="4590782"/>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70" name="Shape 170"/>
          <p:cNvSpPr/>
          <p:nvPr/>
        </p:nvSpPr>
        <p:spPr>
          <a:xfrm>
            <a:off x="1075275" y="1409757"/>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171" name="Shape 171"/>
          <p:cNvSpPr/>
          <p:nvPr/>
        </p:nvSpPr>
        <p:spPr>
          <a:xfrm>
            <a:off x="1012713" y="4590782"/>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5862900" y="106550"/>
            <a:ext cx="3281100" cy="1291176"/>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dirty="0"/>
              <a:t>Scenarios: </a:t>
            </a:r>
          </a:p>
          <a:p>
            <a:pPr lvl="0" rtl="0">
              <a:spcBef>
                <a:spcPts val="0"/>
              </a:spcBef>
              <a:buNone/>
            </a:pPr>
            <a:r>
              <a:rPr lang="en" sz="1800" dirty="0"/>
              <a:t>Top of Buffer &amp; Buffer Coefficient Results (CONT’D)</a:t>
            </a:r>
          </a:p>
          <a:p>
            <a:pPr lvl="0" rtl="0">
              <a:spcBef>
                <a:spcPts val="0"/>
              </a:spcBef>
              <a:buNone/>
            </a:pPr>
            <a:endParaRPr dirty="0"/>
          </a:p>
        </p:txBody>
      </p:sp>
      <p:sp>
        <p:nvSpPr>
          <p:cNvPr id="179" name="Shape 179"/>
          <p:cNvSpPr txBox="1"/>
          <p:nvPr/>
        </p:nvSpPr>
        <p:spPr>
          <a:xfrm>
            <a:off x="6019800" y="1504950"/>
            <a:ext cx="3192900" cy="3155400"/>
          </a:xfrm>
          <a:prstGeom prst="rect">
            <a:avLst/>
          </a:prstGeom>
          <a:noFill/>
          <a:ln>
            <a:noFill/>
          </a:ln>
        </p:spPr>
        <p:txBody>
          <a:bodyPr lIns="91425" tIns="91425" rIns="91425" bIns="91425" anchor="t" anchorCtr="0">
            <a:noAutofit/>
          </a:bodyPr>
          <a:lstStyle/>
          <a:p>
            <a:pPr lvl="0">
              <a:spcBef>
                <a:spcPts val="0"/>
              </a:spcBef>
              <a:buNone/>
            </a:pPr>
            <a:r>
              <a:rPr lang="en" sz="1800" b="1" u="sng" dirty="0"/>
              <a:t>Take Away:</a:t>
            </a:r>
            <a:r>
              <a:rPr lang="en" b="1" u="sng" dirty="0"/>
              <a:t> </a:t>
            </a:r>
          </a:p>
          <a:p>
            <a:pPr lvl="0">
              <a:spcBef>
                <a:spcPts val="0"/>
              </a:spcBef>
              <a:buNone/>
            </a:pPr>
            <a:r>
              <a:rPr lang="en" dirty="0"/>
              <a:t>Difference in results had very little to do with </a:t>
            </a:r>
            <a:r>
              <a:rPr lang="en" b="1" dirty="0"/>
              <a:t>Top of Buffer</a:t>
            </a:r>
            <a:r>
              <a:rPr lang="en" dirty="0"/>
              <a:t> volume level, which could be set to any level and still have roughly the same results.</a:t>
            </a:r>
          </a:p>
          <a:p>
            <a:pPr lvl="0">
              <a:spcBef>
                <a:spcPts val="0"/>
              </a:spcBef>
              <a:buNone/>
            </a:pPr>
            <a:endParaRPr b="1" dirty="0"/>
          </a:p>
          <a:p>
            <a:pPr lvl="0">
              <a:spcBef>
                <a:spcPts val="0"/>
              </a:spcBef>
              <a:buNone/>
            </a:pPr>
            <a:r>
              <a:rPr lang="en" b="1" dirty="0"/>
              <a:t>Buffer Coefficient</a:t>
            </a:r>
            <a:r>
              <a:rPr lang="en" dirty="0"/>
              <a:t> has much more influence than </a:t>
            </a:r>
            <a:r>
              <a:rPr lang="en" b="1" dirty="0"/>
              <a:t>Top of Buffer </a:t>
            </a:r>
            <a:r>
              <a:rPr lang="en" dirty="0"/>
              <a:t>volume level for our system.</a:t>
            </a:r>
          </a:p>
          <a:p>
            <a:pPr lvl="0">
              <a:spcBef>
                <a:spcPts val="0"/>
              </a:spcBef>
              <a:buNone/>
            </a:pPr>
            <a:endParaRPr dirty="0"/>
          </a:p>
          <a:p>
            <a:pPr lvl="0">
              <a:spcBef>
                <a:spcPts val="0"/>
              </a:spcBef>
              <a:buNone/>
            </a:pPr>
            <a:r>
              <a:rPr lang="en" sz="1800" b="1" u="sng" dirty="0"/>
              <a:t>Discussion:</a:t>
            </a:r>
          </a:p>
          <a:p>
            <a:pPr lvl="0">
              <a:spcBef>
                <a:spcPts val="0"/>
              </a:spcBef>
              <a:buNone/>
            </a:pPr>
            <a:r>
              <a:rPr lang="en" dirty="0"/>
              <a:t>Water Demand is too high on system.</a:t>
            </a:r>
          </a:p>
        </p:txBody>
      </p:sp>
      <p:pic>
        <p:nvPicPr>
          <p:cNvPr id="180" name="Shape 180"/>
          <p:cNvPicPr preferRelativeResize="0"/>
          <p:nvPr/>
        </p:nvPicPr>
        <p:blipFill>
          <a:blip r:embed="rId3">
            <a:alphaModFix/>
          </a:blip>
          <a:stretch>
            <a:fillRect/>
          </a:stretch>
        </p:blipFill>
        <p:spPr>
          <a:xfrm>
            <a:off x="152400" y="285750"/>
            <a:ext cx="5257800" cy="1962150"/>
          </a:xfrm>
          <a:prstGeom prst="rect">
            <a:avLst/>
          </a:prstGeom>
          <a:noFill/>
          <a:ln>
            <a:noFill/>
          </a:ln>
        </p:spPr>
      </p:pic>
      <p:pic>
        <p:nvPicPr>
          <p:cNvPr id="181" name="Shape 181"/>
          <p:cNvPicPr preferRelativeResize="0"/>
          <p:nvPr/>
        </p:nvPicPr>
        <p:blipFill>
          <a:blip r:embed="rId4">
            <a:alphaModFix/>
          </a:blip>
          <a:stretch>
            <a:fillRect/>
          </a:stretch>
        </p:blipFill>
        <p:spPr>
          <a:xfrm>
            <a:off x="228600" y="2266950"/>
            <a:ext cx="5181600" cy="2419349"/>
          </a:xfrm>
          <a:prstGeom prst="rect">
            <a:avLst/>
          </a:prstGeom>
          <a:noFill/>
          <a:ln>
            <a:noFill/>
          </a:ln>
        </p:spPr>
      </p:pic>
      <p:sp>
        <p:nvSpPr>
          <p:cNvPr id="182" name="Shape 182"/>
          <p:cNvSpPr/>
          <p:nvPr/>
        </p:nvSpPr>
        <p:spPr>
          <a:xfrm>
            <a:off x="4952999" y="3231835"/>
            <a:ext cx="430527" cy="1016316"/>
          </a:xfrm>
          <a:custGeom>
            <a:avLst/>
            <a:gdLst/>
            <a:ahLst/>
            <a:cxnLst/>
            <a:rect l="0" t="0" r="0" b="0"/>
            <a:pathLst>
              <a:path w="31200" h="52759" extrusionOk="0">
                <a:moveTo>
                  <a:pt x="4672" y="2367"/>
                </a:moveTo>
                <a:cubicBezTo>
                  <a:pt x="2812" y="10428"/>
                  <a:pt x="2507" y="18771"/>
                  <a:pt x="1594" y="26994"/>
                </a:cubicBezTo>
                <a:cubicBezTo>
                  <a:pt x="819" y="33965"/>
                  <a:pt x="-1137" y="41375"/>
                  <a:pt x="1081" y="48030"/>
                </a:cubicBezTo>
                <a:cubicBezTo>
                  <a:pt x="3632" y="55683"/>
                  <a:pt x="17368" y="52038"/>
                  <a:pt x="25195" y="50082"/>
                </a:cubicBezTo>
                <a:cubicBezTo>
                  <a:pt x="31440" y="48520"/>
                  <a:pt x="30086" y="38005"/>
                  <a:pt x="30839" y="31612"/>
                </a:cubicBezTo>
                <a:cubicBezTo>
                  <a:pt x="31560" y="25475"/>
                  <a:pt x="30798" y="19134"/>
                  <a:pt x="29299" y="13141"/>
                </a:cubicBezTo>
                <a:cubicBezTo>
                  <a:pt x="28403" y="9559"/>
                  <a:pt x="29344" y="4977"/>
                  <a:pt x="26734" y="2367"/>
                </a:cubicBezTo>
                <a:cubicBezTo>
                  <a:pt x="21411" y="-2955"/>
                  <a:pt x="11685" y="2880"/>
                  <a:pt x="4159" y="2880"/>
                </a:cubicBezTo>
              </a:path>
            </a:pathLst>
          </a:custGeom>
          <a:noFill/>
          <a:ln w="19050" cap="flat" cmpd="sng">
            <a:solidFill>
              <a:srgbClr val="FF0000"/>
            </a:solidFill>
            <a:prstDash val="solid"/>
            <a:round/>
            <a:headEnd type="none" w="lg" len="lg"/>
            <a:tailEnd type="none" w="lg" len="lg"/>
          </a:ln>
        </p:spPr>
      </p:sp>
      <p:cxnSp>
        <p:nvCxnSpPr>
          <p:cNvPr id="183" name="Shape 183"/>
          <p:cNvCxnSpPr/>
          <p:nvPr/>
        </p:nvCxnSpPr>
        <p:spPr>
          <a:xfrm flipH="1">
            <a:off x="5383525" y="3032175"/>
            <a:ext cx="602700" cy="474600"/>
          </a:xfrm>
          <a:prstGeom prst="straightConnector1">
            <a:avLst/>
          </a:prstGeom>
          <a:noFill/>
          <a:ln w="28575" cap="flat" cmpd="sng">
            <a:solidFill>
              <a:srgbClr val="FF0000"/>
            </a:solidFill>
            <a:prstDash val="solid"/>
            <a:round/>
            <a:headEnd type="none" w="lg" len="lg"/>
            <a:tailEnd type="triangle" w="lg" len="lg"/>
          </a:ln>
        </p:spPr>
      </p:cxnSp>
      <p:cxnSp>
        <p:nvCxnSpPr>
          <p:cNvPr id="184" name="Shape 184"/>
          <p:cNvCxnSpPr/>
          <p:nvPr/>
        </p:nvCxnSpPr>
        <p:spPr>
          <a:xfrm rot="10800000" flipH="1">
            <a:off x="1143000" y="4552950"/>
            <a:ext cx="3052800" cy="2700"/>
          </a:xfrm>
          <a:prstGeom prst="straightConnector1">
            <a:avLst/>
          </a:prstGeom>
          <a:noFill/>
          <a:ln w="38100" cap="flat" cmpd="sng">
            <a:solidFill>
              <a:srgbClr val="00FF00"/>
            </a:solidFill>
            <a:prstDash val="solid"/>
            <a:round/>
            <a:headEnd type="none" w="lg" len="lg"/>
            <a:tailEnd type="triangle" w="lg" len="lg"/>
          </a:ln>
        </p:spPr>
      </p:cxnSp>
      <p:cxnSp>
        <p:nvCxnSpPr>
          <p:cNvPr id="185" name="Shape 185"/>
          <p:cNvCxnSpPr/>
          <p:nvPr/>
        </p:nvCxnSpPr>
        <p:spPr>
          <a:xfrm>
            <a:off x="1295400" y="2800350"/>
            <a:ext cx="0" cy="1567500"/>
          </a:xfrm>
          <a:prstGeom prst="straightConnector1">
            <a:avLst/>
          </a:prstGeom>
          <a:noFill/>
          <a:ln w="38100" cap="flat" cmpd="sng">
            <a:solidFill>
              <a:srgbClr val="00FF00"/>
            </a:solidFill>
            <a:prstDash val="solid"/>
            <a:round/>
            <a:headEnd type="none" w="lg" len="lg"/>
            <a:tailEnd type="triangle" w="lg" len="lg"/>
          </a:ln>
        </p:spPr>
      </p:cxnSp>
      <p:cxnSp>
        <p:nvCxnSpPr>
          <p:cNvPr id="186" name="Shape 186"/>
          <p:cNvCxnSpPr/>
          <p:nvPr/>
        </p:nvCxnSpPr>
        <p:spPr>
          <a:xfrm rot="10800000" flipH="1">
            <a:off x="1143000" y="2266950"/>
            <a:ext cx="3052800" cy="2700"/>
          </a:xfrm>
          <a:prstGeom prst="straightConnector1">
            <a:avLst/>
          </a:prstGeom>
          <a:noFill/>
          <a:ln w="38100" cap="flat" cmpd="sng">
            <a:solidFill>
              <a:srgbClr val="00FF00"/>
            </a:solidFill>
            <a:prstDash val="solid"/>
            <a:round/>
            <a:headEnd type="none" w="lg" len="lg"/>
            <a:tailEnd type="triangle" w="lg" len="lg"/>
          </a:ln>
        </p:spPr>
      </p:cxnSp>
      <p:cxnSp>
        <p:nvCxnSpPr>
          <p:cNvPr id="187" name="Shape 187"/>
          <p:cNvCxnSpPr/>
          <p:nvPr/>
        </p:nvCxnSpPr>
        <p:spPr>
          <a:xfrm flipH="1">
            <a:off x="1064725" y="368975"/>
            <a:ext cx="27000" cy="1796100"/>
          </a:xfrm>
          <a:prstGeom prst="straightConnector1">
            <a:avLst/>
          </a:prstGeom>
          <a:noFill/>
          <a:ln w="38100" cap="flat" cmpd="sng">
            <a:solidFill>
              <a:srgbClr val="00FF00"/>
            </a:solidFill>
            <a:prstDash val="solid"/>
            <a:round/>
            <a:headEnd type="none" w="lg" len="lg"/>
            <a:tailEnd type="triangle" w="lg" len="lg"/>
          </a:ln>
        </p:spPr>
      </p:cxnSp>
      <p:sp>
        <p:nvSpPr>
          <p:cNvPr id="188" name="Shape 188"/>
          <p:cNvSpPr txBox="1"/>
          <p:nvPr/>
        </p:nvSpPr>
        <p:spPr>
          <a:xfrm>
            <a:off x="4038600" y="1962150"/>
            <a:ext cx="1411500" cy="384900"/>
          </a:xfrm>
          <a:prstGeom prst="rect">
            <a:avLst/>
          </a:prstGeom>
          <a:noFill/>
          <a:ln>
            <a:noFill/>
          </a:ln>
        </p:spPr>
        <p:txBody>
          <a:bodyPr lIns="91425" tIns="91425" rIns="91425" bIns="91425" anchor="t" anchorCtr="0">
            <a:noAutofit/>
          </a:bodyPr>
          <a:lstStyle/>
          <a:p>
            <a:pPr lvl="0" algn="ctr" rtl="0">
              <a:spcBef>
                <a:spcPts val="0"/>
              </a:spcBef>
              <a:buNone/>
            </a:pPr>
            <a:r>
              <a:rPr lang="en" sz="1200">
                <a:solidFill>
                  <a:srgbClr val="FF0000"/>
                </a:solidFill>
              </a:rPr>
              <a:t>Max(MWH)</a:t>
            </a:r>
          </a:p>
        </p:txBody>
      </p:sp>
      <p:sp>
        <p:nvSpPr>
          <p:cNvPr id="189" name="Shape 189"/>
          <p:cNvSpPr txBox="1"/>
          <p:nvPr/>
        </p:nvSpPr>
        <p:spPr>
          <a:xfrm>
            <a:off x="500751" y="106550"/>
            <a:ext cx="1411500" cy="384900"/>
          </a:xfrm>
          <a:prstGeom prst="rect">
            <a:avLst/>
          </a:prstGeom>
          <a:noFill/>
          <a:ln>
            <a:noFill/>
          </a:ln>
        </p:spPr>
        <p:txBody>
          <a:bodyPr lIns="91425" tIns="91425" rIns="91425" bIns="91425" anchor="t" anchorCtr="0">
            <a:noAutofit/>
          </a:bodyPr>
          <a:lstStyle/>
          <a:p>
            <a:pPr lvl="0" algn="ctr" rtl="0">
              <a:spcBef>
                <a:spcPts val="0"/>
              </a:spcBef>
              <a:buNone/>
            </a:pPr>
            <a:r>
              <a:rPr lang="en" sz="1200">
                <a:solidFill>
                  <a:srgbClr val="FF0000"/>
                </a:solidFill>
              </a:rPr>
              <a:t>Min (ac-ft)</a:t>
            </a:r>
          </a:p>
        </p:txBody>
      </p:sp>
      <p:sp>
        <p:nvSpPr>
          <p:cNvPr id="190" name="Shape 190"/>
          <p:cNvSpPr txBox="1"/>
          <p:nvPr/>
        </p:nvSpPr>
        <p:spPr>
          <a:xfrm>
            <a:off x="4343400" y="4400550"/>
            <a:ext cx="1411500" cy="384900"/>
          </a:xfrm>
          <a:prstGeom prst="rect">
            <a:avLst/>
          </a:prstGeom>
          <a:noFill/>
          <a:ln>
            <a:noFill/>
          </a:ln>
        </p:spPr>
        <p:txBody>
          <a:bodyPr lIns="91425" tIns="91425" rIns="91425" bIns="91425" anchor="t" anchorCtr="0">
            <a:noAutofit/>
          </a:bodyPr>
          <a:lstStyle/>
          <a:p>
            <a:pPr lvl="0" algn="ctr" rtl="0">
              <a:spcBef>
                <a:spcPts val="0"/>
              </a:spcBef>
              <a:buNone/>
            </a:pPr>
            <a:r>
              <a:rPr lang="en" sz="1200" dirty="0">
                <a:solidFill>
                  <a:srgbClr val="FF0000"/>
                </a:solidFill>
              </a:rPr>
              <a:t>Max(MWH)</a:t>
            </a:r>
          </a:p>
        </p:txBody>
      </p:sp>
      <p:sp>
        <p:nvSpPr>
          <p:cNvPr id="191" name="Shape 191"/>
          <p:cNvSpPr txBox="1"/>
          <p:nvPr/>
        </p:nvSpPr>
        <p:spPr>
          <a:xfrm>
            <a:off x="533400" y="2419350"/>
            <a:ext cx="1411500" cy="384900"/>
          </a:xfrm>
          <a:prstGeom prst="rect">
            <a:avLst/>
          </a:prstGeom>
          <a:noFill/>
          <a:ln>
            <a:noFill/>
          </a:ln>
        </p:spPr>
        <p:txBody>
          <a:bodyPr lIns="91425" tIns="91425" rIns="91425" bIns="91425" anchor="t" anchorCtr="0">
            <a:noAutofit/>
          </a:bodyPr>
          <a:lstStyle/>
          <a:p>
            <a:pPr lvl="0" algn="ctr" rtl="0">
              <a:spcBef>
                <a:spcPts val="0"/>
              </a:spcBef>
              <a:buNone/>
            </a:pPr>
            <a:r>
              <a:rPr lang="en" sz="1200" dirty="0">
                <a:solidFill>
                  <a:srgbClr val="FF0000"/>
                </a:solidFill>
              </a:rPr>
              <a:t>Min (ac-ft)</a:t>
            </a:r>
          </a:p>
        </p:txBody>
      </p:sp>
      <p:cxnSp>
        <p:nvCxnSpPr>
          <p:cNvPr id="192" name="Shape 192"/>
          <p:cNvCxnSpPr/>
          <p:nvPr/>
        </p:nvCxnSpPr>
        <p:spPr>
          <a:xfrm rot="10800000">
            <a:off x="2847625" y="1295675"/>
            <a:ext cx="3138600" cy="869400"/>
          </a:xfrm>
          <a:prstGeom prst="straightConnector1">
            <a:avLst/>
          </a:prstGeom>
          <a:noFill/>
          <a:ln w="28575" cap="flat" cmpd="sng">
            <a:solidFill>
              <a:srgbClr val="FF0000"/>
            </a:solidFill>
            <a:prstDash val="solid"/>
            <a:round/>
            <a:headEnd type="none" w="lg" len="lg"/>
            <a:tailEnd type="triangle" w="lg" len="lg"/>
          </a:ln>
        </p:spPr>
      </p:cxnSp>
      <p:sp>
        <p:nvSpPr>
          <p:cNvPr id="193" name="Shape 193"/>
          <p:cNvSpPr/>
          <p:nvPr/>
        </p:nvSpPr>
        <p:spPr>
          <a:xfrm>
            <a:off x="1371600" y="666750"/>
            <a:ext cx="1400754" cy="1453903"/>
          </a:xfrm>
          <a:custGeom>
            <a:avLst/>
            <a:gdLst/>
            <a:ahLst/>
            <a:cxnLst/>
            <a:rect l="0" t="0" r="0" b="0"/>
            <a:pathLst>
              <a:path w="66810" h="65829" extrusionOk="0">
                <a:moveTo>
                  <a:pt x="45255" y="5788"/>
                </a:moveTo>
                <a:cubicBezTo>
                  <a:pt x="28499" y="15942"/>
                  <a:pt x="9379" y="28246"/>
                  <a:pt x="3183" y="46833"/>
                </a:cubicBezTo>
                <a:cubicBezTo>
                  <a:pt x="1545" y="51743"/>
                  <a:pt x="-1611" y="57835"/>
                  <a:pt x="1131" y="62225"/>
                </a:cubicBezTo>
                <a:cubicBezTo>
                  <a:pt x="6765" y="71241"/>
                  <a:pt x="22877" y="60742"/>
                  <a:pt x="32428" y="56069"/>
                </a:cubicBezTo>
                <a:cubicBezTo>
                  <a:pt x="45215" y="49811"/>
                  <a:pt x="61866" y="43077"/>
                  <a:pt x="65778" y="29389"/>
                </a:cubicBezTo>
                <a:cubicBezTo>
                  <a:pt x="68502" y="19855"/>
                  <a:pt x="65755" y="6935"/>
                  <a:pt x="58082" y="657"/>
                </a:cubicBezTo>
                <a:cubicBezTo>
                  <a:pt x="55770" y="-1234"/>
                  <a:pt x="52088" y="1496"/>
                  <a:pt x="49359" y="2710"/>
                </a:cubicBezTo>
                <a:cubicBezTo>
                  <a:pt x="44744" y="4761"/>
                  <a:pt x="36020" y="4842"/>
                  <a:pt x="36020" y="9893"/>
                </a:cubicBezTo>
              </a:path>
            </a:pathLst>
          </a:custGeom>
          <a:noFill/>
          <a:ln w="28575" cap="flat" cmpd="sng">
            <a:solidFill>
              <a:srgbClr val="FF0000"/>
            </a:solidFill>
            <a:prstDash val="solid"/>
            <a:round/>
            <a:headEnd type="none" w="lg" len="lg"/>
            <a:tailEnd type="triangle" w="lg" len="lg"/>
          </a:ln>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Shape 198"/>
          <p:cNvPicPr preferRelativeResize="0"/>
          <p:nvPr/>
        </p:nvPicPr>
        <p:blipFill>
          <a:blip r:embed="rId3">
            <a:alphaModFix/>
          </a:blip>
          <a:stretch>
            <a:fillRect/>
          </a:stretch>
        </p:blipFill>
        <p:spPr>
          <a:xfrm>
            <a:off x="5041473" y="57150"/>
            <a:ext cx="4102524" cy="2635420"/>
          </a:xfrm>
          <a:prstGeom prst="rect">
            <a:avLst/>
          </a:prstGeom>
          <a:noFill/>
          <a:ln>
            <a:noFill/>
          </a:ln>
        </p:spPr>
      </p:pic>
      <p:pic>
        <p:nvPicPr>
          <p:cNvPr id="199" name="Shape 199"/>
          <p:cNvPicPr preferRelativeResize="0"/>
          <p:nvPr/>
        </p:nvPicPr>
        <p:blipFill>
          <a:blip r:embed="rId4">
            <a:alphaModFix/>
          </a:blip>
          <a:stretch>
            <a:fillRect/>
          </a:stretch>
        </p:blipFill>
        <p:spPr>
          <a:xfrm>
            <a:off x="5149683" y="2542550"/>
            <a:ext cx="3994317" cy="2600950"/>
          </a:xfrm>
          <a:prstGeom prst="rect">
            <a:avLst/>
          </a:prstGeom>
          <a:noFill/>
          <a:ln>
            <a:noFill/>
          </a:ln>
        </p:spPr>
      </p:pic>
      <p:sp>
        <p:nvSpPr>
          <p:cNvPr id="200" name="Shape 200"/>
          <p:cNvSpPr txBox="1"/>
          <p:nvPr/>
        </p:nvSpPr>
        <p:spPr>
          <a:xfrm>
            <a:off x="7088700" y="339875"/>
            <a:ext cx="2055300" cy="384900"/>
          </a:xfrm>
          <a:prstGeom prst="rect">
            <a:avLst/>
          </a:prstGeom>
          <a:noFill/>
          <a:ln>
            <a:noFill/>
          </a:ln>
        </p:spPr>
        <p:txBody>
          <a:bodyPr lIns="91425" tIns="91425" rIns="91425" bIns="91425" anchor="t" anchorCtr="0">
            <a:noAutofit/>
          </a:bodyPr>
          <a:lstStyle/>
          <a:p>
            <a:pPr lvl="0" rtl="0">
              <a:spcBef>
                <a:spcPts val="0"/>
              </a:spcBef>
              <a:buNone/>
            </a:pPr>
            <a:r>
              <a:rPr lang="en"/>
              <a:t>Unmet Water Demand</a:t>
            </a:r>
          </a:p>
        </p:txBody>
      </p:sp>
      <p:sp>
        <p:nvSpPr>
          <p:cNvPr id="201" name="Shape 201"/>
          <p:cNvSpPr txBox="1"/>
          <p:nvPr/>
        </p:nvSpPr>
        <p:spPr>
          <a:xfrm>
            <a:off x="6647412" y="4502050"/>
            <a:ext cx="2209200" cy="384900"/>
          </a:xfrm>
          <a:prstGeom prst="rect">
            <a:avLst/>
          </a:prstGeom>
          <a:noFill/>
          <a:ln>
            <a:noFill/>
          </a:ln>
        </p:spPr>
        <p:txBody>
          <a:bodyPr lIns="91425" tIns="91425" rIns="91425" bIns="91425" anchor="t" anchorCtr="0">
            <a:noAutofit/>
          </a:bodyPr>
          <a:lstStyle/>
          <a:p>
            <a:pPr lvl="0" rtl="0">
              <a:spcBef>
                <a:spcPts val="0"/>
              </a:spcBef>
              <a:buNone/>
            </a:pPr>
            <a:r>
              <a:rPr lang="en"/>
              <a:t>Hydropower Generation</a:t>
            </a:r>
          </a:p>
        </p:txBody>
      </p:sp>
      <p:pic>
        <p:nvPicPr>
          <p:cNvPr id="202" name="Shape 202"/>
          <p:cNvPicPr preferRelativeResize="0"/>
          <p:nvPr/>
        </p:nvPicPr>
        <p:blipFill>
          <a:blip r:embed="rId5">
            <a:alphaModFix/>
          </a:blip>
          <a:stretch>
            <a:fillRect/>
          </a:stretch>
        </p:blipFill>
        <p:spPr>
          <a:xfrm>
            <a:off x="260374" y="2221799"/>
            <a:ext cx="4102529" cy="2600949"/>
          </a:xfrm>
          <a:prstGeom prst="rect">
            <a:avLst/>
          </a:prstGeom>
          <a:noFill/>
          <a:ln>
            <a:noFill/>
          </a:ln>
        </p:spPr>
      </p:pic>
      <p:sp>
        <p:nvSpPr>
          <p:cNvPr id="203" name="Shape 203"/>
          <p:cNvSpPr txBox="1">
            <a:spLocks noGrp="1"/>
          </p:cNvSpPr>
          <p:nvPr>
            <p:ph type="title"/>
          </p:nvPr>
        </p:nvSpPr>
        <p:spPr>
          <a:xfrm>
            <a:off x="228600" y="57150"/>
            <a:ext cx="4343400" cy="942300"/>
          </a:xfrm>
          <a:prstGeom prst="rect">
            <a:avLst/>
          </a:prstGeom>
        </p:spPr>
        <p:txBody>
          <a:bodyPr lIns="91425" tIns="91425" rIns="91425" bIns="91425" anchor="ctr" anchorCtr="0">
            <a:noAutofit/>
          </a:bodyPr>
          <a:lstStyle/>
          <a:p>
            <a:pPr lvl="0" algn="l">
              <a:spcBef>
                <a:spcPts val="0"/>
              </a:spcBef>
              <a:buNone/>
            </a:pPr>
            <a:r>
              <a:rPr lang="en" dirty="0"/>
              <a:t>Scenarios: </a:t>
            </a:r>
          </a:p>
          <a:p>
            <a:pPr lvl="0" algn="l" rtl="0">
              <a:spcBef>
                <a:spcPts val="0"/>
              </a:spcBef>
              <a:buNone/>
            </a:pPr>
            <a:r>
              <a:rPr lang="en" sz="1800" dirty="0"/>
              <a:t>Solution Alternative Results</a:t>
            </a:r>
          </a:p>
        </p:txBody>
      </p:sp>
      <p:sp>
        <p:nvSpPr>
          <p:cNvPr id="205" name="Shape 205"/>
          <p:cNvSpPr/>
          <p:nvPr/>
        </p:nvSpPr>
        <p:spPr>
          <a:xfrm>
            <a:off x="3251225" y="3204432"/>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sp>
        <p:nvSpPr>
          <p:cNvPr id="206" name="Shape 206"/>
          <p:cNvSpPr/>
          <p:nvPr/>
        </p:nvSpPr>
        <p:spPr>
          <a:xfrm>
            <a:off x="1755788" y="3703157"/>
            <a:ext cx="1111675" cy="385975"/>
          </a:xfrm>
          <a:custGeom>
            <a:avLst/>
            <a:gdLst/>
            <a:ahLst/>
            <a:cxnLst/>
            <a:rect l="0" t="0" r="0" b="0"/>
            <a:pathLst>
              <a:path w="44467" h="15439" extrusionOk="0">
                <a:moveTo>
                  <a:pt x="2081" y="3630"/>
                </a:moveTo>
                <a:cubicBezTo>
                  <a:pt x="1140" y="6922"/>
                  <a:pt x="-1611" y="12619"/>
                  <a:pt x="1568" y="13891"/>
                </a:cubicBezTo>
                <a:cubicBezTo>
                  <a:pt x="9825" y="17193"/>
                  <a:pt x="19354" y="13891"/>
                  <a:pt x="28248" y="13891"/>
                </a:cubicBezTo>
                <a:cubicBezTo>
                  <a:pt x="33048" y="13891"/>
                  <a:pt x="40928" y="17360"/>
                  <a:pt x="42614" y="12865"/>
                </a:cubicBezTo>
                <a:cubicBezTo>
                  <a:pt x="43876" y="9498"/>
                  <a:pt x="45669" y="4632"/>
                  <a:pt x="43127" y="2091"/>
                </a:cubicBezTo>
                <a:cubicBezTo>
                  <a:pt x="39135" y="-1899"/>
                  <a:pt x="31747" y="1081"/>
                  <a:pt x="26195" y="2091"/>
                </a:cubicBezTo>
                <a:cubicBezTo>
                  <a:pt x="18438" y="3501"/>
                  <a:pt x="10477" y="3630"/>
                  <a:pt x="2594" y="3630"/>
                </a:cubicBezTo>
              </a:path>
            </a:pathLst>
          </a:custGeom>
          <a:noFill/>
          <a:ln w="28575" cap="flat" cmpd="sng">
            <a:solidFill>
              <a:srgbClr val="FF0000"/>
            </a:solidFill>
            <a:prstDash val="solid"/>
            <a:round/>
            <a:headEnd type="none" w="lg" len="lg"/>
            <a:tailEnd type="none" w="lg" len="lg"/>
          </a:ln>
        </p:spPr>
      </p:sp>
      <p:grpSp>
        <p:nvGrpSpPr>
          <p:cNvPr id="2" name="Group 1"/>
          <p:cNvGrpSpPr/>
          <p:nvPr/>
        </p:nvGrpSpPr>
        <p:grpSpPr>
          <a:xfrm>
            <a:off x="304799" y="998795"/>
            <a:ext cx="2702162" cy="1010980"/>
            <a:chOff x="304799" y="998795"/>
            <a:chExt cx="2702162" cy="1010980"/>
          </a:xfrm>
        </p:grpSpPr>
        <p:pic>
          <p:nvPicPr>
            <p:cNvPr id="204" name="Shape 204"/>
            <p:cNvPicPr preferRelativeResize="0"/>
            <p:nvPr/>
          </p:nvPicPr>
          <p:blipFill>
            <a:blip r:embed="rId6">
              <a:alphaModFix/>
            </a:blip>
            <a:stretch>
              <a:fillRect/>
            </a:stretch>
          </p:blipFill>
          <p:spPr>
            <a:xfrm>
              <a:off x="320911" y="1276350"/>
              <a:ext cx="2686050" cy="733425"/>
            </a:xfrm>
            <a:prstGeom prst="rect">
              <a:avLst/>
            </a:prstGeom>
            <a:noFill/>
            <a:ln>
              <a:noFill/>
            </a:ln>
          </p:spPr>
        </p:pic>
        <p:sp>
          <p:nvSpPr>
            <p:cNvPr id="207" name="Shape 207"/>
            <p:cNvSpPr txBox="1"/>
            <p:nvPr/>
          </p:nvSpPr>
          <p:spPr>
            <a:xfrm>
              <a:off x="304799" y="998795"/>
              <a:ext cx="1288705" cy="386100"/>
            </a:xfrm>
            <a:prstGeom prst="rect">
              <a:avLst/>
            </a:prstGeom>
            <a:noFill/>
            <a:ln>
              <a:noFill/>
            </a:ln>
          </p:spPr>
          <p:txBody>
            <a:bodyPr lIns="91425" tIns="91425" rIns="91425" bIns="91425" anchor="t" anchorCtr="0">
              <a:noAutofit/>
            </a:bodyPr>
            <a:lstStyle/>
            <a:p>
              <a:pPr lvl="0" rtl="0">
                <a:spcBef>
                  <a:spcPts val="0"/>
                </a:spcBef>
                <a:buNone/>
              </a:pPr>
              <a:r>
                <a:rPr lang="en" sz="1200" u="sng" dirty="0"/>
                <a:t>Plot Legend</a:t>
              </a:r>
            </a:p>
          </p:txBody>
        </p:sp>
      </p:gr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24096" y="-1"/>
            <a:ext cx="9019903" cy="770710"/>
          </a:xfrm>
          <a:prstGeom prst="rect">
            <a:avLst/>
          </a:prstGeom>
        </p:spPr>
        <p:txBody>
          <a:bodyPr lIns="91425" tIns="91425" rIns="91425" bIns="91425" anchor="t" anchorCtr="0">
            <a:noAutofit/>
          </a:bodyPr>
          <a:lstStyle/>
          <a:p>
            <a:pPr lvl="0" algn="l">
              <a:spcBef>
                <a:spcPts val="0"/>
              </a:spcBef>
              <a:buNone/>
            </a:pPr>
            <a:r>
              <a:rPr lang="en" sz="2400" dirty="0"/>
              <a:t>Quick shout out to Other Groups Performance Metrics to our Solution Alternatives</a:t>
            </a:r>
          </a:p>
        </p:txBody>
      </p:sp>
      <p:grpSp>
        <p:nvGrpSpPr>
          <p:cNvPr id="2" name="Group 1"/>
          <p:cNvGrpSpPr/>
          <p:nvPr/>
        </p:nvGrpSpPr>
        <p:grpSpPr>
          <a:xfrm>
            <a:off x="1828800" y="742950"/>
            <a:ext cx="4927575" cy="2011000"/>
            <a:chOff x="101625" y="484550"/>
            <a:chExt cx="5734050" cy="2320425"/>
          </a:xfrm>
        </p:grpSpPr>
        <p:pic>
          <p:nvPicPr>
            <p:cNvPr id="213" name="Shape 213"/>
            <p:cNvPicPr preferRelativeResize="0"/>
            <p:nvPr/>
          </p:nvPicPr>
          <p:blipFill>
            <a:blip r:embed="rId3">
              <a:alphaModFix/>
            </a:blip>
            <a:stretch>
              <a:fillRect/>
            </a:stretch>
          </p:blipFill>
          <p:spPr>
            <a:xfrm>
              <a:off x="101625" y="795200"/>
              <a:ext cx="5734050" cy="2009775"/>
            </a:xfrm>
            <a:prstGeom prst="rect">
              <a:avLst/>
            </a:prstGeom>
            <a:noFill/>
            <a:ln>
              <a:noFill/>
            </a:ln>
          </p:spPr>
        </p:pic>
        <p:sp>
          <p:nvSpPr>
            <p:cNvPr id="216" name="Shape 216"/>
            <p:cNvSpPr txBox="1"/>
            <p:nvPr/>
          </p:nvSpPr>
          <p:spPr>
            <a:xfrm>
              <a:off x="2673093" y="484550"/>
              <a:ext cx="1372499" cy="386100"/>
            </a:xfrm>
            <a:prstGeom prst="rect">
              <a:avLst/>
            </a:prstGeom>
            <a:noFill/>
            <a:ln>
              <a:noFill/>
            </a:ln>
          </p:spPr>
          <p:txBody>
            <a:bodyPr lIns="91425" tIns="91425" rIns="91425" bIns="91425" anchor="t" anchorCtr="0">
              <a:noAutofit/>
            </a:bodyPr>
            <a:lstStyle/>
            <a:p>
              <a:pPr lvl="0" rtl="0">
                <a:spcBef>
                  <a:spcPts val="0"/>
                </a:spcBef>
                <a:buNone/>
              </a:pPr>
              <a:r>
                <a:rPr lang="en" sz="1200" u="sng" dirty="0">
                  <a:solidFill>
                    <a:srgbClr val="FF0000"/>
                  </a:solidFill>
                </a:rPr>
                <a:t>BRMBR</a:t>
              </a:r>
            </a:p>
          </p:txBody>
        </p:sp>
      </p:grpSp>
      <p:grpSp>
        <p:nvGrpSpPr>
          <p:cNvPr id="3" name="Group 2"/>
          <p:cNvGrpSpPr/>
          <p:nvPr/>
        </p:nvGrpSpPr>
        <p:grpSpPr>
          <a:xfrm>
            <a:off x="228600" y="2724150"/>
            <a:ext cx="4089376" cy="2220776"/>
            <a:chOff x="101625" y="2865575"/>
            <a:chExt cx="4089376" cy="2220776"/>
          </a:xfrm>
        </p:grpSpPr>
        <p:pic>
          <p:nvPicPr>
            <p:cNvPr id="214" name="Shape 214"/>
            <p:cNvPicPr preferRelativeResize="0"/>
            <p:nvPr/>
          </p:nvPicPr>
          <p:blipFill>
            <a:blip r:embed="rId4">
              <a:alphaModFix/>
            </a:blip>
            <a:stretch>
              <a:fillRect/>
            </a:stretch>
          </p:blipFill>
          <p:spPr>
            <a:xfrm>
              <a:off x="101625" y="3105151"/>
              <a:ext cx="4089376" cy="1981200"/>
            </a:xfrm>
            <a:prstGeom prst="rect">
              <a:avLst/>
            </a:prstGeom>
            <a:noFill/>
            <a:ln>
              <a:noFill/>
            </a:ln>
          </p:spPr>
        </p:pic>
        <p:sp>
          <p:nvSpPr>
            <p:cNvPr id="217" name="Shape 217"/>
            <p:cNvSpPr txBox="1"/>
            <p:nvPr/>
          </p:nvSpPr>
          <p:spPr>
            <a:xfrm>
              <a:off x="101625" y="2865575"/>
              <a:ext cx="1372500" cy="386100"/>
            </a:xfrm>
            <a:prstGeom prst="rect">
              <a:avLst/>
            </a:prstGeom>
            <a:noFill/>
            <a:ln>
              <a:noFill/>
            </a:ln>
          </p:spPr>
          <p:txBody>
            <a:bodyPr lIns="91425" tIns="91425" rIns="91425" bIns="91425" anchor="t" anchorCtr="0">
              <a:noAutofit/>
            </a:bodyPr>
            <a:lstStyle/>
            <a:p>
              <a:pPr lvl="0" rtl="0">
                <a:spcBef>
                  <a:spcPts val="0"/>
                </a:spcBef>
                <a:buNone/>
              </a:pPr>
              <a:r>
                <a:rPr lang="en" sz="1200" u="sng" dirty="0">
                  <a:solidFill>
                    <a:srgbClr val="FF0000"/>
                  </a:solidFill>
                </a:rPr>
                <a:t>BRCC</a:t>
              </a:r>
            </a:p>
          </p:txBody>
        </p:sp>
      </p:grpSp>
      <p:grpSp>
        <p:nvGrpSpPr>
          <p:cNvPr id="4" name="Group 3"/>
          <p:cNvGrpSpPr/>
          <p:nvPr/>
        </p:nvGrpSpPr>
        <p:grpSpPr>
          <a:xfrm>
            <a:off x="5257801" y="2647950"/>
            <a:ext cx="3963300" cy="2362200"/>
            <a:chOff x="4495801" y="2724150"/>
            <a:chExt cx="3810899" cy="2362200"/>
          </a:xfrm>
        </p:grpSpPr>
        <p:pic>
          <p:nvPicPr>
            <p:cNvPr id="215" name="Shape 215"/>
            <p:cNvPicPr preferRelativeResize="0"/>
            <p:nvPr/>
          </p:nvPicPr>
          <p:blipFill>
            <a:blip r:embed="rId5">
              <a:alphaModFix/>
            </a:blip>
            <a:stretch>
              <a:fillRect/>
            </a:stretch>
          </p:blipFill>
          <p:spPr>
            <a:xfrm>
              <a:off x="4495801" y="3029405"/>
              <a:ext cx="3581400" cy="2056945"/>
            </a:xfrm>
            <a:prstGeom prst="rect">
              <a:avLst/>
            </a:prstGeom>
            <a:noFill/>
            <a:ln>
              <a:noFill/>
            </a:ln>
          </p:spPr>
        </p:pic>
        <p:sp>
          <p:nvSpPr>
            <p:cNvPr id="218" name="Shape 218"/>
            <p:cNvSpPr txBox="1"/>
            <p:nvPr/>
          </p:nvSpPr>
          <p:spPr>
            <a:xfrm>
              <a:off x="7162800" y="2724150"/>
              <a:ext cx="1143900" cy="381000"/>
            </a:xfrm>
            <a:prstGeom prst="rect">
              <a:avLst/>
            </a:prstGeom>
            <a:noFill/>
            <a:ln>
              <a:noFill/>
            </a:ln>
          </p:spPr>
          <p:txBody>
            <a:bodyPr lIns="91425" tIns="91425" rIns="91425" bIns="91425" anchor="t" anchorCtr="0">
              <a:noAutofit/>
            </a:bodyPr>
            <a:lstStyle/>
            <a:p>
              <a:pPr lvl="0" rtl="0">
                <a:spcBef>
                  <a:spcPts val="0"/>
                </a:spcBef>
                <a:buNone/>
              </a:pPr>
              <a:r>
                <a:rPr lang="en" sz="1200" u="sng" dirty="0">
                  <a:solidFill>
                    <a:srgbClr val="FF0000"/>
                  </a:solidFill>
                </a:rPr>
                <a:t>Logan City</a:t>
              </a: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24096" y="-1"/>
            <a:ext cx="9019903" cy="770710"/>
          </a:xfrm>
          <a:prstGeom prst="rect">
            <a:avLst/>
          </a:prstGeom>
        </p:spPr>
        <p:txBody>
          <a:bodyPr lIns="91425" tIns="91425" rIns="91425" bIns="91425" anchor="t" anchorCtr="0">
            <a:noAutofit/>
          </a:bodyPr>
          <a:lstStyle/>
          <a:p>
            <a:pPr lvl="0" algn="l">
              <a:spcBef>
                <a:spcPts val="0"/>
              </a:spcBef>
              <a:buNone/>
            </a:pPr>
            <a:r>
              <a:rPr lang="en" sz="2400" dirty="0"/>
              <a:t>Quick shout out to Other Groups Performance Metrics to our Solution Alternatives</a:t>
            </a:r>
          </a:p>
        </p:txBody>
      </p:sp>
      <p:graphicFrame>
        <p:nvGraphicFramePr>
          <p:cNvPr id="12" name="Chart 11"/>
          <p:cNvGraphicFramePr>
            <a:graphicFrameLocks/>
          </p:cNvGraphicFramePr>
          <p:nvPr>
            <p:extLst>
              <p:ext uri="{D42A27DB-BD31-4B8C-83A1-F6EECF244321}">
                <p14:modId xmlns:p14="http://schemas.microsoft.com/office/powerpoint/2010/main" val="3303135209"/>
              </p:ext>
            </p:extLst>
          </p:nvPr>
        </p:nvGraphicFramePr>
        <p:xfrm>
          <a:off x="1939007" y="819150"/>
          <a:ext cx="7168599" cy="40303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p:cNvGraphicFramePr>
            <a:graphicFrameLocks/>
          </p:cNvGraphicFramePr>
          <p:nvPr>
            <p:extLst>
              <p:ext uri="{D42A27DB-BD31-4B8C-83A1-F6EECF244321}">
                <p14:modId xmlns:p14="http://schemas.microsoft.com/office/powerpoint/2010/main" val="1252594594"/>
              </p:ext>
            </p:extLst>
          </p:nvPr>
        </p:nvGraphicFramePr>
        <p:xfrm>
          <a:off x="1447800" y="1047750"/>
          <a:ext cx="7896225" cy="40290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3062350090"/>
              </p:ext>
            </p:extLst>
          </p:nvPr>
        </p:nvGraphicFramePr>
        <p:xfrm>
          <a:off x="1676400" y="742950"/>
          <a:ext cx="6229350" cy="44958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5230901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12"/>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Discussion &amp; Conclusion</a:t>
            </a:r>
          </a:p>
        </p:txBody>
      </p:sp>
      <p:sp>
        <p:nvSpPr>
          <p:cNvPr id="230" name="Shape 230"/>
          <p:cNvSpPr txBox="1">
            <a:spLocks noGrp="1"/>
          </p:cNvSpPr>
          <p:nvPr>
            <p:ph type="body" idx="1"/>
          </p:nvPr>
        </p:nvSpPr>
        <p:spPr>
          <a:prstGeom prst="rect">
            <a:avLst/>
          </a:prstGeom>
        </p:spPr>
        <p:txBody>
          <a:bodyPr lIns="91425" tIns="91425" rIns="91425" bIns="91425" anchor="t" anchorCtr="0">
            <a:noAutofit/>
          </a:bodyPr>
          <a:lstStyle/>
          <a:p>
            <a:pPr marL="514350" indent="-285750"/>
            <a:r>
              <a:rPr lang="en" sz="1800" dirty="0"/>
              <a:t>Reservoirs are better for Hydropower Generation than for Unmet Water Demand.</a:t>
            </a:r>
          </a:p>
          <a:p>
            <a:pPr marL="228600" lvl="0" indent="0" rtl="0">
              <a:spcBef>
                <a:spcPts val="0"/>
              </a:spcBef>
              <a:buNone/>
            </a:pPr>
            <a:endParaRPr lang="en" sz="1800" dirty="0"/>
          </a:p>
          <a:p>
            <a:pPr marL="514350" indent="-285750"/>
            <a:r>
              <a:rPr lang="en" sz="1800" dirty="0"/>
              <a:t>Different combinations of reservoir parameters were tested to successfully:</a:t>
            </a:r>
          </a:p>
          <a:p>
            <a:pPr marL="685800" lvl="1" indent="0" rtl="0">
              <a:spcBef>
                <a:spcPts val="0"/>
              </a:spcBef>
              <a:buNone/>
            </a:pPr>
            <a:r>
              <a:rPr lang="en" sz="1800" dirty="0"/>
              <a:t>Increase hydropower energy generation</a:t>
            </a:r>
          </a:p>
          <a:p>
            <a:pPr marL="685800" lvl="1" indent="0" rtl="0">
              <a:spcBef>
                <a:spcPts val="0"/>
              </a:spcBef>
              <a:buNone/>
            </a:pPr>
            <a:r>
              <a:rPr lang="en" sz="1800" dirty="0"/>
              <a:t>Decrease unmet demand  </a:t>
            </a:r>
          </a:p>
          <a:p>
            <a:pPr marL="514350" indent="-285750"/>
            <a:r>
              <a:rPr lang="en" sz="1800" dirty="0"/>
              <a:t>We found that</a:t>
            </a:r>
          </a:p>
          <a:p>
            <a:pPr marL="685800" lvl="1" indent="0" rtl="0">
              <a:spcBef>
                <a:spcPts val="0"/>
              </a:spcBef>
              <a:buNone/>
            </a:pPr>
            <a:r>
              <a:rPr lang="en" sz="1800" dirty="0"/>
              <a:t>Buffer coefficient is important</a:t>
            </a:r>
          </a:p>
          <a:p>
            <a:pPr marL="1143000" lvl="2" indent="0">
              <a:buNone/>
            </a:pPr>
            <a:r>
              <a:rPr lang="en" sz="1800" dirty="0"/>
              <a:t>Low - better hydropower</a:t>
            </a:r>
          </a:p>
          <a:p>
            <a:pPr marL="1143000" lvl="2" indent="0" rtl="0">
              <a:spcBef>
                <a:spcPts val="0"/>
              </a:spcBef>
              <a:buNone/>
            </a:pPr>
            <a:r>
              <a:rPr lang="en" sz="1800" dirty="0"/>
              <a:t>More - better to meet water demand</a:t>
            </a:r>
          </a:p>
          <a:p>
            <a:pPr marL="857250" indent="-342900"/>
            <a:r>
              <a:rPr lang="en" sz="2000" dirty="0"/>
              <a:t>Reservoir </a:t>
            </a:r>
            <a:r>
              <a:rPr lang="en" sz="1950" dirty="0"/>
              <a:t>operation rules to meet different objectives were recommended</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prstGeom prst="rect">
            <a:avLst/>
          </a:prstGeom>
        </p:spPr>
        <p:txBody>
          <a:bodyPr lIns="91425" tIns="91425" rIns="91425" bIns="91425" anchor="t" anchorCtr="0">
            <a:noAutofit/>
          </a:bodyPr>
          <a:lstStyle/>
          <a:p>
            <a:pPr lvl="0">
              <a:spcBef>
                <a:spcPts val="0"/>
              </a:spcBef>
              <a:buNone/>
            </a:pPr>
            <a:r>
              <a:rPr lang="en" dirty="0"/>
              <a:t>Questions?</a:t>
            </a:r>
          </a:p>
        </p:txBody>
      </p:sp>
      <p:sp>
        <p:nvSpPr>
          <p:cNvPr id="2" name="Text Placeholder 1"/>
          <p:cNvSpPr>
            <a:spLocks noGrp="1"/>
          </p:cNvSpPr>
          <p:nvPr>
            <p:ph type="body" idx="1"/>
          </p:nvPr>
        </p:nvSpPr>
        <p:spPr/>
        <p:txBody>
          <a:bodyPr/>
          <a:lstStyle/>
          <a:p>
            <a:endParaRPr lang="en-US"/>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152400" y="133350"/>
            <a:ext cx="8077200" cy="572700"/>
          </a:xfrm>
          <a:prstGeom prst="rect">
            <a:avLst/>
          </a:prstGeom>
        </p:spPr>
        <p:txBody>
          <a:bodyPr lIns="91425" tIns="91425" rIns="91425" bIns="91425" anchor="t" anchorCtr="0">
            <a:noAutofit/>
          </a:bodyPr>
          <a:lstStyle/>
          <a:p>
            <a:pPr lvl="0">
              <a:spcBef>
                <a:spcPts val="0"/>
              </a:spcBef>
              <a:buNone/>
            </a:pPr>
            <a:r>
              <a:rPr lang="en" dirty="0"/>
              <a:t>Presentation Outline</a:t>
            </a:r>
          </a:p>
        </p:txBody>
      </p:sp>
      <p:sp>
        <p:nvSpPr>
          <p:cNvPr id="72" name="Shape 72"/>
          <p:cNvSpPr txBox="1">
            <a:spLocks noGrp="1"/>
          </p:cNvSpPr>
          <p:nvPr>
            <p:ph type="body" idx="1"/>
          </p:nvPr>
        </p:nvSpPr>
        <p:spPr>
          <a:xfrm>
            <a:off x="247575" y="632925"/>
            <a:ext cx="8676600" cy="4307700"/>
          </a:xfrm>
          <a:prstGeom prst="rect">
            <a:avLst/>
          </a:prstGeom>
        </p:spPr>
        <p:txBody>
          <a:bodyPr lIns="91425" tIns="91425" rIns="91425" bIns="91425" anchor="t" anchorCtr="0">
            <a:noAutofit/>
          </a:bodyPr>
          <a:lstStyle/>
          <a:p>
            <a:pPr marL="457200" lvl="0" indent="-228600" rtl="0">
              <a:lnSpc>
                <a:spcPct val="200000"/>
              </a:lnSpc>
              <a:spcBef>
                <a:spcPts val="0"/>
              </a:spcBef>
              <a:buAutoNum type="arabicPeriod"/>
            </a:pPr>
            <a:r>
              <a:rPr lang="en" dirty="0"/>
              <a:t>Introduction - stakeholder, the three reservoirs (Soda, Grace, Oneida)</a:t>
            </a:r>
          </a:p>
          <a:p>
            <a:pPr marL="457200" lvl="0" indent="-228600">
              <a:lnSpc>
                <a:spcPct val="200000"/>
              </a:lnSpc>
              <a:spcBef>
                <a:spcPts val="0"/>
              </a:spcBef>
              <a:buAutoNum type="arabicPeriod"/>
            </a:pPr>
            <a:r>
              <a:rPr lang="en" dirty="0"/>
              <a:t>Problem Description - defining reservoir operation</a:t>
            </a:r>
          </a:p>
          <a:p>
            <a:pPr marL="457200" lvl="0" indent="-228600" rtl="0">
              <a:lnSpc>
                <a:spcPct val="200000"/>
              </a:lnSpc>
              <a:spcBef>
                <a:spcPts val="0"/>
              </a:spcBef>
              <a:buAutoNum type="arabicPeriod"/>
            </a:pPr>
            <a:r>
              <a:rPr lang="en" dirty="0"/>
              <a:t>WEAP Model: physical characteristics, objective and the performance metric - </a:t>
            </a:r>
          </a:p>
          <a:p>
            <a:pPr marL="457200" lvl="0" indent="-228600" rtl="0">
              <a:lnSpc>
                <a:spcPct val="200000"/>
              </a:lnSpc>
              <a:spcBef>
                <a:spcPts val="0"/>
              </a:spcBef>
              <a:buAutoNum type="arabicPeriod"/>
            </a:pPr>
            <a:r>
              <a:rPr lang="en" dirty="0"/>
              <a:t>Assumptions</a:t>
            </a:r>
          </a:p>
          <a:p>
            <a:pPr marL="457200" marR="0" lvl="0" indent="-228600" algn="l" rtl="0">
              <a:lnSpc>
                <a:spcPct val="200000"/>
              </a:lnSpc>
              <a:spcBef>
                <a:spcPts val="0"/>
              </a:spcBef>
              <a:spcAft>
                <a:spcPts val="1600"/>
              </a:spcAft>
              <a:buClr>
                <a:schemeClr val="dk2"/>
              </a:buClr>
              <a:buFont typeface="Arial"/>
              <a:buAutoNum type="arabicPeriod"/>
            </a:pPr>
            <a:r>
              <a:rPr lang="en" dirty="0"/>
              <a:t>Testing Scenarios</a:t>
            </a:r>
          </a:p>
          <a:p>
            <a:pPr marL="457200" marR="0" lvl="0" indent="-228600" algn="l" rtl="0">
              <a:lnSpc>
                <a:spcPct val="200000"/>
              </a:lnSpc>
              <a:spcBef>
                <a:spcPts val="0"/>
              </a:spcBef>
              <a:spcAft>
                <a:spcPts val="1600"/>
              </a:spcAft>
              <a:buClr>
                <a:schemeClr val="dk2"/>
              </a:buClr>
              <a:buFont typeface="Arial"/>
              <a:buAutoNum type="arabicPeriod"/>
            </a:pPr>
            <a:r>
              <a:rPr lang="en" dirty="0"/>
              <a:t>Results - Solution Alternatives</a:t>
            </a:r>
          </a:p>
          <a:p>
            <a:pPr marL="457200" lvl="0" indent="-228600">
              <a:lnSpc>
                <a:spcPct val="200000"/>
              </a:lnSpc>
              <a:spcBef>
                <a:spcPts val="0"/>
              </a:spcBef>
              <a:buAutoNum type="arabicPeriod"/>
            </a:pPr>
            <a:r>
              <a:rPr lang="en" dirty="0"/>
              <a:t>Other groups performance metrics</a:t>
            </a:r>
          </a:p>
          <a:p>
            <a:pPr marL="457200" lvl="0" indent="-228600" rtl="0">
              <a:lnSpc>
                <a:spcPct val="200000"/>
              </a:lnSpc>
              <a:spcBef>
                <a:spcPts val="0"/>
              </a:spcBef>
              <a:buAutoNum type="arabicPeriod"/>
            </a:pPr>
            <a:r>
              <a:rPr lang="en" dirty="0"/>
              <a:t>Conclusion</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152400" y="133350"/>
            <a:ext cx="8382000" cy="609600"/>
          </a:xfrm>
          <a:prstGeom prst="rect">
            <a:avLst/>
          </a:prstGeom>
        </p:spPr>
        <p:txBody>
          <a:bodyPr lIns="91425" tIns="91425" rIns="91425" bIns="91425" anchor="t" anchorCtr="0">
            <a:noAutofit/>
          </a:bodyPr>
          <a:lstStyle/>
          <a:p>
            <a:pPr lvl="0">
              <a:spcBef>
                <a:spcPts val="0"/>
              </a:spcBef>
              <a:buNone/>
            </a:pPr>
            <a:r>
              <a:rPr lang="en"/>
              <a:t>Introduction: Stakeholder</a:t>
            </a:r>
          </a:p>
        </p:txBody>
      </p:sp>
      <p:sp>
        <p:nvSpPr>
          <p:cNvPr id="78" name="Shape 78"/>
          <p:cNvSpPr txBox="1"/>
          <p:nvPr/>
        </p:nvSpPr>
        <p:spPr>
          <a:xfrm>
            <a:off x="6431200" y="5906400"/>
            <a:ext cx="2529300" cy="311100"/>
          </a:xfrm>
          <a:prstGeom prst="rect">
            <a:avLst/>
          </a:prstGeom>
          <a:noFill/>
          <a:ln>
            <a:noFill/>
          </a:ln>
        </p:spPr>
        <p:txBody>
          <a:bodyPr lIns="91425" tIns="91425" rIns="91425" bIns="91425" anchor="t" anchorCtr="0">
            <a:noAutofit/>
          </a:bodyPr>
          <a:lstStyle/>
          <a:p>
            <a:pPr lvl="0" algn="ctr" rtl="0">
              <a:spcBef>
                <a:spcPts val="0"/>
              </a:spcBef>
              <a:buNone/>
            </a:pPr>
            <a:r>
              <a:rPr lang="en" sz="1200"/>
              <a:t>Soda Hydroelectric Development </a:t>
            </a:r>
          </a:p>
        </p:txBody>
      </p:sp>
      <p:sp>
        <p:nvSpPr>
          <p:cNvPr id="79" name="Shape 79"/>
          <p:cNvSpPr txBox="1"/>
          <p:nvPr/>
        </p:nvSpPr>
        <p:spPr>
          <a:xfrm>
            <a:off x="2960150" y="5906400"/>
            <a:ext cx="2529300" cy="311100"/>
          </a:xfrm>
          <a:prstGeom prst="rect">
            <a:avLst/>
          </a:prstGeom>
          <a:noFill/>
          <a:ln>
            <a:noFill/>
          </a:ln>
        </p:spPr>
        <p:txBody>
          <a:bodyPr lIns="91425" tIns="91425" rIns="91425" bIns="91425" anchor="t" anchorCtr="0">
            <a:noAutofit/>
          </a:bodyPr>
          <a:lstStyle/>
          <a:p>
            <a:pPr lvl="0" algn="ctr" rtl="0">
              <a:spcBef>
                <a:spcPts val="0"/>
              </a:spcBef>
              <a:buNone/>
            </a:pPr>
            <a:r>
              <a:rPr lang="en" sz="1200"/>
              <a:t>Grace Hydroelectric Development </a:t>
            </a:r>
          </a:p>
        </p:txBody>
      </p:sp>
      <p:pic>
        <p:nvPicPr>
          <p:cNvPr id="80" name="Shape 80"/>
          <p:cNvPicPr preferRelativeResize="0"/>
          <p:nvPr/>
        </p:nvPicPr>
        <p:blipFill>
          <a:blip r:embed="rId3">
            <a:alphaModFix/>
          </a:blip>
          <a:stretch>
            <a:fillRect/>
          </a:stretch>
        </p:blipFill>
        <p:spPr>
          <a:xfrm>
            <a:off x="152400" y="742949"/>
            <a:ext cx="5588519" cy="4400551"/>
          </a:xfrm>
          <a:prstGeom prst="rect">
            <a:avLst/>
          </a:prstGeom>
          <a:noFill/>
          <a:ln>
            <a:noFill/>
          </a:ln>
        </p:spPr>
      </p:pic>
      <p:sp>
        <p:nvSpPr>
          <p:cNvPr id="81" name="Shape 81"/>
          <p:cNvSpPr txBox="1"/>
          <p:nvPr/>
        </p:nvSpPr>
        <p:spPr>
          <a:xfrm>
            <a:off x="5906350" y="718456"/>
            <a:ext cx="2704250" cy="4367793"/>
          </a:xfrm>
          <a:prstGeom prst="rect">
            <a:avLst/>
          </a:prstGeom>
          <a:noFill/>
          <a:ln>
            <a:noFill/>
          </a:ln>
        </p:spPr>
        <p:txBody>
          <a:bodyPr lIns="91425" tIns="91425" rIns="91425" bIns="91425" anchor="t" anchorCtr="0">
            <a:noAutofit/>
          </a:bodyPr>
          <a:lstStyle/>
          <a:p>
            <a:pPr lvl="0">
              <a:lnSpc>
                <a:spcPct val="100000"/>
              </a:lnSpc>
              <a:spcBef>
                <a:spcPts val="0"/>
              </a:spcBef>
              <a:buNone/>
            </a:pPr>
            <a:r>
              <a:rPr lang="en" dirty="0">
                <a:solidFill>
                  <a:srgbClr val="252525"/>
                </a:solidFill>
              </a:rPr>
              <a:t>PacifiCorp is one of the west's leading utilities, serving approximately </a:t>
            </a:r>
            <a:r>
              <a:rPr lang="en" b="1" dirty="0">
                <a:solidFill>
                  <a:srgbClr val="252525"/>
                </a:solidFill>
              </a:rPr>
              <a:t>1.8 million customers</a:t>
            </a:r>
            <a:r>
              <a:rPr lang="en" dirty="0">
                <a:solidFill>
                  <a:srgbClr val="252525"/>
                </a:solidFill>
              </a:rPr>
              <a:t> in six states.</a:t>
            </a:r>
          </a:p>
          <a:p>
            <a:pPr lvl="0" rtl="0">
              <a:lnSpc>
                <a:spcPct val="100000"/>
              </a:lnSpc>
              <a:spcBef>
                <a:spcPts val="0"/>
              </a:spcBef>
              <a:spcAft>
                <a:spcPts val="900"/>
              </a:spcAft>
              <a:buNone/>
            </a:pPr>
            <a:endParaRPr dirty="0">
              <a:solidFill>
                <a:srgbClr val="252525"/>
              </a:solidFill>
            </a:endParaRPr>
          </a:p>
          <a:p>
            <a:pPr lvl="0" rtl="0">
              <a:lnSpc>
                <a:spcPct val="100000"/>
              </a:lnSpc>
              <a:spcBef>
                <a:spcPts val="0"/>
              </a:spcBef>
              <a:spcAft>
                <a:spcPts val="900"/>
              </a:spcAft>
              <a:buNone/>
            </a:pPr>
            <a:r>
              <a:rPr lang="en" dirty="0">
                <a:solidFill>
                  <a:srgbClr val="252525"/>
                </a:solidFill>
              </a:rPr>
              <a:t>The Bear River Project (FERC No. 20) is located in along the Southeast Idaho, NorthWest Utah border.</a:t>
            </a:r>
          </a:p>
          <a:p>
            <a:pPr lvl="0" rtl="0">
              <a:lnSpc>
                <a:spcPct val="100000"/>
              </a:lnSpc>
              <a:spcBef>
                <a:spcPts val="0"/>
              </a:spcBef>
              <a:spcAft>
                <a:spcPts val="900"/>
              </a:spcAft>
              <a:buNone/>
            </a:pPr>
            <a:endParaRPr dirty="0">
              <a:solidFill>
                <a:srgbClr val="252525"/>
              </a:solidFill>
            </a:endParaRPr>
          </a:p>
          <a:p>
            <a:pPr lvl="0" rtl="0">
              <a:lnSpc>
                <a:spcPct val="100000"/>
              </a:lnSpc>
              <a:spcBef>
                <a:spcPts val="0"/>
              </a:spcBef>
              <a:spcAft>
                <a:spcPts val="900"/>
              </a:spcAft>
              <a:buClr>
                <a:schemeClr val="dk1"/>
              </a:buClr>
              <a:buFont typeface="Arial"/>
              <a:buNone/>
            </a:pPr>
            <a:r>
              <a:rPr lang="en" dirty="0">
                <a:solidFill>
                  <a:srgbClr val="252525"/>
                </a:solidFill>
              </a:rPr>
              <a:t>The Bear River Project is largely dependent on the Bear Lake Irrigation Project to pump water from Bear Lake into the lower river.</a:t>
            </a:r>
          </a:p>
          <a:p>
            <a:pPr lvl="0" rtl="0">
              <a:spcBef>
                <a:spcPts val="0"/>
              </a:spcBef>
              <a:buClr>
                <a:srgbClr val="000000"/>
              </a:buClr>
              <a:buFont typeface="Arial"/>
              <a:buNone/>
            </a:pPr>
            <a:endParaRPr sz="1200" dirty="0">
              <a:solidFill>
                <a:srgbClr val="252525"/>
              </a:solidFill>
              <a:latin typeface="Verdana"/>
              <a:ea typeface="Verdana"/>
              <a:cs typeface="Verdana"/>
              <a:sym typeface="Verdana"/>
            </a:endParaRPr>
          </a:p>
          <a:p>
            <a:pPr lvl="0" rtl="0">
              <a:lnSpc>
                <a:spcPct val="133500"/>
              </a:lnSpc>
              <a:spcBef>
                <a:spcPts val="0"/>
              </a:spcBef>
              <a:spcAft>
                <a:spcPts val="900"/>
              </a:spcAft>
              <a:buClr>
                <a:schemeClr val="dk1"/>
              </a:buClr>
              <a:buFont typeface="Arial"/>
              <a:buNone/>
            </a:pPr>
            <a:endParaRPr sz="1200" dirty="0">
              <a:solidFill>
                <a:srgbClr val="252525"/>
              </a:solidFill>
              <a:latin typeface="Verdana"/>
              <a:ea typeface="Verdana"/>
              <a:cs typeface="Verdana"/>
              <a:sym typeface="Verdana"/>
            </a:endParaRPr>
          </a:p>
          <a:p>
            <a:pPr lvl="0" rtl="0">
              <a:spcBef>
                <a:spcPts val="0"/>
              </a:spcBef>
              <a:buNone/>
            </a:pPr>
            <a:endParaRPr sz="1800" dirty="0">
              <a:solidFill>
                <a:srgbClr val="252525"/>
              </a:solidFill>
            </a:endParaRPr>
          </a:p>
          <a:p>
            <a:pPr lvl="0">
              <a:spcBef>
                <a:spcPts val="0"/>
              </a:spcBef>
              <a:buNone/>
            </a:pPr>
            <a:endParaRPr sz="1200" dirty="0">
              <a:solidFill>
                <a:srgbClr val="252525"/>
              </a:solidFill>
              <a:latin typeface="Verdana"/>
              <a:ea typeface="Verdana"/>
              <a:cs typeface="Verdana"/>
              <a:sym typeface="Verdana"/>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Shape 86"/>
          <p:cNvPicPr preferRelativeResize="0"/>
          <p:nvPr/>
        </p:nvPicPr>
        <p:blipFill>
          <a:blip r:embed="rId3">
            <a:alphaModFix/>
          </a:blip>
          <a:stretch>
            <a:fillRect/>
          </a:stretch>
        </p:blipFill>
        <p:spPr>
          <a:xfrm>
            <a:off x="304800" y="438150"/>
            <a:ext cx="3810000" cy="4583429"/>
          </a:xfrm>
          <a:prstGeom prst="rect">
            <a:avLst/>
          </a:prstGeom>
          <a:noFill/>
          <a:ln>
            <a:noFill/>
          </a:ln>
        </p:spPr>
      </p:pic>
      <p:sp>
        <p:nvSpPr>
          <p:cNvPr id="87" name="Shape 87"/>
          <p:cNvSpPr txBox="1">
            <a:spLocks noGrp="1"/>
          </p:cNvSpPr>
          <p:nvPr>
            <p:ph type="title"/>
          </p:nvPr>
        </p:nvSpPr>
        <p:spPr>
          <a:xfrm>
            <a:off x="152400" y="133350"/>
            <a:ext cx="8915400" cy="533400"/>
          </a:xfrm>
          <a:prstGeom prst="rect">
            <a:avLst/>
          </a:prstGeom>
        </p:spPr>
        <p:txBody>
          <a:bodyPr lIns="91425" tIns="91425" rIns="91425" bIns="91425" anchor="t" anchorCtr="0">
            <a:noAutofit/>
          </a:bodyPr>
          <a:lstStyle/>
          <a:p>
            <a:pPr lvl="0" algn="l">
              <a:spcBef>
                <a:spcPts val="0"/>
              </a:spcBef>
              <a:buNone/>
            </a:pPr>
            <a:r>
              <a:rPr lang="en" dirty="0"/>
              <a:t>Introduction: </a:t>
            </a:r>
            <a:r>
              <a:rPr lang="en" sz="1800" dirty="0"/>
              <a:t>Demand Sites</a:t>
            </a:r>
          </a:p>
        </p:txBody>
      </p:sp>
      <p:sp>
        <p:nvSpPr>
          <p:cNvPr id="88" name="Shape 88"/>
          <p:cNvSpPr txBox="1"/>
          <p:nvPr/>
        </p:nvSpPr>
        <p:spPr>
          <a:xfrm>
            <a:off x="4309800" y="285749"/>
            <a:ext cx="4834200" cy="4857825"/>
          </a:xfrm>
          <a:prstGeom prst="rect">
            <a:avLst/>
          </a:prstGeom>
          <a:noFill/>
          <a:ln>
            <a:noFill/>
          </a:ln>
        </p:spPr>
        <p:txBody>
          <a:bodyPr lIns="91425" tIns="91425" rIns="91425" bIns="91425" anchor="t" anchorCtr="0">
            <a:noAutofit/>
          </a:bodyPr>
          <a:lstStyle/>
          <a:p>
            <a:pPr lvl="0" rtl="0">
              <a:lnSpc>
                <a:spcPct val="100000"/>
              </a:lnSpc>
              <a:spcBef>
                <a:spcPts val="0"/>
              </a:spcBef>
              <a:spcAft>
                <a:spcPts val="1100"/>
              </a:spcAft>
              <a:buNone/>
            </a:pPr>
            <a:r>
              <a:rPr lang="en" sz="1600" dirty="0">
                <a:solidFill>
                  <a:srgbClr val="252525"/>
                </a:solidFill>
              </a:rPr>
              <a:t>   </a:t>
            </a:r>
          </a:p>
          <a:p>
            <a:pPr lvl="0" rtl="0">
              <a:lnSpc>
                <a:spcPct val="100000"/>
              </a:lnSpc>
              <a:spcBef>
                <a:spcPts val="0"/>
              </a:spcBef>
              <a:spcAft>
                <a:spcPts val="1100"/>
              </a:spcAft>
              <a:buNone/>
            </a:pPr>
            <a:r>
              <a:rPr lang="en" sz="1600" dirty="0">
                <a:solidFill>
                  <a:srgbClr val="252525"/>
                </a:solidFill>
              </a:rPr>
              <a:t>The Bear River Project consists of:</a:t>
            </a:r>
          </a:p>
          <a:p>
            <a:pPr marL="457200" lvl="0" indent="-330200" rtl="0">
              <a:lnSpc>
                <a:spcPct val="100000"/>
              </a:lnSpc>
              <a:spcBef>
                <a:spcPts val="0"/>
              </a:spcBef>
              <a:spcAft>
                <a:spcPts val="1600"/>
              </a:spcAft>
              <a:buClr>
                <a:srgbClr val="252525"/>
              </a:buClr>
              <a:buSzPct val="100000"/>
              <a:buFont typeface="Arial"/>
            </a:pPr>
            <a:r>
              <a:rPr lang="en" sz="1600" dirty="0">
                <a:solidFill>
                  <a:srgbClr val="252525"/>
                </a:solidFill>
              </a:rPr>
              <a:t> The Soda (Alexander) Development - a </a:t>
            </a:r>
            <a:r>
              <a:rPr lang="en" sz="1600" b="1" dirty="0">
                <a:solidFill>
                  <a:srgbClr val="252525"/>
                </a:solidFill>
              </a:rPr>
              <a:t>103-foot</a:t>
            </a:r>
            <a:r>
              <a:rPr lang="en" sz="1600" dirty="0">
                <a:solidFill>
                  <a:srgbClr val="252525"/>
                </a:solidFill>
              </a:rPr>
              <a:t>-high concrete dam, reservoir capacity of </a:t>
            </a:r>
            <a:r>
              <a:rPr lang="en" sz="1600" b="1" dirty="0">
                <a:solidFill>
                  <a:srgbClr val="252525"/>
                </a:solidFill>
              </a:rPr>
              <a:t>16,300 ac-ft</a:t>
            </a:r>
            <a:r>
              <a:rPr lang="en" sz="1600" dirty="0">
                <a:solidFill>
                  <a:srgbClr val="252525"/>
                </a:solidFill>
              </a:rPr>
              <a:t>, and a powerhouse with a total installed capacity of </a:t>
            </a:r>
            <a:r>
              <a:rPr lang="en" sz="1600" b="1" dirty="0">
                <a:solidFill>
                  <a:srgbClr val="252525"/>
                </a:solidFill>
              </a:rPr>
              <a:t>14 MW</a:t>
            </a:r>
            <a:r>
              <a:rPr lang="en" sz="1600" dirty="0">
                <a:solidFill>
                  <a:srgbClr val="252525"/>
                </a:solidFill>
              </a:rPr>
              <a:t>.</a:t>
            </a:r>
            <a:endParaRPr sz="1600" dirty="0">
              <a:solidFill>
                <a:srgbClr val="252525"/>
              </a:solidFill>
            </a:endParaRPr>
          </a:p>
          <a:p>
            <a:pPr marL="457200" lvl="0" indent="-330200" rtl="0">
              <a:lnSpc>
                <a:spcPct val="100000"/>
              </a:lnSpc>
              <a:spcBef>
                <a:spcPts val="0"/>
              </a:spcBef>
              <a:spcAft>
                <a:spcPts val="1600"/>
              </a:spcAft>
              <a:buClr>
                <a:srgbClr val="252525"/>
              </a:buClr>
              <a:buSzPct val="100000"/>
              <a:buFont typeface="Arial"/>
            </a:pPr>
            <a:r>
              <a:rPr lang="en" sz="1600" dirty="0">
                <a:solidFill>
                  <a:srgbClr val="252525"/>
                </a:solidFill>
              </a:rPr>
              <a:t>The Grace Development – a </a:t>
            </a:r>
            <a:r>
              <a:rPr lang="en" sz="1600" b="1" dirty="0">
                <a:solidFill>
                  <a:srgbClr val="252525"/>
                </a:solidFill>
              </a:rPr>
              <a:t>51-foot</a:t>
            </a:r>
            <a:r>
              <a:rPr lang="en" sz="1600" dirty="0">
                <a:solidFill>
                  <a:srgbClr val="252525"/>
                </a:solidFill>
              </a:rPr>
              <a:t>-high timber crib dam, a </a:t>
            </a:r>
            <a:r>
              <a:rPr lang="en" sz="1600" b="1" dirty="0">
                <a:solidFill>
                  <a:srgbClr val="252525"/>
                </a:solidFill>
              </a:rPr>
              <a:t>250 ac-ft </a:t>
            </a:r>
            <a:r>
              <a:rPr lang="en" sz="1600" dirty="0">
                <a:solidFill>
                  <a:srgbClr val="252525"/>
                </a:solidFill>
              </a:rPr>
              <a:t>forebay, a and a powerhouse with a total installed capacity of </a:t>
            </a:r>
            <a:r>
              <a:rPr lang="en" sz="1600" b="1" dirty="0">
                <a:solidFill>
                  <a:srgbClr val="252525"/>
                </a:solidFill>
              </a:rPr>
              <a:t>33 MW</a:t>
            </a:r>
            <a:r>
              <a:rPr lang="en" sz="1600" dirty="0">
                <a:solidFill>
                  <a:srgbClr val="252525"/>
                </a:solidFill>
              </a:rPr>
              <a:t>.</a:t>
            </a:r>
            <a:endParaRPr sz="1600" dirty="0">
              <a:solidFill>
                <a:srgbClr val="252525"/>
              </a:solidFill>
            </a:endParaRPr>
          </a:p>
          <a:p>
            <a:pPr marL="457200" lvl="0" indent="-330200" rtl="0">
              <a:lnSpc>
                <a:spcPct val="100000"/>
              </a:lnSpc>
              <a:spcBef>
                <a:spcPts val="0"/>
              </a:spcBef>
              <a:spcAft>
                <a:spcPts val="1600"/>
              </a:spcAft>
              <a:buClr>
                <a:srgbClr val="252525"/>
              </a:buClr>
              <a:buSzPct val="100000"/>
              <a:buFont typeface="Arial"/>
            </a:pPr>
            <a:r>
              <a:rPr lang="en" sz="1600" dirty="0">
                <a:solidFill>
                  <a:srgbClr val="252525"/>
                </a:solidFill>
              </a:rPr>
              <a:t>The Oneida Development – a </a:t>
            </a:r>
            <a:r>
              <a:rPr lang="en" sz="1600" b="1" dirty="0">
                <a:solidFill>
                  <a:srgbClr val="252525"/>
                </a:solidFill>
              </a:rPr>
              <a:t>111-foot</a:t>
            </a:r>
            <a:r>
              <a:rPr lang="en" sz="1600" dirty="0">
                <a:solidFill>
                  <a:srgbClr val="252525"/>
                </a:solidFill>
              </a:rPr>
              <a:t>-high concrete dam, reservoir capacity of </a:t>
            </a:r>
            <a:r>
              <a:rPr lang="en" sz="1600" b="1" dirty="0">
                <a:solidFill>
                  <a:srgbClr val="252525"/>
                </a:solidFill>
              </a:rPr>
              <a:t>10,880 ac-ft</a:t>
            </a:r>
            <a:r>
              <a:rPr lang="en" sz="1600" dirty="0">
                <a:solidFill>
                  <a:srgbClr val="252525"/>
                </a:solidFill>
              </a:rPr>
              <a:t>, and a powerhouse with a total installed capacity of </a:t>
            </a:r>
            <a:r>
              <a:rPr lang="en" sz="1600" b="1" dirty="0">
                <a:solidFill>
                  <a:srgbClr val="252525"/>
                </a:solidFill>
              </a:rPr>
              <a:t>30 MW</a:t>
            </a:r>
            <a:r>
              <a:rPr lang="en" sz="1600" dirty="0">
                <a:solidFill>
                  <a:srgbClr val="252525"/>
                </a:solidFill>
              </a:rPr>
              <a:t>.</a:t>
            </a:r>
          </a:p>
        </p:txBody>
      </p:sp>
      <p:cxnSp>
        <p:nvCxnSpPr>
          <p:cNvPr id="89" name="Shape 89"/>
          <p:cNvCxnSpPr/>
          <p:nvPr/>
        </p:nvCxnSpPr>
        <p:spPr>
          <a:xfrm flipH="1" flipV="1">
            <a:off x="2116450" y="923725"/>
            <a:ext cx="2455550" cy="352625"/>
          </a:xfrm>
          <a:prstGeom prst="straightConnector1">
            <a:avLst/>
          </a:prstGeom>
          <a:noFill/>
          <a:ln w="38100" cap="flat" cmpd="sng">
            <a:solidFill>
              <a:srgbClr val="FF0000"/>
            </a:solidFill>
            <a:prstDash val="solid"/>
            <a:round/>
            <a:headEnd type="none" w="lg" len="lg"/>
            <a:tailEnd type="triangle" w="lg" len="lg"/>
          </a:ln>
        </p:spPr>
      </p:cxnSp>
      <p:cxnSp>
        <p:nvCxnSpPr>
          <p:cNvPr id="90" name="Shape 90"/>
          <p:cNvCxnSpPr/>
          <p:nvPr/>
        </p:nvCxnSpPr>
        <p:spPr>
          <a:xfrm flipH="1" flipV="1">
            <a:off x="1219200" y="1657350"/>
            <a:ext cx="3244526" cy="702876"/>
          </a:xfrm>
          <a:prstGeom prst="straightConnector1">
            <a:avLst/>
          </a:prstGeom>
          <a:noFill/>
          <a:ln w="38100" cap="flat" cmpd="sng">
            <a:solidFill>
              <a:srgbClr val="FF0000"/>
            </a:solidFill>
            <a:prstDash val="solid"/>
            <a:round/>
            <a:headEnd type="none" w="lg" len="lg"/>
            <a:tailEnd type="triangle" w="lg" len="lg"/>
          </a:ln>
        </p:spPr>
      </p:cxnSp>
      <p:cxnSp>
        <p:nvCxnSpPr>
          <p:cNvPr id="91" name="Shape 91"/>
          <p:cNvCxnSpPr/>
          <p:nvPr/>
        </p:nvCxnSpPr>
        <p:spPr>
          <a:xfrm flipH="1">
            <a:off x="1462226" y="3562350"/>
            <a:ext cx="3109774" cy="465375"/>
          </a:xfrm>
          <a:prstGeom prst="straightConnector1">
            <a:avLst/>
          </a:prstGeom>
          <a:noFill/>
          <a:ln w="38100" cap="flat" cmpd="sng">
            <a:solidFill>
              <a:srgbClr val="FF0000"/>
            </a:solidFill>
            <a:prstDash val="solid"/>
            <a:round/>
            <a:headEnd type="none" w="lg" len="lg"/>
            <a:tailEnd type="triangle" w="lg" len="lg"/>
          </a:ln>
        </p:spPr>
      </p:cxn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215025" y="175675"/>
            <a:ext cx="8520600" cy="572700"/>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dirty="0"/>
              <a:t>Introduction: Problem Description</a:t>
            </a:r>
          </a:p>
        </p:txBody>
      </p:sp>
      <p:sp>
        <p:nvSpPr>
          <p:cNvPr id="97" name="Shape 97"/>
          <p:cNvSpPr txBox="1">
            <a:spLocks noGrp="1"/>
          </p:cNvSpPr>
          <p:nvPr>
            <p:ph type="body" idx="1"/>
          </p:nvPr>
        </p:nvSpPr>
        <p:spPr>
          <a:xfrm>
            <a:off x="304800" y="895350"/>
            <a:ext cx="6629400" cy="3505200"/>
          </a:xfrm>
          <a:prstGeom prst="rect">
            <a:avLst/>
          </a:prstGeom>
        </p:spPr>
        <p:txBody>
          <a:bodyPr lIns="91425" tIns="91425" rIns="91425" bIns="91425" anchor="t" anchorCtr="0">
            <a:noAutofit/>
          </a:bodyPr>
          <a:lstStyle/>
          <a:p>
            <a:pPr marL="457200" lvl="0" indent="-228600" rtl="0">
              <a:spcBef>
                <a:spcPts val="0"/>
              </a:spcBef>
              <a:buClr>
                <a:srgbClr val="666666"/>
              </a:buClr>
              <a:buFont typeface="Source Code Pro"/>
            </a:pPr>
            <a:r>
              <a:rPr lang="en" sz="2000" dirty="0">
                <a:solidFill>
                  <a:srgbClr val="666666"/>
                </a:solidFill>
                <a:latin typeface="Source Code Pro"/>
                <a:ea typeface="Source Code Pro"/>
                <a:cs typeface="Source Code Pro"/>
                <a:sym typeface="Source Code Pro"/>
              </a:rPr>
              <a:t>Reservoir are considered fill-and-spill.</a:t>
            </a:r>
            <a:br>
              <a:rPr lang="en" sz="2000" dirty="0">
                <a:solidFill>
                  <a:srgbClr val="666666"/>
                </a:solidFill>
                <a:latin typeface="Source Code Pro"/>
                <a:ea typeface="Source Code Pro"/>
                <a:cs typeface="Source Code Pro"/>
                <a:sym typeface="Source Code Pro"/>
              </a:rPr>
            </a:br>
            <a:endParaRPr lang="en" sz="2000" dirty="0">
              <a:solidFill>
                <a:srgbClr val="666666"/>
              </a:solidFill>
              <a:latin typeface="Source Code Pro"/>
              <a:ea typeface="Source Code Pro"/>
              <a:cs typeface="Source Code Pro"/>
              <a:sym typeface="Source Code Pro"/>
            </a:endParaRPr>
          </a:p>
          <a:p>
            <a:pPr marL="457200" indent="-228600">
              <a:buClr>
                <a:srgbClr val="666666"/>
              </a:buClr>
              <a:buFont typeface="Source Code Pro"/>
              <a:buChar char="•"/>
            </a:pPr>
            <a:r>
              <a:rPr lang="en" sz="2000" dirty="0">
                <a:solidFill>
                  <a:srgbClr val="666666"/>
                </a:solidFill>
                <a:latin typeface="Source Code Pro"/>
                <a:ea typeface="Source Code Pro"/>
                <a:cs typeface="Source Code Pro"/>
                <a:sym typeface="Source Code Pro"/>
              </a:rPr>
              <a:t>No established reservoir operation rules</a:t>
            </a:r>
            <a:br>
              <a:rPr lang="en" sz="2000" dirty="0">
                <a:solidFill>
                  <a:srgbClr val="666666"/>
                </a:solidFill>
                <a:latin typeface="Source Code Pro"/>
                <a:ea typeface="Source Code Pro"/>
                <a:cs typeface="Source Code Pro"/>
                <a:sym typeface="Source Code Pro"/>
              </a:rPr>
            </a:br>
            <a:endParaRPr lang="en" sz="2000" dirty="0">
              <a:solidFill>
                <a:srgbClr val="666666"/>
              </a:solidFill>
              <a:latin typeface="Source Code Pro"/>
              <a:ea typeface="Source Code Pro"/>
              <a:cs typeface="Source Code Pro"/>
              <a:sym typeface="Source Code Pro"/>
            </a:endParaRPr>
          </a:p>
          <a:p>
            <a:pPr marL="457200" indent="-228600">
              <a:buClr>
                <a:srgbClr val="666666"/>
              </a:buClr>
              <a:buFont typeface="Source Code Pro"/>
              <a:buChar char="•"/>
            </a:pPr>
            <a:r>
              <a:rPr lang="en" sz="2000" dirty="0">
                <a:solidFill>
                  <a:srgbClr val="666666"/>
                </a:solidFill>
                <a:latin typeface="Source Code Pro"/>
                <a:ea typeface="Source Code Pro"/>
                <a:cs typeface="Source Code Pro"/>
                <a:sym typeface="Source Code Pro"/>
              </a:rPr>
              <a:t>Potential to increase hydropower, and reduce downstream demand with the conjunctive use of the three cascading reservoirs </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473725" y="657750"/>
            <a:ext cx="4428000" cy="30840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1800" b="1" dirty="0">
                <a:solidFill>
                  <a:schemeClr val="dk2"/>
                </a:solidFill>
              </a:rPr>
              <a:t>Objectives </a:t>
            </a:r>
          </a:p>
          <a:p>
            <a:pPr lvl="0" algn="l" rtl="0">
              <a:lnSpc>
                <a:spcPct val="115000"/>
              </a:lnSpc>
              <a:spcBef>
                <a:spcPts val="0"/>
              </a:spcBef>
              <a:spcAft>
                <a:spcPts val="1600"/>
              </a:spcAft>
              <a:buNone/>
            </a:pPr>
            <a:r>
              <a:rPr lang="en" sz="1400" dirty="0">
                <a:solidFill>
                  <a:schemeClr val="dk2"/>
                </a:solidFill>
              </a:rPr>
              <a:t>Evaluate and recommend the </a:t>
            </a:r>
            <a:r>
              <a:rPr lang="en" sz="1400" dirty="0">
                <a:solidFill>
                  <a:srgbClr val="0070C0"/>
                </a:solidFill>
              </a:rPr>
              <a:t>reservoirs operational policies </a:t>
            </a:r>
            <a:r>
              <a:rPr lang="en" sz="1400" dirty="0">
                <a:solidFill>
                  <a:schemeClr val="dk2"/>
                </a:solidFill>
              </a:rPr>
              <a:t>to.. </a:t>
            </a:r>
          </a:p>
          <a:p>
            <a:pPr marL="914400" lvl="2" indent="-317500" rtl="0">
              <a:lnSpc>
                <a:spcPct val="115000"/>
              </a:lnSpc>
              <a:spcBef>
                <a:spcPts val="0"/>
              </a:spcBef>
              <a:spcAft>
                <a:spcPts val="1600"/>
              </a:spcAft>
              <a:buClr>
                <a:schemeClr val="dk2"/>
              </a:buClr>
              <a:buSzPct val="100000"/>
              <a:buAutoNum type="romanLcPeriod"/>
            </a:pPr>
            <a:r>
              <a:rPr lang="en" sz="1400" dirty="0">
                <a:solidFill>
                  <a:srgbClr val="00B050"/>
                </a:solidFill>
              </a:rPr>
              <a:t>Improve hydropower generation, and </a:t>
            </a:r>
          </a:p>
          <a:p>
            <a:pPr marL="914400" lvl="2" indent="-317500" rtl="0">
              <a:lnSpc>
                <a:spcPct val="115000"/>
              </a:lnSpc>
              <a:spcBef>
                <a:spcPts val="0"/>
              </a:spcBef>
              <a:spcAft>
                <a:spcPts val="1600"/>
              </a:spcAft>
              <a:buClr>
                <a:schemeClr val="dk2"/>
              </a:buClr>
              <a:buSzPct val="100000"/>
              <a:buAutoNum type="romanLcPeriod"/>
            </a:pPr>
            <a:r>
              <a:rPr lang="en" sz="1400" dirty="0">
                <a:solidFill>
                  <a:srgbClr val="00B050"/>
                </a:solidFill>
              </a:rPr>
              <a:t>Decrease unmet water demand for downstream users.</a:t>
            </a:r>
          </a:p>
          <a:p>
            <a:pPr lvl="0" rtl="0">
              <a:spcBef>
                <a:spcPts val="0"/>
              </a:spcBef>
              <a:buNone/>
            </a:pPr>
            <a:endParaRPr sz="1000" dirty="0"/>
          </a:p>
        </p:txBody>
      </p:sp>
      <p:sp>
        <p:nvSpPr>
          <p:cNvPr id="105" name="Shape 105"/>
          <p:cNvSpPr txBox="1">
            <a:spLocks noGrp="1"/>
          </p:cNvSpPr>
          <p:nvPr>
            <p:ph type="title" idx="4294967295"/>
          </p:nvPr>
        </p:nvSpPr>
        <p:spPr>
          <a:xfrm>
            <a:off x="4509181" y="2802346"/>
            <a:ext cx="4465002" cy="2341154"/>
          </a:xfrm>
          <a:prstGeom prst="rect">
            <a:avLst/>
          </a:prstGeom>
          <a:ln>
            <a:solidFill>
              <a:srgbClr val="0070C0"/>
            </a:solidFill>
          </a:ln>
        </p:spPr>
        <p:txBody>
          <a:bodyPr lIns="91425" tIns="91425" rIns="91425" bIns="91425" anchor="t" anchorCtr="0">
            <a:noAutofit/>
          </a:bodyPr>
          <a:lstStyle/>
          <a:p>
            <a:pPr lvl="0" algn="l" rtl="0">
              <a:lnSpc>
                <a:spcPct val="115000"/>
              </a:lnSpc>
              <a:spcBef>
                <a:spcPts val="0"/>
              </a:spcBef>
              <a:spcAft>
                <a:spcPts val="1600"/>
              </a:spcAft>
              <a:buNone/>
            </a:pPr>
            <a:r>
              <a:rPr lang="en" sz="1400" b="1" dirty="0">
                <a:solidFill>
                  <a:schemeClr val="dk2"/>
                </a:solidFill>
              </a:rPr>
              <a:t>Solution Approach: Change Reservoirs Operational policies- </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Top of Buffer </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Top of Inactive </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Buffer Coefficient</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Reservoir filling order</a:t>
            </a:r>
          </a:p>
          <a:p>
            <a:pPr lvl="0" rtl="0">
              <a:spcBef>
                <a:spcPts val="0"/>
              </a:spcBef>
              <a:buNone/>
            </a:pPr>
            <a:endParaRPr sz="1000" dirty="0"/>
          </a:p>
        </p:txBody>
      </p:sp>
      <p:sp>
        <p:nvSpPr>
          <p:cNvPr id="107" name="Shape 107"/>
          <p:cNvSpPr txBox="1">
            <a:spLocks noGrp="1"/>
          </p:cNvSpPr>
          <p:nvPr>
            <p:ph type="title" idx="4294967295"/>
          </p:nvPr>
        </p:nvSpPr>
        <p:spPr>
          <a:xfrm>
            <a:off x="5480050" y="731520"/>
            <a:ext cx="3663950" cy="1887855"/>
          </a:xfrm>
          <a:prstGeom prst="rect">
            <a:avLst/>
          </a:prstGeom>
          <a:ln>
            <a:solidFill>
              <a:srgbClr val="00B050"/>
            </a:solidFill>
          </a:ln>
        </p:spPr>
        <p:txBody>
          <a:bodyPr lIns="91425" tIns="91425" rIns="91425" bIns="91425" anchor="t" anchorCtr="0">
            <a:noAutofit/>
          </a:bodyPr>
          <a:lstStyle/>
          <a:p>
            <a:pPr lvl="0" algn="l" rtl="0">
              <a:lnSpc>
                <a:spcPct val="115000"/>
              </a:lnSpc>
              <a:spcBef>
                <a:spcPts val="0"/>
              </a:spcBef>
              <a:spcAft>
                <a:spcPts val="1600"/>
              </a:spcAft>
              <a:buNone/>
            </a:pPr>
            <a:r>
              <a:rPr lang="en" sz="1400" b="1" dirty="0">
                <a:solidFill>
                  <a:schemeClr val="dk2"/>
                </a:solidFill>
              </a:rPr>
              <a:t>Performance Metrics </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Hydropower generation (MW-hr) by all three reservoirs</a:t>
            </a:r>
          </a:p>
          <a:p>
            <a:pPr marL="914400" lvl="2" indent="-317500" rtl="0">
              <a:lnSpc>
                <a:spcPct val="115000"/>
              </a:lnSpc>
              <a:spcBef>
                <a:spcPts val="0"/>
              </a:spcBef>
              <a:spcAft>
                <a:spcPts val="1600"/>
              </a:spcAft>
              <a:buClr>
                <a:schemeClr val="dk2"/>
              </a:buClr>
              <a:buSzPct val="100000"/>
              <a:buAutoNum type="romanLcPeriod"/>
            </a:pPr>
            <a:r>
              <a:rPr lang="en" sz="1400" dirty="0">
                <a:solidFill>
                  <a:schemeClr val="dk2"/>
                </a:solidFill>
              </a:rPr>
              <a:t>Unmet Water demand (for all d/s demand sites)</a:t>
            </a:r>
          </a:p>
          <a:p>
            <a:pPr lvl="0" rtl="0">
              <a:spcBef>
                <a:spcPts val="0"/>
              </a:spcBef>
              <a:buNone/>
            </a:pPr>
            <a:endParaRPr sz="1000" dirty="0"/>
          </a:p>
        </p:txBody>
      </p:sp>
      <p:cxnSp>
        <p:nvCxnSpPr>
          <p:cNvPr id="106" name="Shape 106"/>
          <p:cNvCxnSpPr/>
          <p:nvPr/>
        </p:nvCxnSpPr>
        <p:spPr>
          <a:xfrm>
            <a:off x="2704011" y="1776549"/>
            <a:ext cx="1756955" cy="1012371"/>
          </a:xfrm>
          <a:prstGeom prst="straightConnector1">
            <a:avLst/>
          </a:prstGeom>
          <a:noFill/>
          <a:ln w="9525" cap="flat" cmpd="sng">
            <a:solidFill>
              <a:srgbClr val="0070C0"/>
            </a:solidFill>
            <a:prstDash val="solid"/>
            <a:round/>
            <a:headEnd type="none" w="lg" len="lg"/>
            <a:tailEnd type="triangle" w="lg" len="lg"/>
          </a:ln>
        </p:spPr>
      </p:cxnSp>
      <p:cxnSp>
        <p:nvCxnSpPr>
          <p:cNvPr id="108" name="Shape 108"/>
          <p:cNvCxnSpPr/>
          <p:nvPr/>
        </p:nvCxnSpPr>
        <p:spPr>
          <a:xfrm flipV="1">
            <a:off x="4611189" y="1672047"/>
            <a:ext cx="764177" cy="679267"/>
          </a:xfrm>
          <a:prstGeom prst="straightConnector1">
            <a:avLst/>
          </a:prstGeom>
          <a:noFill/>
          <a:ln w="9525" cap="flat" cmpd="sng">
            <a:solidFill>
              <a:srgbClr val="00B050"/>
            </a:solidFill>
            <a:prstDash val="solid"/>
            <a:round/>
            <a:headEnd type="none" w="lg" len="lg"/>
            <a:tailEnd type="triangle" w="lg" len="lg"/>
          </a:ln>
        </p:spPr>
      </p:cxnSp>
      <p:sp>
        <p:nvSpPr>
          <p:cNvPr id="6" name="Right Brace 5"/>
          <p:cNvSpPr/>
          <p:nvPr/>
        </p:nvSpPr>
        <p:spPr>
          <a:xfrm>
            <a:off x="4304211" y="1926771"/>
            <a:ext cx="293915" cy="849086"/>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7"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81000" y="209550"/>
            <a:ext cx="8596800" cy="572700"/>
          </a:xfrm>
          <a:prstGeom prst="rect">
            <a:avLst/>
          </a:prstGeom>
        </p:spPr>
        <p:txBody>
          <a:bodyPr lIns="91425" tIns="91425" rIns="91425" bIns="91425" anchor="t" anchorCtr="0">
            <a:noAutofit/>
          </a:bodyPr>
          <a:lstStyle/>
          <a:p>
            <a:pPr lvl="0" algn="l" rtl="0">
              <a:lnSpc>
                <a:spcPct val="115000"/>
              </a:lnSpc>
              <a:spcBef>
                <a:spcPts val="0"/>
              </a:spcBef>
              <a:spcAft>
                <a:spcPts val="1600"/>
              </a:spcAft>
              <a:buNone/>
            </a:pPr>
            <a:r>
              <a:rPr lang="en" sz="1800" b="1">
                <a:solidFill>
                  <a:schemeClr val="dk2"/>
                </a:solidFill>
              </a:rPr>
              <a:t>Model Description (Reference Scenario)</a:t>
            </a:r>
          </a:p>
        </p:txBody>
      </p:sp>
      <p:sp>
        <p:nvSpPr>
          <p:cNvPr id="114" name="Shape 114"/>
          <p:cNvSpPr txBox="1">
            <a:spLocks noGrp="1"/>
          </p:cNvSpPr>
          <p:nvPr>
            <p:ph type="body" idx="1"/>
          </p:nvPr>
        </p:nvSpPr>
        <p:spPr>
          <a:xfrm>
            <a:off x="429265" y="1224321"/>
            <a:ext cx="8107311" cy="2395800"/>
          </a:xfrm>
          <a:prstGeom prst="rect">
            <a:avLst/>
          </a:prstGeom>
        </p:spPr>
        <p:txBody>
          <a:bodyPr lIns="91425" tIns="91425" rIns="91425" bIns="91425" anchor="t" anchorCtr="0">
            <a:noAutofit/>
          </a:bodyPr>
          <a:lstStyle/>
          <a:p>
            <a:pPr lvl="0" rtl="0">
              <a:spcBef>
                <a:spcPts val="0"/>
              </a:spcBef>
              <a:buNone/>
            </a:pPr>
            <a:r>
              <a:rPr lang="en" sz="1400" dirty="0">
                <a:solidFill>
                  <a:schemeClr val="dk1"/>
                </a:solidFill>
              </a:rPr>
              <a:t> 	</a:t>
            </a:r>
            <a:r>
              <a:rPr lang="en" sz="1400" b="1" u="sng" dirty="0">
                <a:solidFill>
                  <a:schemeClr val="dk1"/>
                </a:solidFill>
              </a:rPr>
              <a:t>Parameters  			Soda		Grace 		Oneida		Unit             . </a:t>
            </a:r>
          </a:p>
          <a:p>
            <a:pPr lvl="0" rtl="0">
              <a:spcBef>
                <a:spcPts val="0"/>
              </a:spcBef>
              <a:spcAft>
                <a:spcPts val="200"/>
              </a:spcAft>
              <a:buNone/>
            </a:pPr>
            <a:r>
              <a:rPr lang="en" sz="1400" dirty="0">
                <a:solidFill>
                  <a:schemeClr val="dk1"/>
                </a:solidFill>
              </a:rPr>
              <a:t> 	Storage capacity			16300 		320 		10800		Acre-feet</a:t>
            </a:r>
          </a:p>
          <a:p>
            <a:pPr lvl="0" rtl="0">
              <a:spcBef>
                <a:spcPts val="0"/>
              </a:spcBef>
              <a:spcAft>
                <a:spcPts val="200"/>
              </a:spcAft>
              <a:buNone/>
            </a:pPr>
            <a:r>
              <a:rPr lang="en" sz="1400" dirty="0">
                <a:solidFill>
                  <a:schemeClr val="dk1"/>
                </a:solidFill>
              </a:rPr>
              <a:t> 	Res. filling priority 		10		10		10		-</a:t>
            </a:r>
          </a:p>
          <a:p>
            <a:pPr lvl="0" rtl="0">
              <a:spcBef>
                <a:spcPts val="0"/>
              </a:spcBef>
              <a:spcAft>
                <a:spcPts val="200"/>
              </a:spcAft>
              <a:buNone/>
            </a:pPr>
            <a:r>
              <a:rPr lang="en" sz="1400" dirty="0">
                <a:solidFill>
                  <a:schemeClr val="dk1"/>
                </a:solidFill>
              </a:rPr>
              <a:t>  	Maximum turbine flow		2624		2880 		3290		feet</a:t>
            </a:r>
            <a:r>
              <a:rPr lang="en" sz="1400" baseline="30000" dirty="0">
                <a:solidFill>
                  <a:schemeClr val="dk1"/>
                </a:solidFill>
              </a:rPr>
              <a:t>3</a:t>
            </a:r>
            <a:r>
              <a:rPr lang="en" sz="1400" dirty="0">
                <a:solidFill>
                  <a:schemeClr val="dk1"/>
                </a:solidFill>
              </a:rPr>
              <a:t>/s</a:t>
            </a:r>
          </a:p>
          <a:p>
            <a:pPr lvl="0" rtl="0">
              <a:spcBef>
                <a:spcPts val="0"/>
              </a:spcBef>
              <a:spcAft>
                <a:spcPts val="200"/>
              </a:spcAft>
              <a:buNone/>
            </a:pPr>
            <a:r>
              <a:rPr lang="en" sz="1400" dirty="0">
                <a:solidFill>
                  <a:schemeClr val="dk1"/>
                </a:solidFill>
              </a:rPr>
              <a:t>  	Tailwater elevation		5641		4870		4760		feet</a:t>
            </a:r>
          </a:p>
          <a:p>
            <a:pPr lvl="0" rtl="0">
              <a:spcBef>
                <a:spcPts val="0"/>
              </a:spcBef>
              <a:spcAft>
                <a:spcPts val="600"/>
              </a:spcAft>
              <a:buNone/>
            </a:pPr>
            <a:r>
              <a:rPr lang="en" sz="1400" dirty="0">
                <a:solidFill>
                  <a:schemeClr val="dk1"/>
                </a:solidFill>
              </a:rPr>
              <a:t>	Plant efficiency 			86% 		86% 		86% 		Percentage</a:t>
            </a:r>
          </a:p>
          <a:p>
            <a:pPr lvl="0" rtl="0">
              <a:spcBef>
                <a:spcPts val="0"/>
              </a:spcBef>
              <a:spcAft>
                <a:spcPts val="200"/>
              </a:spcAft>
              <a:buNone/>
            </a:pPr>
            <a:r>
              <a:rPr lang="en" sz="1400" dirty="0">
                <a:solidFill>
                  <a:schemeClr val="dk1"/>
                </a:solidFill>
              </a:rPr>
              <a:t>  	Volume elevation 		</a:t>
            </a:r>
            <a:r>
              <a:rPr lang="en" dirty="0"/>
              <a:t>✓		✓		✓		-</a:t>
            </a:r>
          </a:p>
          <a:p>
            <a:pPr lvl="0" rtl="0">
              <a:spcBef>
                <a:spcPts val="0"/>
              </a:spcBef>
              <a:spcAft>
                <a:spcPts val="200"/>
              </a:spcAft>
              <a:buNone/>
            </a:pPr>
            <a:r>
              <a:rPr lang="en" dirty="0"/>
              <a:t>  	Net evaporation 			✓		✓		✓		-</a:t>
            </a:r>
          </a:p>
          <a:p>
            <a:pPr lvl="0" rtl="0">
              <a:spcBef>
                <a:spcPts val="0"/>
              </a:spcBef>
              <a:spcAft>
                <a:spcPts val="200"/>
              </a:spcAft>
              <a:buNone/>
            </a:pPr>
            <a:endParaRPr lang="en" dirty="0"/>
          </a:p>
          <a:p>
            <a:pPr lvl="0" rtl="0">
              <a:spcBef>
                <a:spcPts val="0"/>
              </a:spcBef>
              <a:spcAft>
                <a:spcPts val="200"/>
              </a:spcAft>
              <a:buNone/>
            </a:pPr>
            <a:endParaRPr lang="en" dirty="0"/>
          </a:p>
          <a:p>
            <a:pPr lvl="0" rtl="0">
              <a:spcBef>
                <a:spcPts val="0"/>
              </a:spcBef>
              <a:spcAft>
                <a:spcPts val="200"/>
              </a:spcAft>
              <a:buNone/>
            </a:pPr>
            <a:endParaRPr lang="en" dirty="0"/>
          </a:p>
          <a:p>
            <a:pPr lvl="0" rtl="0">
              <a:spcBef>
                <a:spcPts val="0"/>
              </a:spcBef>
              <a:spcAft>
                <a:spcPts val="200"/>
              </a:spcAft>
              <a:buNone/>
            </a:pPr>
            <a:endParaRPr lang="en" dirty="0"/>
          </a:p>
          <a:p>
            <a:pPr lvl="0">
              <a:spcAft>
                <a:spcPts val="200"/>
              </a:spcAft>
              <a:buNone/>
            </a:pPr>
            <a:r>
              <a:rPr lang="en" sz="1200" i="1" dirty="0">
                <a:latin typeface="Times New Roman" panose="02020603050405020304" pitchFamily="18" charset="0"/>
                <a:cs typeface="Times New Roman" panose="02020603050405020304" pitchFamily="18" charset="0"/>
              </a:rPr>
              <a:t>	</a:t>
            </a:r>
          </a:p>
          <a:p>
            <a:pPr lvl="0">
              <a:spcAft>
                <a:spcPts val="200"/>
              </a:spcAft>
              <a:buNone/>
            </a:pPr>
            <a:r>
              <a:rPr lang="en" sz="1200" i="1" dirty="0">
                <a:latin typeface="Times New Roman" panose="02020603050405020304" pitchFamily="18" charset="0"/>
                <a:cs typeface="Times New Roman" panose="02020603050405020304" pitchFamily="18" charset="0"/>
              </a:rPr>
              <a:t>	</a:t>
            </a:r>
            <a:endParaRPr dirty="0"/>
          </a:p>
        </p:txBody>
      </p:sp>
      <p:sp>
        <p:nvSpPr>
          <p:cNvPr id="3" name="Rounded Rectangle 2"/>
          <p:cNvSpPr/>
          <p:nvPr/>
        </p:nvSpPr>
        <p:spPr>
          <a:xfrm>
            <a:off x="3048000" y="2266950"/>
            <a:ext cx="34290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33400" y="3790950"/>
            <a:ext cx="2840842" cy="523220"/>
          </a:xfrm>
          <a:prstGeom prst="rect">
            <a:avLst/>
          </a:prstGeom>
          <a:noFill/>
        </p:spPr>
        <p:txBody>
          <a:bodyPr wrap="none" rtlCol="0">
            <a:spAutoFit/>
          </a:bodyPr>
          <a:lstStyle/>
          <a:p>
            <a:r>
              <a:rPr lang="en-US" dirty="0">
                <a:solidFill>
                  <a:schemeClr val="accent3"/>
                </a:solidFill>
              </a:rPr>
              <a:t>Assumed Values,</a:t>
            </a:r>
          </a:p>
          <a:p>
            <a:r>
              <a:rPr lang="en-US" dirty="0">
                <a:solidFill>
                  <a:schemeClr val="accent3"/>
                </a:solidFill>
              </a:rPr>
              <a:t>based on Hydropower production</a:t>
            </a:r>
          </a:p>
        </p:txBody>
      </p:sp>
      <p:cxnSp>
        <p:nvCxnSpPr>
          <p:cNvPr id="6" name="Straight Arrow Connector 5"/>
          <p:cNvCxnSpPr/>
          <p:nvPr/>
        </p:nvCxnSpPr>
        <p:spPr>
          <a:xfrm flipV="1">
            <a:off x="1981200" y="2724150"/>
            <a:ext cx="1066800" cy="10668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200400" y="2800350"/>
            <a:ext cx="3048000" cy="533400"/>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105400" y="4019550"/>
            <a:ext cx="2601994" cy="523220"/>
          </a:xfrm>
          <a:prstGeom prst="rect">
            <a:avLst/>
          </a:prstGeom>
          <a:noFill/>
        </p:spPr>
        <p:txBody>
          <a:bodyPr wrap="none" rtlCol="0">
            <a:spAutoFit/>
          </a:bodyPr>
          <a:lstStyle/>
          <a:p>
            <a:r>
              <a:rPr lang="en-US" dirty="0">
                <a:solidFill>
                  <a:srgbClr val="0070C0"/>
                </a:solidFill>
              </a:rPr>
              <a:t>Data present, but not shown </a:t>
            </a:r>
          </a:p>
          <a:p>
            <a:r>
              <a:rPr lang="en-US" dirty="0">
                <a:solidFill>
                  <a:srgbClr val="0070C0"/>
                </a:solidFill>
              </a:rPr>
              <a:t>because these are series data</a:t>
            </a:r>
          </a:p>
        </p:txBody>
      </p:sp>
      <p:cxnSp>
        <p:nvCxnSpPr>
          <p:cNvPr id="11" name="Straight Arrow Connector 10"/>
          <p:cNvCxnSpPr/>
          <p:nvPr/>
        </p:nvCxnSpPr>
        <p:spPr>
          <a:xfrm flipH="1" flipV="1">
            <a:off x="5715000" y="3333750"/>
            <a:ext cx="6096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7" grpId="0" animBg="1"/>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81000" y="285750"/>
            <a:ext cx="8520600" cy="572700"/>
          </a:xfrm>
          <a:prstGeom prst="rect">
            <a:avLst/>
          </a:prstGeom>
        </p:spPr>
        <p:txBody>
          <a:bodyPr lIns="91425" tIns="91425" rIns="91425" bIns="91425" anchor="t" anchorCtr="0">
            <a:noAutofit/>
          </a:bodyPr>
          <a:lstStyle/>
          <a:p>
            <a:pPr lvl="0" algn="l">
              <a:spcBef>
                <a:spcPts val="0"/>
              </a:spcBef>
              <a:buNone/>
            </a:pPr>
            <a:r>
              <a:rPr lang="en" dirty="0"/>
              <a:t>Assumptions</a:t>
            </a:r>
          </a:p>
        </p:txBody>
      </p:sp>
      <p:sp>
        <p:nvSpPr>
          <p:cNvPr id="121" name="Shape 121"/>
          <p:cNvSpPr txBox="1">
            <a:spLocks noGrp="1"/>
          </p:cNvSpPr>
          <p:nvPr>
            <p:ph type="body" idx="1"/>
          </p:nvPr>
        </p:nvSpPr>
        <p:spPr>
          <a:xfrm>
            <a:off x="1094175" y="1210500"/>
            <a:ext cx="7606500" cy="3575400"/>
          </a:xfrm>
          <a:prstGeom prst="rect">
            <a:avLst/>
          </a:prstGeom>
        </p:spPr>
        <p:txBody>
          <a:bodyPr lIns="91425" tIns="91425" rIns="91425" bIns="91425" anchor="t" anchorCtr="0">
            <a:noAutofit/>
          </a:bodyPr>
          <a:lstStyle/>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Tailwater elevations, to match real power production potential.  </a:t>
            </a:r>
          </a:p>
          <a:p>
            <a:pPr marL="1314450" lvl="1" rtl="0">
              <a:lnSpc>
                <a:spcPct val="100000"/>
              </a:lnSpc>
              <a:spcBef>
                <a:spcPts val="0"/>
              </a:spcBef>
              <a:spcAft>
                <a:spcPts val="0"/>
              </a:spcAft>
              <a:buClr>
                <a:srgbClr val="000000"/>
              </a:buClr>
              <a:buFont typeface="Wingdings" panose="05000000000000000000" pitchFamily="2" charset="2"/>
              <a:buChar char="q"/>
            </a:pPr>
            <a:endParaRPr lang="en" dirty="0">
              <a:solidFill>
                <a:srgbClr val="000000"/>
              </a:solidFill>
            </a:endParaRPr>
          </a:p>
          <a:p>
            <a:pPr marL="1314450" lvl="1" rtl="0">
              <a:lnSpc>
                <a:spcPct val="100000"/>
              </a:lnSpc>
              <a:spcBef>
                <a:spcPts val="0"/>
              </a:spcBef>
              <a:spcAft>
                <a:spcPts val="0"/>
              </a:spcAft>
              <a:buClr>
                <a:srgbClr val="000000"/>
              </a:buClr>
              <a:buFont typeface="Wingdings" panose="05000000000000000000" pitchFamily="2" charset="2"/>
              <a:buChar char="q"/>
            </a:pPr>
            <a:endParaRPr lang="en" dirty="0">
              <a:solidFill>
                <a:srgbClr val="000000"/>
              </a:solidFill>
            </a:endParaRPr>
          </a:p>
          <a:p>
            <a:pPr marL="1314450" lvl="1" rtl="0">
              <a:lnSpc>
                <a:spcPct val="100000"/>
              </a:lnSpc>
              <a:spcBef>
                <a:spcPts val="0"/>
              </a:spcBef>
              <a:spcAft>
                <a:spcPts val="0"/>
              </a:spcAft>
              <a:buClr>
                <a:srgbClr val="000000"/>
              </a:buClr>
              <a:buFont typeface="Wingdings" panose="05000000000000000000" pitchFamily="2" charset="2"/>
              <a:buChar char="q"/>
            </a:pPr>
            <a:endParaRPr dirty="0">
              <a:solidFill>
                <a:srgbClr val="000000"/>
              </a:solidFill>
            </a:endParaRP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Excluded multiple demand sites</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US" dirty="0">
                <a:solidFill>
                  <a:srgbClr val="000000"/>
                </a:solidFill>
              </a:rPr>
              <a:t>Due</a:t>
            </a:r>
            <a:r>
              <a:rPr lang="en" dirty="0">
                <a:solidFill>
                  <a:srgbClr val="000000"/>
                </a:solidFill>
              </a:rPr>
              <a:t> to inadequate data</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Evaporation rate assumed same for the three reservoirs</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Because they are close to each other</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Volume- Elevation curve</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Assumed based on other reservoir data</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Water rights</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chemeClr val="tx1"/>
                </a:solidFill>
              </a:rPr>
              <a:t>Refil and and drawdown period: Dec-March, and Drawdown April-Nov</a:t>
            </a:r>
          </a:p>
          <a:p>
            <a:pPr marL="514350" lvl="0" indent="-28575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Headflow</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Assumed the same headflow for bear river, as class model</a:t>
            </a:r>
          </a:p>
          <a:p>
            <a:pPr marL="1371600" lvl="1" indent="-228600" rtl="0">
              <a:lnSpc>
                <a:spcPct val="100000"/>
              </a:lnSpc>
              <a:spcBef>
                <a:spcPts val="0"/>
              </a:spcBef>
              <a:spcAft>
                <a:spcPts val="0"/>
              </a:spcAft>
              <a:buClr>
                <a:srgbClr val="000000"/>
              </a:buClr>
              <a:buFont typeface="Wingdings" panose="05000000000000000000" pitchFamily="2" charset="2"/>
              <a:buChar char="q"/>
            </a:pPr>
            <a:r>
              <a:rPr lang="en" dirty="0">
                <a:solidFill>
                  <a:srgbClr val="000000"/>
                </a:solidFill>
              </a:rPr>
              <a:t>Neglected the diversion and inflow of water in between the reaches</a:t>
            </a:r>
          </a:p>
          <a:p>
            <a:pPr marL="0" lvl="0" indent="0" rtl="0">
              <a:lnSpc>
                <a:spcPct val="100000"/>
              </a:lnSpc>
              <a:spcBef>
                <a:spcPts val="0"/>
              </a:spcBef>
              <a:spcAft>
                <a:spcPts val="0"/>
              </a:spcAft>
              <a:buNone/>
            </a:pPr>
            <a:endParaRPr dirty="0">
              <a:solidFill>
                <a:srgbClr val="000000"/>
              </a:solidFill>
            </a:endParaRPr>
          </a:p>
          <a:p>
            <a:pPr marL="0" lvl="0" indent="0">
              <a:spcBef>
                <a:spcPts val="0"/>
              </a:spcBef>
              <a:buNone/>
            </a:pPr>
            <a:endParaRPr dirty="0"/>
          </a:p>
        </p:txBody>
      </p:sp>
      <p:pic>
        <p:nvPicPr>
          <p:cNvPr id="122" name="Shape 122"/>
          <p:cNvPicPr preferRelativeResize="0"/>
          <p:nvPr/>
        </p:nvPicPr>
        <p:blipFill>
          <a:blip r:embed="rId3">
            <a:alphaModFix/>
          </a:blip>
          <a:stretch>
            <a:fillRect/>
          </a:stretch>
        </p:blipFill>
        <p:spPr>
          <a:xfrm>
            <a:off x="1669586" y="1562896"/>
            <a:ext cx="2661750" cy="415174"/>
          </a:xfrm>
          <a:prstGeom prst="rect">
            <a:avLst/>
          </a:prstGeom>
          <a:noFill/>
          <a:ln>
            <a:noFill/>
          </a:ln>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1">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04800" y="133350"/>
            <a:ext cx="5181600" cy="648900"/>
          </a:xfrm>
          <a:prstGeom prst="rect">
            <a:avLst/>
          </a:prstGeom>
        </p:spPr>
        <p:txBody>
          <a:bodyPr lIns="91425" tIns="91425" rIns="91425" bIns="91425" anchor="t" anchorCtr="0">
            <a:noAutofit/>
          </a:bodyPr>
          <a:lstStyle/>
          <a:p>
            <a:pPr lvl="0">
              <a:spcBef>
                <a:spcPts val="0"/>
              </a:spcBef>
              <a:buNone/>
            </a:pPr>
            <a:r>
              <a:rPr lang="en" dirty="0"/>
              <a:t>Scenarios: </a:t>
            </a:r>
            <a:r>
              <a:rPr lang="en" sz="1800" dirty="0"/>
              <a:t>Testing Elements</a:t>
            </a:r>
          </a:p>
        </p:txBody>
      </p:sp>
      <p:sp>
        <p:nvSpPr>
          <p:cNvPr id="128" name="Shape 128"/>
          <p:cNvSpPr txBox="1">
            <a:spLocks noGrp="1"/>
          </p:cNvSpPr>
          <p:nvPr>
            <p:ph type="body" idx="1"/>
          </p:nvPr>
        </p:nvSpPr>
        <p:spPr>
          <a:xfrm>
            <a:off x="152400" y="1200150"/>
            <a:ext cx="8799300" cy="3086100"/>
          </a:xfrm>
          <a:prstGeom prst="rect">
            <a:avLst/>
          </a:prstGeom>
        </p:spPr>
        <p:txBody>
          <a:bodyPr lIns="91425" tIns="91425" rIns="91425" bIns="91425" anchor="t" anchorCtr="0">
            <a:noAutofit/>
          </a:bodyPr>
          <a:lstStyle/>
          <a:p>
            <a:pPr marL="514350" indent="-285750">
              <a:buFont typeface="Wingdings" panose="05000000000000000000" pitchFamily="2" charset="2"/>
              <a:buChar char="q"/>
            </a:pPr>
            <a:r>
              <a:rPr lang="en" sz="1800" dirty="0"/>
              <a:t>Priority Number</a:t>
            </a:r>
          </a:p>
          <a:p>
            <a:pPr marL="857250" lvl="1" indent="-285750">
              <a:buSzPct val="100000"/>
              <a:buFont typeface="Wingdings" panose="05000000000000000000" pitchFamily="2" charset="2"/>
              <a:buChar char="q"/>
            </a:pPr>
            <a:r>
              <a:rPr lang="en" sz="1400" dirty="0"/>
              <a:t>3 scenarios.  Testing high (1), low (99), and monthly change</a:t>
            </a:r>
          </a:p>
          <a:p>
            <a:pPr marL="514350" indent="-285750">
              <a:buFont typeface="Wingdings" panose="05000000000000000000" pitchFamily="2" charset="2"/>
              <a:buChar char="q"/>
            </a:pPr>
            <a:r>
              <a:rPr lang="en" sz="1800" dirty="0"/>
              <a:t>Top of Inactive</a:t>
            </a:r>
          </a:p>
          <a:p>
            <a:pPr marL="857250" lvl="1" indent="-285750">
              <a:buSzPct val="100000"/>
              <a:buFont typeface="Wingdings" panose="05000000000000000000" pitchFamily="2" charset="2"/>
              <a:buChar char="q"/>
            </a:pPr>
            <a:r>
              <a:rPr lang="en" sz="1400" dirty="0"/>
              <a:t>5 scenarios.  Each set to a lower volume level starting with capacity</a:t>
            </a:r>
            <a:r>
              <a:rPr lang="en" sz="1800" dirty="0"/>
              <a:t>.</a:t>
            </a:r>
          </a:p>
          <a:p>
            <a:pPr marL="514350" indent="-285750">
              <a:buFont typeface="Wingdings" panose="05000000000000000000" pitchFamily="2" charset="2"/>
              <a:buChar char="q"/>
            </a:pPr>
            <a:r>
              <a:rPr lang="en" sz="1800" dirty="0"/>
              <a:t>Top of Buffer and Buffer Coefficient</a:t>
            </a:r>
          </a:p>
          <a:p>
            <a:pPr marL="857250" lvl="1" indent="-285750">
              <a:buSzPct val="100000"/>
              <a:buFont typeface="Wingdings" panose="05000000000000000000" pitchFamily="2" charset="2"/>
              <a:buChar char="q"/>
            </a:pPr>
            <a:r>
              <a:rPr lang="en" sz="1400" dirty="0"/>
              <a:t>25 scenarios.  Each set to a lower volume level starting with capacity.</a:t>
            </a:r>
          </a:p>
          <a:p>
            <a:pPr marL="857250" lvl="1" indent="-285750">
              <a:buSzPct val="100000"/>
              <a:buFont typeface="Wingdings" panose="05000000000000000000" pitchFamily="2" charset="2"/>
              <a:buChar char="q"/>
            </a:pPr>
            <a:r>
              <a:rPr lang="en" sz="1400" dirty="0"/>
              <a:t>Buffer Coefficient Range (1.0, 0.75, 0.50, 0.25, 0.10)</a:t>
            </a:r>
          </a:p>
          <a:p>
            <a:pPr marL="514350" indent="-285750">
              <a:spcAft>
                <a:spcPts val="1600"/>
              </a:spcAft>
              <a:buFont typeface="Wingdings" panose="05000000000000000000" pitchFamily="2" charset="2"/>
              <a:buChar char="q"/>
            </a:pPr>
            <a:r>
              <a:rPr lang="en" sz="1800" dirty="0"/>
              <a:t>Solution Alternatives</a:t>
            </a:r>
          </a:p>
          <a:p>
            <a:pPr marL="857250" lvl="2" indent="-285750">
              <a:spcAft>
                <a:spcPts val="1600"/>
              </a:spcAft>
              <a:buFont typeface="Wingdings" panose="05000000000000000000" pitchFamily="2" charset="2"/>
              <a:buChar char="q"/>
            </a:pPr>
            <a:r>
              <a:rPr lang="en" sz="1250" dirty="0"/>
              <a:t>3 scenarios.  Looking to </a:t>
            </a:r>
            <a:r>
              <a:rPr lang="en" sz="1250" b="1" dirty="0"/>
              <a:t>1) </a:t>
            </a:r>
            <a:r>
              <a:rPr lang="en" sz="1250" dirty="0"/>
              <a:t>Max Hydropower, </a:t>
            </a:r>
            <a:r>
              <a:rPr lang="en" sz="1250" b="1" dirty="0"/>
              <a:t>2) </a:t>
            </a:r>
            <a:r>
              <a:rPr lang="en" sz="1250" dirty="0"/>
              <a:t>Min Unmet Water Demand, </a:t>
            </a:r>
            <a:r>
              <a:rPr lang="en" sz="1250" b="1" dirty="0"/>
              <a:t>3) </a:t>
            </a:r>
            <a:r>
              <a:rPr lang="en" sz="1250" dirty="0"/>
              <a:t>Tester favorite</a:t>
            </a:r>
          </a:p>
        </p:txBody>
      </p:sp>
      <p:pic>
        <p:nvPicPr>
          <p:cNvPr id="129" name="Shape 129"/>
          <p:cNvPicPr preferRelativeResize="0"/>
          <p:nvPr/>
        </p:nvPicPr>
        <p:blipFill>
          <a:blip r:embed="rId3">
            <a:alphaModFix/>
          </a:blip>
          <a:stretch>
            <a:fillRect/>
          </a:stretch>
        </p:blipFill>
        <p:spPr>
          <a:xfrm>
            <a:off x="6172200" y="1352550"/>
            <a:ext cx="2830367" cy="1858551"/>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324</TotalTime>
  <Words>941</Words>
  <Application>Microsoft Office PowerPoint</Application>
  <PresentationFormat>On-screen Show (16:9)</PresentationFormat>
  <Paragraphs>159</Paragraphs>
  <Slides>18</Slides>
  <Notes>18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Verdana</vt:lpstr>
      <vt:lpstr>Wingdings</vt:lpstr>
      <vt:lpstr>Arial</vt:lpstr>
      <vt:lpstr>Gill Sans MT</vt:lpstr>
      <vt:lpstr>Source Code Pro</vt:lpstr>
      <vt:lpstr>Times New Roman</vt:lpstr>
      <vt:lpstr>Parcel</vt:lpstr>
      <vt:lpstr>  Evaluating Reservoir Operation Rules to Improve Hydropower Production and Reduce Unmet Water Demands: A case study in the Bear River Basin Using the Water Evaluation and Planning (WEAP) System </vt:lpstr>
      <vt:lpstr>Presentation Outline</vt:lpstr>
      <vt:lpstr>Introduction: Stakeholder</vt:lpstr>
      <vt:lpstr>Introduction: Demand Sites</vt:lpstr>
      <vt:lpstr>Introduction: Problem Description</vt:lpstr>
      <vt:lpstr>Objectives  Evaluate and recommend the reservoirs operational policies to..  Improve hydropower generation, and  Decrease unmet water demand for downstream users. </vt:lpstr>
      <vt:lpstr>Model Description (Reference Scenario)</vt:lpstr>
      <vt:lpstr>Assumptions</vt:lpstr>
      <vt:lpstr>Scenarios: Testing Elements</vt:lpstr>
      <vt:lpstr>Scenarios: Priority Number Results</vt:lpstr>
      <vt:lpstr>Scenarios:  Top of Inactive Results</vt:lpstr>
      <vt:lpstr>Scenarios:  Top of Buffer &amp; Buffer Coefficient Results</vt:lpstr>
      <vt:lpstr>Scenarios:  Top of Buffer &amp; Buffer Coefficient Results (CONT’D) </vt:lpstr>
      <vt:lpstr>Scenarios:  Solution Alternative Results</vt:lpstr>
      <vt:lpstr>Quick shout out to Other Groups Performance Metrics to our Solution Alternatives</vt:lpstr>
      <vt:lpstr>Quick shout out to Other Groups Performance Metrics to our Solution Alternatives</vt:lpstr>
      <vt:lpstr>Discussion &amp; 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Reservoir Operation Rules to Improve Hydropower Production and Reduce Unmet Water Demands in the Bear River Basin Using the Water Evaluation and Planning (WEAP) System</dc:title>
  <dc:creator>Prasanna Dahal</dc:creator>
  <cp:lastModifiedBy>Ryan James</cp:lastModifiedBy>
  <cp:revision>64</cp:revision>
  <dcterms:modified xsi:type="dcterms:W3CDTF">2016-04-29T21:57:14Z</dcterms:modified>
</cp:coreProperties>
</file>