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5" r:id="rId3"/>
    <p:sldId id="257" r:id="rId4"/>
    <p:sldId id="258" r:id="rId5"/>
    <p:sldId id="260" r:id="rId6"/>
    <p:sldId id="278" r:id="rId7"/>
    <p:sldId id="261" r:id="rId8"/>
    <p:sldId id="277" r:id="rId9"/>
    <p:sldId id="262" r:id="rId10"/>
    <p:sldId id="276" r:id="rId11"/>
    <p:sldId id="263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5" r:id="rId20"/>
    <p:sldId id="269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/>
              <a:t>Reliability and Resiliency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Reference</c:v>
                </c:pt>
                <c:pt idx="1">
                  <c:v>Reduced Demand</c:v>
                </c:pt>
                <c:pt idx="2">
                  <c:v>Above Cutler</c:v>
                </c:pt>
                <c:pt idx="3">
                  <c:v>Reduced Demand &amp; Above Cutler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82.72</c:v>
                </c:pt>
                <c:pt idx="1">
                  <c:v>82.72</c:v>
                </c:pt>
                <c:pt idx="2">
                  <c:v>87.6</c:v>
                </c:pt>
                <c:pt idx="3">
                  <c:v>88.01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E5-4608-B955-A0B46B3DC7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Resiliency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Reference</c:v>
                </c:pt>
                <c:pt idx="1">
                  <c:v>Reduced Demand</c:v>
                </c:pt>
                <c:pt idx="2">
                  <c:v>Above Cutler</c:v>
                </c:pt>
                <c:pt idx="3">
                  <c:v>Reduced Demand &amp; Above Cutler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22.35</c:v>
                </c:pt>
                <c:pt idx="1">
                  <c:v>22.35</c:v>
                </c:pt>
                <c:pt idx="2">
                  <c:v>23.23</c:v>
                </c:pt>
                <c:pt idx="3">
                  <c:v>27.12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9E5-4608-B955-A0B46B3DC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199472"/>
        <c:axId val="237209264"/>
      </c:barChart>
      <c:catAx>
        <c:axId val="23719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09264"/>
        <c:crosses val="autoZero"/>
        <c:auto val="1"/>
        <c:lblAlgn val="ctr"/>
        <c:lblOffset val="100"/>
        <c:noMultiLvlLbl val="0"/>
      </c:catAx>
      <c:valAx>
        <c:axId val="23720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9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Vulnerability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Vulnerability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Reference</c:v>
                </c:pt>
                <c:pt idx="1">
                  <c:v>Reduced Demand</c:v>
                </c:pt>
                <c:pt idx="2">
                  <c:v>Above Cutler Reservoir</c:v>
                </c:pt>
                <c:pt idx="3">
                  <c:v>Reduced Demand &amp; Above Cutler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1393.59</c:v>
                </c:pt>
                <c:pt idx="1">
                  <c:v>1071.46</c:v>
                </c:pt>
                <c:pt idx="2">
                  <c:v>1360.78</c:v>
                </c:pt>
                <c:pt idx="3">
                  <c:v>1064.32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A0-4C76-81D6-7F9697516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208720"/>
        <c:axId val="237206544"/>
      </c:barChart>
      <c:catAx>
        <c:axId val="237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06544"/>
        <c:crosses val="autoZero"/>
        <c:auto val="1"/>
        <c:lblAlgn val="ctr"/>
        <c:lblOffset val="100"/>
        <c:noMultiLvlLbl val="0"/>
      </c:catAx>
      <c:valAx>
        <c:axId val="23720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1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0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1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1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terrights.utah.gov/cgi-bin/wuseview.exe?Modinfo=Pwsview&amp;SYSTEM_ID=1112" TargetMode="External"/><Relationship Id="rId2" Type="http://schemas.openxmlformats.org/officeDocument/2006/relationships/hyperlink" Target="http://www.loganutah.org/document_center/.../Water%20Conservati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gan,_Uta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Logan City municipal water modeling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68326"/>
          </a:xfrm>
        </p:spPr>
        <p:txBody>
          <a:bodyPr>
            <a:normAutofit/>
          </a:bodyPr>
          <a:lstStyle/>
          <a:p>
            <a:r>
              <a:rPr lang="en-US" dirty="0"/>
              <a:t>Prepared by: Muhammad Imran</a:t>
            </a:r>
          </a:p>
          <a:p>
            <a:r>
              <a:rPr lang="en-US" dirty="0"/>
              <a:t>                </a:t>
            </a:r>
            <a:r>
              <a:rPr lang="en-US" dirty="0" err="1"/>
              <a:t>Nour</a:t>
            </a:r>
            <a:r>
              <a:rPr lang="en-US" dirty="0"/>
              <a:t> </a:t>
            </a:r>
            <a:r>
              <a:rPr lang="en-US" dirty="0" err="1" smtClean="0"/>
              <a:t>Atallah</a:t>
            </a:r>
            <a:endParaRPr lang="en-US" dirty="0" smtClean="0"/>
          </a:p>
          <a:p>
            <a:r>
              <a:rPr lang="en-US" dirty="0" smtClean="0"/>
              <a:t>Instructor: Dr. David Rosenberg</a:t>
            </a:r>
          </a:p>
          <a:p>
            <a:r>
              <a:rPr lang="en-US" dirty="0" smtClean="0"/>
              <a:t>CEE-6490 River Basin Planning</a:t>
            </a:r>
          </a:p>
          <a:p>
            <a:r>
              <a:rPr lang="en-US" dirty="0" smtClean="0"/>
              <a:t>04-28-2016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7720"/>
          </a:xfrm>
        </p:spPr>
        <p:txBody>
          <a:bodyPr>
            <a:normAutofit/>
          </a:bodyPr>
          <a:lstStyle/>
          <a:p>
            <a:r>
              <a:rPr lang="en-US" sz="3600" dirty="0"/>
              <a:t>WEAP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160" y="1417320"/>
            <a:ext cx="6913809" cy="4678680"/>
          </a:xfrm>
        </p:spPr>
      </p:pic>
    </p:spTree>
    <p:extLst>
      <p:ext uri="{BB962C8B-B14F-4D97-AF65-F5344CB8AC3E}">
        <p14:creationId xmlns:p14="http://schemas.microsoft.com/office/powerpoint/2010/main" val="11871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Alternatives Evaluation (WEAP Outputs)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0057"/>
              </p:ext>
            </p:extLst>
          </p:nvPr>
        </p:nvGraphicFramePr>
        <p:xfrm>
          <a:off x="1143000" y="2057400"/>
          <a:ext cx="987266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060">
                  <a:extLst>
                    <a:ext uri="{9D8B030D-6E8A-4147-A177-3AD203B41FA5}">
                      <a16:colId xmlns:a16="http://schemas.microsoft.com/office/drawing/2014/main" xmlns="" val="1852265572"/>
                    </a:ext>
                  </a:extLst>
                </a:gridCol>
                <a:gridCol w="2170272">
                  <a:extLst>
                    <a:ext uri="{9D8B030D-6E8A-4147-A177-3AD203B41FA5}">
                      <a16:colId xmlns:a16="http://schemas.microsoft.com/office/drawing/2014/main" xmlns="" val="53144439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xmlns="" val="4015430184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xmlns="" val="413631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Scenario/Indicator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Reliability (%)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Resiliency (%)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Vulnerability (AF)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247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1,393.59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5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1,071.46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35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Above Cutler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1,360.78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678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Above Cutler and 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1,064.32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088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348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4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Evaluation Relative to Reference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471393"/>
              </p:ext>
            </p:extLst>
          </p:nvPr>
        </p:nvGraphicFramePr>
        <p:xfrm>
          <a:off x="1143000" y="2057400"/>
          <a:ext cx="987266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xmlns="" val="726416014"/>
                    </a:ext>
                  </a:extLst>
                </a:gridCol>
                <a:gridCol w="2215992">
                  <a:extLst>
                    <a:ext uri="{9D8B030D-6E8A-4147-A177-3AD203B41FA5}">
                      <a16:colId xmlns:a16="http://schemas.microsoft.com/office/drawing/2014/main" xmlns="" val="3179094168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xmlns="" val="552342673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xmlns="" val="51759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Scenario/Indicator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Reliability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Resiliency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Vulnerability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254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65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273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Above Cutler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0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Above Cutler and 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4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881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3440"/>
          </a:xfrm>
        </p:spPr>
        <p:txBody>
          <a:bodyPr>
            <a:normAutofit/>
          </a:bodyPr>
          <a:lstStyle/>
          <a:p>
            <a:r>
              <a:rPr lang="en-US" sz="3600" dirty="0"/>
              <a:t>Alternative Evaluation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546799"/>
              </p:ext>
            </p:extLst>
          </p:nvPr>
        </p:nvGraphicFramePr>
        <p:xfrm>
          <a:off x="845820" y="1645920"/>
          <a:ext cx="10169843" cy="461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5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0560"/>
          </a:xfrm>
        </p:spPr>
        <p:txBody>
          <a:bodyPr>
            <a:normAutofit/>
          </a:bodyPr>
          <a:lstStyle/>
          <a:p>
            <a:r>
              <a:rPr lang="en-US" sz="3600" dirty="0"/>
              <a:t>Alternative Evaluation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83187"/>
              </p:ext>
            </p:extLst>
          </p:nvPr>
        </p:nvGraphicFramePr>
        <p:xfrm>
          <a:off x="1143000" y="1280160"/>
          <a:ext cx="9872663" cy="48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3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Alternative Evaluation (Unmet Demand)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26905"/>
              </p:ext>
            </p:extLst>
          </p:nvPr>
        </p:nvGraphicFramePr>
        <p:xfrm>
          <a:off x="754380" y="2057400"/>
          <a:ext cx="10698480" cy="30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xmlns="" val="46889632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260736005"/>
                    </a:ext>
                  </a:extLst>
                </a:gridCol>
                <a:gridCol w="720308">
                  <a:extLst>
                    <a:ext uri="{9D8B030D-6E8A-4147-A177-3AD203B41FA5}">
                      <a16:colId xmlns:a16="http://schemas.microsoft.com/office/drawing/2014/main" xmlns="" val="705308394"/>
                    </a:ext>
                  </a:extLst>
                </a:gridCol>
                <a:gridCol w="711237">
                  <a:extLst>
                    <a:ext uri="{9D8B030D-6E8A-4147-A177-3AD203B41FA5}">
                      <a16:colId xmlns:a16="http://schemas.microsoft.com/office/drawing/2014/main" xmlns="" val="3196392712"/>
                    </a:ext>
                  </a:extLst>
                </a:gridCol>
                <a:gridCol w="665837">
                  <a:extLst>
                    <a:ext uri="{9D8B030D-6E8A-4147-A177-3AD203B41FA5}">
                      <a16:colId xmlns:a16="http://schemas.microsoft.com/office/drawing/2014/main" xmlns="" val="70984838"/>
                    </a:ext>
                  </a:extLst>
                </a:gridCol>
                <a:gridCol w="680971">
                  <a:extLst>
                    <a:ext uri="{9D8B030D-6E8A-4147-A177-3AD203B41FA5}">
                      <a16:colId xmlns:a16="http://schemas.microsoft.com/office/drawing/2014/main" xmlns="" val="375501507"/>
                    </a:ext>
                  </a:extLst>
                </a:gridCol>
                <a:gridCol w="696103">
                  <a:extLst>
                    <a:ext uri="{9D8B030D-6E8A-4147-A177-3AD203B41FA5}">
                      <a16:colId xmlns:a16="http://schemas.microsoft.com/office/drawing/2014/main" xmlns="" val="3883587533"/>
                    </a:ext>
                  </a:extLst>
                </a:gridCol>
                <a:gridCol w="665838">
                  <a:extLst>
                    <a:ext uri="{9D8B030D-6E8A-4147-A177-3AD203B41FA5}">
                      <a16:colId xmlns:a16="http://schemas.microsoft.com/office/drawing/2014/main" xmlns="" val="25247172"/>
                    </a:ext>
                  </a:extLst>
                </a:gridCol>
                <a:gridCol w="711236">
                  <a:extLst>
                    <a:ext uri="{9D8B030D-6E8A-4147-A177-3AD203B41FA5}">
                      <a16:colId xmlns:a16="http://schemas.microsoft.com/office/drawing/2014/main" xmlns="" val="2965553122"/>
                    </a:ext>
                  </a:extLst>
                </a:gridCol>
                <a:gridCol w="741501">
                  <a:extLst>
                    <a:ext uri="{9D8B030D-6E8A-4147-A177-3AD203B41FA5}">
                      <a16:colId xmlns:a16="http://schemas.microsoft.com/office/drawing/2014/main" xmlns="" val="1816290681"/>
                    </a:ext>
                  </a:extLst>
                </a:gridCol>
                <a:gridCol w="680971">
                  <a:extLst>
                    <a:ext uri="{9D8B030D-6E8A-4147-A177-3AD203B41FA5}">
                      <a16:colId xmlns:a16="http://schemas.microsoft.com/office/drawing/2014/main" xmlns="" val="3051388528"/>
                    </a:ext>
                  </a:extLst>
                </a:gridCol>
                <a:gridCol w="680971">
                  <a:extLst>
                    <a:ext uri="{9D8B030D-6E8A-4147-A177-3AD203B41FA5}">
                      <a16:colId xmlns:a16="http://schemas.microsoft.com/office/drawing/2014/main" xmlns="" val="3280659447"/>
                    </a:ext>
                  </a:extLst>
                </a:gridCol>
                <a:gridCol w="680267">
                  <a:extLst>
                    <a:ext uri="{9D8B030D-6E8A-4147-A177-3AD203B41FA5}">
                      <a16:colId xmlns:a16="http://schemas.microsoft.com/office/drawing/2014/main" xmlns="" val="1363901207"/>
                    </a:ext>
                  </a:extLst>
                </a:gridCol>
              </a:tblGrid>
              <a:tr h="93626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Feb.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June.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Aug.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9799102"/>
                  </a:ext>
                </a:extLst>
              </a:tr>
              <a:tr h="524306">
                <a:tc>
                  <a:txBody>
                    <a:bodyPr/>
                    <a:lstStyle/>
                    <a:p>
                      <a:r>
                        <a:rPr lang="en-US" sz="22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2503481"/>
                  </a:ext>
                </a:extLst>
              </a:tr>
              <a:tr h="524306">
                <a:tc>
                  <a:txBody>
                    <a:bodyPr/>
                    <a:lstStyle/>
                    <a:p>
                      <a:pPr marL="0" indent="0"/>
                      <a:r>
                        <a:rPr lang="en-US" sz="2200" dirty="0"/>
                        <a:t>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761513"/>
                  </a:ext>
                </a:extLst>
              </a:tr>
              <a:tr h="524306">
                <a:tc>
                  <a:txBody>
                    <a:bodyPr/>
                    <a:lstStyle/>
                    <a:p>
                      <a:pPr marL="0" indent="0"/>
                      <a:r>
                        <a:rPr lang="en-US" sz="2200" dirty="0"/>
                        <a:t>Above Cutler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3424361"/>
                  </a:ext>
                </a:extLst>
              </a:tr>
              <a:tr h="524306">
                <a:tc>
                  <a:txBody>
                    <a:bodyPr/>
                    <a:lstStyle/>
                    <a:p>
                      <a:r>
                        <a:rPr lang="en-US" sz="22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485557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93086" y="5410926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 in AF</a:t>
            </a:r>
          </a:p>
        </p:txBody>
      </p:sp>
    </p:spTree>
    <p:extLst>
      <p:ext uri="{BB962C8B-B14F-4D97-AF65-F5344CB8AC3E}">
        <p14:creationId xmlns:p14="http://schemas.microsoft.com/office/powerpoint/2010/main" val="39161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WEAP Outputs (</a:t>
            </a:r>
            <a:r>
              <a:rPr lang="en-US" sz="3600" dirty="0" smtClean="0"/>
              <a:t>Bear River Canal Company)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075545"/>
              </p:ext>
            </p:extLst>
          </p:nvPr>
        </p:nvGraphicFramePr>
        <p:xfrm>
          <a:off x="1645920" y="2125980"/>
          <a:ext cx="873252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427">
                  <a:extLst>
                    <a:ext uri="{9D8B030D-6E8A-4147-A177-3AD203B41FA5}">
                      <a16:colId xmlns:a16="http://schemas.microsoft.com/office/drawing/2014/main" xmlns="" val="1130312597"/>
                    </a:ext>
                  </a:extLst>
                </a:gridCol>
                <a:gridCol w="1661833">
                  <a:extLst>
                    <a:ext uri="{9D8B030D-6E8A-4147-A177-3AD203B41FA5}">
                      <a16:colId xmlns:a16="http://schemas.microsoft.com/office/drawing/2014/main" xmlns="" val="3342355977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xmlns="" val="2112827439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xmlns="" val="2778020764"/>
                    </a:ext>
                  </a:extLst>
                </a:gridCol>
              </a:tblGrid>
              <a:tr h="9595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Scenario/Indicator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Reliability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Resiliency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Vulnerability (AF)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914612"/>
                  </a:ext>
                </a:extLst>
              </a:tr>
              <a:tr h="537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9,871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27865"/>
                  </a:ext>
                </a:extLst>
              </a:tr>
              <a:tr h="537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9,959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2153313"/>
                  </a:ext>
                </a:extLst>
              </a:tr>
              <a:tr h="537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Above Cutler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8,351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82495"/>
                  </a:ext>
                </a:extLst>
              </a:tr>
              <a:tr h="537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8,351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8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WEAP Outputs (</a:t>
            </a:r>
            <a:r>
              <a:rPr lang="en-US" sz="3600" dirty="0" smtClean="0"/>
              <a:t>Bear River Migratory Bird Refugee)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1582"/>
              </p:ext>
            </p:extLst>
          </p:nvPr>
        </p:nvGraphicFramePr>
        <p:xfrm>
          <a:off x="1143000" y="2057400"/>
          <a:ext cx="10126980" cy="31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477">
                  <a:extLst>
                    <a:ext uri="{9D8B030D-6E8A-4147-A177-3AD203B41FA5}">
                      <a16:colId xmlns:a16="http://schemas.microsoft.com/office/drawing/2014/main" xmlns="" val="281286827"/>
                    </a:ext>
                  </a:extLst>
                </a:gridCol>
                <a:gridCol w="1518315">
                  <a:extLst>
                    <a:ext uri="{9D8B030D-6E8A-4147-A177-3AD203B41FA5}">
                      <a16:colId xmlns:a16="http://schemas.microsoft.com/office/drawing/2014/main" xmlns="" val="1157656569"/>
                    </a:ext>
                  </a:extLst>
                </a:gridCol>
                <a:gridCol w="1774203">
                  <a:extLst>
                    <a:ext uri="{9D8B030D-6E8A-4147-A177-3AD203B41FA5}">
                      <a16:colId xmlns:a16="http://schemas.microsoft.com/office/drawing/2014/main" xmlns="" val="1379444588"/>
                    </a:ext>
                  </a:extLst>
                </a:gridCol>
                <a:gridCol w="1965238">
                  <a:extLst>
                    <a:ext uri="{9D8B030D-6E8A-4147-A177-3AD203B41FA5}">
                      <a16:colId xmlns:a16="http://schemas.microsoft.com/office/drawing/2014/main" xmlns="" val="151212614"/>
                    </a:ext>
                  </a:extLst>
                </a:gridCol>
                <a:gridCol w="2336747">
                  <a:extLst>
                    <a:ext uri="{9D8B030D-6E8A-4147-A177-3AD203B41FA5}">
                      <a16:colId xmlns:a16="http://schemas.microsoft.com/office/drawing/2014/main" xmlns="" val="247938781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Scenario/Indicator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Reliability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Resiliency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Vulnerability (AF)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Monthly Bird Use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0205107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25,326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88.29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4917856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25,359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88.43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605988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Above Cutler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23,682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908319"/>
                  </a:ext>
                </a:extLst>
              </a:tr>
              <a:tr h="5413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23,836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356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0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WEAP Outputs (Pacific Corp)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28341"/>
              </p:ext>
            </p:extLst>
          </p:nvPr>
        </p:nvGraphicFramePr>
        <p:xfrm>
          <a:off x="1143000" y="2057400"/>
          <a:ext cx="9872664" cy="3154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xmlns="" val="1532324328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xmlns="" val="234468049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xmlns="" val="2882357375"/>
                    </a:ext>
                  </a:extLst>
                </a:gridCol>
              </a:tblGrid>
              <a:tr h="1456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Scenario/Indicator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Annual Avg. Unmet Demand</a:t>
                      </a:r>
                      <a:r>
                        <a:rPr lang="en-US" sz="2200" baseline="0" dirty="0"/>
                        <a:t> Relative to Reference (%)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Annual Avg. Power</a:t>
                      </a:r>
                      <a:r>
                        <a:rPr lang="en-US" sz="2200" baseline="0" dirty="0"/>
                        <a:t> Generated Relative to Reference (MW)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6118074"/>
                  </a:ext>
                </a:extLst>
              </a:tr>
              <a:tr h="566225">
                <a:tc>
                  <a:txBody>
                    <a:bodyPr/>
                    <a:lstStyle/>
                    <a:p>
                      <a:r>
                        <a:rPr lang="en-US" sz="2200" dirty="0"/>
                        <a:t>Reduced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4940237"/>
                  </a:ext>
                </a:extLst>
              </a:tr>
              <a:tr h="566225">
                <a:tc>
                  <a:txBody>
                    <a:bodyPr/>
                    <a:lstStyle/>
                    <a:p>
                      <a:r>
                        <a:rPr lang="en-US" sz="2200" dirty="0"/>
                        <a:t>Above Cutler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+161.5%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0762968"/>
                  </a:ext>
                </a:extLst>
              </a:tr>
              <a:tr h="566225">
                <a:tc>
                  <a:txBody>
                    <a:bodyPr/>
                    <a:lstStyle/>
                    <a:p>
                      <a:r>
                        <a:rPr lang="en-US" sz="22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+170%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8425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1445" y="5481319"/>
            <a:ext cx="144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+: Excess</a:t>
            </a:r>
          </a:p>
          <a:p>
            <a:r>
              <a:rPr lang="en-US" dirty="0"/>
              <a:t>- : Deficit</a:t>
            </a:r>
          </a:p>
        </p:txBody>
      </p:sp>
    </p:spTree>
    <p:extLst>
      <p:ext uri="{BB962C8B-B14F-4D97-AF65-F5344CB8AC3E}">
        <p14:creationId xmlns:p14="http://schemas.microsoft.com/office/powerpoint/2010/main" val="13705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6280"/>
          </a:xfrm>
        </p:spPr>
        <p:txBody>
          <a:bodyPr>
            <a:normAutofit/>
          </a:bodyPr>
          <a:lstStyle/>
          <a:p>
            <a:r>
              <a:rPr lang="en-US" sz="3600" dirty="0"/>
              <a:t>Overall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647174"/>
              </p:ext>
            </p:extLst>
          </p:nvPr>
        </p:nvGraphicFramePr>
        <p:xfrm>
          <a:off x="1143000" y="2057400"/>
          <a:ext cx="10447019" cy="354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xmlns="" val="2315766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18331275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407456634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44557347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xmlns="" val="370273995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42654932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xmlns="" val="17212802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835423385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xmlns="" val="605191783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xmlns="" val="1092930572"/>
                    </a:ext>
                  </a:extLst>
                </a:gridCol>
              </a:tblGrid>
              <a:tr h="5556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Stakeholder/Indicator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Reliability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Resiliency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Vulnerability (AF)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2146976"/>
                  </a:ext>
                </a:extLst>
              </a:tr>
              <a:tr h="5556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1"/>
                          </a:solidFill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7979430"/>
                  </a:ext>
                </a:extLst>
              </a:tr>
              <a:tr h="5556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1"/>
                          </a:solidFill>
                        </a:rPr>
                        <a:t>Logan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1,071.5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1,360.8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1,064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1848855"/>
                  </a:ext>
                </a:extLst>
              </a:tr>
              <a:tr h="5556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1"/>
                          </a:solidFill>
                        </a:rPr>
                        <a:t>BRCC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9,959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8,351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8,351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2092554"/>
                  </a:ext>
                </a:extLst>
              </a:tr>
              <a:tr h="5556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1"/>
                          </a:solidFill>
                        </a:rPr>
                        <a:t>BRMBR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25,359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23,682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23,836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294904"/>
                  </a:ext>
                </a:extLst>
              </a:tr>
              <a:tr h="5556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1"/>
                          </a:solidFill>
                        </a:rPr>
                        <a:t>Avg.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12,130</a:t>
                      </a:r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11,131</a:t>
                      </a:r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11,084</a:t>
                      </a:r>
                      <a:endParaRPr lang="en-US" sz="2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627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33657" y="864215"/>
            <a:ext cx="358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: Reduced Demand Scenario</a:t>
            </a:r>
          </a:p>
          <a:p>
            <a:r>
              <a:rPr lang="en-US" dirty="0"/>
              <a:t>2 : Above Cutler Reservoir </a:t>
            </a:r>
            <a:r>
              <a:rPr lang="en-US" dirty="0" smtClean="0"/>
              <a:t>Scenario</a:t>
            </a:r>
            <a:endParaRPr lang="en-US" dirty="0"/>
          </a:p>
          <a:p>
            <a:r>
              <a:rPr lang="en-US" dirty="0" smtClean="0"/>
              <a:t>3 </a:t>
            </a:r>
            <a:r>
              <a:rPr lang="en-US" dirty="0"/>
              <a:t>: Combined Scenario</a:t>
            </a:r>
          </a:p>
        </p:txBody>
      </p:sp>
    </p:spTree>
    <p:extLst>
      <p:ext uri="{BB962C8B-B14F-4D97-AF65-F5344CB8AC3E}">
        <p14:creationId xmlns:p14="http://schemas.microsoft.com/office/powerpoint/2010/main" val="4194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2776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7360"/>
            <a:ext cx="9872871" cy="4358640"/>
          </a:xfrm>
        </p:spPr>
        <p:txBody>
          <a:bodyPr>
            <a:normAutofit/>
          </a:bodyPr>
          <a:lstStyle/>
          <a:p>
            <a:r>
              <a:rPr lang="en-US" sz="2600" dirty="0"/>
              <a:t>Problem </a:t>
            </a:r>
            <a:r>
              <a:rPr lang="en-US" sz="2600" dirty="0" smtClean="0"/>
              <a:t>Statement</a:t>
            </a:r>
            <a:endParaRPr lang="en-US" sz="2600" dirty="0"/>
          </a:p>
          <a:p>
            <a:r>
              <a:rPr lang="en-US" sz="2600" dirty="0" smtClean="0"/>
              <a:t>Objective</a:t>
            </a:r>
            <a:endParaRPr lang="en-US" sz="2600" dirty="0"/>
          </a:p>
          <a:p>
            <a:r>
              <a:rPr lang="en-US" sz="2600" dirty="0" smtClean="0"/>
              <a:t>Background</a:t>
            </a:r>
            <a:endParaRPr lang="en-US" sz="2600" dirty="0"/>
          </a:p>
          <a:p>
            <a:r>
              <a:rPr lang="en-US" sz="2600" dirty="0" smtClean="0"/>
              <a:t>Forecasting</a:t>
            </a:r>
            <a:endParaRPr lang="en-US" sz="2600" dirty="0"/>
          </a:p>
          <a:p>
            <a:r>
              <a:rPr lang="en-US" sz="2600" dirty="0" smtClean="0"/>
              <a:t>Performance Metrics</a:t>
            </a:r>
            <a:endParaRPr lang="en-US" sz="2600" dirty="0"/>
          </a:p>
          <a:p>
            <a:r>
              <a:rPr lang="en-US" sz="2600" dirty="0" smtClean="0"/>
              <a:t>Alternatives and Alternative </a:t>
            </a:r>
            <a:r>
              <a:rPr lang="en-US" sz="2600" dirty="0"/>
              <a:t>Evaluation</a:t>
            </a:r>
          </a:p>
          <a:p>
            <a:r>
              <a:rPr lang="en-US" sz="2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59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 and 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Reduce Demand: it was obvious that reducing the residential water use by (25%) did not make that significant improvements on the system performance metrics relative to the base case.</a:t>
            </a:r>
          </a:p>
          <a:p>
            <a:r>
              <a:rPr lang="en-US" sz="2600" dirty="0"/>
              <a:t>Above Cutler Reservoir: Building and operating the reservoir will be a very good option if considered.</a:t>
            </a:r>
          </a:p>
          <a:p>
            <a:r>
              <a:rPr lang="en-US" sz="2600" dirty="0"/>
              <a:t> Reduce Demand &amp; Above Cutler Reservoir: Even this system improved the performance criteria, the system did not show that significant improvement comparing to Above Cutler Reservoir scenario.</a:t>
            </a:r>
          </a:p>
        </p:txBody>
      </p:sp>
    </p:spTree>
    <p:extLst>
      <p:ext uri="{BB962C8B-B14F-4D97-AF65-F5344CB8AC3E}">
        <p14:creationId xmlns:p14="http://schemas.microsoft.com/office/powerpoint/2010/main" val="2869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257300"/>
            <a:ext cx="9872871" cy="4038600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8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749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J. R. Lund (2008). “Approaches to Planning Water Resources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Logan Public Works Department (</a:t>
            </a:r>
            <a:r>
              <a:rPr lang="en-US" sz="2400" dirty="0" smtClean="0"/>
              <a:t>2015), </a:t>
            </a:r>
            <a:r>
              <a:rPr lang="en-US" sz="2400" dirty="0"/>
              <a:t>“Logan Water Conservation Plan</a:t>
            </a:r>
            <a:r>
              <a:rPr lang="en-US" sz="2400" dirty="0" smtClean="0"/>
              <a:t>”</a:t>
            </a:r>
          </a:p>
          <a:p>
            <a:pPr marL="274320" lvl="1" indent="0">
              <a:buNone/>
            </a:pPr>
            <a:r>
              <a:rPr lang="en-US" dirty="0">
                <a:hlinkClick r:id="rId2"/>
              </a:rPr>
              <a:t>www.loganutah.org/</a:t>
            </a:r>
            <a:r>
              <a:rPr lang="en-US" dirty="0" err="1">
                <a:hlinkClick r:id="rId2"/>
              </a:rPr>
              <a:t>document_center</a:t>
            </a:r>
            <a:r>
              <a:rPr lang="en-US" dirty="0">
                <a:hlinkClick r:id="rId2"/>
              </a:rPr>
              <a:t>/.../</a:t>
            </a:r>
            <a:r>
              <a:rPr lang="en-US" dirty="0" smtClean="0">
                <a:hlinkClick r:id="rId2"/>
              </a:rPr>
              <a:t>Water%20Conservation.pdf</a:t>
            </a:r>
            <a:endParaRPr lang="en-US" dirty="0" smtClean="0"/>
          </a:p>
          <a:p>
            <a:pPr marL="228600" lvl="1">
              <a:spcBef>
                <a:spcPts val="1400"/>
              </a:spcBef>
            </a:pPr>
            <a:r>
              <a:rPr lang="en-US" sz="2400" dirty="0"/>
              <a:t>Utah Division of Water Rights (</a:t>
            </a:r>
            <a:r>
              <a:rPr lang="en-US" sz="2400" dirty="0" smtClean="0"/>
              <a:t>2016), </a:t>
            </a:r>
            <a:r>
              <a:rPr lang="en-US" sz="2400" dirty="0"/>
              <a:t>“Public Water Supplier Information</a:t>
            </a:r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www.waterrights.utah.gov/cgi-bin/wuseview.exe?Modinfo=Pwsview&amp;SYSTEM_ID=1112</a:t>
            </a:r>
            <a:endParaRPr lang="en-US" dirty="0" smtClean="0"/>
          </a:p>
          <a:p>
            <a:pPr lvl="1"/>
            <a:r>
              <a:rPr lang="en-US" sz="2400" dirty="0"/>
              <a:t>Wikipedia webpage, “Logan, Utah” - </a:t>
            </a:r>
            <a:r>
              <a:rPr lang="en-US" dirty="0">
                <a:hlinkClick r:id="rId4"/>
              </a:rPr>
              <a:t>https://en.wikipedia.org/wiki/Logan,_Utah</a:t>
            </a:r>
            <a:endParaRPr lang="en-US" dirty="0"/>
          </a:p>
          <a:p>
            <a:pPr marL="228600" lvl="1">
              <a:spcBef>
                <a:spcPts val="14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82" y="3223259"/>
            <a:ext cx="9875520" cy="822961"/>
          </a:xfrm>
        </p:spPr>
        <p:txBody>
          <a:bodyPr>
            <a:normAutofit/>
          </a:bodyPr>
          <a:lstStyle/>
          <a:p>
            <a:r>
              <a:rPr lang="en-US" sz="3600" dirty="0"/>
              <a:t>Problem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282" y="4440320"/>
            <a:ext cx="9872871" cy="1160380"/>
          </a:xfrm>
        </p:spPr>
        <p:txBody>
          <a:bodyPr>
            <a:normAutofit/>
          </a:bodyPr>
          <a:lstStyle/>
          <a:p>
            <a:r>
              <a:rPr lang="en-US" sz="2600" dirty="0"/>
              <a:t>The city of Logan is facing a increase level of population growth, which will result in failure of system to meet future demand in 2050.</a:t>
            </a:r>
          </a:p>
          <a:p>
            <a:endParaRPr lang="en-US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8931" y="9525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Stakeholder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8931" y="2400300"/>
            <a:ext cx="9872871" cy="8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City of Logan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59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Logan</a:t>
            </a:r>
            <a:r>
              <a:rPr lang="en-US" sz="2600" dirty="0"/>
              <a:t> is a </a:t>
            </a:r>
            <a:r>
              <a:rPr lang="en-US" sz="2600" dirty="0" smtClean="0"/>
              <a:t>county seat </a:t>
            </a:r>
            <a:r>
              <a:rPr lang="en-US" sz="2600" dirty="0"/>
              <a:t>in Cache County, </a:t>
            </a:r>
            <a:r>
              <a:rPr lang="en-US" sz="2600" dirty="0" smtClean="0"/>
              <a:t>Utah</a:t>
            </a:r>
          </a:p>
          <a:p>
            <a:r>
              <a:rPr lang="en-US" sz="2600" dirty="0" smtClean="0"/>
              <a:t>Water rights for municipal use in Logan are 79 </a:t>
            </a:r>
            <a:r>
              <a:rPr lang="en-US" sz="2600" dirty="0" err="1" smtClean="0"/>
              <a:t>cfs</a:t>
            </a:r>
            <a:endParaRPr lang="en-US" sz="2600" dirty="0" smtClean="0"/>
          </a:p>
          <a:p>
            <a:r>
              <a:rPr lang="en-US" sz="2600" dirty="0" smtClean="0"/>
              <a:t>Water supply capacity is 69 </a:t>
            </a:r>
            <a:r>
              <a:rPr lang="en-US" sz="2600" dirty="0" err="1" smtClean="0"/>
              <a:t>cfs</a:t>
            </a:r>
            <a:r>
              <a:rPr lang="en-US" sz="2600" dirty="0" smtClean="0"/>
              <a:t> mainly through DeWitt Springs</a:t>
            </a:r>
          </a:p>
          <a:p>
            <a:r>
              <a:rPr lang="en-US" sz="2600" dirty="0" smtClean="0"/>
              <a:t>Logan City Public Works Department</a:t>
            </a:r>
          </a:p>
          <a:p>
            <a:pPr lvl="3"/>
            <a:endParaRPr lang="en-US" sz="2600" dirty="0"/>
          </a:p>
          <a:p>
            <a:pPr marL="2271400" lvl="8" indent="0">
              <a:buNone/>
            </a:pPr>
            <a:r>
              <a:rPr lang="en-US" sz="2600" dirty="0" smtClean="0"/>
              <a:t>							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795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Make recommendations for structural and non-structural improvements to current water supply systems.</a:t>
            </a:r>
          </a:p>
          <a:p>
            <a:r>
              <a:rPr lang="en-US" sz="2600" dirty="0"/>
              <a:t>Examine how the proposed system will improve the current situation using WEAP.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372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813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Demand Calculation for Logan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918"/>
            <a:ext cx="9872871" cy="4705082"/>
          </a:xfrm>
        </p:spPr>
        <p:txBody>
          <a:bodyPr/>
          <a:lstStyle/>
          <a:p>
            <a:r>
              <a:rPr lang="en-US" dirty="0" smtClean="0"/>
              <a:t>Annual total demand = 12,000 ac-</a:t>
            </a:r>
            <a:r>
              <a:rPr lang="en-US" dirty="0" err="1" smtClean="0"/>
              <a:t>ft</a:t>
            </a:r>
            <a:endParaRPr lang="en-US" dirty="0" smtClean="0"/>
          </a:p>
          <a:p>
            <a:r>
              <a:rPr lang="en-US" dirty="0" smtClean="0"/>
              <a:t>Monthly demand in Winter season = 3.2% of total demand </a:t>
            </a:r>
          </a:p>
          <a:p>
            <a:pPr lvl="3"/>
            <a:r>
              <a:rPr lang="en-US" sz="2000" dirty="0" smtClean="0"/>
              <a:t>384 ac-</a:t>
            </a:r>
            <a:r>
              <a:rPr lang="en-US" sz="2000" dirty="0" err="1" smtClean="0"/>
              <a:t>ft</a:t>
            </a:r>
            <a:endParaRPr lang="en-US" sz="2000" dirty="0" smtClean="0"/>
          </a:p>
          <a:p>
            <a:pPr lvl="3"/>
            <a:r>
              <a:rPr lang="en-US" sz="2000" dirty="0" smtClean="0"/>
              <a:t>Multiplied by 5 to winter demand</a:t>
            </a:r>
          </a:p>
          <a:p>
            <a:r>
              <a:rPr lang="en-US" dirty="0"/>
              <a:t>Monthly demand in </a:t>
            </a:r>
            <a:r>
              <a:rPr lang="en-US" dirty="0" smtClean="0"/>
              <a:t>Summer </a:t>
            </a:r>
            <a:r>
              <a:rPr lang="en-US" dirty="0"/>
              <a:t>season = </a:t>
            </a:r>
            <a:r>
              <a:rPr lang="en-US" dirty="0" smtClean="0"/>
              <a:t>12% </a:t>
            </a:r>
            <a:r>
              <a:rPr lang="en-US" dirty="0"/>
              <a:t>of total </a:t>
            </a:r>
            <a:r>
              <a:rPr lang="en-US" dirty="0" smtClean="0"/>
              <a:t>demand</a:t>
            </a:r>
          </a:p>
          <a:p>
            <a:pPr lvl="3"/>
            <a:r>
              <a:rPr lang="en-US" sz="2000" dirty="0" smtClean="0"/>
              <a:t>1,440 ac-</a:t>
            </a:r>
            <a:r>
              <a:rPr lang="en-US" sz="2000" dirty="0" err="1" smtClean="0"/>
              <a:t>ft</a:t>
            </a:r>
            <a:endParaRPr lang="en-US" sz="2000" dirty="0" smtClean="0"/>
          </a:p>
          <a:p>
            <a:pPr lvl="3"/>
            <a:r>
              <a:rPr lang="en-US" sz="2000" dirty="0" smtClean="0"/>
              <a:t>Multiplied by 7 to get </a:t>
            </a:r>
            <a:r>
              <a:rPr lang="en-US" sz="2000" smtClean="0"/>
              <a:t>summer demand 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0620"/>
          </a:xfrm>
        </p:spPr>
        <p:txBody>
          <a:bodyPr>
            <a:normAutofit/>
          </a:bodyPr>
          <a:lstStyle/>
          <a:p>
            <a:r>
              <a:rPr lang="en-US" sz="3600" dirty="0"/>
              <a:t>Performance </a:t>
            </a:r>
            <a:r>
              <a:rPr lang="en-US" sz="3600" dirty="0" smtClean="0"/>
              <a:t>Metrics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Reliability, Resiliency and Vulnerability (RRV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Water supply system performance indicator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/>
              <a:t>Unmet Demand (AF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Systems inability to meet the municipal demand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57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Non - Structural Measure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Reduce the per capita water demand </a:t>
            </a:r>
            <a:r>
              <a:rPr lang="en-US" sz="2600" dirty="0" smtClean="0"/>
              <a:t>by 25%</a:t>
            </a:r>
            <a:endParaRPr lang="en-US" sz="2600" dirty="0"/>
          </a:p>
          <a:p>
            <a:pPr marL="228600" lvl="1">
              <a:lnSpc>
                <a:spcPct val="160000"/>
              </a:lnSpc>
              <a:spcBef>
                <a:spcPts val="1000"/>
              </a:spcBef>
            </a:pPr>
            <a:r>
              <a:rPr lang="en-US" sz="2600" dirty="0"/>
              <a:t>Structural Measure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Build and operate the Above Cutler </a:t>
            </a:r>
            <a:r>
              <a:rPr lang="en-US" sz="2600" dirty="0" smtClean="0"/>
              <a:t>Reservoir</a:t>
            </a:r>
            <a:endParaRPr lang="en-US" sz="2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Management Alternatives</a:t>
            </a:r>
          </a:p>
        </p:txBody>
      </p:sp>
    </p:spTree>
    <p:extLst>
      <p:ext uri="{BB962C8B-B14F-4D97-AF65-F5344CB8AC3E}">
        <p14:creationId xmlns:p14="http://schemas.microsoft.com/office/powerpoint/2010/main" val="6523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Scenarios for WEAP Modelling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Reference Scenario </a:t>
            </a:r>
          </a:p>
          <a:p>
            <a:r>
              <a:rPr lang="en-US" sz="2600" dirty="0" smtClean="0"/>
              <a:t>Scenario with water conservation</a:t>
            </a:r>
            <a:endParaRPr lang="en-US" sz="2600" dirty="0"/>
          </a:p>
          <a:p>
            <a:r>
              <a:rPr lang="en-US" sz="2600" dirty="0" smtClean="0"/>
              <a:t>Scenario with Above </a:t>
            </a:r>
            <a:r>
              <a:rPr lang="en-US" sz="2600" dirty="0"/>
              <a:t>Cutler </a:t>
            </a:r>
            <a:r>
              <a:rPr lang="en-US" sz="2600" dirty="0" smtClean="0"/>
              <a:t>reservoir</a:t>
            </a:r>
            <a:endParaRPr lang="en-US" sz="2600" dirty="0"/>
          </a:p>
          <a:p>
            <a:r>
              <a:rPr lang="en-US" sz="2600" dirty="0" smtClean="0"/>
              <a:t>Scenario with water conservation and Above Cutler reservoir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641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418</TotalTime>
  <Words>741</Words>
  <Application>Microsoft Office PowerPoint</Application>
  <PresentationFormat>Widescreen</PresentationFormat>
  <Paragraphs>293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Corbel</vt:lpstr>
      <vt:lpstr>Wingdings</vt:lpstr>
      <vt:lpstr>Basis</vt:lpstr>
      <vt:lpstr>Logan City municipal water modeling</vt:lpstr>
      <vt:lpstr>Outline</vt:lpstr>
      <vt:lpstr>Problem Statement</vt:lpstr>
      <vt:lpstr>Background</vt:lpstr>
      <vt:lpstr>Objectives</vt:lpstr>
      <vt:lpstr>Demand Calculation for Logan</vt:lpstr>
      <vt:lpstr>Performance Metrics</vt:lpstr>
      <vt:lpstr>Management Alternatives</vt:lpstr>
      <vt:lpstr>Scenarios for WEAP Modelling</vt:lpstr>
      <vt:lpstr>WEAP Model</vt:lpstr>
      <vt:lpstr>Alternatives Evaluation (WEAP Outputs)</vt:lpstr>
      <vt:lpstr>Evaluation Relative to Reference</vt:lpstr>
      <vt:lpstr>Alternative Evaluation</vt:lpstr>
      <vt:lpstr>Alternative Evaluation</vt:lpstr>
      <vt:lpstr>Alternative Evaluation (Unmet Demand)</vt:lpstr>
      <vt:lpstr>WEAP Outputs (Bear River Canal Company)</vt:lpstr>
      <vt:lpstr>WEAP Outputs (Bear River Migratory Bird Refugee)</vt:lpstr>
      <vt:lpstr>WEAP Outputs (Pacific Corp)</vt:lpstr>
      <vt:lpstr>Overall Evaluation</vt:lpstr>
      <vt:lpstr>Conclusion and Recommendations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logan</dc:title>
  <dc:creator>Nour</dc:creator>
  <cp:lastModifiedBy>Muhammad Imran</cp:lastModifiedBy>
  <cp:revision>79</cp:revision>
  <dcterms:created xsi:type="dcterms:W3CDTF">2016-04-27T02:56:21Z</dcterms:created>
  <dcterms:modified xsi:type="dcterms:W3CDTF">2016-04-28T23:40:16Z</dcterms:modified>
</cp:coreProperties>
</file>