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671" r:id="rId2"/>
    <p:sldId id="676" r:id="rId3"/>
    <p:sldId id="677" r:id="rId4"/>
    <p:sldId id="688" r:id="rId5"/>
    <p:sldId id="690" r:id="rId6"/>
    <p:sldId id="691" r:id="rId7"/>
    <p:sldId id="692" r:id="rId8"/>
    <p:sldId id="693" r:id="rId9"/>
    <p:sldId id="699" r:id="rId10"/>
    <p:sldId id="698" r:id="rId11"/>
    <p:sldId id="674" r:id="rId12"/>
    <p:sldId id="679" r:id="rId13"/>
    <p:sldId id="683" r:id="rId14"/>
    <p:sldId id="684" r:id="rId15"/>
    <p:sldId id="685" r:id="rId16"/>
    <p:sldId id="686" r:id="rId17"/>
    <p:sldId id="682" r:id="rId18"/>
    <p:sldId id="675" r:id="rId19"/>
    <p:sldId id="700" r:id="rId20"/>
    <p:sldId id="680" r:id="rId21"/>
    <p:sldId id="678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Lori Diachin" initials="lad" lastIdx="1" clrIdx="0"/>
  <p:cmAuthor id="1" name="ST User" initials="SU" lastIdx="3" clrIdx="1"/>
  <p:cmAuthor id="2" name="mark adams" initials="m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999FF"/>
    <a:srgbClr val="3C938C"/>
    <a:srgbClr val="3C8C93"/>
    <a:srgbClr val="DFDFF5"/>
    <a:srgbClr val="124A91"/>
    <a:srgbClr val="55E604"/>
    <a:srgbClr val="242021"/>
    <a:srgbClr val="F3F5DB"/>
    <a:srgbClr val="DFA7FF"/>
    <a:srgbClr val="CFFFE5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3454" autoAdjust="0"/>
  </p:normalViewPr>
  <p:slideViewPr>
    <p:cSldViewPr snapToGrid="0">
      <p:cViewPr varScale="1">
        <p:scale>
          <a:sx n="91" d="100"/>
          <a:sy n="91" d="100"/>
        </p:scale>
        <p:origin x="-4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EF080F96-2A2C-48EF-84C6-77EA9306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98250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C5850C95-EB3C-46D2-9C24-CAE7AEB54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717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r>
              <a:rPr lang="en-US" dirty="0" smtClean="0"/>
              <a:t>UMT 2013 - transport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dotted: an application, a mini-app or a package from an application (Hydra IMC).HPM BG/Q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Peregrine: FDR tapered</a:t>
            </a:r>
            <a:r>
              <a:rPr lang="en-US" baseline="0" dirty="0" smtClean="0"/>
              <a:t> fat tree 8:1</a:t>
            </a:r>
          </a:p>
          <a:p>
            <a:r>
              <a:rPr lang="en-US" baseline="0" dirty="0" smtClean="0"/>
              <a:t>50% knights corner, 33% </a:t>
            </a:r>
            <a:r>
              <a:rPr lang="en-US" baseline="0" dirty="0" err="1" smtClean="0"/>
              <a:t>Ivybridge</a:t>
            </a:r>
            <a:r>
              <a:rPr lang="en-US" baseline="0" dirty="0" smtClean="0"/>
              <a:t>, 17%, </a:t>
            </a:r>
            <a:r>
              <a:rPr lang="en-US" baseline="0" dirty="0" err="1" smtClean="0"/>
              <a:t>Sandybrook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Peregrine: FDR tapered</a:t>
            </a:r>
            <a:r>
              <a:rPr lang="en-US" baseline="0" dirty="0" smtClean="0"/>
              <a:t> fat tree 1:8</a:t>
            </a:r>
          </a:p>
          <a:p>
            <a:r>
              <a:rPr lang="en-US" baseline="0" dirty="0" smtClean="0"/>
              <a:t>50% knights corner, 33% </a:t>
            </a:r>
            <a:r>
              <a:rPr lang="en-US" baseline="0" dirty="0" err="1" smtClean="0"/>
              <a:t>Ivybridge</a:t>
            </a:r>
            <a:r>
              <a:rPr lang="en-US" baseline="0" dirty="0" smtClean="0"/>
              <a:t>, 17%, </a:t>
            </a:r>
            <a:r>
              <a:rPr lang="en-US" baseline="0" dirty="0" err="1" smtClean="0"/>
              <a:t>Sandybrook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50C95-EB3C-46D2-9C24-CAE7AEB5476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6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8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1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295400" y="60198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393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235475"/>
            <a:ext cx="6553200" cy="7969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b="1">
                <a:solidFill>
                  <a:srgbClr val="124A9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393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27063" y="1892300"/>
            <a:ext cx="7772400" cy="1828800"/>
          </a:xfrm>
        </p:spPr>
        <p:txBody>
          <a:bodyPr anchor="ctr"/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HPGMG-logo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69" y="63049"/>
            <a:ext cx="5429409" cy="1531256"/>
          </a:xfrm>
          <a:prstGeom prst="rect">
            <a:avLst/>
          </a:prstGeom>
        </p:spPr>
      </p:pic>
      <p:sp>
        <p:nvSpPr>
          <p:cNvPr id="18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-510023" y="6333992"/>
            <a:ext cx="3026879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20016" y="152400"/>
            <a:ext cx="5284901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099" y="274638"/>
            <a:ext cx="5092700" cy="6482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0" y="152400"/>
            <a:ext cx="50038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466" y="152400"/>
            <a:ext cx="4995333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 userDrawn="1"/>
        </p:nvSpPr>
        <p:spPr bwMode="auto">
          <a:xfrm>
            <a:off x="0" y="6241075"/>
            <a:ext cx="9144000" cy="695325"/>
          </a:xfrm>
          <a:prstGeom prst="rect">
            <a:avLst/>
          </a:prstGeom>
          <a:gradFill rotWithShape="1">
            <a:gsLst>
              <a:gs pos="0">
                <a:srgbClr val="E4EAFF">
                  <a:gamma/>
                  <a:tint val="41176"/>
                  <a:invGamma/>
                </a:srgbClr>
              </a:gs>
              <a:gs pos="100000">
                <a:srgbClr val="E4EA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43827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61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507702" y="152400"/>
            <a:ext cx="5397216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533400" y="64030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" dir="2700000" algn="ctr" rotWithShape="0">
              <a:schemeClr val="bg2">
                <a:alpha val="50000"/>
              </a:schemeClr>
            </a:outerShdw>
          </a:effectLst>
        </p:spPr>
        <p:txBody>
          <a:bodyPr lIns="0" anchor="b"/>
          <a:lstStyle/>
          <a:p>
            <a:pPr eaLnBrk="1" hangingPunct="1">
              <a:defRPr/>
            </a:pPr>
            <a:endParaRPr lang="en-US" sz="2400" b="1">
              <a:solidFill>
                <a:srgbClr val="124A91"/>
              </a:solidFill>
              <a:latin typeface="Arial Narrow" pitchFamily="34" charset="0"/>
              <a:ea typeface="ＭＳ Ｐゴシック" pitchFamily="48" charset="-128"/>
            </a:endParaRPr>
          </a:p>
        </p:txBody>
      </p:sp>
      <p:sp>
        <p:nvSpPr>
          <p:cNvPr id="17" name="Rectangle 10"/>
          <p:cNvSpPr>
            <a:spLocks noChangeArrowheads="1"/>
          </p:cNvSpPr>
          <p:nvPr userDrawn="1"/>
        </p:nvSpPr>
        <p:spPr bwMode="auto">
          <a:xfrm>
            <a:off x="1295400" y="589436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pic>
        <p:nvPicPr>
          <p:cNvPr id="12" name="Picture 11" descr="HPGMG-logo2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10341"/>
            <a:ext cx="3451641" cy="973466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A733-85A9-E44E-8532-CAF866372A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4" r:id="rId2"/>
    <p:sldLayoutId id="2147483906" r:id="rId3"/>
    <p:sldLayoutId id="2147483907" r:id="rId4"/>
    <p:sldLayoutId id="2147483908" r:id="rId5"/>
    <p:sldLayoutId id="2147483909" r:id="rId6"/>
    <p:sldLayoutId id="2147483912" r:id="rId7"/>
    <p:sldLayoutId id="2147483914" r:id="rId8"/>
    <p:sldLayoutId id="214748391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Geneva CE" pitchFamily="-112" charset="-18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hpgmg/hpgmg" TargetMode="External"/><Relationship Id="rId3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31913" y="4141573"/>
            <a:ext cx="6553200" cy="24261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Mark Adams </a:t>
            </a:r>
            <a:r>
              <a:rPr lang="en-US" b="0" dirty="0" smtClean="0"/>
              <a:t>(LBNL)</a:t>
            </a:r>
          </a:p>
          <a:p>
            <a:r>
              <a:rPr lang="en-US" b="0" dirty="0" smtClean="0"/>
              <a:t>Jed Brown (ANL,CU)</a:t>
            </a:r>
          </a:p>
          <a:p>
            <a:r>
              <a:rPr lang="en-US" b="0" dirty="0" smtClean="0"/>
              <a:t>John </a:t>
            </a:r>
            <a:r>
              <a:rPr lang="en-US" b="0" dirty="0" err="1" smtClean="0"/>
              <a:t>Shalf</a:t>
            </a:r>
            <a:r>
              <a:rPr lang="en-US" b="0" dirty="0" smtClean="0"/>
              <a:t> (LBNL)</a:t>
            </a:r>
          </a:p>
          <a:p>
            <a:r>
              <a:rPr lang="en-US" b="0" dirty="0" smtClean="0"/>
              <a:t>Erich </a:t>
            </a:r>
            <a:r>
              <a:rPr lang="en-US" b="0" dirty="0" err="1" smtClean="0"/>
              <a:t>Strohmaier</a:t>
            </a:r>
            <a:r>
              <a:rPr lang="en-US" b="0" dirty="0" smtClean="0"/>
              <a:t> (LBNL) </a:t>
            </a:r>
          </a:p>
          <a:p>
            <a:r>
              <a:rPr lang="en-US" b="0" dirty="0" smtClean="0"/>
              <a:t>Brian Van </a:t>
            </a:r>
            <a:r>
              <a:rPr lang="en-US" b="0" dirty="0" err="1" smtClean="0"/>
              <a:t>Straalen</a:t>
            </a:r>
            <a:r>
              <a:rPr lang="en-US" b="0" dirty="0" smtClean="0"/>
              <a:t> (LBNL)</a:t>
            </a:r>
          </a:p>
          <a:p>
            <a:r>
              <a:rPr lang="en-US" b="0" dirty="0" smtClean="0"/>
              <a:t>Sam Williams (LBNL)</a:t>
            </a:r>
            <a:endParaRPr lang="en-US" b="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Benchmarks for Ranking HPC Systems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00569" y="3616045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05150" y="361541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8723" y="3588740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86279" y="3601709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816934" y="4967327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144592" y="496273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80313" y="4980502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79"/>
          <p:cNvGrpSpPr/>
          <p:nvPr/>
        </p:nvGrpSpPr>
        <p:grpSpPr>
          <a:xfrm>
            <a:off x="1237797" y="6021838"/>
            <a:ext cx="165368" cy="810189"/>
            <a:chOff x="1237797" y="5836639"/>
            <a:chExt cx="165368" cy="810189"/>
          </a:xfrm>
        </p:grpSpPr>
        <p:sp>
          <p:nvSpPr>
            <p:cNvPr id="28" name="Oval 27"/>
            <p:cNvSpPr/>
            <p:nvPr/>
          </p:nvSpPr>
          <p:spPr bwMode="auto">
            <a:xfrm rot="10800000">
              <a:off x="1237797" y="6504291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 rot="10800000">
              <a:off x="1247659" y="6183424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 rot="10800000">
              <a:off x="1244563" y="5836639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3" name="Group 76"/>
          <p:cNvGrpSpPr/>
          <p:nvPr/>
        </p:nvGrpSpPr>
        <p:grpSpPr>
          <a:xfrm>
            <a:off x="3480995" y="6000289"/>
            <a:ext cx="175230" cy="836107"/>
            <a:chOff x="3480995" y="5815090"/>
            <a:chExt cx="175230" cy="836107"/>
          </a:xfrm>
        </p:grpSpPr>
        <p:sp>
          <p:nvSpPr>
            <p:cNvPr id="31" name="Oval 30"/>
            <p:cNvSpPr/>
            <p:nvPr/>
          </p:nvSpPr>
          <p:spPr bwMode="auto">
            <a:xfrm rot="10800000">
              <a:off x="3480995" y="6508660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 rot="10800000">
              <a:off x="3490857" y="6135957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 rot="10800000">
              <a:off x="3500719" y="5815090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4" name="Group 75"/>
          <p:cNvGrpSpPr/>
          <p:nvPr/>
        </p:nvGrpSpPr>
        <p:grpSpPr>
          <a:xfrm>
            <a:off x="5836030" y="5979439"/>
            <a:ext cx="175230" cy="836107"/>
            <a:chOff x="5033347" y="6021892"/>
            <a:chExt cx="175230" cy="836107"/>
          </a:xfrm>
        </p:grpSpPr>
        <p:sp>
          <p:nvSpPr>
            <p:cNvPr id="35" name="Oval 34"/>
            <p:cNvSpPr/>
            <p:nvPr/>
          </p:nvSpPr>
          <p:spPr bwMode="auto">
            <a:xfrm rot="10800000">
              <a:off x="5033347" y="6715462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 rot="10800000">
              <a:off x="5043209" y="6342759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 rot="10800000">
              <a:off x="5053071" y="6021892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5" name="Group 74"/>
          <p:cNvGrpSpPr/>
          <p:nvPr/>
        </p:nvGrpSpPr>
        <p:grpSpPr>
          <a:xfrm>
            <a:off x="8143099" y="5981564"/>
            <a:ext cx="175230" cy="836107"/>
            <a:chOff x="8143099" y="5796365"/>
            <a:chExt cx="175230" cy="836107"/>
          </a:xfrm>
        </p:grpSpPr>
        <p:sp>
          <p:nvSpPr>
            <p:cNvPr id="39" name="Oval 38"/>
            <p:cNvSpPr/>
            <p:nvPr/>
          </p:nvSpPr>
          <p:spPr bwMode="auto">
            <a:xfrm rot="10800000">
              <a:off x="8143099" y="6489935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 rot="10800000">
              <a:off x="8152961" y="6117232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 rot="10800000">
              <a:off x="8162823" y="5796365"/>
              <a:ext cx="155506" cy="14253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5501732" y="496698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Up-Down Arrow 58"/>
          <p:cNvSpPr/>
          <p:nvPr/>
        </p:nvSpPr>
        <p:spPr bwMode="auto">
          <a:xfrm rot="16200000">
            <a:off x="6882102" y="4906836"/>
            <a:ext cx="375803" cy="96096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0" name="Up-Down Arrow 59"/>
          <p:cNvSpPr/>
          <p:nvPr/>
        </p:nvSpPr>
        <p:spPr bwMode="auto">
          <a:xfrm rot="16200000">
            <a:off x="2214488" y="4967778"/>
            <a:ext cx="375803" cy="826646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" name="Up-Down Arrow 60"/>
          <p:cNvSpPr/>
          <p:nvPr/>
        </p:nvSpPr>
        <p:spPr bwMode="auto">
          <a:xfrm rot="16200000">
            <a:off x="4574411" y="4930393"/>
            <a:ext cx="375803" cy="920769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6" name="Up-Down Arrow 65"/>
          <p:cNvSpPr/>
          <p:nvPr/>
        </p:nvSpPr>
        <p:spPr bwMode="auto">
          <a:xfrm rot="16200000">
            <a:off x="6976261" y="3637788"/>
            <a:ext cx="252570" cy="69127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700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 comm.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3676164" y="2962217"/>
            <a:ext cx="215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Populate &amp; refine</a:t>
            </a:r>
            <a:endParaRPr lang="en-US" sz="2000" dirty="0"/>
          </a:p>
        </p:txBody>
      </p:sp>
      <p:sp>
        <p:nvSpPr>
          <p:cNvPr id="78" name="Up-Down Arrow 77"/>
          <p:cNvSpPr/>
          <p:nvPr/>
        </p:nvSpPr>
        <p:spPr bwMode="auto">
          <a:xfrm rot="16200000">
            <a:off x="2282290" y="3644194"/>
            <a:ext cx="267804" cy="66322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9" name="Up-Down Arrow 78"/>
          <p:cNvSpPr/>
          <p:nvPr/>
        </p:nvSpPr>
        <p:spPr bwMode="auto">
          <a:xfrm rot="16200000">
            <a:off x="4619298" y="3671131"/>
            <a:ext cx="263986" cy="661094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4" name="Up-Down Arrow 63"/>
          <p:cNvSpPr/>
          <p:nvPr/>
        </p:nvSpPr>
        <p:spPr bwMode="auto">
          <a:xfrm>
            <a:off x="1673928" y="3016022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6282995" y="302465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7" name="Up-Down Arrow 66"/>
          <p:cNvSpPr/>
          <p:nvPr/>
        </p:nvSpPr>
        <p:spPr bwMode="auto">
          <a:xfrm>
            <a:off x="2808685" y="302465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3" name="Up-Down Arrow 72"/>
          <p:cNvSpPr/>
          <p:nvPr/>
        </p:nvSpPr>
        <p:spPr bwMode="auto">
          <a:xfrm>
            <a:off x="7409143" y="3024649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0"/>
          </p:nvPr>
        </p:nvSpPr>
        <p:spPr>
          <a:xfrm>
            <a:off x="2601093" y="6519191"/>
            <a:ext cx="3551751" cy="295408"/>
          </a:xfr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48" name="Up-Down Arrow 47"/>
          <p:cNvSpPr/>
          <p:nvPr/>
        </p:nvSpPr>
        <p:spPr bwMode="auto">
          <a:xfrm>
            <a:off x="1117014" y="436764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49" name="Up-Down Arrow 48"/>
          <p:cNvSpPr/>
          <p:nvPr/>
        </p:nvSpPr>
        <p:spPr bwMode="auto">
          <a:xfrm>
            <a:off x="3377363" y="4361295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0" name="Up-Down Arrow 49"/>
          <p:cNvSpPr/>
          <p:nvPr/>
        </p:nvSpPr>
        <p:spPr bwMode="auto">
          <a:xfrm>
            <a:off x="5725911" y="4390226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1" name="Up-Down Arrow 50"/>
          <p:cNvSpPr/>
          <p:nvPr/>
        </p:nvSpPr>
        <p:spPr bwMode="auto">
          <a:xfrm>
            <a:off x="8030359" y="436624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022" y="1287598"/>
            <a:ext cx="8125502" cy="4912272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 smtClean="0"/>
              <a:t>The metric: </a:t>
            </a:r>
            <a:r>
              <a:rPr lang="en-US" b="1" i="1" dirty="0" smtClean="0">
                <a:solidFill>
                  <a:srgbClr val="008000"/>
                </a:solidFill>
              </a:rPr>
              <a:t>equations solved / second </a:t>
            </a:r>
            <a:r>
              <a:rPr lang="en-US" b="1" i="1" dirty="0" smtClean="0"/>
              <a:t>(Q(N))</a:t>
            </a:r>
            <a:endParaRPr lang="en-US" dirty="0" smtClean="0"/>
          </a:p>
          <a:p>
            <a:pPr lvl="1"/>
            <a:r>
              <a:rPr lang="en-US" dirty="0" smtClean="0"/>
              <a:t>Flops/sec? Use, F(N) = </a:t>
            </a:r>
            <a:r>
              <a:rPr lang="en-US" dirty="0" err="1" smtClean="0"/>
              <a:t>K(flops/eq)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err="1" smtClean="0"/>
              <a:t>Q(N)(eq/sec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HPL does this, F(N) = 2N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lvl="1"/>
            <a:r>
              <a:rPr lang="en-US" b="1" i="1" dirty="0" err="1" smtClean="0">
                <a:solidFill>
                  <a:srgbClr val="008000"/>
                </a:solidFill>
              </a:rPr>
              <a:t>Functionals</a:t>
            </a:r>
            <a:r>
              <a:rPr lang="en-US" b="1" i="1" dirty="0" smtClean="0">
                <a:solidFill>
                  <a:srgbClr val="008000"/>
                </a:solidFill>
              </a:rPr>
              <a:t> of Q: richer data like dynamic range</a:t>
            </a:r>
            <a:endParaRPr lang="en-US" b="1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Matrix free: </a:t>
            </a:r>
            <a:r>
              <a:rPr lang="en-US" dirty="0" smtClean="0"/>
              <a:t>optimized kernels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max</a:t>
            </a:r>
            <a:r>
              <a:rPr lang="en-US" i="1" dirty="0" err="1" smtClean="0"/>
              <a:t>/R</a:t>
            </a:r>
            <a:r>
              <a:rPr lang="en-US" i="1" baseline="-25000" dirty="0" err="1" smtClean="0"/>
              <a:t>peak</a:t>
            </a:r>
            <a:r>
              <a:rPr lang="en-US" i="1" baseline="-25000" dirty="0" smtClean="0"/>
              <a:t> </a:t>
            </a:r>
            <a:r>
              <a:rPr lang="en-US" dirty="0" smtClean="0"/>
              <a:t>as high/low as desired</a:t>
            </a:r>
          </a:p>
          <a:p>
            <a:pPr lvl="1"/>
            <a:r>
              <a:rPr lang="en-US" dirty="0" smtClean="0"/>
              <a:t>Equation + discretization: free parameters</a:t>
            </a:r>
          </a:p>
          <a:p>
            <a:pPr lvl="2"/>
            <a:r>
              <a:rPr lang="en-US" dirty="0" smtClean="0"/>
              <a:t>tune arithmetic intensity &amp; higher order memory/cache</a:t>
            </a:r>
          </a:p>
          <a:p>
            <a:pPr lvl="2"/>
            <a:r>
              <a:rPr lang="en-US" dirty="0" smtClean="0"/>
              <a:t>Match applications, with a few instantiations</a:t>
            </a:r>
          </a:p>
          <a:p>
            <a:pPr lvl="3"/>
            <a:r>
              <a:rPr lang="en-US" dirty="0" smtClean="0"/>
              <a:t>Finite element (FE) &amp; finite volume (FV)</a:t>
            </a:r>
          </a:p>
          <a:p>
            <a:pPr lvl="3"/>
            <a:r>
              <a:rPr lang="en-US" dirty="0" smtClean="0"/>
              <a:t>Different memory access, data dependency, cache usage, …</a:t>
            </a:r>
          </a:p>
          <a:p>
            <a:r>
              <a:rPr lang="en-US" b="1" i="1" dirty="0" smtClean="0"/>
              <a:t>Implementations:</a:t>
            </a:r>
          </a:p>
          <a:p>
            <a:pPr lvl="1"/>
            <a:r>
              <a:rPr lang="en-US" b="1" i="1" dirty="0" smtClean="0"/>
              <a:t>FE (Jed Brown): compute, cache, network intensive</a:t>
            </a:r>
          </a:p>
          <a:p>
            <a:pPr lvl="1"/>
            <a:r>
              <a:rPr lang="en-US" b="1" i="1" dirty="0" smtClean="0"/>
              <a:t>FV (Sam Williams): memory bandwidth, network intensive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Data 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proposal – HPGMG-FV/FE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6408" y="6014358"/>
            <a:ext cx="345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11" name="Content Placeholder 10" descr="LLNL-Kiviat-App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9" name="Content Placeholder 8" descr="LLNL-Kiviat-HPL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9" name="Content Placeholder 8" descr="LLNL-Kiviat-HPL-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9" name="Content Placeholder 8" descr="LLNL-Kiviat-HPL-ST-hpcg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53" r="-53"/>
              <a:stretch>
                <a:fillRect/>
              </a:stretch>
            </p:blipFill>
          </mc:Choice>
          <mc:Fallback>
            <p:blipFill>
              <a:blip r:embed="rId4"/>
              <a:srcRect l="-53" r="-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8786" y="152400"/>
            <a:ext cx="5370285" cy="809625"/>
          </a:xfrm>
        </p:spPr>
        <p:txBody>
          <a:bodyPr/>
          <a:lstStyle/>
          <a:p>
            <a:r>
              <a:rPr lang="en-US" dirty="0" smtClean="0"/>
              <a:t>Metrics: Applications &amp; Benchmarks</a:t>
            </a:r>
            <a:br>
              <a:rPr lang="en-US" dirty="0" smtClean="0"/>
            </a:br>
            <a:r>
              <a:rPr lang="en-US" dirty="0" smtClean="0"/>
              <a:t>HPM on IBM BG/Q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6857" y="6014358"/>
            <a:ext cx="330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Bert Still and Ian </a:t>
            </a:r>
            <a:r>
              <a:rPr lang="en-US" dirty="0" err="1" smtClean="0"/>
              <a:t>Karlin</a:t>
            </a:r>
            <a:r>
              <a:rPr lang="en-US" dirty="0" smtClean="0"/>
              <a:t>, LLNL</a:t>
            </a:r>
            <a:endParaRPr lang="en-US" dirty="0"/>
          </a:p>
        </p:txBody>
      </p:sp>
      <p:pic>
        <p:nvPicPr>
          <p:cNvPr id="12" name="Content Placeholder 11" descr="LLNL-Kivia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133" r="-133"/>
              <a:stretch>
                <a:fillRect/>
              </a:stretch>
            </p:blipFill>
          </mc:Choice>
          <mc:Fallback>
            <p:blipFill>
              <a:blip r:embed="rId4"/>
              <a:srcRect l="-133" r="-13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Tunable Parameter - Flop Rates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graphicFrame>
        <p:nvGraphicFramePr>
          <p:cNvPr id="6" name="Content Placeholder 9"/>
          <p:cNvGraphicFramePr>
            <a:graphicFrameLocks/>
          </p:cNvGraphicFramePr>
          <p:nvPr/>
        </p:nvGraphicFramePr>
        <p:xfrm>
          <a:off x="2595367" y="1863164"/>
          <a:ext cx="3962400" cy="3134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8805"/>
                <a:gridCol w="922795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Rmax/Rpeak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HPL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80+%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 – Q2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Cray</a:t>
                      </a:r>
                      <a:r>
                        <a:rPr lang="en-US" baseline="0" dirty="0" smtClean="0"/>
                        <a:t> XC30</a:t>
                      </a:r>
                      <a:endParaRPr lang="en-US" dirty="0" smtClean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 – Q2 affine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Cray</a:t>
                      </a:r>
                      <a:r>
                        <a:rPr lang="en-US" baseline="0" dirty="0" smtClean="0"/>
                        <a:t> XC30</a:t>
                      </a:r>
                      <a:endParaRPr lang="en-US" dirty="0" smtClean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FV – 7pt VC </a:t>
                      </a:r>
                      <a:r>
                        <a:rPr lang="en-US" baseline="0" dirty="0" smtClean="0"/>
                        <a:t>fused diagonal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BG/Q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FV</a:t>
                      </a:r>
                      <a:r>
                        <a:rPr lang="en-US" baseline="0" dirty="0" smtClean="0"/>
                        <a:t> – 7pt VC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BG/Q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matrix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BG/Q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8680" y="5325775"/>
            <a:ext cx="832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Spectrum of arithmetic intensity/flop rates – some examples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im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3"/>
              <a:srcRect t="-9615" b="-9615"/>
              <a:stretch>
                <a:fillRect/>
              </a:stretch>
            </p:blipFill>
          </mc:Choice>
          <mc:Fallback>
            <p:blipFill>
              <a:blip r:embed="rId4"/>
              <a:srcRect t="-9615" b="-9615"/>
              <a:stretch>
                <a:fillRect/>
              </a:stretch>
            </p:blipFill>
          </mc:Fallback>
        </mc:AlternateContent>
        <p:spPr>
          <a:xfrm>
            <a:off x="5287438" y="1248131"/>
            <a:ext cx="4432058" cy="5284377"/>
          </a:xfr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0074" y="1327407"/>
            <a:ext cx="5897448" cy="475983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Cray XC30 </a:t>
            </a:r>
            <a:r>
              <a:rPr lang="en-US" i="1" dirty="0" smtClean="0"/>
              <a:t>Aries </a:t>
            </a:r>
            <a:r>
              <a:rPr lang="en-US" dirty="0" smtClean="0"/>
              <a:t>interconnect – </a:t>
            </a:r>
            <a:r>
              <a:rPr lang="en-US" i="1" dirty="0" smtClean="0"/>
              <a:t>Edison </a:t>
            </a:r>
            <a:r>
              <a:rPr lang="en-US" dirty="0" smtClean="0"/>
              <a:t>NERSC </a:t>
            </a:r>
          </a:p>
          <a:p>
            <a:r>
              <a:rPr lang="en-US" dirty="0" smtClean="0"/>
              <a:t>HP with </a:t>
            </a:r>
            <a:r>
              <a:rPr lang="en-US" i="1" dirty="0" err="1" smtClean="0"/>
              <a:t>Infiniband</a:t>
            </a:r>
            <a:r>
              <a:rPr lang="en-US" i="1" dirty="0" smtClean="0"/>
              <a:t> - Peregrine </a:t>
            </a:r>
            <a:r>
              <a:rPr lang="en-US" dirty="0" smtClean="0"/>
              <a:t>at NREL</a:t>
            </a:r>
          </a:p>
          <a:p>
            <a:pPr lvl="1"/>
            <a:r>
              <a:rPr lang="en-US" b="1" i="1" dirty="0" smtClean="0"/>
              <a:t>Same processor as Edison (33% IVB)</a:t>
            </a:r>
          </a:p>
          <a:p>
            <a:r>
              <a:rPr lang="en-US" dirty="0" smtClean="0"/>
              <a:t>Dell with </a:t>
            </a:r>
            <a:r>
              <a:rPr lang="en-US" i="1" dirty="0" err="1" smtClean="0"/>
              <a:t>Infiniband</a:t>
            </a:r>
            <a:r>
              <a:rPr lang="en-US" i="1" dirty="0" smtClean="0"/>
              <a:t> – Stampede at TACC</a:t>
            </a:r>
          </a:p>
          <a:p>
            <a:pPr lvl="1"/>
            <a:r>
              <a:rPr lang="en-US" dirty="0" smtClean="0"/>
              <a:t>Using host-only, thus should be over provisioned</a:t>
            </a:r>
          </a:p>
          <a:p>
            <a:r>
              <a:rPr lang="en-US" i="1" dirty="0" smtClean="0"/>
              <a:t>IB </a:t>
            </a:r>
            <a:r>
              <a:rPr lang="en-US" dirty="0" smtClean="0"/>
              <a:t>effective for HPL - 11 of top 25 (11/2013)</a:t>
            </a:r>
          </a:p>
          <a:p>
            <a:r>
              <a:rPr lang="en-US" dirty="0" smtClean="0"/>
              <a:t>Edison 85% parallel efficiency 512 sockets</a:t>
            </a:r>
          </a:p>
          <a:p>
            <a:pPr lvl="1"/>
            <a:r>
              <a:rPr lang="en-US" dirty="0" smtClean="0"/>
              <a:t>Stampede 72%; Peregrine ~40%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HPGMG distinguishes Aries </a:t>
            </a:r>
            <a:r>
              <a:rPr lang="en-US" dirty="0" smtClean="0"/>
              <a:t>at 512 sockets</a:t>
            </a:r>
          </a:p>
          <a:p>
            <a:pPr lvl="1"/>
            <a:r>
              <a:rPr lang="en-US" dirty="0" smtClean="0"/>
              <a:t>~#80 </a:t>
            </a:r>
            <a:r>
              <a:rPr lang="en-US" i="1" dirty="0" smtClean="0"/>
              <a:t>Peregrine</a:t>
            </a:r>
            <a:r>
              <a:rPr lang="en-US" dirty="0" smtClean="0"/>
              <a:t>, 8:1 taper – 2x speedup</a:t>
            </a:r>
          </a:p>
          <a:p>
            <a:pPr lvl="1"/>
            <a:r>
              <a:rPr lang="en-US" dirty="0" smtClean="0"/>
              <a:t>#6 </a:t>
            </a:r>
            <a:r>
              <a:rPr lang="en-US" i="1" dirty="0" smtClean="0"/>
              <a:t>Stampede</a:t>
            </a:r>
            <a:r>
              <a:rPr lang="en-US" dirty="0" smtClean="0"/>
              <a:t>, 5:4 taper – 33% speedup</a:t>
            </a:r>
          </a:p>
          <a:p>
            <a:pPr lvl="1"/>
            <a:r>
              <a:rPr lang="en-US" dirty="0" smtClean="0"/>
              <a:t>#10 </a:t>
            </a:r>
            <a:r>
              <a:rPr lang="en-US" i="1" dirty="0" err="1" smtClean="0"/>
              <a:t>SuperMUC</a:t>
            </a:r>
            <a:r>
              <a:rPr lang="en-US" dirty="0" smtClean="0"/>
              <a:t>, 4:1 taper – no data</a:t>
            </a:r>
          </a:p>
          <a:p>
            <a:r>
              <a:rPr lang="en-US" dirty="0" smtClean="0"/>
              <a:t>Not implying Peregrine is bad - NREL:</a:t>
            </a:r>
          </a:p>
          <a:p>
            <a:pPr lvl="1"/>
            <a:r>
              <a:rPr lang="en-US" dirty="0" smtClean="0"/>
              <a:t>Implicit code shop?</a:t>
            </a:r>
          </a:p>
          <a:p>
            <a:pPr lvl="1"/>
            <a:r>
              <a:rPr lang="en-US" dirty="0" smtClean="0"/>
              <a:t>All medium size jobs?</a:t>
            </a:r>
          </a:p>
          <a:p>
            <a:pPr lvl="1"/>
            <a:r>
              <a:rPr lang="en-US" dirty="0" smtClean="0"/>
              <a:t>Lots of dense linear algebra …</a:t>
            </a:r>
          </a:p>
          <a:p>
            <a:r>
              <a:rPr lang="en-US" dirty="0" smtClean="0"/>
              <a:t>HPGMG could overprovision NREL, but not SC</a:t>
            </a:r>
          </a:p>
          <a:p>
            <a:pPr lvl="1"/>
            <a:r>
              <a:rPr lang="en-US" dirty="0" smtClean="0"/>
              <a:t>NERSC procurement careful benchmark apps - 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2813" y="152400"/>
            <a:ext cx="5452105" cy="809625"/>
          </a:xfrm>
        </p:spPr>
        <p:txBody>
          <a:bodyPr/>
          <a:lstStyle/>
          <a:p>
            <a:r>
              <a:rPr lang="en-US" dirty="0" smtClean="0"/>
              <a:t>HPGMG Rewards Investment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7632138" y="3145738"/>
            <a:ext cx="396172" cy="1584520"/>
          </a:xfrm>
          <a:prstGeom prst="roundRect">
            <a:avLst/>
          </a:prstGeom>
          <a:noFill/>
          <a:ln w="412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pgmg-dof_sec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867573" y="1197411"/>
            <a:ext cx="4135321" cy="413532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2813" y="152400"/>
            <a:ext cx="5452105" cy="809625"/>
          </a:xfrm>
        </p:spPr>
        <p:txBody>
          <a:bodyPr/>
          <a:lstStyle/>
          <a:p>
            <a:r>
              <a:rPr lang="en-US" dirty="0" smtClean="0"/>
              <a:t>Potential reorder Top500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5602" y="1545585"/>
            <a:ext cx="4657065" cy="20524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Top500: #4 &amp; #5:</a:t>
            </a:r>
          </a:p>
          <a:p>
            <a:pPr lvl="1"/>
            <a:r>
              <a:rPr lang="en-US" i="1" dirty="0" smtClean="0"/>
              <a:t>Mira</a:t>
            </a:r>
            <a:r>
              <a:rPr lang="en-US" dirty="0" smtClean="0"/>
              <a:t>: use 95% of machine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: use 75%</a:t>
            </a:r>
          </a:p>
          <a:p>
            <a:pPr lvl="1"/>
            <a:r>
              <a:rPr lang="en-US" dirty="0" smtClean="0"/>
              <a:t>Still: 50% increase for </a:t>
            </a:r>
            <a:r>
              <a:rPr lang="en-US" i="1" dirty="0" smtClean="0"/>
              <a:t>K/Mira</a:t>
            </a:r>
          </a:p>
          <a:p>
            <a:pPr lvl="1"/>
            <a:r>
              <a:rPr lang="en-US" dirty="0" smtClean="0"/>
              <a:t>Might get 2x speedup at scale</a:t>
            </a:r>
          </a:p>
          <a:p>
            <a:pPr lvl="1"/>
            <a:r>
              <a:rPr lang="en-US" i="1" dirty="0" smtClean="0"/>
              <a:t>K </a:t>
            </a:r>
            <a:r>
              <a:rPr lang="en-US" dirty="0" smtClean="0"/>
              <a:t>may beat </a:t>
            </a:r>
            <a:r>
              <a:rPr lang="en-US" i="1" dirty="0" smtClean="0"/>
              <a:t>Sequoia </a:t>
            </a:r>
            <a:r>
              <a:rPr lang="en-US" i="1" smtClean="0"/>
              <a:t>&amp; Titan </a:t>
            </a:r>
            <a:r>
              <a:rPr lang="en-US" smtClean="0"/>
              <a:t>…</a:t>
            </a:r>
            <a:endParaRPr lang="en-US" dirty="0" smtClean="0"/>
          </a:p>
        </p:txBody>
      </p:sp>
      <p:graphicFrame>
        <p:nvGraphicFramePr>
          <p:cNvPr id="15" name="Content Placeholder 7"/>
          <p:cNvGraphicFramePr>
            <a:graphicFrameLocks/>
          </p:cNvGraphicFramePr>
          <p:nvPr/>
        </p:nvGraphicFramePr>
        <p:xfrm>
          <a:off x="9267909" y="4736591"/>
          <a:ext cx="5470336" cy="139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071"/>
                <a:gridCol w="996646"/>
                <a:gridCol w="1614036"/>
                <a:gridCol w="1146583"/>
              </a:tblGrid>
              <a:tr h="44070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/>
                        <a:t>Mira BGQ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K/Mira</a:t>
                      </a:r>
                      <a:endParaRPr lang="en-US" sz="2400" i="1" dirty="0"/>
                    </a:p>
                  </a:txBody>
                  <a:tcPr/>
                </a:tc>
              </a:tr>
              <a:tr h="435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a:t>HPL 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TFlop/s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10,510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8,587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1.2</a:t>
                      </a:r>
                      <a:endParaRPr lang="en-US" sz="1800" dirty="0"/>
                    </a:p>
                  </a:txBody>
                  <a:tcPr/>
                </a:tc>
              </a:tr>
              <a:tr h="4975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HPGMG (</a:t>
                      </a:r>
                      <a:r>
                        <a:rPr lang="en-US" sz="1800" dirty="0" err="1" smtClean="0"/>
                        <a:t>eq/s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711</a:t>
                      </a:r>
                      <a:r>
                        <a:rPr lang="en-US" sz="1800" dirty="0" smtClean="0">
                          <a:latin typeface="Wingdings"/>
                          <a:ea typeface="Wingdings"/>
                          <a:cs typeface="Wingdings"/>
                        </a:rPr>
                        <a:t></a:t>
                      </a:r>
                      <a:r>
                        <a:rPr lang="en-US" sz="1800" baseline="0" dirty="0" smtClean="0"/>
                        <a:t>10</a:t>
                      </a:r>
                      <a:r>
                        <a:rPr lang="en-US" sz="1800" baseline="30000" dirty="0" smtClean="0"/>
                        <a:t>9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394</a:t>
                      </a:r>
                      <a:r>
                        <a:rPr lang="en-US" sz="1800" dirty="0" smtClean="0">
                          <a:latin typeface="Wingdings"/>
                          <a:ea typeface="Wingdings"/>
                          <a:cs typeface="Wingdings"/>
                        </a:rPr>
                        <a:t></a:t>
                      </a:r>
                      <a:r>
                        <a:rPr lang="en-US" sz="1800" baseline="0" dirty="0" smtClean="0"/>
                        <a:t>10</a:t>
                      </a:r>
                      <a:r>
                        <a:rPr lang="en-US" sz="1800" baseline="30000" dirty="0" smtClean="0"/>
                        <a:t>9</a:t>
                      </a:r>
                      <a:endParaRPr 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1.8</a:t>
                      </a:r>
                      <a:endParaRPr lang="en-US" sz="1800" baseline="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7769163" y="1885292"/>
            <a:ext cx="1233719" cy="771003"/>
            <a:chOff x="7089823" y="2963236"/>
            <a:chExt cx="1187632" cy="730555"/>
          </a:xfrm>
        </p:grpSpPr>
        <p:sp>
          <p:nvSpPr>
            <p:cNvPr id="8" name="TextBox 7"/>
            <p:cNvSpPr txBox="1"/>
            <p:nvPr/>
          </p:nvSpPr>
          <p:spPr>
            <a:xfrm>
              <a:off x="7089823" y="3402160"/>
              <a:ext cx="1187632" cy="2916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~3M threads</a:t>
              </a:r>
              <a:endParaRPr lang="en-US" dirty="0"/>
            </a:p>
          </p:txBody>
        </p:sp>
        <p:sp>
          <p:nvSpPr>
            <p:cNvPr id="9" name="Up Arrow 8"/>
            <p:cNvSpPr/>
            <p:nvPr/>
          </p:nvSpPr>
          <p:spPr bwMode="auto">
            <a:xfrm>
              <a:off x="7699064" y="2963236"/>
              <a:ext cx="218981" cy="343065"/>
            </a:xfrm>
            <a:prstGeom prst="up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92913" y="4330815"/>
          <a:ext cx="4869297" cy="15976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0575"/>
                <a:gridCol w="1592750"/>
                <a:gridCol w="1635972"/>
              </a:tblGrid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u="none" strike="noStrike" dirty="0" smtClean="0">
                          <a:solidFill>
                            <a:schemeClr val="tx1"/>
                          </a:solidFill>
                        </a:rPr>
                        <a:t> Machine\Metric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/>
                        <a:t>HPL (</a:t>
                      </a:r>
                      <a:r>
                        <a:rPr lang="en-US" sz="1800" u="none" strike="noStrike" dirty="0" err="1"/>
                        <a:t>TFlop/s</a:t>
                      </a:r>
                      <a:r>
                        <a:rPr lang="en-US" sz="1800" u="none" strike="noStrike" dirty="0"/>
                        <a:t>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/>
                        <a:t>HPGMG (</a:t>
                      </a:r>
                      <a:r>
                        <a:rPr lang="en-US" sz="1800" u="none" strike="noStrike" dirty="0" err="1"/>
                        <a:t>eq/s</a:t>
                      </a:r>
                      <a:r>
                        <a:rPr lang="en-US" sz="1800" u="none" strike="noStrike" dirty="0"/>
                        <a:t>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 dirty="0" smtClean="0">
                          <a:solidFill>
                            <a:schemeClr val="tx1"/>
                          </a:solidFill>
                        </a:rPr>
                        <a:t>K (75%) </a:t>
                      </a:r>
                      <a:endParaRPr lang="en-US" sz="2400" b="1" i="1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/>
                        <a:t>10,510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/>
                        <a:t>711 x10</a:t>
                      </a:r>
                      <a:r>
                        <a:rPr lang="en-US" sz="1800" u="none" strike="noStrike" baseline="30000" dirty="0" smtClean="0"/>
                        <a:t>9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</a:rPr>
                        <a:t>Mira BGQ</a:t>
                      </a:r>
                      <a:endParaRPr lang="en-US" sz="2400" b="1" i="1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/>
                        <a:t>8,587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/>
                        <a:t>394</a:t>
                      </a:r>
                      <a:r>
                        <a:rPr lang="en-US" sz="1800" u="none" strike="noStrike" baseline="0" dirty="0" smtClean="0"/>
                        <a:t> x</a:t>
                      </a:r>
                      <a:r>
                        <a:rPr lang="en-US" sz="1800" u="none" strike="noStrike" dirty="0" smtClean="0"/>
                        <a:t>10</a:t>
                      </a:r>
                      <a:r>
                        <a:rPr lang="en-US" sz="1800" u="none" strike="noStrike" baseline="30000" dirty="0" smtClean="0"/>
                        <a:t>9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</a:rPr>
                        <a:t>K/Mira </a:t>
                      </a:r>
                      <a:endParaRPr lang="en-US" sz="2400" b="1" i="1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</a:rPr>
                        <a:t>1.2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rgbClr val="008000"/>
                          </a:solidFill>
                        </a:rPr>
                        <a:t>1.8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446" y="1343077"/>
            <a:ext cx="8610772" cy="4703731"/>
          </a:xfrm>
        </p:spPr>
        <p:txBody>
          <a:bodyPr vert="horz">
            <a:normAutofit fontScale="77500" lnSpcReduction="20000"/>
          </a:bodyPr>
          <a:lstStyle/>
          <a:p>
            <a:r>
              <a:rPr lang="en-US" b="1" i="1" dirty="0" smtClean="0">
                <a:solidFill>
                  <a:srgbClr val="FF6600"/>
                </a:solidFill>
              </a:rPr>
              <a:t>HPL is not relevant as metric for contemporary computation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Applications now exploit structure get </a:t>
            </a:r>
            <a:r>
              <a:rPr lang="en-US" i="1" dirty="0" smtClean="0"/>
              <a:t>O(1) work / word</a:t>
            </a:r>
            <a:endParaRPr lang="en-US" dirty="0" smtClean="0"/>
          </a:p>
          <a:p>
            <a:pPr lvl="2"/>
            <a:r>
              <a:rPr lang="en-US" dirty="0" smtClean="0"/>
              <a:t>HPL at O(N) work/word - Poor match contemporary computation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Architectures change: </a:t>
            </a:r>
            <a:r>
              <a:rPr lang="en-US" i="1" dirty="0" smtClean="0"/>
              <a:t>memory BW exponential decay?</a:t>
            </a:r>
          </a:p>
          <a:p>
            <a:pPr marL="1314450" lvl="2" indent="-457200">
              <a:buNone/>
            </a:pPr>
            <a:r>
              <a:rPr lang="en-US" dirty="0" smtClean="0"/>
              <a:t>My experience: stored matrix, 3D elasticity, algebraic multigrid, </a:t>
            </a:r>
            <a:r>
              <a:rPr lang="en-US" dirty="0" err="1" smtClean="0"/>
              <a:t>PETSc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1994 (92) </a:t>
            </a:r>
            <a:r>
              <a:rPr lang="en-US" dirty="0" smtClean="0"/>
              <a:t>IBM RS6K (my first AMG):	</a:t>
            </a:r>
            <a:r>
              <a:rPr lang="en-US" dirty="0" smtClean="0">
                <a:solidFill>
                  <a:srgbClr val="008000"/>
                </a:solidFill>
              </a:rPr>
              <a:t>25%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peak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333399"/>
                </a:solidFill>
              </a:rPr>
              <a:t>2004 (00) </a:t>
            </a:r>
            <a:r>
              <a:rPr lang="en-US" dirty="0" smtClean="0"/>
              <a:t>IBM SP3 Gordon Bell: 	</a:t>
            </a:r>
            <a:r>
              <a:rPr lang="en-US" dirty="0" smtClean="0">
                <a:solidFill>
                  <a:srgbClr val="008000"/>
                </a:solidFill>
              </a:rPr>
              <a:t>5%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peak</a:t>
            </a:r>
            <a:r>
              <a:rPr lang="en-US" baseline="-25000" dirty="0" smtClean="0">
                <a:solidFill>
                  <a:srgbClr val="008000"/>
                </a:solidFill>
              </a:rPr>
              <a:t> 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smtClean="0">
                <a:solidFill>
                  <a:srgbClr val="333399"/>
                </a:solidFill>
              </a:rPr>
              <a:t>2014 (12) </a:t>
            </a:r>
            <a:r>
              <a:rPr lang="en-US" dirty="0" smtClean="0"/>
              <a:t>IBM BG/Q (</a:t>
            </a:r>
            <a:r>
              <a:rPr lang="en-US" dirty="0" err="1" smtClean="0"/>
              <a:t>PETSc</a:t>
            </a:r>
            <a:r>
              <a:rPr lang="en-US" dirty="0" smtClean="0"/>
              <a:t> ex56):	</a:t>
            </a:r>
            <a:r>
              <a:rPr lang="en-US" dirty="0" smtClean="0">
                <a:solidFill>
                  <a:srgbClr val="008000"/>
                </a:solidFill>
              </a:rPr>
              <a:t>1%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peak</a:t>
            </a:r>
            <a:endParaRPr lang="en-US" baseline="-25000" dirty="0" smtClean="0">
              <a:solidFill>
                <a:srgbClr val="008000"/>
              </a:solidFill>
            </a:endParaRPr>
          </a:p>
          <a:p>
            <a:pPr lvl="3"/>
            <a:r>
              <a:rPr lang="en-US" i="1" dirty="0" smtClean="0"/>
              <a:t>Stored matrix-vector %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peak</a:t>
            </a:r>
            <a:r>
              <a:rPr lang="en-US" i="1" baseline="-25000" dirty="0" smtClean="0"/>
              <a:t> </a:t>
            </a:r>
            <a:r>
              <a:rPr lang="en-US" i="1" dirty="0" smtClean="0"/>
              <a:t>drops ½ every ~5 years - </a:t>
            </a:r>
            <a:r>
              <a:rPr lang="en-US" i="1" dirty="0" smtClean="0">
                <a:solidFill>
                  <a:srgbClr val="008000"/>
                </a:solidFill>
              </a:rPr>
              <a:t>Cray less dramatic</a:t>
            </a:r>
          </a:p>
          <a:p>
            <a:r>
              <a:rPr lang="en-US" b="1" i="1" dirty="0" smtClean="0">
                <a:solidFill>
                  <a:srgbClr val="008000"/>
                </a:solidFill>
              </a:rPr>
              <a:t>HPL got a lot right</a:t>
            </a:r>
            <a:r>
              <a:rPr lang="en-US" b="1" i="1" dirty="0" smtClean="0"/>
              <a:t>:</a:t>
            </a:r>
          </a:p>
          <a:p>
            <a:pPr lvl="1"/>
            <a:r>
              <a:rPr lang="en-US" dirty="0" smtClean="0"/>
              <a:t>Solve a global problem - algebraic equation solve - fully coupled</a:t>
            </a:r>
          </a:p>
          <a:p>
            <a:pPr lvl="1"/>
            <a:r>
              <a:rPr lang="en-US" dirty="0" smtClean="0"/>
              <a:t>Best practices solver algorithm, well defined &amp; understood – Gauss LU</a:t>
            </a:r>
          </a:p>
          <a:p>
            <a:pPr lvl="1"/>
            <a:r>
              <a:rPr lang="en-US" dirty="0" smtClean="0"/>
              <a:t>Good computer science implementations - block all levels memory, etc.</a:t>
            </a:r>
          </a:p>
          <a:p>
            <a:r>
              <a:rPr lang="en-US" b="1" dirty="0" smtClean="0">
                <a:solidFill>
                  <a:srgbClr val="FF6600"/>
                </a:solidFill>
              </a:rPr>
              <a:t>HPL missed one big issue:</a:t>
            </a:r>
          </a:p>
          <a:p>
            <a:pPr lvl="1"/>
            <a:r>
              <a:rPr lang="en-US" b="1" i="1" dirty="0" smtClean="0">
                <a:solidFill>
                  <a:srgbClr val="333399"/>
                </a:solidFill>
              </a:rPr>
              <a:t>Did not use equations with exploitable structure</a:t>
            </a:r>
          </a:p>
          <a:p>
            <a:pPr lvl="1"/>
            <a:r>
              <a:rPr lang="en-US" dirty="0" smtClean="0"/>
              <a:t>Applications now use algorithms that exploit structure (</a:t>
            </a:r>
            <a:r>
              <a:rPr lang="en-US" dirty="0" err="1" smtClean="0"/>
              <a:t>eg</a:t>
            </a:r>
            <a:r>
              <a:rPr lang="en-US" dirty="0" smtClean="0"/>
              <a:t>, multigrid)</a:t>
            </a:r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6946" y="152400"/>
            <a:ext cx="5374318" cy="809625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2856" y="1225864"/>
            <a:ext cx="8780927" cy="503574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HPL could run for 24 hours -- </a:t>
            </a:r>
            <a:r>
              <a:rPr lang="en-US" dirty="0" smtClean="0">
                <a:solidFill>
                  <a:srgbClr val="008000"/>
                </a:solidFill>
              </a:rPr>
              <a:t>HPGMG solve takes about one second</a:t>
            </a:r>
          </a:p>
          <a:p>
            <a:r>
              <a:rPr lang="en-US" dirty="0" smtClean="0"/>
              <a:t>Community wants benchmark runs few hours – Opportunity collect data</a:t>
            </a:r>
            <a:endParaRPr lang="en-US" b="1" i="1" dirty="0" smtClean="0">
              <a:solidFill>
                <a:srgbClr val="333399"/>
              </a:solidFill>
            </a:endParaRPr>
          </a:p>
          <a:p>
            <a:pPr lvl="1"/>
            <a:r>
              <a:rPr lang="en-US" dirty="0" smtClean="0"/>
              <a:t>Dynamic range, weak &amp; strong speed up studies, etc.</a:t>
            </a:r>
          </a:p>
          <a:p>
            <a:pPr lvl="1"/>
            <a:r>
              <a:rPr lang="en-US" dirty="0" smtClean="0"/>
              <a:t>Data track over time allows insight into historical trends HPC</a:t>
            </a:r>
          </a:p>
          <a:p>
            <a:r>
              <a:rPr lang="en-US" b="1" i="1" dirty="0" err="1" smtClean="0">
                <a:solidFill>
                  <a:srgbClr val="000000"/>
                </a:solidFill>
              </a:rPr>
              <a:t>Performant</a:t>
            </a:r>
            <a:r>
              <a:rPr lang="en-US" b="1" i="1" dirty="0" smtClean="0">
                <a:solidFill>
                  <a:srgbClr val="000000"/>
                </a:solidFill>
              </a:rPr>
              <a:t> C+MPI+OMP multigrid </a:t>
            </a:r>
            <a:r>
              <a:rPr lang="en-US" b="1" i="1" dirty="0" smtClean="0">
                <a:solidFill>
                  <a:srgbClr val="008000"/>
                </a:solidFill>
              </a:rPr>
              <a:t>reference implementation</a:t>
            </a:r>
          </a:p>
          <a:p>
            <a:pPr lvl="1"/>
            <a:r>
              <a:rPr lang="en-US" dirty="0" smtClean="0"/>
              <a:t>Driver written in C, new programming models/languages callable C</a:t>
            </a:r>
          </a:p>
          <a:p>
            <a:pPr lvl="2"/>
            <a:r>
              <a:rPr lang="en-US" dirty="0" smtClean="0"/>
              <a:t>Allow new driver implementations if needed</a:t>
            </a:r>
          </a:p>
          <a:p>
            <a:pPr lvl="3"/>
            <a:r>
              <a:rPr lang="en-US" dirty="0" smtClean="0"/>
              <a:t>highest level of abstraction – try to avoid this</a:t>
            </a:r>
          </a:p>
          <a:p>
            <a:pPr lvl="1"/>
            <a:r>
              <a:rPr lang="en-US" dirty="0" err="1" smtClean="0"/>
              <a:t>Performant</a:t>
            </a:r>
            <a:r>
              <a:rPr lang="en-US" dirty="0" smtClean="0"/>
              <a:t> restriction &amp; prolongation compute kernels (C+MPI+OMP)</a:t>
            </a:r>
          </a:p>
          <a:p>
            <a:pPr lvl="1"/>
            <a:r>
              <a:rPr lang="en-US" dirty="0" err="1" smtClean="0"/>
              <a:t>Performant</a:t>
            </a:r>
            <a:r>
              <a:rPr lang="en-US" dirty="0" smtClean="0"/>
              <a:t>  low level kernels provided (C+MPI+OMP) as shown</a:t>
            </a:r>
          </a:p>
          <a:p>
            <a:r>
              <a:rPr lang="en-US" b="1" i="1" dirty="0" smtClean="0"/>
              <a:t>Users implement </a:t>
            </a:r>
            <a:r>
              <a:rPr lang="en-US" b="1" i="1" dirty="0" smtClean="0">
                <a:solidFill>
                  <a:srgbClr val="333399"/>
                </a:solidFill>
              </a:rPr>
              <a:t>architecture specific kernels </a:t>
            </a:r>
            <a:r>
              <a:rPr lang="en-US" dirty="0" smtClean="0">
                <a:solidFill>
                  <a:srgbClr val="000000"/>
                </a:solidFill>
              </a:rPr>
              <a:t>as desired</a:t>
            </a:r>
          </a:p>
          <a:p>
            <a:pPr lvl="1"/>
            <a:r>
              <a:rPr lang="en-US" b="1" i="1" dirty="0" smtClean="0">
                <a:solidFill>
                  <a:schemeClr val="accent2"/>
                </a:solidFill>
              </a:rPr>
              <a:t>apply operator </a:t>
            </a:r>
            <a:r>
              <a:rPr lang="en-US" dirty="0" smtClean="0"/>
              <a:t>is first (probably only) method to optimize</a:t>
            </a:r>
          </a:p>
          <a:p>
            <a:r>
              <a:rPr lang="en-US" dirty="0" smtClean="0"/>
              <a:t>Post processing scripts generate data file, SHA1 of data, code, etc.</a:t>
            </a:r>
          </a:p>
          <a:p>
            <a:r>
              <a:rPr lang="en-US" b="1" i="1" dirty="0" smtClean="0">
                <a:solidFill>
                  <a:srgbClr val="008000"/>
                </a:solidFill>
              </a:rPr>
              <a:t>Create personal ranking on top500.org – weighted sum of:</a:t>
            </a:r>
          </a:p>
          <a:p>
            <a:pPr lvl="1"/>
            <a:r>
              <a:rPr lang="en-US" b="1" i="1" dirty="0" smtClean="0">
                <a:solidFill>
                  <a:srgbClr val="008000"/>
                </a:solidFill>
              </a:rPr>
              <a:t>HPGMG-FV-VC7, HPGMG-FE-Q2, etc, HPL, HPCG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83848" y="152400"/>
            <a:ext cx="5633692" cy="809625"/>
          </a:xfrm>
        </p:spPr>
        <p:txBody>
          <a:bodyPr/>
          <a:lstStyle/>
          <a:p>
            <a:r>
              <a:rPr lang="en-US" dirty="0" smtClean="0"/>
              <a:t>Proposed Deployment Model (in development)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8339" y="4518207"/>
            <a:ext cx="57912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“…we seek a new metric that will have a stronger correlation to our application base and will therefore drive system designers in directions that will enhance application performance for a broader set of HPC applications.”</a:t>
            </a:r>
            <a:endParaRPr lang="en-US" i="1" dirty="0" smtClean="0"/>
          </a:p>
          <a:p>
            <a:r>
              <a:rPr lang="en-US" b="1" dirty="0" smtClean="0"/>
              <a:t>Toward a New Metric for Ranking High Performance Computing Systems</a:t>
            </a:r>
          </a:p>
          <a:p>
            <a:r>
              <a:rPr lang="en-US" dirty="0" smtClean="0"/>
              <a:t>Jack </a:t>
            </a:r>
            <a:r>
              <a:rPr lang="en-US" dirty="0" err="1" smtClean="0"/>
              <a:t>Dongarra</a:t>
            </a:r>
            <a:r>
              <a:rPr lang="en-US" dirty="0" smtClean="0"/>
              <a:t>, Michael A. </a:t>
            </a:r>
            <a:r>
              <a:rPr lang="en-US" dirty="0" err="1" smtClean="0"/>
              <a:t>Heroux</a:t>
            </a:r>
            <a:endParaRPr lang="en-US" b="1" i="1" dirty="0" smtClean="0">
              <a:solidFill>
                <a:srgbClr val="008000"/>
              </a:solidFill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3487" y="1453157"/>
            <a:ext cx="7786213" cy="28110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release June 2014 – v0.1</a:t>
            </a:r>
          </a:p>
          <a:p>
            <a:r>
              <a:rPr lang="en-US" dirty="0" smtClean="0"/>
              <a:t>We welcome community input and involvement: </a:t>
            </a:r>
            <a:r>
              <a:rPr lang="en-US" dirty="0" err="1" smtClean="0"/>
              <a:t>hpgmg.org</a:t>
            </a:r>
            <a:endParaRPr lang="en-US" dirty="0" smtClean="0"/>
          </a:p>
          <a:p>
            <a:pPr lvl="1"/>
            <a:r>
              <a:rPr lang="en-US" dirty="0" err="1" smtClean="0"/>
              <a:t>hpgmg-forum@hpgmg.org</a:t>
            </a:r>
            <a:endParaRPr lang="en-US" dirty="0" smtClean="0"/>
          </a:p>
          <a:p>
            <a:r>
              <a:rPr lang="en-US" dirty="0" smtClean="0"/>
              <a:t>Open code repository</a:t>
            </a:r>
          </a:p>
          <a:p>
            <a:pPr lvl="1"/>
            <a:r>
              <a:rPr lang="en-US" dirty="0" smtClean="0">
                <a:hlinkClick r:id="rId2"/>
              </a:rPr>
              <a:t>https://bitbucket.org/hpgmg/hpgmg</a:t>
            </a:r>
            <a:endParaRPr lang="en-US" dirty="0" smtClean="0"/>
          </a:p>
          <a:p>
            <a:r>
              <a:rPr lang="en-US" dirty="0" smtClean="0"/>
              <a:t>Want experience from users, centers, vendors</a:t>
            </a:r>
          </a:p>
          <a:p>
            <a:pPr lvl="1"/>
            <a:r>
              <a:rPr lang="en-US" dirty="0" smtClean="0"/>
              <a:t>run the benchmark &amp; give us feedback</a:t>
            </a:r>
          </a:p>
          <a:p>
            <a:r>
              <a:rPr lang="en-US" dirty="0" smtClean="0"/>
              <a:t>Visit </a:t>
            </a:r>
            <a:r>
              <a:rPr lang="en-US" dirty="0" err="1" smtClean="0">
                <a:solidFill>
                  <a:srgbClr val="FF0000"/>
                </a:solidFill>
              </a:rPr>
              <a:t>hpgmg.org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008000"/>
                </a:solidFill>
              </a:rPr>
              <a:t>Questions?</a:t>
            </a:r>
          </a:p>
          <a:p>
            <a:pPr lvl="1">
              <a:buNone/>
            </a:pPr>
            <a:endParaRPr lang="en-US" baseline="-25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hpgmg.org</a:t>
            </a:r>
            <a:endParaRPr lang="en-US" sz="6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pic>
        <p:nvPicPr>
          <p:cNvPr id="8" name="Picture 7" descr="Leipzig_4x3_sz1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29" y="2451480"/>
            <a:ext cx="2529471" cy="1897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9015" y="696271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5460" y="4583506"/>
            <a:ext cx="27385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Mark Adams (LBNL)</a:t>
            </a:r>
          </a:p>
          <a:p>
            <a:r>
              <a:rPr lang="en-US" dirty="0" smtClean="0"/>
              <a:t>Jed Brown (ANL,CU)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Shalf</a:t>
            </a:r>
            <a:r>
              <a:rPr lang="en-US" dirty="0" smtClean="0"/>
              <a:t> (LBNL)</a:t>
            </a:r>
          </a:p>
          <a:p>
            <a:r>
              <a:rPr lang="en-US" dirty="0" smtClean="0"/>
              <a:t>Erich </a:t>
            </a:r>
            <a:r>
              <a:rPr lang="en-US" dirty="0" err="1" smtClean="0"/>
              <a:t>Strohmaier</a:t>
            </a:r>
            <a:r>
              <a:rPr lang="en-US" dirty="0" smtClean="0"/>
              <a:t> (LBNL)</a:t>
            </a:r>
          </a:p>
          <a:p>
            <a:r>
              <a:rPr lang="en-US" dirty="0" smtClean="0"/>
              <a:t>Brian Van </a:t>
            </a:r>
            <a:r>
              <a:rPr lang="en-US" dirty="0" err="1" smtClean="0"/>
              <a:t>Straalen</a:t>
            </a:r>
            <a:r>
              <a:rPr lang="en-US" dirty="0" smtClean="0"/>
              <a:t> (LBNL) </a:t>
            </a:r>
          </a:p>
          <a:p>
            <a:r>
              <a:rPr lang="en-US" dirty="0" smtClean="0"/>
              <a:t>Sam Williams (LBNL)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863" y="1240334"/>
            <a:ext cx="9178615" cy="51093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Design: </a:t>
            </a:r>
            <a:r>
              <a:rPr lang="en-US" b="1" dirty="0" smtClean="0"/>
              <a:t>Full geometric multigrid (FMG) </a:t>
            </a:r>
            <a:r>
              <a:rPr lang="en-US" dirty="0" smtClean="0"/>
              <a:t>Laplacian solve</a:t>
            </a:r>
            <a:r>
              <a:rPr lang="en-US" dirty="0" smtClean="0"/>
              <a:t> Cartesian </a:t>
            </a:r>
            <a:r>
              <a:rPr lang="en-US" dirty="0" smtClean="0"/>
              <a:t>grids</a:t>
            </a:r>
          </a:p>
          <a:p>
            <a:pPr lvl="1"/>
            <a:r>
              <a:rPr lang="en-US" i="1" dirty="0" smtClean="0">
                <a:solidFill>
                  <a:srgbClr val="008000"/>
                </a:solidFill>
              </a:rPr>
              <a:t>Non-iterative, asymptotically exact solver with O(N) work complexity </a:t>
            </a:r>
          </a:p>
          <a:p>
            <a:pPr lvl="1"/>
            <a:r>
              <a:rPr lang="en-US" i="1" dirty="0" smtClean="0">
                <a:solidFill>
                  <a:srgbClr val="008000"/>
                </a:solidFill>
              </a:rPr>
              <a:t>Optimal: all “fat” cut out of algorithm – robust to gaming</a:t>
            </a:r>
          </a:p>
          <a:p>
            <a:pPr lvl="1"/>
            <a:r>
              <a:rPr lang="en-US" i="1" dirty="0" smtClean="0">
                <a:solidFill>
                  <a:srgbClr val="008000"/>
                </a:solidFill>
              </a:rPr>
              <a:t>Built-in correctness verification –  oblivious to floating point</a:t>
            </a:r>
          </a:p>
          <a:p>
            <a:pPr lvl="1"/>
            <a:r>
              <a:rPr lang="en-US" dirty="0" smtClean="0"/>
              <a:t>Metric: equations solved / sec</a:t>
            </a:r>
          </a:p>
          <a:p>
            <a:r>
              <a:rPr lang="en-US" b="1" i="1" dirty="0" smtClean="0">
                <a:solidFill>
                  <a:srgbClr val="008000"/>
                </a:solidFill>
              </a:rPr>
              <a:t>Scale Free specification: </a:t>
            </a:r>
            <a:r>
              <a:rPr lang="en-US" dirty="0" smtClean="0"/>
              <a:t>Solution independent parallelization strategy</a:t>
            </a:r>
          </a:p>
          <a:p>
            <a:pPr lvl="1"/>
            <a:r>
              <a:rPr lang="en-US" dirty="0" smtClean="0"/>
              <a:t>Do not punish/reward fine/coarse grain parallelism mathematically</a:t>
            </a:r>
          </a:p>
          <a:p>
            <a:pPr lvl="1"/>
            <a:r>
              <a:rPr lang="en-US" dirty="0" smtClean="0"/>
              <a:t>Do not want to adjudicate “sub domain” – multilevel comm. strategy?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Stresses interconnect </a:t>
            </a:r>
            <a:r>
              <a:rPr lang="en-US" dirty="0" smtClean="0"/>
              <a:t>– global tree </a:t>
            </a:r>
            <a:r>
              <a:rPr lang="en-US" dirty="0" err="1" smtClean="0"/>
              <a:t>w</a:t>
            </a:r>
            <a:r>
              <a:rPr lang="en-US" dirty="0" smtClean="0"/>
              <a:t>/ non-trivial software kernels</a:t>
            </a:r>
          </a:p>
          <a:p>
            <a:pPr lvl="1"/>
            <a:r>
              <a:rPr lang="en-US" b="1" i="1" dirty="0" smtClean="0">
                <a:solidFill>
                  <a:srgbClr val="333399"/>
                </a:solidFill>
              </a:rPr>
              <a:t>Hard problem </a:t>
            </a:r>
            <a:r>
              <a:rPr lang="en-US" b="1" i="1" dirty="0" smtClean="0">
                <a:solidFill>
                  <a:srgbClr val="008000"/>
                </a:solidFill>
              </a:rPr>
              <a:t>implicitly </a:t>
            </a:r>
            <a:r>
              <a:rPr lang="en-US" b="1" i="1" dirty="0" smtClean="0">
                <a:solidFill>
                  <a:schemeClr val="accent2"/>
                </a:solidFill>
              </a:rPr>
              <a:t>demands good end-to-end engineering</a:t>
            </a:r>
          </a:p>
          <a:p>
            <a:r>
              <a:rPr lang="en-US" dirty="0" smtClean="0"/>
              <a:t>Benchmark </a:t>
            </a:r>
            <a:r>
              <a:rPr lang="en-US" b="1" i="1" dirty="0" smtClean="0">
                <a:solidFill>
                  <a:srgbClr val="008000"/>
                </a:solidFill>
              </a:rPr>
              <a:t>remain relevant indefinitely</a:t>
            </a:r>
            <a:endParaRPr lang="en-US" dirty="0" smtClean="0"/>
          </a:p>
          <a:p>
            <a:pPr lvl="1"/>
            <a:r>
              <a:rPr lang="en-US" i="1" dirty="0" smtClean="0"/>
              <a:t>Increasingly effective proxy over time more apps use efficient algorithms</a:t>
            </a:r>
          </a:p>
          <a:p>
            <a:r>
              <a:rPr lang="en-US" dirty="0" smtClean="0"/>
              <a:t>What is missing?   Potential future additions to core design: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More complex domains, AMR, measure setup (reductions</a:t>
            </a:r>
            <a:r>
              <a:rPr lang="en-US" dirty="0" smtClean="0">
                <a:solidFill>
                  <a:srgbClr val="000000"/>
                </a:solidFill>
              </a:rPr>
              <a:t>), energy, …</a:t>
            </a:r>
          </a:p>
          <a:p>
            <a:pPr lvl="1"/>
            <a:r>
              <a:rPr lang="en-US" b="1" i="1" dirty="0" smtClean="0">
                <a:solidFill>
                  <a:srgbClr val="008000"/>
                </a:solidFill>
              </a:rPr>
              <a:t>Particles</a:t>
            </a:r>
            <a:r>
              <a:rPr lang="en-US" dirty="0" smtClean="0">
                <a:solidFill>
                  <a:srgbClr val="008000"/>
                </a:solidFill>
              </a:rPr>
              <a:t>: </a:t>
            </a:r>
            <a:r>
              <a:rPr lang="en-US" dirty="0" err="1" smtClean="0">
                <a:solidFill>
                  <a:srgbClr val="008000"/>
                </a:solidFill>
              </a:rPr>
              <a:t>eg</a:t>
            </a:r>
            <a:r>
              <a:rPr lang="en-US" dirty="0" smtClean="0">
                <a:solidFill>
                  <a:srgbClr val="008000"/>
                </a:solidFill>
              </a:rPr>
              <a:t>, gravity Poisson solve</a:t>
            </a:r>
          </a:p>
          <a:p>
            <a:pPr lvl="2"/>
            <a:r>
              <a:rPr lang="en-US" dirty="0" smtClean="0"/>
              <a:t>Multigrid equation solve probably not good proxy MC (“IMC” later)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Big data – separate benchmark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HPGMG design &amp; philosophy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334125"/>
            <a:ext cx="3552825" cy="295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69644" y="2169513"/>
            <a:ext cx="824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FMG starts with accurate solve on coarsest grid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800" y="3324824"/>
            <a:ext cx="822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Refine grid split processes, building tree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03498" y="2222428"/>
            <a:ext cx="8294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FMG goes back to coarse grid after each new level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6582" y="3351280"/>
            <a:ext cx="1439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 down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00569" y="3616045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05150" y="361541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8723" y="3588740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86279" y="3601709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6" name="Up-Down Arrow 65"/>
          <p:cNvSpPr/>
          <p:nvPr/>
        </p:nvSpPr>
        <p:spPr bwMode="auto">
          <a:xfrm rot="16200000">
            <a:off x="6976261" y="3637788"/>
            <a:ext cx="252570" cy="69127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3313967" y="2849762"/>
            <a:ext cx="286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refine &amp; populate </a:t>
            </a:r>
            <a:r>
              <a:rPr lang="en-US" sz="2000" dirty="0" err="1" smtClean="0"/>
              <a:t>procs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8" name="Up-Down Arrow 77"/>
          <p:cNvSpPr/>
          <p:nvPr/>
        </p:nvSpPr>
        <p:spPr bwMode="auto">
          <a:xfrm rot="16200000">
            <a:off x="2282290" y="3644194"/>
            <a:ext cx="267804" cy="66322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9" name="Up-Down Arrow 78"/>
          <p:cNvSpPr/>
          <p:nvPr/>
        </p:nvSpPr>
        <p:spPr bwMode="auto">
          <a:xfrm rot="16200000">
            <a:off x="4619298" y="3671131"/>
            <a:ext cx="263986" cy="661094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4" name="Up-Down Arrow 63"/>
          <p:cNvSpPr/>
          <p:nvPr/>
        </p:nvSpPr>
        <p:spPr bwMode="auto">
          <a:xfrm>
            <a:off x="1673928" y="3016022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6282995" y="302465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7" name="Up-Down Arrow 66"/>
          <p:cNvSpPr/>
          <p:nvPr/>
        </p:nvSpPr>
        <p:spPr bwMode="auto">
          <a:xfrm>
            <a:off x="2808685" y="302465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3" name="Up-Down Arrow 72"/>
          <p:cNvSpPr/>
          <p:nvPr/>
        </p:nvSpPr>
        <p:spPr bwMode="auto">
          <a:xfrm>
            <a:off x="7409143" y="3024649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Multigrid Tree++ &amp; Nearest Neighbor Communication Patterns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82947" y="1243096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08544" y="2215572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627397" y="221256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00569" y="3616045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05150" y="3615414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28723" y="3588740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86279" y="3601709"/>
          <a:ext cx="834488" cy="736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7244"/>
                <a:gridCol w="41724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816934" y="4967327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144592" y="496273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80313" y="4980502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5501732" y="4966989"/>
          <a:ext cx="833120" cy="85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91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4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Up-Down Arrow 58"/>
          <p:cNvSpPr/>
          <p:nvPr/>
        </p:nvSpPr>
        <p:spPr bwMode="auto">
          <a:xfrm rot="16200000">
            <a:off x="6882102" y="4906836"/>
            <a:ext cx="375803" cy="96096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0" name="Up-Down Arrow 59"/>
          <p:cNvSpPr/>
          <p:nvPr/>
        </p:nvSpPr>
        <p:spPr bwMode="auto">
          <a:xfrm rot="16200000">
            <a:off x="2214488" y="4967778"/>
            <a:ext cx="375803" cy="826646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" name="Up-Down Arrow 60"/>
          <p:cNvSpPr/>
          <p:nvPr/>
        </p:nvSpPr>
        <p:spPr bwMode="auto">
          <a:xfrm rot="16200000">
            <a:off x="4574411" y="4930393"/>
            <a:ext cx="375803" cy="920769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6" name="Up-Down Arrow 65"/>
          <p:cNvSpPr/>
          <p:nvPr/>
        </p:nvSpPr>
        <p:spPr bwMode="auto">
          <a:xfrm rot="16200000">
            <a:off x="6976261" y="3637788"/>
            <a:ext cx="252570" cy="69127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8" name="Up-Down Arrow 67"/>
          <p:cNvSpPr/>
          <p:nvPr/>
        </p:nvSpPr>
        <p:spPr bwMode="auto">
          <a:xfrm rot="16200000">
            <a:off x="4588890" y="2014879"/>
            <a:ext cx="210483" cy="1169890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9" name="Up-Down Arrow 68"/>
          <p:cNvSpPr/>
          <p:nvPr/>
        </p:nvSpPr>
        <p:spPr bwMode="auto">
          <a:xfrm rot="16200000">
            <a:off x="447448" y="1306402"/>
            <a:ext cx="220298" cy="518318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9170" y="1178467"/>
            <a:ext cx="254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Nearest neighbor intra grid comm.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57923" y="1510401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 grid tree++ comm.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3676164" y="2962217"/>
            <a:ext cx="215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Populate &amp; refine</a:t>
            </a:r>
            <a:endParaRPr lang="en-US" sz="2000" dirty="0"/>
          </a:p>
        </p:txBody>
      </p:sp>
      <p:sp>
        <p:nvSpPr>
          <p:cNvPr id="78" name="Up-Down Arrow 77"/>
          <p:cNvSpPr/>
          <p:nvPr/>
        </p:nvSpPr>
        <p:spPr bwMode="auto">
          <a:xfrm rot="16200000">
            <a:off x="2282290" y="3644194"/>
            <a:ext cx="267804" cy="663223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9" name="Up-Down Arrow 78"/>
          <p:cNvSpPr/>
          <p:nvPr/>
        </p:nvSpPr>
        <p:spPr bwMode="auto">
          <a:xfrm rot="16200000">
            <a:off x="4619298" y="3671131"/>
            <a:ext cx="263986" cy="661094"/>
          </a:xfrm>
          <a:prstGeom prst="upDownArrow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8" name="Up-Down Arrow 57"/>
          <p:cNvSpPr/>
          <p:nvPr/>
        </p:nvSpPr>
        <p:spPr bwMode="auto">
          <a:xfrm>
            <a:off x="3402433" y="1557609"/>
            <a:ext cx="383371" cy="958531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3" name="Up-Down Arrow 62"/>
          <p:cNvSpPr/>
          <p:nvPr/>
        </p:nvSpPr>
        <p:spPr bwMode="auto">
          <a:xfrm>
            <a:off x="5699289" y="1554258"/>
            <a:ext cx="383371" cy="997825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4" name="Up-Down Arrow 63"/>
          <p:cNvSpPr/>
          <p:nvPr/>
        </p:nvSpPr>
        <p:spPr bwMode="auto">
          <a:xfrm>
            <a:off x="1673928" y="3016022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6282995" y="302465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7" name="Up-Down Arrow 66"/>
          <p:cNvSpPr/>
          <p:nvPr/>
        </p:nvSpPr>
        <p:spPr bwMode="auto">
          <a:xfrm>
            <a:off x="2808685" y="302465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73" name="Up-Down Arrow 72"/>
          <p:cNvSpPr/>
          <p:nvPr/>
        </p:nvSpPr>
        <p:spPr bwMode="auto">
          <a:xfrm>
            <a:off x="7409143" y="3024649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0"/>
          </p:nvPr>
        </p:nvSpPr>
        <p:spPr>
          <a:xfrm>
            <a:off x="2601093" y="6519191"/>
            <a:ext cx="3551751" cy="295408"/>
          </a:xfrm>
        </p:spPr>
        <p:txBody>
          <a:bodyPr/>
          <a:lstStyle/>
          <a:p>
            <a:pPr>
              <a:defRPr/>
            </a:pPr>
            <a:r>
              <a:rPr lang="en-US" smtClean="0"/>
              <a:t>ISC '14, June 26, Leipzig Germany</a:t>
            </a:r>
            <a:endParaRPr lang="en-US" dirty="0"/>
          </a:p>
        </p:txBody>
      </p:sp>
      <p:sp>
        <p:nvSpPr>
          <p:cNvPr id="48" name="Up-Down Arrow 47"/>
          <p:cNvSpPr/>
          <p:nvPr/>
        </p:nvSpPr>
        <p:spPr bwMode="auto">
          <a:xfrm>
            <a:off x="1117014" y="4367640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49" name="Up-Down Arrow 48"/>
          <p:cNvSpPr/>
          <p:nvPr/>
        </p:nvSpPr>
        <p:spPr bwMode="auto">
          <a:xfrm>
            <a:off x="3377363" y="4361295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0" name="Up-Down Arrow 49"/>
          <p:cNvSpPr/>
          <p:nvPr/>
        </p:nvSpPr>
        <p:spPr bwMode="auto">
          <a:xfrm>
            <a:off x="5725911" y="4390226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51" name="Up-Down Arrow 50"/>
          <p:cNvSpPr/>
          <p:nvPr/>
        </p:nvSpPr>
        <p:spPr bwMode="auto">
          <a:xfrm>
            <a:off x="8030359" y="4366243"/>
            <a:ext cx="383371" cy="539174"/>
          </a:xfrm>
          <a:prstGeom prst="upDownArrow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3141" y="5915451"/>
            <a:ext cx="7759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Fully populated – continue refinement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ctorate_template_vg">
  <a:themeElements>
    <a:clrScheme name="directorate_template_v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rectorate_template_vg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lnDef>
  </a:objectDefaults>
  <a:extraClrSchemeLst>
    <a:extraClrScheme>
      <a:clrScheme name="directorate_template_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63958</TotalTime>
  <Words>1796</Words>
  <Application>Microsoft Macintosh PowerPoint</Application>
  <PresentationFormat>On-screen Show (4:3)</PresentationFormat>
  <Paragraphs>232</Paragraphs>
  <Slides>21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directorate_template_vg</vt:lpstr>
      <vt:lpstr>New Benchmarks for Ranking HPC Systems </vt:lpstr>
      <vt:lpstr>Motivation</vt:lpstr>
      <vt:lpstr>HPGMG design &amp; philosophy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Tree++ &amp; Nearest Neighbor Communication Patterns</vt:lpstr>
      <vt:lpstr>Multigrid Tree+ &amp; Nearest Neighbor Communication Patterns</vt:lpstr>
      <vt:lpstr>Our proposal – HPGMG-FV/FE</vt:lpstr>
      <vt:lpstr>Metrics: Applications &amp; Benchmarks HPM on IBM BG/Q data</vt:lpstr>
      <vt:lpstr>Metrics: Applications &amp; Benchmarks HPM on IBM BG/Q data</vt:lpstr>
      <vt:lpstr>Metrics: Applications &amp; Benchmarks HPM on IBM BG/Q data</vt:lpstr>
      <vt:lpstr>Metrics: Applications &amp; Benchmarks HPM on IBM BG/Q data</vt:lpstr>
      <vt:lpstr>Metrics: Applications &amp; Benchmarks HPM on IBM BG/Q data</vt:lpstr>
      <vt:lpstr>Tunable Parameter - Flop Rates</vt:lpstr>
      <vt:lpstr>HPGMG Rewards Investment</vt:lpstr>
      <vt:lpstr>Potential reorder Top500</vt:lpstr>
      <vt:lpstr>Proposed Deployment Model (in development)</vt:lpstr>
      <vt:lpstr>hpgmg.org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Option: Date</dc:title>
  <dc:subject/>
  <dc:creator/>
  <cp:keywords/>
  <dc:description/>
  <cp:lastModifiedBy>mark adams</cp:lastModifiedBy>
  <cp:revision>760</cp:revision>
  <cp:lastPrinted>2007-09-19T00:12:24Z</cp:lastPrinted>
  <dcterms:created xsi:type="dcterms:W3CDTF">2014-06-25T08:54:45Z</dcterms:created>
  <dcterms:modified xsi:type="dcterms:W3CDTF">2014-06-25T11:42:38Z</dcterms:modified>
  <cp:category/>
</cp:coreProperties>
</file>