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8" r:id="rId25"/>
    <p:sldId id="281" r:id="rId26"/>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4240"/>
  </p:normalViewPr>
  <p:slideViewPr>
    <p:cSldViewPr snapToGrid="0">
      <p:cViewPr>
        <p:scale>
          <a:sx n="97" d="100"/>
          <a:sy n="97" d="100"/>
        </p:scale>
        <p:origin x="1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AC7DA-4383-4C1D-AA68-3D17AC8911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271F79-54B7-4CBD-AA63-734B155DA5B8}">
      <dgm:prSet/>
      <dgm:spPr/>
      <dgm:t>
        <a:bodyPr/>
        <a:lstStyle/>
        <a:p>
          <a:pPr algn="just"/>
          <a:r>
            <a:rPr lang="en-GB" dirty="0"/>
            <a:t>Contains 7</a:t>
          </a:r>
          <a:r>
            <a:rPr lang="en-GB" b="1" dirty="0"/>
            <a:t> studies</a:t>
          </a:r>
          <a:r>
            <a:rPr lang="en-GB" dirty="0"/>
            <a:t>, asking participants forecast the likelihood of an uncertain event or to make a decision that is informed by others’ likelihood forecasts</a:t>
          </a:r>
          <a:endParaRPr lang="en-US" dirty="0"/>
        </a:p>
      </dgm:t>
    </dgm:pt>
    <dgm:pt modelId="{23921064-80EE-4D3E-969F-B50BFF89B193}" type="parTrans" cxnId="{7A7A702F-8A80-4830-BA36-CC4EF16CDBF3}">
      <dgm:prSet/>
      <dgm:spPr/>
      <dgm:t>
        <a:bodyPr/>
        <a:lstStyle/>
        <a:p>
          <a:endParaRPr lang="en-US"/>
        </a:p>
      </dgm:t>
    </dgm:pt>
    <dgm:pt modelId="{CBF1A939-B8C6-4F9A-94E3-28A80E6445D6}" type="sibTrans" cxnId="{7A7A702F-8A80-4830-BA36-CC4EF16CDBF3}">
      <dgm:prSet/>
      <dgm:spPr/>
      <dgm:t>
        <a:bodyPr/>
        <a:lstStyle/>
        <a:p>
          <a:endParaRPr lang="en-US"/>
        </a:p>
      </dgm:t>
    </dgm:pt>
    <dgm:pt modelId="{D3935548-F6CD-4BF5-981B-7A63632574B9}">
      <dgm:prSet/>
      <dgm:spPr/>
      <dgm:t>
        <a:bodyPr/>
        <a:lstStyle/>
        <a:p>
          <a:pPr algn="just"/>
          <a:r>
            <a:rPr lang="en-GB" dirty="0"/>
            <a:t>In all studies, participants were shown either one or two expert predictions provided </a:t>
          </a:r>
          <a:r>
            <a:rPr lang="en-GB" b="1" dirty="0"/>
            <a:t>numerically</a:t>
          </a:r>
          <a:r>
            <a:rPr lang="en-GB" dirty="0"/>
            <a:t> (e.g., “60%–69%”) or </a:t>
          </a:r>
          <a:r>
            <a:rPr lang="en-GB" b="1" dirty="0"/>
            <a:t>verbally</a:t>
          </a:r>
          <a:r>
            <a:rPr lang="en-GB" dirty="0"/>
            <a:t> (e.g., “somewhat likely”). </a:t>
          </a:r>
          <a:endParaRPr lang="en-US" dirty="0"/>
        </a:p>
      </dgm:t>
    </dgm:pt>
    <dgm:pt modelId="{CA13AFE6-914E-48FD-955E-7F62766C70EF}" type="parTrans" cxnId="{E416AB73-C3F5-497B-A6D2-692D0564FE27}">
      <dgm:prSet/>
      <dgm:spPr/>
      <dgm:t>
        <a:bodyPr/>
        <a:lstStyle/>
        <a:p>
          <a:endParaRPr lang="en-US"/>
        </a:p>
      </dgm:t>
    </dgm:pt>
    <dgm:pt modelId="{92DFE729-69CF-4960-9E8D-EF8608A40054}" type="sibTrans" cxnId="{E416AB73-C3F5-497B-A6D2-692D0564FE27}">
      <dgm:prSet/>
      <dgm:spPr/>
      <dgm:t>
        <a:bodyPr/>
        <a:lstStyle/>
        <a:p>
          <a:endParaRPr lang="en-US"/>
        </a:p>
      </dgm:t>
    </dgm:pt>
    <dgm:pt modelId="{B6EE1932-24DB-4416-B62D-8A17FBB2227F}">
      <dgm:prSet/>
      <dgm:spPr/>
      <dgm:t>
        <a:bodyPr/>
        <a:lstStyle/>
        <a:p>
          <a:pPr algn="just"/>
          <a:r>
            <a:rPr lang="en-GB" dirty="0"/>
            <a:t>In all studies, the experts always </a:t>
          </a:r>
          <a:r>
            <a:rPr lang="en-GB" b="1" dirty="0"/>
            <a:t>qualitatively agreed</a:t>
          </a:r>
          <a:r>
            <a:rPr lang="en-GB" dirty="0"/>
            <a:t> on the outcome (i.e., the forecasts were in the same “direction”). </a:t>
          </a:r>
          <a:endParaRPr lang="en-US" dirty="0"/>
        </a:p>
      </dgm:t>
    </dgm:pt>
    <dgm:pt modelId="{B24F6A1A-3589-49B5-91AD-060899B3D6A8}" type="parTrans" cxnId="{C3B1F01A-9DAE-4CE4-9E31-7C123AF02642}">
      <dgm:prSet/>
      <dgm:spPr/>
      <dgm:t>
        <a:bodyPr/>
        <a:lstStyle/>
        <a:p>
          <a:endParaRPr lang="en-US"/>
        </a:p>
      </dgm:t>
    </dgm:pt>
    <dgm:pt modelId="{AFD354B2-305B-47FB-B194-41C7624B95A7}" type="sibTrans" cxnId="{C3B1F01A-9DAE-4CE4-9E31-7C123AF02642}">
      <dgm:prSet/>
      <dgm:spPr/>
      <dgm:t>
        <a:bodyPr/>
        <a:lstStyle/>
        <a:p>
          <a:endParaRPr lang="en-US"/>
        </a:p>
      </dgm:t>
    </dgm:pt>
    <dgm:pt modelId="{78CC83DF-A3FA-4E55-8B74-9830BE9A1EC6}">
      <dgm:prSet/>
      <dgm:spPr/>
      <dgm:t>
        <a:bodyPr/>
        <a:lstStyle/>
        <a:p>
          <a:pPr algn="just"/>
          <a:r>
            <a:rPr lang="en-GB" dirty="0"/>
            <a:t>Authors test differences in combination strategies by comparing the </a:t>
          </a:r>
          <a:r>
            <a:rPr lang="en-GB" b="1" dirty="0"/>
            <a:t>proportion of extreme forecasts</a:t>
          </a:r>
          <a:r>
            <a:rPr lang="en-GB" dirty="0"/>
            <a:t> (i.e., the proportion of participant forecasts that are more extreme than the most extreme advisor’s forecast) made by participants across conditions </a:t>
          </a:r>
          <a:endParaRPr lang="en-US" dirty="0"/>
        </a:p>
      </dgm:t>
    </dgm:pt>
    <dgm:pt modelId="{F2E5C3EC-0D8E-4EF8-B2EB-AA818B0CA166}" type="parTrans" cxnId="{D679B918-E411-4547-B472-60B7E498519F}">
      <dgm:prSet/>
      <dgm:spPr/>
      <dgm:t>
        <a:bodyPr/>
        <a:lstStyle/>
        <a:p>
          <a:endParaRPr lang="en-US"/>
        </a:p>
      </dgm:t>
    </dgm:pt>
    <dgm:pt modelId="{42910F37-3E19-46E9-A0E5-A2EB7E62A00B}" type="sibTrans" cxnId="{D679B918-E411-4547-B472-60B7E498519F}">
      <dgm:prSet/>
      <dgm:spPr/>
      <dgm:t>
        <a:bodyPr/>
        <a:lstStyle/>
        <a:p>
          <a:endParaRPr lang="en-US"/>
        </a:p>
      </dgm:t>
    </dgm:pt>
    <dgm:pt modelId="{9C7B18DF-9CD3-4B37-8AEA-07AF4BCD5B6F}" type="pres">
      <dgm:prSet presAssocID="{718AC7DA-4383-4C1D-AA68-3D17AC8911B8}" presName="root" presStyleCnt="0">
        <dgm:presLayoutVars>
          <dgm:dir/>
          <dgm:resizeHandles val="exact"/>
        </dgm:presLayoutVars>
      </dgm:prSet>
      <dgm:spPr/>
    </dgm:pt>
    <dgm:pt modelId="{7069BFC0-774D-44CA-9D87-BFA01A6D4341}" type="pres">
      <dgm:prSet presAssocID="{718AC7DA-4383-4C1D-AA68-3D17AC8911B8}" presName="container" presStyleCnt="0">
        <dgm:presLayoutVars>
          <dgm:dir/>
          <dgm:resizeHandles val="exact"/>
        </dgm:presLayoutVars>
      </dgm:prSet>
      <dgm:spPr/>
    </dgm:pt>
    <dgm:pt modelId="{3B35708E-F206-4D9C-9DE8-72638E495208}" type="pres">
      <dgm:prSet presAssocID="{1E271F79-54B7-4CBD-AA63-734B155DA5B8}" presName="compNode" presStyleCnt="0"/>
      <dgm:spPr/>
    </dgm:pt>
    <dgm:pt modelId="{AF3FE1CC-BFA3-4AF5-BF80-3CC32D9FFA50}" type="pres">
      <dgm:prSet presAssocID="{1E271F79-54B7-4CBD-AA63-734B155DA5B8}" presName="iconBgRect" presStyleLbl="bgShp" presStyleIdx="0" presStyleCnt="4"/>
      <dgm:spPr/>
    </dgm:pt>
    <dgm:pt modelId="{E59FF7A8-8977-4542-A081-20F070277E5F}" type="pres">
      <dgm:prSet presAssocID="{1E271F79-54B7-4CBD-AA63-734B155DA5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C7E4F0A0-BBD7-4891-8BCA-902D039C0F41}" type="pres">
      <dgm:prSet presAssocID="{1E271F79-54B7-4CBD-AA63-734B155DA5B8}" presName="spaceRect" presStyleCnt="0"/>
      <dgm:spPr/>
    </dgm:pt>
    <dgm:pt modelId="{D20FC405-0718-4071-951F-2FF28A51F800}" type="pres">
      <dgm:prSet presAssocID="{1E271F79-54B7-4CBD-AA63-734B155DA5B8}" presName="textRect" presStyleLbl="revTx" presStyleIdx="0" presStyleCnt="4" custLinFactNeighborY="-744">
        <dgm:presLayoutVars>
          <dgm:chMax val="1"/>
          <dgm:chPref val="1"/>
        </dgm:presLayoutVars>
      </dgm:prSet>
      <dgm:spPr/>
    </dgm:pt>
    <dgm:pt modelId="{9671AF82-CA6B-443F-B5AB-D7E7B26DD129}" type="pres">
      <dgm:prSet presAssocID="{CBF1A939-B8C6-4F9A-94E3-28A80E6445D6}" presName="sibTrans" presStyleLbl="sibTrans2D1" presStyleIdx="0" presStyleCnt="0"/>
      <dgm:spPr/>
    </dgm:pt>
    <dgm:pt modelId="{36470632-A28F-4725-B024-ACF9E82685B7}" type="pres">
      <dgm:prSet presAssocID="{D3935548-F6CD-4BF5-981B-7A63632574B9}" presName="compNode" presStyleCnt="0"/>
      <dgm:spPr/>
    </dgm:pt>
    <dgm:pt modelId="{F92C4B30-D6BD-43F5-8B8A-25641BD3423B}" type="pres">
      <dgm:prSet presAssocID="{D3935548-F6CD-4BF5-981B-7A63632574B9}" presName="iconBgRect" presStyleLbl="bgShp" presStyleIdx="1" presStyleCnt="4"/>
      <dgm:spPr/>
    </dgm:pt>
    <dgm:pt modelId="{306DE991-7192-4763-8D24-E2D46D69D73F}" type="pres">
      <dgm:prSet presAssocID="{D3935548-F6CD-4BF5-981B-7A63632574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48C4D1F7-8A3D-4820-AFD0-DFE57D4EBE1E}" type="pres">
      <dgm:prSet presAssocID="{D3935548-F6CD-4BF5-981B-7A63632574B9}" presName="spaceRect" presStyleCnt="0"/>
      <dgm:spPr/>
    </dgm:pt>
    <dgm:pt modelId="{650668E7-716F-4863-A371-4E5A508F6D9C}" type="pres">
      <dgm:prSet presAssocID="{D3935548-F6CD-4BF5-981B-7A63632574B9}" presName="textRect" presStyleLbl="revTx" presStyleIdx="1" presStyleCnt="4">
        <dgm:presLayoutVars>
          <dgm:chMax val="1"/>
          <dgm:chPref val="1"/>
        </dgm:presLayoutVars>
      </dgm:prSet>
      <dgm:spPr/>
    </dgm:pt>
    <dgm:pt modelId="{65C96119-3EAB-43C9-B3A0-779228628C40}" type="pres">
      <dgm:prSet presAssocID="{92DFE729-69CF-4960-9E8D-EF8608A40054}" presName="sibTrans" presStyleLbl="sibTrans2D1" presStyleIdx="0" presStyleCnt="0"/>
      <dgm:spPr/>
    </dgm:pt>
    <dgm:pt modelId="{B23E2000-46B0-4D3C-AAA5-8BC0C5A14700}" type="pres">
      <dgm:prSet presAssocID="{B6EE1932-24DB-4416-B62D-8A17FBB2227F}" presName="compNode" presStyleCnt="0"/>
      <dgm:spPr/>
    </dgm:pt>
    <dgm:pt modelId="{E85B90A8-8DC5-4DD6-A96E-24D4148C00B5}" type="pres">
      <dgm:prSet presAssocID="{B6EE1932-24DB-4416-B62D-8A17FBB2227F}" presName="iconBgRect" presStyleLbl="bgShp" presStyleIdx="2" presStyleCnt="4"/>
      <dgm:spPr/>
    </dgm:pt>
    <dgm:pt modelId="{78AE77C1-58DF-4562-B8DC-7197013AF5F8}" type="pres">
      <dgm:prSet presAssocID="{B6EE1932-24DB-4416-B62D-8A17FBB222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F72034E-E2D7-447A-9875-40110C1B6496}" type="pres">
      <dgm:prSet presAssocID="{B6EE1932-24DB-4416-B62D-8A17FBB2227F}" presName="spaceRect" presStyleCnt="0"/>
      <dgm:spPr/>
    </dgm:pt>
    <dgm:pt modelId="{64ECE486-94CA-4173-AAFB-F7F95282C57A}" type="pres">
      <dgm:prSet presAssocID="{B6EE1932-24DB-4416-B62D-8A17FBB2227F}" presName="textRect" presStyleLbl="revTx" presStyleIdx="2" presStyleCnt="4">
        <dgm:presLayoutVars>
          <dgm:chMax val="1"/>
          <dgm:chPref val="1"/>
        </dgm:presLayoutVars>
      </dgm:prSet>
      <dgm:spPr/>
    </dgm:pt>
    <dgm:pt modelId="{12267593-84D4-44F5-B096-D36E90B34995}" type="pres">
      <dgm:prSet presAssocID="{AFD354B2-305B-47FB-B194-41C7624B95A7}" presName="sibTrans" presStyleLbl="sibTrans2D1" presStyleIdx="0" presStyleCnt="0"/>
      <dgm:spPr/>
    </dgm:pt>
    <dgm:pt modelId="{82689225-403B-4A78-9BE9-7162599850E4}" type="pres">
      <dgm:prSet presAssocID="{78CC83DF-A3FA-4E55-8B74-9830BE9A1EC6}" presName="compNode" presStyleCnt="0"/>
      <dgm:spPr/>
    </dgm:pt>
    <dgm:pt modelId="{CFF30817-0754-4F64-9ABE-A2F4B2D6C25E}" type="pres">
      <dgm:prSet presAssocID="{78CC83DF-A3FA-4E55-8B74-9830BE9A1EC6}" presName="iconBgRect" presStyleLbl="bgShp" presStyleIdx="3" presStyleCnt="4"/>
      <dgm:spPr/>
    </dgm:pt>
    <dgm:pt modelId="{87E873AB-421D-4F85-BF6C-6516C488CE71}" type="pres">
      <dgm:prSet presAssocID="{78CC83DF-A3FA-4E55-8B74-9830BE9A1E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85A58FE6-5B00-4533-9681-8171800F8001}" type="pres">
      <dgm:prSet presAssocID="{78CC83DF-A3FA-4E55-8B74-9830BE9A1EC6}" presName="spaceRect" presStyleCnt="0"/>
      <dgm:spPr/>
    </dgm:pt>
    <dgm:pt modelId="{76AE46BE-2A3D-4D05-A371-9A2CDF8DFFB1}" type="pres">
      <dgm:prSet presAssocID="{78CC83DF-A3FA-4E55-8B74-9830BE9A1EC6}" presName="textRect" presStyleLbl="revTx" presStyleIdx="3" presStyleCnt="4">
        <dgm:presLayoutVars>
          <dgm:chMax val="1"/>
          <dgm:chPref val="1"/>
        </dgm:presLayoutVars>
      </dgm:prSet>
      <dgm:spPr/>
    </dgm:pt>
  </dgm:ptLst>
  <dgm:cxnLst>
    <dgm:cxn modelId="{53834706-55A2-4FAA-94AF-1789F3FBC3E3}" type="presOf" srcId="{B6EE1932-24DB-4416-B62D-8A17FBB2227F}" destId="{64ECE486-94CA-4173-AAFB-F7F95282C57A}" srcOrd="0" destOrd="0" presId="urn:microsoft.com/office/officeart/2018/2/layout/IconCircleList"/>
    <dgm:cxn modelId="{D679B918-E411-4547-B472-60B7E498519F}" srcId="{718AC7DA-4383-4C1D-AA68-3D17AC8911B8}" destId="{78CC83DF-A3FA-4E55-8B74-9830BE9A1EC6}" srcOrd="3" destOrd="0" parTransId="{F2E5C3EC-0D8E-4EF8-B2EB-AA818B0CA166}" sibTransId="{42910F37-3E19-46E9-A0E5-A2EB7E62A00B}"/>
    <dgm:cxn modelId="{C3B1F01A-9DAE-4CE4-9E31-7C123AF02642}" srcId="{718AC7DA-4383-4C1D-AA68-3D17AC8911B8}" destId="{B6EE1932-24DB-4416-B62D-8A17FBB2227F}" srcOrd="2" destOrd="0" parTransId="{B24F6A1A-3589-49B5-91AD-060899B3D6A8}" sibTransId="{AFD354B2-305B-47FB-B194-41C7624B95A7}"/>
    <dgm:cxn modelId="{7A7A702F-8A80-4830-BA36-CC4EF16CDBF3}" srcId="{718AC7DA-4383-4C1D-AA68-3D17AC8911B8}" destId="{1E271F79-54B7-4CBD-AA63-734B155DA5B8}" srcOrd="0" destOrd="0" parTransId="{23921064-80EE-4D3E-969F-B50BFF89B193}" sibTransId="{CBF1A939-B8C6-4F9A-94E3-28A80E6445D6}"/>
    <dgm:cxn modelId="{16C26236-4017-46AF-B9D6-1A9E0AC3A3F2}" type="presOf" srcId="{718AC7DA-4383-4C1D-AA68-3D17AC8911B8}" destId="{9C7B18DF-9CD3-4B37-8AEA-07AF4BCD5B6F}" srcOrd="0" destOrd="0" presId="urn:microsoft.com/office/officeart/2018/2/layout/IconCircleList"/>
    <dgm:cxn modelId="{E416AB73-C3F5-497B-A6D2-692D0564FE27}" srcId="{718AC7DA-4383-4C1D-AA68-3D17AC8911B8}" destId="{D3935548-F6CD-4BF5-981B-7A63632574B9}" srcOrd="1" destOrd="0" parTransId="{CA13AFE6-914E-48FD-955E-7F62766C70EF}" sibTransId="{92DFE729-69CF-4960-9E8D-EF8608A40054}"/>
    <dgm:cxn modelId="{224CE790-D4B5-4B10-A35F-DA6103BC5389}" type="presOf" srcId="{92DFE729-69CF-4960-9E8D-EF8608A40054}" destId="{65C96119-3EAB-43C9-B3A0-779228628C40}" srcOrd="0" destOrd="0" presId="urn:microsoft.com/office/officeart/2018/2/layout/IconCircleList"/>
    <dgm:cxn modelId="{EC9DD791-B269-4290-AE09-49848946DDA5}" type="presOf" srcId="{AFD354B2-305B-47FB-B194-41C7624B95A7}" destId="{12267593-84D4-44F5-B096-D36E90B34995}" srcOrd="0" destOrd="0" presId="urn:microsoft.com/office/officeart/2018/2/layout/IconCircleList"/>
    <dgm:cxn modelId="{EAC96C92-9219-4CC5-B65D-A3CCF5CF4FB5}" type="presOf" srcId="{1E271F79-54B7-4CBD-AA63-734B155DA5B8}" destId="{D20FC405-0718-4071-951F-2FF28A51F800}" srcOrd="0" destOrd="0" presId="urn:microsoft.com/office/officeart/2018/2/layout/IconCircleList"/>
    <dgm:cxn modelId="{7FC21BB2-671E-474F-A0B3-BB08E16A9C02}" type="presOf" srcId="{CBF1A939-B8C6-4F9A-94E3-28A80E6445D6}" destId="{9671AF82-CA6B-443F-B5AB-D7E7B26DD129}" srcOrd="0" destOrd="0" presId="urn:microsoft.com/office/officeart/2018/2/layout/IconCircleList"/>
    <dgm:cxn modelId="{EF2DDDCF-8D94-41F1-8B02-C284EBC4DE6F}" type="presOf" srcId="{78CC83DF-A3FA-4E55-8B74-9830BE9A1EC6}" destId="{76AE46BE-2A3D-4D05-A371-9A2CDF8DFFB1}" srcOrd="0" destOrd="0" presId="urn:microsoft.com/office/officeart/2018/2/layout/IconCircleList"/>
    <dgm:cxn modelId="{B0C614DE-1B38-4058-BE69-15E0DB6BFE6E}" type="presOf" srcId="{D3935548-F6CD-4BF5-981B-7A63632574B9}" destId="{650668E7-716F-4863-A371-4E5A508F6D9C}" srcOrd="0" destOrd="0" presId="urn:microsoft.com/office/officeart/2018/2/layout/IconCircleList"/>
    <dgm:cxn modelId="{39C9CDB7-7D4D-4F7F-9F58-DD287CC18F72}" type="presParOf" srcId="{9C7B18DF-9CD3-4B37-8AEA-07AF4BCD5B6F}" destId="{7069BFC0-774D-44CA-9D87-BFA01A6D4341}" srcOrd="0" destOrd="0" presId="urn:microsoft.com/office/officeart/2018/2/layout/IconCircleList"/>
    <dgm:cxn modelId="{09B18EB6-F5A3-45F3-99FF-49C943C8201A}" type="presParOf" srcId="{7069BFC0-774D-44CA-9D87-BFA01A6D4341}" destId="{3B35708E-F206-4D9C-9DE8-72638E495208}" srcOrd="0" destOrd="0" presId="urn:microsoft.com/office/officeart/2018/2/layout/IconCircleList"/>
    <dgm:cxn modelId="{66DE9B1F-D61F-4760-88C4-EB89F5642FD7}" type="presParOf" srcId="{3B35708E-F206-4D9C-9DE8-72638E495208}" destId="{AF3FE1CC-BFA3-4AF5-BF80-3CC32D9FFA50}" srcOrd="0" destOrd="0" presId="urn:microsoft.com/office/officeart/2018/2/layout/IconCircleList"/>
    <dgm:cxn modelId="{6BB1567F-5E8F-4CD8-AB85-342B59BC20BF}" type="presParOf" srcId="{3B35708E-F206-4D9C-9DE8-72638E495208}" destId="{E59FF7A8-8977-4542-A081-20F070277E5F}" srcOrd="1" destOrd="0" presId="urn:microsoft.com/office/officeart/2018/2/layout/IconCircleList"/>
    <dgm:cxn modelId="{17C150B9-8B97-420D-97E2-E152590AEC39}" type="presParOf" srcId="{3B35708E-F206-4D9C-9DE8-72638E495208}" destId="{C7E4F0A0-BBD7-4891-8BCA-902D039C0F41}" srcOrd="2" destOrd="0" presId="urn:microsoft.com/office/officeart/2018/2/layout/IconCircleList"/>
    <dgm:cxn modelId="{08351C74-CADF-4D7C-AE78-43BE1EBAD3E6}" type="presParOf" srcId="{3B35708E-F206-4D9C-9DE8-72638E495208}" destId="{D20FC405-0718-4071-951F-2FF28A51F800}" srcOrd="3" destOrd="0" presId="urn:microsoft.com/office/officeart/2018/2/layout/IconCircleList"/>
    <dgm:cxn modelId="{8D129D99-217E-42B4-B4FC-1FCA1FA74F67}" type="presParOf" srcId="{7069BFC0-774D-44CA-9D87-BFA01A6D4341}" destId="{9671AF82-CA6B-443F-B5AB-D7E7B26DD129}" srcOrd="1" destOrd="0" presId="urn:microsoft.com/office/officeart/2018/2/layout/IconCircleList"/>
    <dgm:cxn modelId="{92400AD8-C971-4742-9C58-981AC0B0844D}" type="presParOf" srcId="{7069BFC0-774D-44CA-9D87-BFA01A6D4341}" destId="{36470632-A28F-4725-B024-ACF9E82685B7}" srcOrd="2" destOrd="0" presId="urn:microsoft.com/office/officeart/2018/2/layout/IconCircleList"/>
    <dgm:cxn modelId="{7F4B8890-C7F4-400A-92BA-62F63BFC6EE9}" type="presParOf" srcId="{36470632-A28F-4725-B024-ACF9E82685B7}" destId="{F92C4B30-D6BD-43F5-8B8A-25641BD3423B}" srcOrd="0" destOrd="0" presId="urn:microsoft.com/office/officeart/2018/2/layout/IconCircleList"/>
    <dgm:cxn modelId="{BABAAE89-2871-4859-BFF1-B9E6328B6A51}" type="presParOf" srcId="{36470632-A28F-4725-B024-ACF9E82685B7}" destId="{306DE991-7192-4763-8D24-E2D46D69D73F}" srcOrd="1" destOrd="0" presId="urn:microsoft.com/office/officeart/2018/2/layout/IconCircleList"/>
    <dgm:cxn modelId="{5097576E-CD1E-4655-AC20-F4D1A67867C4}" type="presParOf" srcId="{36470632-A28F-4725-B024-ACF9E82685B7}" destId="{48C4D1F7-8A3D-4820-AFD0-DFE57D4EBE1E}" srcOrd="2" destOrd="0" presId="urn:microsoft.com/office/officeart/2018/2/layout/IconCircleList"/>
    <dgm:cxn modelId="{35DE2B06-CEEB-44F1-864A-B52DA52E72F0}" type="presParOf" srcId="{36470632-A28F-4725-B024-ACF9E82685B7}" destId="{650668E7-716F-4863-A371-4E5A508F6D9C}" srcOrd="3" destOrd="0" presId="urn:microsoft.com/office/officeart/2018/2/layout/IconCircleList"/>
    <dgm:cxn modelId="{DD803550-E9EF-47B7-A29E-C7F22DA69001}" type="presParOf" srcId="{7069BFC0-774D-44CA-9D87-BFA01A6D4341}" destId="{65C96119-3EAB-43C9-B3A0-779228628C40}" srcOrd="3" destOrd="0" presId="urn:microsoft.com/office/officeart/2018/2/layout/IconCircleList"/>
    <dgm:cxn modelId="{6F143BCC-14B8-447F-9F0A-28D682BACAB9}" type="presParOf" srcId="{7069BFC0-774D-44CA-9D87-BFA01A6D4341}" destId="{B23E2000-46B0-4D3C-AAA5-8BC0C5A14700}" srcOrd="4" destOrd="0" presId="urn:microsoft.com/office/officeart/2018/2/layout/IconCircleList"/>
    <dgm:cxn modelId="{8407B161-9C50-45C3-90DF-1284EF1226A6}" type="presParOf" srcId="{B23E2000-46B0-4D3C-AAA5-8BC0C5A14700}" destId="{E85B90A8-8DC5-4DD6-A96E-24D4148C00B5}" srcOrd="0" destOrd="0" presId="urn:microsoft.com/office/officeart/2018/2/layout/IconCircleList"/>
    <dgm:cxn modelId="{BC74DE51-4EF9-4568-AD73-BDE473F0E7B6}" type="presParOf" srcId="{B23E2000-46B0-4D3C-AAA5-8BC0C5A14700}" destId="{78AE77C1-58DF-4562-B8DC-7197013AF5F8}" srcOrd="1" destOrd="0" presId="urn:microsoft.com/office/officeart/2018/2/layout/IconCircleList"/>
    <dgm:cxn modelId="{F01ACC70-0119-4D31-9C0C-5FEA68A5C8EA}" type="presParOf" srcId="{B23E2000-46B0-4D3C-AAA5-8BC0C5A14700}" destId="{5F72034E-E2D7-447A-9875-40110C1B6496}" srcOrd="2" destOrd="0" presId="urn:microsoft.com/office/officeart/2018/2/layout/IconCircleList"/>
    <dgm:cxn modelId="{95AE1D7D-D105-4150-8131-D9A35F589908}" type="presParOf" srcId="{B23E2000-46B0-4D3C-AAA5-8BC0C5A14700}" destId="{64ECE486-94CA-4173-AAFB-F7F95282C57A}" srcOrd="3" destOrd="0" presId="urn:microsoft.com/office/officeart/2018/2/layout/IconCircleList"/>
    <dgm:cxn modelId="{D2F55D64-7D42-4D96-B16F-4D6E21941C0E}" type="presParOf" srcId="{7069BFC0-774D-44CA-9D87-BFA01A6D4341}" destId="{12267593-84D4-44F5-B096-D36E90B34995}" srcOrd="5" destOrd="0" presId="urn:microsoft.com/office/officeart/2018/2/layout/IconCircleList"/>
    <dgm:cxn modelId="{F447A369-3F92-4600-9F97-80EF05C0826D}" type="presParOf" srcId="{7069BFC0-774D-44CA-9D87-BFA01A6D4341}" destId="{82689225-403B-4A78-9BE9-7162599850E4}" srcOrd="6" destOrd="0" presId="urn:microsoft.com/office/officeart/2018/2/layout/IconCircleList"/>
    <dgm:cxn modelId="{2B5FC2F1-39EF-4168-A3F2-4DD69E58BEF2}" type="presParOf" srcId="{82689225-403B-4A78-9BE9-7162599850E4}" destId="{CFF30817-0754-4F64-9ABE-A2F4B2D6C25E}" srcOrd="0" destOrd="0" presId="urn:microsoft.com/office/officeart/2018/2/layout/IconCircleList"/>
    <dgm:cxn modelId="{4532C439-23AE-4C58-A374-04596E8250B4}" type="presParOf" srcId="{82689225-403B-4A78-9BE9-7162599850E4}" destId="{87E873AB-421D-4F85-BF6C-6516C488CE71}" srcOrd="1" destOrd="0" presId="urn:microsoft.com/office/officeart/2018/2/layout/IconCircleList"/>
    <dgm:cxn modelId="{C4795C51-0591-41AB-8735-2ACF7DB352FD}" type="presParOf" srcId="{82689225-403B-4A78-9BE9-7162599850E4}" destId="{85A58FE6-5B00-4533-9681-8171800F8001}" srcOrd="2" destOrd="0" presId="urn:microsoft.com/office/officeart/2018/2/layout/IconCircleList"/>
    <dgm:cxn modelId="{C81D8883-9586-4C1E-9F1B-4C5E3F810957}" type="presParOf" srcId="{82689225-403B-4A78-9BE9-7162599850E4}" destId="{76AE46BE-2A3D-4D05-A371-9A2CDF8DFF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798FAC-0B4F-42AC-997C-D1444C5315F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364DD4A-A351-4A90-BAA5-BBC567D7EC45}">
      <dgm:prSet custT="1"/>
      <dgm:spPr/>
      <dgm:t>
        <a:bodyPr/>
        <a:lstStyle/>
        <a:p>
          <a:pPr algn="just">
            <a:lnSpc>
              <a:spcPct val="100000"/>
            </a:lnSpc>
          </a:pPr>
          <a:r>
            <a:rPr lang="en-GB" sz="1400" dirty="0"/>
            <a:t>Although it is typically better to average others’ forecasts if forecasters are using correlated information (e.g., Ashton and Ashton 1985), making more extreme estimates is the normatively correct strategy if the forecasters are using uncorrelated or poorly correlated information (</a:t>
          </a:r>
          <a:r>
            <a:rPr lang="en-GB" sz="1400" dirty="0" err="1"/>
            <a:t>Wallsten</a:t>
          </a:r>
          <a:r>
            <a:rPr lang="en-GB" sz="1400" dirty="0"/>
            <a:t> and </a:t>
          </a:r>
          <a:r>
            <a:rPr lang="en-GB" sz="1400" dirty="0" err="1"/>
            <a:t>Diederich</a:t>
          </a:r>
          <a:r>
            <a:rPr lang="en-GB" sz="1400" dirty="0"/>
            <a:t> 2001, Baron et al. 2014). </a:t>
          </a:r>
          <a:endParaRPr lang="en-US" sz="1400" dirty="0"/>
        </a:p>
      </dgm:t>
    </dgm:pt>
    <dgm:pt modelId="{FF174C7C-3C4E-4818-86E1-B95046C3511C}" type="parTrans" cxnId="{07DD97BB-67A4-4529-8D8B-7A63EB338909}">
      <dgm:prSet/>
      <dgm:spPr/>
      <dgm:t>
        <a:bodyPr/>
        <a:lstStyle/>
        <a:p>
          <a:endParaRPr lang="en-US"/>
        </a:p>
      </dgm:t>
    </dgm:pt>
    <dgm:pt modelId="{E500F06C-60ED-4228-B768-36EFF088AA18}" type="sibTrans" cxnId="{07DD97BB-67A4-4529-8D8B-7A63EB338909}">
      <dgm:prSet/>
      <dgm:spPr/>
      <dgm:t>
        <a:bodyPr/>
        <a:lstStyle/>
        <a:p>
          <a:endParaRPr lang="en-US"/>
        </a:p>
      </dgm:t>
    </dgm:pt>
    <dgm:pt modelId="{F9EC6802-FB90-4426-AB63-8502EB7E71C7}">
      <dgm:prSet/>
      <dgm:spPr/>
      <dgm:t>
        <a:bodyPr/>
        <a:lstStyle/>
        <a:p>
          <a:pPr algn="just">
            <a:lnSpc>
              <a:spcPct val="100000"/>
            </a:lnSpc>
          </a:pPr>
          <a:r>
            <a:rPr lang="en-GB" dirty="0"/>
            <a:t>If participants perceive less information correlation between two advisors who provide similar verbal forecasts than they do between advisors who provide similar numeric forecasts, it would be normatively appropriate for participants to use a “counting” strategy more often when combining verbal forecasts (</a:t>
          </a:r>
          <a:r>
            <a:rPr lang="en-GB" dirty="0" err="1"/>
            <a:t>Wallsten</a:t>
          </a:r>
          <a:r>
            <a:rPr lang="en-GB" dirty="0"/>
            <a:t> et al. 1997a, p. 51). </a:t>
          </a:r>
          <a:endParaRPr lang="en-US" dirty="0"/>
        </a:p>
      </dgm:t>
    </dgm:pt>
    <dgm:pt modelId="{ED9EA6FA-ED5A-4600-9D34-0FC352F5D5CE}" type="parTrans" cxnId="{9AA3A0D8-9733-48FB-9F78-7612EA1D8A0E}">
      <dgm:prSet/>
      <dgm:spPr/>
      <dgm:t>
        <a:bodyPr/>
        <a:lstStyle/>
        <a:p>
          <a:endParaRPr lang="en-US"/>
        </a:p>
      </dgm:t>
    </dgm:pt>
    <dgm:pt modelId="{81511F86-9346-4A9D-8F0E-FBD14D0AA8D1}" type="sibTrans" cxnId="{9AA3A0D8-9733-48FB-9F78-7612EA1D8A0E}">
      <dgm:prSet/>
      <dgm:spPr/>
      <dgm:t>
        <a:bodyPr/>
        <a:lstStyle/>
        <a:p>
          <a:endParaRPr lang="en-US"/>
        </a:p>
      </dgm:t>
    </dgm:pt>
    <dgm:pt modelId="{CAF4E290-552B-4898-85EA-25DF81A096A2}" type="pres">
      <dgm:prSet presAssocID="{DD798FAC-0B4F-42AC-997C-D1444C5315F6}" presName="root" presStyleCnt="0">
        <dgm:presLayoutVars>
          <dgm:dir/>
          <dgm:resizeHandles val="exact"/>
        </dgm:presLayoutVars>
      </dgm:prSet>
      <dgm:spPr/>
    </dgm:pt>
    <dgm:pt modelId="{95650B26-E1DB-42C1-B0C1-A2B33323199B}" type="pres">
      <dgm:prSet presAssocID="{E364DD4A-A351-4A90-BAA5-BBC567D7EC45}" presName="compNode" presStyleCnt="0"/>
      <dgm:spPr/>
    </dgm:pt>
    <dgm:pt modelId="{757DA0D8-A3FF-4C94-BCAA-40EC68DA609D}" type="pres">
      <dgm:prSet presAssocID="{E364DD4A-A351-4A90-BAA5-BBC567D7EC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84D19B23-1B64-4F4D-8016-0079290281A2}" type="pres">
      <dgm:prSet presAssocID="{E364DD4A-A351-4A90-BAA5-BBC567D7EC45}" presName="spaceRect" presStyleCnt="0"/>
      <dgm:spPr/>
    </dgm:pt>
    <dgm:pt modelId="{75203E5B-F67A-4B8E-B8B3-E2D7D1D9162B}" type="pres">
      <dgm:prSet presAssocID="{E364DD4A-A351-4A90-BAA5-BBC567D7EC45}" presName="textRect" presStyleLbl="revTx" presStyleIdx="0" presStyleCnt="2">
        <dgm:presLayoutVars>
          <dgm:chMax val="1"/>
          <dgm:chPref val="1"/>
        </dgm:presLayoutVars>
      </dgm:prSet>
      <dgm:spPr/>
    </dgm:pt>
    <dgm:pt modelId="{3FA4DAC7-0C09-437D-9BFB-C15E23D1F6C3}" type="pres">
      <dgm:prSet presAssocID="{E500F06C-60ED-4228-B768-36EFF088AA18}" presName="sibTrans" presStyleCnt="0"/>
      <dgm:spPr/>
    </dgm:pt>
    <dgm:pt modelId="{7644583D-D5D2-48E3-AE30-B8E75B117BB0}" type="pres">
      <dgm:prSet presAssocID="{F9EC6802-FB90-4426-AB63-8502EB7E71C7}" presName="compNode" presStyleCnt="0"/>
      <dgm:spPr/>
    </dgm:pt>
    <dgm:pt modelId="{1E7C7D29-1D29-4424-9F3E-314D9040526E}" type="pres">
      <dgm:prSet presAssocID="{F9EC6802-FB90-4426-AB63-8502EB7E71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ard Room"/>
        </a:ext>
      </dgm:extLst>
    </dgm:pt>
    <dgm:pt modelId="{075C3C3B-A069-4734-A06A-487B14D7C745}" type="pres">
      <dgm:prSet presAssocID="{F9EC6802-FB90-4426-AB63-8502EB7E71C7}" presName="spaceRect" presStyleCnt="0"/>
      <dgm:spPr/>
    </dgm:pt>
    <dgm:pt modelId="{9881D216-E683-4910-88EC-4D1321046D71}" type="pres">
      <dgm:prSet presAssocID="{F9EC6802-FB90-4426-AB63-8502EB7E71C7}" presName="textRect" presStyleLbl="revTx" presStyleIdx="1" presStyleCnt="2">
        <dgm:presLayoutVars>
          <dgm:chMax val="1"/>
          <dgm:chPref val="1"/>
        </dgm:presLayoutVars>
      </dgm:prSet>
      <dgm:spPr/>
    </dgm:pt>
  </dgm:ptLst>
  <dgm:cxnLst>
    <dgm:cxn modelId="{5A9C8F39-22CD-4C49-B5EF-924C731B61E4}" type="presOf" srcId="{DD798FAC-0B4F-42AC-997C-D1444C5315F6}" destId="{CAF4E290-552B-4898-85EA-25DF81A096A2}" srcOrd="0" destOrd="0" presId="urn:microsoft.com/office/officeart/2018/2/layout/IconLabelList"/>
    <dgm:cxn modelId="{B5E40E3D-50F3-412C-8085-55D41332A7C5}" type="presOf" srcId="{F9EC6802-FB90-4426-AB63-8502EB7E71C7}" destId="{9881D216-E683-4910-88EC-4D1321046D71}" srcOrd="0" destOrd="0" presId="urn:microsoft.com/office/officeart/2018/2/layout/IconLabelList"/>
    <dgm:cxn modelId="{B3956B85-4A00-434B-8C3D-1022EA82A7E3}" type="presOf" srcId="{E364DD4A-A351-4A90-BAA5-BBC567D7EC45}" destId="{75203E5B-F67A-4B8E-B8B3-E2D7D1D9162B}" srcOrd="0" destOrd="0" presId="urn:microsoft.com/office/officeart/2018/2/layout/IconLabelList"/>
    <dgm:cxn modelId="{07DD97BB-67A4-4529-8D8B-7A63EB338909}" srcId="{DD798FAC-0B4F-42AC-997C-D1444C5315F6}" destId="{E364DD4A-A351-4A90-BAA5-BBC567D7EC45}" srcOrd="0" destOrd="0" parTransId="{FF174C7C-3C4E-4818-86E1-B95046C3511C}" sibTransId="{E500F06C-60ED-4228-B768-36EFF088AA18}"/>
    <dgm:cxn modelId="{9AA3A0D8-9733-48FB-9F78-7612EA1D8A0E}" srcId="{DD798FAC-0B4F-42AC-997C-D1444C5315F6}" destId="{F9EC6802-FB90-4426-AB63-8502EB7E71C7}" srcOrd="1" destOrd="0" parTransId="{ED9EA6FA-ED5A-4600-9D34-0FC352F5D5CE}" sibTransId="{81511F86-9346-4A9D-8F0E-FBD14D0AA8D1}"/>
    <dgm:cxn modelId="{EEC48D7B-AE6A-4E98-9BA6-A610A9810693}" type="presParOf" srcId="{CAF4E290-552B-4898-85EA-25DF81A096A2}" destId="{95650B26-E1DB-42C1-B0C1-A2B33323199B}" srcOrd="0" destOrd="0" presId="urn:microsoft.com/office/officeart/2018/2/layout/IconLabelList"/>
    <dgm:cxn modelId="{064C2CB1-8D1C-4039-9AD9-1C31A67EF714}" type="presParOf" srcId="{95650B26-E1DB-42C1-B0C1-A2B33323199B}" destId="{757DA0D8-A3FF-4C94-BCAA-40EC68DA609D}" srcOrd="0" destOrd="0" presId="urn:microsoft.com/office/officeart/2018/2/layout/IconLabelList"/>
    <dgm:cxn modelId="{8935C8A4-571E-4812-9E19-9A9B29D565E8}" type="presParOf" srcId="{95650B26-E1DB-42C1-B0C1-A2B33323199B}" destId="{84D19B23-1B64-4F4D-8016-0079290281A2}" srcOrd="1" destOrd="0" presId="urn:microsoft.com/office/officeart/2018/2/layout/IconLabelList"/>
    <dgm:cxn modelId="{734573C2-035A-454D-AEC9-80C70F2D1F7A}" type="presParOf" srcId="{95650B26-E1DB-42C1-B0C1-A2B33323199B}" destId="{75203E5B-F67A-4B8E-B8B3-E2D7D1D9162B}" srcOrd="2" destOrd="0" presId="urn:microsoft.com/office/officeart/2018/2/layout/IconLabelList"/>
    <dgm:cxn modelId="{39890FBA-E941-4BE4-A323-738A83317B50}" type="presParOf" srcId="{CAF4E290-552B-4898-85EA-25DF81A096A2}" destId="{3FA4DAC7-0C09-437D-9BFB-C15E23D1F6C3}" srcOrd="1" destOrd="0" presId="urn:microsoft.com/office/officeart/2018/2/layout/IconLabelList"/>
    <dgm:cxn modelId="{B4D7F8F5-4E2A-460C-B023-82634A557BFB}" type="presParOf" srcId="{CAF4E290-552B-4898-85EA-25DF81A096A2}" destId="{7644583D-D5D2-48E3-AE30-B8E75B117BB0}" srcOrd="2" destOrd="0" presId="urn:microsoft.com/office/officeart/2018/2/layout/IconLabelList"/>
    <dgm:cxn modelId="{65C3186E-D3E3-406E-B18D-66367836EB3A}" type="presParOf" srcId="{7644583D-D5D2-48E3-AE30-B8E75B117BB0}" destId="{1E7C7D29-1D29-4424-9F3E-314D9040526E}" srcOrd="0" destOrd="0" presId="urn:microsoft.com/office/officeart/2018/2/layout/IconLabelList"/>
    <dgm:cxn modelId="{FD62267A-F785-42A6-88EE-467550C2A625}" type="presParOf" srcId="{7644583D-D5D2-48E3-AE30-B8E75B117BB0}" destId="{075C3C3B-A069-4734-A06A-487B14D7C745}" srcOrd="1" destOrd="0" presId="urn:microsoft.com/office/officeart/2018/2/layout/IconLabelList"/>
    <dgm:cxn modelId="{40AB682F-1866-4E90-833D-5A80E566F7C8}" type="presParOf" srcId="{7644583D-D5D2-48E3-AE30-B8E75B117BB0}" destId="{9881D216-E683-4910-88EC-4D1321046D7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FE1CC-BFA3-4AF5-BF80-3CC32D9FFA50}">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FF7A8-8977-4542-A081-20F070277E5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0FC405-0718-4071-951F-2FF28A51F800}">
      <dsp:nvSpPr>
        <dsp:cNvPr id="0" name=""/>
        <dsp:cNvSpPr/>
      </dsp:nvSpPr>
      <dsp:spPr>
        <a:xfrm>
          <a:off x="1834517" y="4599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GB" sz="1300" kern="1200" dirty="0"/>
            <a:t>Contains 7</a:t>
          </a:r>
          <a:r>
            <a:rPr lang="en-GB" sz="1300" b="1" kern="1200" dirty="0"/>
            <a:t> studies</a:t>
          </a:r>
          <a:r>
            <a:rPr lang="en-GB" sz="1300" kern="1200" dirty="0"/>
            <a:t>, asking participants forecast the likelihood of an uncertain event or to make a decision that is informed by others’ likelihood forecasts</a:t>
          </a:r>
          <a:endParaRPr lang="en-US" sz="1300" kern="1200" dirty="0"/>
        </a:p>
      </dsp:txBody>
      <dsp:txXfrm>
        <a:off x="1834517" y="459951"/>
        <a:ext cx="3148942" cy="1335915"/>
      </dsp:txXfrm>
    </dsp:sp>
    <dsp:sp modelId="{F92C4B30-D6BD-43F5-8B8A-25641BD3423B}">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DE991-7192-4763-8D24-E2D46D69D73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668E7-716F-4863-A371-4E5A508F6D9C}">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GB" sz="1300" kern="1200" dirty="0"/>
            <a:t>In all studies, participants were shown either one or two expert predictions provided </a:t>
          </a:r>
          <a:r>
            <a:rPr lang="en-GB" sz="1300" b="1" kern="1200" dirty="0"/>
            <a:t>numerically</a:t>
          </a:r>
          <a:r>
            <a:rPr lang="en-GB" sz="1300" kern="1200" dirty="0"/>
            <a:t> (e.g., “60%–69%”) or </a:t>
          </a:r>
          <a:r>
            <a:rPr lang="en-GB" sz="1300" b="1" kern="1200" dirty="0"/>
            <a:t>verbally</a:t>
          </a:r>
          <a:r>
            <a:rPr lang="en-GB" sz="1300" kern="1200" dirty="0"/>
            <a:t> (e.g., “somewhat likely”). </a:t>
          </a:r>
          <a:endParaRPr lang="en-US" sz="1300" kern="1200" dirty="0"/>
        </a:p>
      </dsp:txBody>
      <dsp:txXfrm>
        <a:off x="7154322" y="469890"/>
        <a:ext cx="3148942" cy="1335915"/>
      </dsp:txXfrm>
    </dsp:sp>
    <dsp:sp modelId="{E85B90A8-8DC5-4DD6-A96E-24D4148C00B5}">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E77C1-58DF-4562-B8DC-7197013AF5F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CE486-94CA-4173-AAFB-F7F95282C57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GB" sz="1300" kern="1200" dirty="0"/>
            <a:t>In all studies, the experts always </a:t>
          </a:r>
          <a:r>
            <a:rPr lang="en-GB" sz="1300" b="1" kern="1200" dirty="0"/>
            <a:t>qualitatively agreed</a:t>
          </a:r>
          <a:r>
            <a:rPr lang="en-GB" sz="1300" kern="1200" dirty="0"/>
            <a:t> on the outcome (i.e., the forecasts were in the same “direction”). </a:t>
          </a:r>
          <a:endParaRPr lang="en-US" sz="1300" kern="1200" dirty="0"/>
        </a:p>
      </dsp:txBody>
      <dsp:txXfrm>
        <a:off x="1834517" y="2545532"/>
        <a:ext cx="3148942" cy="1335915"/>
      </dsp:txXfrm>
    </dsp:sp>
    <dsp:sp modelId="{CFF30817-0754-4F64-9ABE-A2F4B2D6C25E}">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873AB-421D-4F85-BF6C-6516C488CE7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AE46BE-2A3D-4D05-A371-9A2CDF8DFFB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GB" sz="1300" kern="1200" dirty="0"/>
            <a:t>Authors test differences in combination strategies by comparing the </a:t>
          </a:r>
          <a:r>
            <a:rPr lang="en-GB" sz="1300" b="1" kern="1200" dirty="0"/>
            <a:t>proportion of extreme forecasts</a:t>
          </a:r>
          <a:r>
            <a:rPr lang="en-GB" sz="1300" kern="1200" dirty="0"/>
            <a:t> (i.e., the proportion of participant forecasts that are more extreme than the most extreme advisor’s forecast) made by participants across conditions </a:t>
          </a:r>
          <a:endParaRPr lang="en-US" sz="1300" kern="1200" dirty="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DA0D8-A3FF-4C94-BCAA-40EC68DA609D}">
      <dsp:nvSpPr>
        <dsp:cNvPr id="0" name=""/>
        <dsp:cNvSpPr/>
      </dsp:nvSpPr>
      <dsp:spPr>
        <a:xfrm>
          <a:off x="1747800" y="26433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03E5B-F67A-4B8E-B8B3-E2D7D1D9162B}">
      <dsp:nvSpPr>
        <dsp:cNvPr id="0" name=""/>
        <dsp:cNvSpPr/>
      </dsp:nvSpPr>
      <dsp:spPr>
        <a:xfrm>
          <a:off x="559800" y="2782000"/>
          <a:ext cx="432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GB" sz="1400" kern="1200" dirty="0"/>
            <a:t>Although it is typically better to average others’ forecasts if forecasters are using correlated information (e.g., Ashton and Ashton 1985), making more extreme estimates is the normatively correct strategy if the forecasters are using uncorrelated or poorly correlated information (</a:t>
          </a:r>
          <a:r>
            <a:rPr lang="en-GB" sz="1400" kern="1200" dirty="0" err="1"/>
            <a:t>Wallsten</a:t>
          </a:r>
          <a:r>
            <a:rPr lang="en-GB" sz="1400" kern="1200" dirty="0"/>
            <a:t> and </a:t>
          </a:r>
          <a:r>
            <a:rPr lang="en-GB" sz="1400" kern="1200" dirty="0" err="1"/>
            <a:t>Diederich</a:t>
          </a:r>
          <a:r>
            <a:rPr lang="en-GB" sz="1400" kern="1200" dirty="0"/>
            <a:t> 2001, Baron et al. 2014). </a:t>
          </a:r>
          <a:endParaRPr lang="en-US" sz="1400" kern="1200" dirty="0"/>
        </a:p>
      </dsp:txBody>
      <dsp:txXfrm>
        <a:off x="559800" y="2782000"/>
        <a:ext cx="4320000" cy="1305000"/>
      </dsp:txXfrm>
    </dsp:sp>
    <dsp:sp modelId="{1E7C7D29-1D29-4424-9F3E-314D9040526E}">
      <dsp:nvSpPr>
        <dsp:cNvPr id="0" name=""/>
        <dsp:cNvSpPr/>
      </dsp:nvSpPr>
      <dsp:spPr>
        <a:xfrm>
          <a:off x="6823800" y="26433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1D216-E683-4910-88EC-4D1321046D71}">
      <dsp:nvSpPr>
        <dsp:cNvPr id="0" name=""/>
        <dsp:cNvSpPr/>
      </dsp:nvSpPr>
      <dsp:spPr>
        <a:xfrm>
          <a:off x="5635800" y="2782000"/>
          <a:ext cx="432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GB" sz="1400" kern="1200" dirty="0"/>
            <a:t>If participants perceive less information correlation between two advisors who provide similar verbal forecasts than they do between advisors who provide similar numeric forecasts, it would be normatively appropriate for participants to use a “counting” strategy more often when combining verbal forecasts (</a:t>
          </a:r>
          <a:r>
            <a:rPr lang="en-GB" sz="1400" kern="1200" dirty="0" err="1"/>
            <a:t>Wallsten</a:t>
          </a:r>
          <a:r>
            <a:rPr lang="en-GB" sz="1400" kern="1200" dirty="0"/>
            <a:t> et al. 1997a, p. 51). </a:t>
          </a:r>
          <a:endParaRPr lang="en-US" sz="1400" kern="1200" dirty="0"/>
        </a:p>
      </dsp:txBody>
      <dsp:txXfrm>
        <a:off x="5635800" y="2782000"/>
        <a:ext cx="4320000" cy="130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92C4D-7E41-AD4A-9C05-381F05119E5D}" type="datetimeFigureOut">
              <a:rPr lang="en-IT" smtClean="0"/>
              <a:t>25/10/23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D1189-F5B5-F144-8A27-4141EBEA413B}" type="slidenum">
              <a:rPr lang="en-IT" smtClean="0"/>
              <a:t>‹#›</a:t>
            </a:fld>
            <a:endParaRPr lang="en-IT"/>
          </a:p>
        </p:txBody>
      </p:sp>
    </p:spTree>
    <p:extLst>
      <p:ext uri="{BB962C8B-B14F-4D97-AF65-F5344CB8AC3E}">
        <p14:creationId xmlns:p14="http://schemas.microsoft.com/office/powerpoint/2010/main" val="354908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4</a:t>
            </a:fld>
            <a:endParaRPr lang="en-IT"/>
          </a:p>
        </p:txBody>
      </p:sp>
    </p:spTree>
    <p:extLst>
      <p:ext uri="{BB962C8B-B14F-4D97-AF65-F5344CB8AC3E}">
        <p14:creationId xmlns:p14="http://schemas.microsoft.com/office/powerpoint/2010/main" val="566691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(information source: different versus similar; between subjects)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we again </a:t>
            </a:r>
            <a:r>
              <a:rPr lang="en-GB" sz="1800" dirty="0">
                <a:effectLst/>
                <a:latin typeface="AdvTT3258b86f+fb"/>
              </a:rPr>
              <a:t>fi</a:t>
            </a:r>
            <a:r>
              <a:rPr lang="en-GB" sz="1800" dirty="0">
                <a:effectLst/>
                <a:latin typeface="AdvTT3258b86f"/>
              </a:rPr>
              <a:t>nd that participants in the verbal format condition become more likely to make an extreme forecast after seeing the second advisor</a:t>
            </a:r>
            <a:r>
              <a:rPr lang="en-GB" sz="1800" dirty="0">
                <a:effectLst/>
                <a:latin typeface="AdvTT3258b86f+20"/>
              </a:rPr>
              <a:t>’</a:t>
            </a:r>
            <a:r>
              <a:rPr lang="en-GB" sz="1800" dirty="0">
                <a:effectLst/>
                <a:latin typeface="AdvTT3258b86f"/>
              </a:rPr>
              <a:t>s forecast than those in the numeric format condition do.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20</a:t>
            </a:fld>
            <a:endParaRPr lang="en-IT"/>
          </a:p>
        </p:txBody>
      </p:sp>
    </p:spTree>
    <p:extLst>
      <p:ext uri="{BB962C8B-B14F-4D97-AF65-F5344CB8AC3E}">
        <p14:creationId xmlns:p14="http://schemas.microsoft.com/office/powerpoint/2010/main" val="164764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That is, when participants see verbal forecasts, they may have a better intuition about whether a forecast is a </a:t>
            </a:r>
            <a:r>
              <a:rPr lang="en-GB" sz="1800" dirty="0">
                <a:effectLst/>
                <a:latin typeface="AdvTT3258b86f+20"/>
              </a:rPr>
              <a:t>“</a:t>
            </a:r>
            <a:r>
              <a:rPr lang="en-GB" sz="1800" dirty="0">
                <a:effectLst/>
                <a:latin typeface="AdvTT3258b86f"/>
              </a:rPr>
              <a:t>good sign</a:t>
            </a:r>
            <a:r>
              <a:rPr lang="en-GB" sz="1800" dirty="0">
                <a:effectLst/>
                <a:latin typeface="AdvTT3258b86f+20"/>
              </a:rPr>
              <a:t>” </a:t>
            </a:r>
            <a:r>
              <a:rPr lang="en-GB" sz="1800" dirty="0">
                <a:effectLst/>
                <a:latin typeface="AdvTT3258b86f"/>
              </a:rPr>
              <a:t>or a </a:t>
            </a:r>
            <a:r>
              <a:rPr lang="en-GB" sz="1800" dirty="0">
                <a:effectLst/>
                <a:latin typeface="AdvTT3258b86f+20"/>
              </a:rPr>
              <a:t>“</a:t>
            </a:r>
            <a:r>
              <a:rPr lang="en-GB" sz="1800" dirty="0">
                <a:effectLst/>
                <a:latin typeface="AdvTT3258b86f"/>
              </a:rPr>
              <a:t>bad sign</a:t>
            </a:r>
            <a:r>
              <a:rPr lang="en-GB" sz="1800" dirty="0">
                <a:effectLst/>
                <a:latin typeface="AdvTT3258b86f+20"/>
              </a:rPr>
              <a:t>” </a:t>
            </a:r>
            <a:r>
              <a:rPr lang="en-GB" sz="1800" dirty="0">
                <a:effectLst/>
                <a:latin typeface="AdvTT3258b86f"/>
              </a:rPr>
              <a:t>that an event will occur (Teigen and Brun </a:t>
            </a:r>
            <a:r>
              <a:rPr lang="en-GB" sz="1800" dirty="0">
                <a:solidFill>
                  <a:srgbClr val="0021BF"/>
                </a:solidFill>
                <a:effectLst/>
                <a:latin typeface="AdvTT3258b86f"/>
              </a:rPr>
              <a:t>1995</a:t>
            </a:r>
            <a:r>
              <a:rPr lang="en-GB" sz="1800" dirty="0">
                <a:effectLst/>
                <a:latin typeface="AdvTT3258b86f"/>
              </a:rPr>
              <a:t>, </a:t>
            </a:r>
            <a:r>
              <a:rPr lang="en-GB" sz="1800" dirty="0">
                <a:solidFill>
                  <a:srgbClr val="0021BF"/>
                </a:solidFill>
                <a:effectLst/>
                <a:latin typeface="AdvTT3258b86f"/>
              </a:rPr>
              <a:t>1999</a:t>
            </a:r>
            <a:r>
              <a:rPr lang="en-GB" sz="1800" dirty="0">
                <a:effectLst/>
                <a:latin typeface="AdvTT3258b86f"/>
              </a:rPr>
              <a:t>). For example, imagine that a political pundit says that a candidate has a </a:t>
            </a:r>
            <a:r>
              <a:rPr lang="en-GB" sz="1800" dirty="0">
                <a:effectLst/>
                <a:latin typeface="AdvTT3258b86f+20"/>
              </a:rPr>
              <a:t>“</a:t>
            </a:r>
            <a:r>
              <a:rPr lang="en-GB" sz="1800" dirty="0">
                <a:effectLst/>
                <a:latin typeface="AdvTT3258b86f"/>
              </a:rPr>
              <a:t>40% chance</a:t>
            </a:r>
            <a:r>
              <a:rPr lang="en-GB" sz="1800" dirty="0">
                <a:effectLst/>
                <a:latin typeface="AdvTT3258b86f+20"/>
              </a:rPr>
              <a:t>” </a:t>
            </a:r>
            <a:r>
              <a:rPr lang="en-GB" sz="1800" dirty="0">
                <a:effectLst/>
                <a:latin typeface="AdvTT3258b86f"/>
              </a:rPr>
              <a:t>of winning an election. Is that good or bad news for the candidate? If there are only two candidates, a 40% chance is not very good, but if there are 20 candidates, a 40% chance will generally make someone the </a:t>
            </a:r>
            <a:r>
              <a:rPr lang="en-GB" sz="1800" dirty="0" err="1">
                <a:effectLst/>
                <a:latin typeface="AdvTT3258b86f"/>
              </a:rPr>
              <a:t>favorite</a:t>
            </a:r>
            <a:r>
              <a:rPr lang="en-GB" sz="1800" dirty="0">
                <a:effectLst/>
                <a:latin typeface="AdvTT3258b86f"/>
              </a:rPr>
              <a:t> to win (</a:t>
            </a:r>
            <a:r>
              <a:rPr lang="en-GB" sz="1800" dirty="0" err="1">
                <a:effectLst/>
                <a:latin typeface="AdvTT3258b86f"/>
              </a:rPr>
              <a:t>Windschitl</a:t>
            </a:r>
            <a:r>
              <a:rPr lang="en-GB" sz="1800" dirty="0">
                <a:effectLst/>
                <a:latin typeface="AdvTT3258b86f"/>
              </a:rPr>
              <a:t> and Wells </a:t>
            </a:r>
            <a:r>
              <a:rPr lang="en-GB" sz="1800" dirty="0">
                <a:solidFill>
                  <a:srgbClr val="0021BF"/>
                </a:solidFill>
                <a:effectLst/>
                <a:latin typeface="AdvTT3258b86f"/>
              </a:rPr>
              <a:t>1998</a:t>
            </a:r>
            <a:r>
              <a:rPr lang="en-GB" sz="1800" dirty="0">
                <a:effectLst/>
                <a:latin typeface="AdvTT3258b86f"/>
              </a:rPr>
              <a:t>, Teigen </a:t>
            </a:r>
            <a:r>
              <a:rPr lang="en-GB" sz="1800" dirty="0">
                <a:solidFill>
                  <a:srgbClr val="0021BF"/>
                </a:solidFill>
                <a:effectLst/>
                <a:latin typeface="AdvTT3258b86f"/>
              </a:rPr>
              <a:t>2001</a:t>
            </a:r>
            <a:r>
              <a:rPr lang="en-GB" sz="1800" dirty="0">
                <a:effectLst/>
                <a:latin typeface="AdvTT3258b86f"/>
              </a:rPr>
              <a:t>). In contrast, a candidate that is </a:t>
            </a:r>
            <a:r>
              <a:rPr lang="en-GB" sz="1800" dirty="0">
                <a:effectLst/>
                <a:latin typeface="AdvTT3258b86f+20"/>
              </a:rPr>
              <a:t>“</a:t>
            </a:r>
            <a:r>
              <a:rPr lang="en-GB" sz="1800" dirty="0">
                <a:effectLst/>
                <a:latin typeface="AdvTT3258b86f"/>
              </a:rPr>
              <a:t>likely</a:t>
            </a:r>
            <a:r>
              <a:rPr lang="en-GB" sz="1800" dirty="0">
                <a:effectLst/>
                <a:latin typeface="AdvTT3258b86f+20"/>
              </a:rPr>
              <a:t>” </a:t>
            </a:r>
            <a:r>
              <a:rPr lang="en-GB" sz="1800" dirty="0">
                <a:effectLst/>
                <a:latin typeface="AdvTT3258b86f"/>
              </a:rPr>
              <a:t>to win will be considered the </a:t>
            </a:r>
            <a:r>
              <a:rPr lang="en-GB" sz="1800" dirty="0" err="1">
                <a:effectLst/>
                <a:latin typeface="AdvTT3258b86f"/>
              </a:rPr>
              <a:t>favorite</a:t>
            </a:r>
            <a:r>
              <a:rPr lang="en-GB" sz="1800" dirty="0">
                <a:effectLst/>
                <a:latin typeface="AdvTT3258b86f"/>
              </a:rPr>
              <a:t>, regardless of the number of other candidates.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AdvTT3258b86f"/>
              </a:rPr>
              <a:t>Expect </a:t>
            </a:r>
            <a:r>
              <a:rPr lang="en-GB" sz="1800" b="0" dirty="0">
                <a:effectLst/>
                <a:latin typeface="AdvTT3258b86f"/>
              </a:rPr>
              <a:t>for extreme predictions to increase after seeing the second forecast in numeric with direction</a:t>
            </a:r>
            <a:endParaRPr lang="en-GB" b="1"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22</a:t>
            </a:fld>
            <a:endParaRPr lang="en-IT"/>
          </a:p>
        </p:txBody>
      </p:sp>
    </p:spTree>
    <p:extLst>
      <p:ext uri="{BB962C8B-B14F-4D97-AF65-F5344CB8AC3E}">
        <p14:creationId xmlns:p14="http://schemas.microsoft.com/office/powerpoint/2010/main" val="208498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b="1" dirty="0"/>
              <a:t>Ask what others think about combining forecasts</a:t>
            </a:r>
          </a:p>
        </p:txBody>
      </p:sp>
      <p:sp>
        <p:nvSpPr>
          <p:cNvPr id="4" name="Slide Number Placeholder 3"/>
          <p:cNvSpPr>
            <a:spLocks noGrp="1"/>
          </p:cNvSpPr>
          <p:nvPr>
            <p:ph type="sldNum" sz="quarter" idx="5"/>
          </p:nvPr>
        </p:nvSpPr>
        <p:spPr/>
        <p:txBody>
          <a:bodyPr/>
          <a:lstStyle/>
          <a:p>
            <a:fld id="{562D1189-F5B5-F144-8A27-4141EBEA413B}" type="slidenum">
              <a:rPr lang="en-IT" smtClean="0"/>
              <a:t>5</a:t>
            </a:fld>
            <a:endParaRPr lang="en-IT"/>
          </a:p>
        </p:txBody>
      </p:sp>
    </p:spTree>
    <p:extLst>
      <p:ext uri="{BB962C8B-B14F-4D97-AF65-F5344CB8AC3E}">
        <p14:creationId xmlns:p14="http://schemas.microsoft.com/office/powerpoint/2010/main" val="21790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We use the term </a:t>
            </a:r>
            <a:r>
              <a:rPr lang="en-GB" sz="1800" dirty="0">
                <a:effectLst/>
                <a:latin typeface="AdvTT3258b86f+20"/>
              </a:rPr>
              <a:t>“</a:t>
            </a:r>
            <a:r>
              <a:rPr lang="en-GB" sz="1800" dirty="0">
                <a:effectLst/>
                <a:latin typeface="AdvTT3258b86f"/>
              </a:rPr>
              <a:t>averaging</a:t>
            </a:r>
            <a:r>
              <a:rPr lang="en-GB" sz="1800" dirty="0">
                <a:effectLst/>
                <a:latin typeface="AdvTT3258b86f+20"/>
              </a:rPr>
              <a:t>” </a:t>
            </a:r>
            <a:r>
              <a:rPr lang="en-GB" sz="1800" dirty="0">
                <a:effectLst/>
                <a:latin typeface="AdvTT3258b86f"/>
              </a:rPr>
              <a:t>to refer to a combination strategy by which the participant takes a weighted average of the advisors</a:t>
            </a:r>
            <a:r>
              <a:rPr lang="en-GB" sz="1800" dirty="0">
                <a:effectLst/>
                <a:latin typeface="AdvTT3258b86f+20"/>
              </a:rPr>
              <a:t>’ </a:t>
            </a:r>
            <a:r>
              <a:rPr lang="en-GB" sz="1800" dirty="0">
                <a:effectLst/>
                <a:latin typeface="AdvTT3258b86f"/>
              </a:rPr>
              <a:t>forecasts, placing her own forecast in between the advisors</a:t>
            </a:r>
            <a:r>
              <a:rPr lang="en-GB" sz="1800" dirty="0">
                <a:effectLst/>
                <a:latin typeface="AdvTT3258b86f+20"/>
              </a:rPr>
              <a:t>’ </a:t>
            </a:r>
            <a:r>
              <a:rPr lang="en-GB" sz="1800" dirty="0">
                <a:effectLst/>
                <a:latin typeface="AdvTT3258b86f"/>
              </a:rPr>
              <a:t>forecasts. Because the advisors</a:t>
            </a:r>
            <a:r>
              <a:rPr lang="en-GB" sz="1800" dirty="0">
                <a:effectLst/>
                <a:latin typeface="AdvTT3258b86f+20"/>
              </a:rPr>
              <a:t>’ </a:t>
            </a:r>
            <a:r>
              <a:rPr lang="en-GB" sz="1800" dirty="0">
                <a:effectLst/>
                <a:latin typeface="AdvTT3258b86f"/>
              </a:rPr>
              <a:t>forecasts were 7 and 9, a par- </a:t>
            </a:r>
            <a:r>
              <a:rPr lang="en-GB" sz="1800" dirty="0" err="1">
                <a:effectLst/>
                <a:latin typeface="AdvTT3258b86f"/>
              </a:rPr>
              <a:t>ticipant</a:t>
            </a:r>
            <a:r>
              <a:rPr lang="en-GB" sz="1800" dirty="0">
                <a:effectLst/>
                <a:latin typeface="AdvTT3258b86f"/>
              </a:rPr>
              <a:t> who averages these forecasts would answer somewhere at or between the two advisors</a:t>
            </a:r>
            <a:r>
              <a:rPr lang="en-GB" sz="1800" dirty="0">
                <a:effectLst/>
                <a:latin typeface="AdvTT3258b86f+20"/>
              </a:rPr>
              <a:t>’ </a:t>
            </a:r>
            <a:r>
              <a:rPr lang="en-GB" sz="1800" dirty="0">
                <a:effectLst/>
                <a:latin typeface="AdvTT3258b86f"/>
              </a:rPr>
              <a:t>forecasts (i.e., 7, 8, or 9). What exact forecast the participant will make depends, for example, on her own prior beliefs, whether she trusts one advisor more than the other, or some other external factor </a:t>
            </a:r>
            <a:endParaRPr lang="en-GB"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9</a:t>
            </a:fld>
            <a:endParaRPr lang="en-IT"/>
          </a:p>
        </p:txBody>
      </p:sp>
    </p:spTree>
    <p:extLst>
      <p:ext uri="{BB962C8B-B14F-4D97-AF65-F5344CB8AC3E}">
        <p14:creationId xmlns:p14="http://schemas.microsoft.com/office/powerpoint/2010/main" val="187010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AdvTT3258b86f"/>
              </a:rPr>
              <a:t>We presented participants with information about a stock (ticker symbol, company name, and most recent closing price) randomly selected from a list of 10. Before making their own forecast, participants saw forecasts made by two (</a:t>
            </a:r>
            <a:r>
              <a:rPr lang="en-GB" sz="1200" dirty="0">
                <a:effectLst/>
                <a:latin typeface="AdvTT3258b86f+fb"/>
              </a:rPr>
              <a:t>fi</a:t>
            </a:r>
            <a:r>
              <a:rPr lang="en-GB" sz="1200" dirty="0">
                <a:effectLst/>
                <a:latin typeface="AdvTT3258b86f"/>
              </a:rPr>
              <a:t>ctional) advisors. We told them, </a:t>
            </a:r>
            <a:r>
              <a:rPr lang="en-GB" sz="1200" dirty="0">
                <a:effectLst/>
                <a:latin typeface="AdvTT3258b86f+20"/>
              </a:rPr>
              <a:t>“</a:t>
            </a:r>
            <a:r>
              <a:rPr lang="en-GB" sz="1200" dirty="0">
                <a:effectLst/>
                <a:latin typeface="AdvTT3258b86f"/>
              </a:rPr>
              <a:t>To help you make your decision, we have provided estimates from two </a:t>
            </a:r>
            <a:r>
              <a:rPr lang="en-GB" sz="1200" dirty="0">
                <a:effectLst/>
                <a:latin typeface="AdvTT3258b86f+fb"/>
              </a:rPr>
              <a:t>fi</a:t>
            </a:r>
            <a:r>
              <a:rPr lang="en-GB" sz="1200" dirty="0">
                <a:effectLst/>
                <a:latin typeface="AdvTT3258b86f"/>
              </a:rPr>
              <a:t>nancial analysts.</a:t>
            </a:r>
            <a:r>
              <a:rPr lang="en-GB" sz="1200" dirty="0">
                <a:effectLst/>
                <a:latin typeface="AdvTT3258b86f+20"/>
              </a:rPr>
              <a:t>” </a:t>
            </a:r>
            <a:endParaRPr lang="en-GB" sz="1200"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10</a:t>
            </a:fld>
            <a:endParaRPr lang="en-IT"/>
          </a:p>
        </p:txBody>
      </p:sp>
    </p:spTree>
    <p:extLst>
      <p:ext uri="{BB962C8B-B14F-4D97-AF65-F5344CB8AC3E}">
        <p14:creationId xmlns:p14="http://schemas.microsoft.com/office/powerpoint/2010/main" val="268263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we test differences in combination strategies by comparing the </a:t>
            </a:r>
            <a:r>
              <a:rPr lang="en-GB" sz="1800" dirty="0">
                <a:effectLst/>
                <a:latin typeface="AdvTTd8ef4e6f.I"/>
              </a:rPr>
              <a:t>proportion of extreme fore- casts </a:t>
            </a:r>
            <a:r>
              <a:rPr lang="en-GB" sz="1800" dirty="0">
                <a:effectLst/>
                <a:latin typeface="AdvTT3258b86f"/>
              </a:rPr>
              <a:t>(i.e., the proportion of participant forecasts that are more extreme than the most extreme advisor</a:t>
            </a:r>
            <a:r>
              <a:rPr lang="en-GB" sz="1800" dirty="0">
                <a:effectLst/>
                <a:latin typeface="AdvTT3258b86f+20"/>
              </a:rPr>
              <a:t>’</a:t>
            </a:r>
            <a:r>
              <a:rPr lang="en-GB" sz="1800" dirty="0">
                <a:effectLst/>
                <a:latin typeface="AdvTT3258b86f"/>
              </a:rPr>
              <a:t>s forecast)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one alternative account for our effect is that participants’ </a:t>
            </a:r>
            <a:r>
              <a:rPr lang="en-GB" sz="1200" b="1" dirty="0">
                <a:solidFill>
                  <a:srgbClr val="FFFFFF"/>
                </a:solidFill>
              </a:rPr>
              <a:t>own forecasts simply become noisier </a:t>
            </a:r>
            <a:r>
              <a:rPr lang="en-GB" sz="1200" dirty="0">
                <a:solidFill>
                  <a:srgbClr val="FFFFFF"/>
                </a:solidFill>
              </a:rPr>
              <a:t>when they see verbal forecasts from two advisors than when they see numeric forecasts. For example, it may be that participants in the verbal condition are becoming not only more likely to make forecasts above the ad- visors’ forecasts (i.e., above seven) but also more likely to make forecasts below the advisors’ forecasts (i.e., below seven). However, we do not see this in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FFFFFF"/>
                </a:solidFill>
              </a:rPr>
              <a:t>TALK ABOUT ALL POSSIBLE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or example, it may be that participants in the verbal condition are becoming not only more likely to make forecasts </a:t>
            </a:r>
            <a:r>
              <a:rPr lang="en-GB" sz="1800" dirty="0">
                <a:effectLst/>
                <a:latin typeface="AdvTTd8ef4e6f.I"/>
              </a:rPr>
              <a:t>above </a:t>
            </a:r>
            <a:r>
              <a:rPr lang="en-GB" sz="1800" dirty="0">
                <a:effectLst/>
                <a:latin typeface="AdvTT3258b86f"/>
              </a:rPr>
              <a:t>the ad- visors</a:t>
            </a:r>
            <a:r>
              <a:rPr lang="en-GB" sz="1800" dirty="0">
                <a:effectLst/>
                <a:latin typeface="AdvTT3258b86f+20"/>
              </a:rPr>
              <a:t>’ </a:t>
            </a:r>
            <a:r>
              <a:rPr lang="en-GB" sz="1800" dirty="0">
                <a:effectLst/>
                <a:latin typeface="AdvTT3258b86f"/>
              </a:rPr>
              <a:t>forecasts (i.e., above seven) but also more likely to make forecasts </a:t>
            </a:r>
            <a:r>
              <a:rPr lang="en-GB" sz="1800" dirty="0">
                <a:effectLst/>
                <a:latin typeface="AdvTTd8ef4e6f.I"/>
              </a:rPr>
              <a:t>below </a:t>
            </a:r>
            <a:r>
              <a:rPr lang="en-GB" sz="1800" dirty="0">
                <a:effectLst/>
                <a:latin typeface="AdvTT3258b86f"/>
              </a:rPr>
              <a:t>the advisors</a:t>
            </a:r>
            <a:r>
              <a:rPr lang="en-GB" sz="1800" dirty="0">
                <a:effectLst/>
                <a:latin typeface="AdvTT3258b86f+20"/>
              </a:rPr>
              <a:t>’ </a:t>
            </a:r>
            <a:r>
              <a:rPr lang="en-GB" sz="1800" dirty="0">
                <a:effectLst/>
                <a:latin typeface="AdvTT3258b86f"/>
              </a:rPr>
              <a:t>forecasts (i.e., below seven).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12</a:t>
            </a:fld>
            <a:endParaRPr lang="en-IT"/>
          </a:p>
        </p:txBody>
      </p:sp>
    </p:spTree>
    <p:extLst>
      <p:ext uri="{BB962C8B-B14F-4D97-AF65-F5344CB8AC3E}">
        <p14:creationId xmlns:p14="http://schemas.microsoft.com/office/powerpoint/2010/main" val="154744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AdvTT3258b86f"/>
              </a:rPr>
              <a:t>Show participants two forecasts sequentially and compare the proportion of participants who make extreme forecasts after seeing only one advisor</a:t>
            </a:r>
            <a:r>
              <a:rPr lang="en-GB" sz="1200" dirty="0">
                <a:effectLst/>
                <a:latin typeface="AdvTT3258b86f+20"/>
              </a:rPr>
              <a:t>’</a:t>
            </a:r>
            <a:r>
              <a:rPr lang="en-GB" sz="1200" dirty="0">
                <a:effectLst/>
                <a:latin typeface="AdvTT3258b86f"/>
              </a:rPr>
              <a:t>s forecast with the proportion of participants who make extreme forecasts after seeing two advisors</a:t>
            </a:r>
            <a:r>
              <a:rPr lang="en-GB" sz="1200" dirty="0">
                <a:effectLst/>
                <a:latin typeface="AdvTT3258b86f+20"/>
              </a:rPr>
              <a:t>’ </a:t>
            </a:r>
            <a:r>
              <a:rPr lang="en-GB" sz="1200" dirty="0">
                <a:effectLst/>
                <a:latin typeface="AdvTT3258b86f"/>
              </a:rPr>
              <a:t>forecasts.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effectLst/>
                <a:latin typeface="AdvTT3258b86f"/>
              </a:rPr>
              <a:t>If people are more likely to act as if they are counting in the verbal condition, we would predict an interaction between advice format and the number of advisors, such that the proportion of participants making extreme forecasts increases as the number of advisors increases from one to two in the verbal condition but </a:t>
            </a:r>
            <a:r>
              <a:rPr lang="en-GB" sz="1200" b="1" dirty="0">
                <a:effectLst/>
                <a:latin typeface="AdvTTd8ef4e6f.I"/>
              </a:rPr>
              <a:t>not </a:t>
            </a:r>
            <a:r>
              <a:rPr lang="en-GB" sz="1200" b="1" dirty="0">
                <a:effectLst/>
                <a:latin typeface="AdvTT3258b86f"/>
              </a:rPr>
              <a:t>in the numeric condition</a:t>
            </a:r>
            <a:r>
              <a:rPr lang="en-GB" sz="1200" dirty="0">
                <a:effectLst/>
                <a:latin typeface="AdvTT3258b86f"/>
              </a:rPr>
              <a:t>. We also extend our investigation to probability forecasts below the scale midpoint (i.e., below 50%). </a:t>
            </a:r>
            <a:endParaRPr lang="en-GB" sz="1200"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13</a:t>
            </a:fld>
            <a:endParaRPr lang="en-IT"/>
          </a:p>
        </p:txBody>
      </p:sp>
    </p:spTree>
    <p:extLst>
      <p:ext uri="{BB962C8B-B14F-4D97-AF65-F5344CB8AC3E}">
        <p14:creationId xmlns:p14="http://schemas.microsoft.com/office/powerpoint/2010/main" val="401641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AdvTTd8ef4e6f.I"/>
              </a:rPr>
              <a:t>above midpoint </a:t>
            </a:r>
            <a:r>
              <a:rPr lang="en-GB" sz="1200" dirty="0">
                <a:effectLst/>
                <a:latin typeface="AdvTT3258b86f"/>
              </a:rPr>
              <a:t>conditions, we classify participants</a:t>
            </a:r>
            <a:r>
              <a:rPr lang="en-GB" sz="1200" dirty="0">
                <a:effectLst/>
                <a:latin typeface="AdvTT3258b86f+20"/>
              </a:rPr>
              <a:t>’ </a:t>
            </a:r>
            <a:r>
              <a:rPr lang="en-GB" sz="1200" dirty="0">
                <a:effectLst/>
                <a:latin typeface="AdvTT3258b86f"/>
              </a:rPr>
              <a:t>forecasts as extreme if they are closer to certainty than each advisor</a:t>
            </a:r>
            <a:r>
              <a:rPr lang="en-GB" sz="1200" dirty="0">
                <a:effectLst/>
                <a:latin typeface="AdvTT3258b86f+20"/>
              </a:rPr>
              <a:t>’</a:t>
            </a:r>
            <a:r>
              <a:rPr lang="en-GB" sz="1200" dirty="0">
                <a:effectLst/>
                <a:latin typeface="AdvTT3258b86f"/>
              </a:rPr>
              <a:t>s forecast (i.e., above 7 on the 10-point response scale). In the </a:t>
            </a:r>
            <a:r>
              <a:rPr lang="en-GB" sz="1200" dirty="0">
                <a:effectLst/>
                <a:latin typeface="AdvTTd8ef4e6f.I"/>
              </a:rPr>
              <a:t>below midpoint </a:t>
            </a:r>
            <a:r>
              <a:rPr lang="en-GB" sz="1200" dirty="0">
                <a:effectLst/>
                <a:latin typeface="AdvTT3258b86f"/>
              </a:rPr>
              <a:t>conditions, we classify participants</a:t>
            </a:r>
            <a:r>
              <a:rPr lang="en-GB" sz="1200" dirty="0">
                <a:effectLst/>
                <a:latin typeface="AdvTT3258b86f+20"/>
              </a:rPr>
              <a:t>’ </a:t>
            </a:r>
            <a:r>
              <a:rPr lang="en-GB" sz="1200" dirty="0">
                <a:effectLst/>
                <a:latin typeface="AdvTT3258b86f"/>
              </a:rPr>
              <a:t>forecasts as extreme if they are closer to impossibility than each advisor</a:t>
            </a:r>
            <a:r>
              <a:rPr lang="en-GB" sz="1200" dirty="0">
                <a:effectLst/>
                <a:latin typeface="AdvTT3258b86f+20"/>
              </a:rPr>
              <a:t>’</a:t>
            </a:r>
            <a:r>
              <a:rPr lang="en-GB" sz="1200" dirty="0">
                <a:effectLst/>
                <a:latin typeface="AdvTT3258b86f"/>
              </a:rPr>
              <a:t>s forecast (i.e., below 4 on the 10-point response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AdvTT3258b86f"/>
              </a:rPr>
              <a:t>Results: </a:t>
            </a:r>
            <a:r>
              <a:rPr lang="en-GB" sz="1800" dirty="0">
                <a:effectLst/>
                <a:latin typeface="AdvTT3258b86f"/>
              </a:rPr>
              <a:t>For both the above and below midpoint conditions, participants became </a:t>
            </a:r>
            <a:r>
              <a:rPr lang="en-GB" sz="1800" b="1" dirty="0">
                <a:effectLst/>
                <a:latin typeface="AdvTT3258b86f"/>
              </a:rPr>
              <a:t>more likely to make extreme forecasts as they saw an additional advisor</a:t>
            </a:r>
            <a:r>
              <a:rPr lang="en-GB" sz="1800" b="1" dirty="0">
                <a:effectLst/>
                <a:latin typeface="AdvTT3258b86f+20"/>
              </a:rPr>
              <a:t>’</a:t>
            </a:r>
            <a:r>
              <a:rPr lang="en-GB" sz="1800" b="1" dirty="0">
                <a:effectLst/>
                <a:latin typeface="AdvTT3258b86f"/>
              </a:rPr>
              <a:t>s forecast in the </a:t>
            </a:r>
            <a:r>
              <a:rPr lang="en-GB" sz="1800" b="1" dirty="0">
                <a:effectLst/>
                <a:latin typeface="AdvTTd8ef4e6f.I"/>
              </a:rPr>
              <a:t>verbal </a:t>
            </a:r>
            <a:r>
              <a:rPr lang="en-GB" sz="1800" b="1" dirty="0">
                <a:effectLst/>
                <a:latin typeface="AdvTT3258b86f"/>
              </a:rPr>
              <a:t>condition</a:t>
            </a:r>
            <a:r>
              <a:rPr lang="en-GB" sz="1800" dirty="0">
                <a:effectLst/>
                <a:latin typeface="AdvTT3258b86f"/>
              </a:rPr>
              <a:t>, but they became less likely to do so in the </a:t>
            </a:r>
            <a:r>
              <a:rPr lang="en-GB" sz="1800" dirty="0">
                <a:effectLst/>
                <a:latin typeface="AdvTTd8ef4e6f.I"/>
              </a:rPr>
              <a:t>numeric </a:t>
            </a:r>
            <a:r>
              <a:rPr lang="en-GB" sz="1800" dirty="0">
                <a:effectLst/>
                <a:latin typeface="AdvTT3258b86f"/>
              </a:rPr>
              <a:t>condition.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AdvTT3258b86f"/>
              </a:rPr>
              <a:t>the interaction between format and number of advisors was also signi</a:t>
            </a:r>
            <a:r>
              <a:rPr lang="en-GB" sz="1800" b="1" dirty="0">
                <a:effectLst/>
                <a:latin typeface="AdvTT3258b86f+fb"/>
              </a:rPr>
              <a:t>fi</a:t>
            </a:r>
            <a:r>
              <a:rPr lang="en-GB" sz="1800" b="1" dirty="0">
                <a:effectLst/>
                <a:latin typeface="AdvTT3258b86f"/>
              </a:rPr>
              <a:t>cant, </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14</a:t>
            </a:fld>
            <a:endParaRPr lang="en-IT"/>
          </a:p>
        </p:txBody>
      </p:sp>
    </p:spTree>
    <p:extLst>
      <p:ext uri="{BB962C8B-B14F-4D97-AF65-F5344CB8AC3E}">
        <p14:creationId xmlns:p14="http://schemas.microsoft.com/office/powerpoint/2010/main" val="35721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histograms in the </a:t>
            </a:r>
            <a:r>
              <a:rPr lang="en-GB" sz="1800" b="1" dirty="0">
                <a:effectLst/>
                <a:latin typeface="AdvTT3258b86f"/>
              </a:rPr>
              <a:t>numeric condition </a:t>
            </a:r>
            <a:r>
              <a:rPr lang="en-GB" sz="1800" dirty="0">
                <a:effectLst/>
                <a:latin typeface="AdvTT3258b86f"/>
              </a:rPr>
              <a:t>(Figure </a:t>
            </a:r>
            <a:r>
              <a:rPr lang="en-GB" sz="1800" dirty="0">
                <a:solidFill>
                  <a:srgbClr val="0021BF"/>
                </a:solidFill>
                <a:effectLst/>
                <a:latin typeface="AdvTT3258b86f"/>
              </a:rPr>
              <a:t>3</a:t>
            </a:r>
            <a:r>
              <a:rPr lang="en-GB" sz="1800" dirty="0">
                <a:effectLst/>
                <a:latin typeface="AdvTT3258b86f"/>
              </a:rPr>
              <a:t>, (a) and (c)) converge toward the </a:t>
            </a:r>
            <a:r>
              <a:rPr lang="en-GB" sz="1800" dirty="0">
                <a:effectLst/>
                <a:latin typeface="AdvTT3258b86f+20"/>
              </a:rPr>
              <a:t>“</a:t>
            </a:r>
            <a:r>
              <a:rPr lang="en-GB" sz="1800" dirty="0">
                <a:effectLst/>
                <a:latin typeface="AdvTT3258b86f"/>
              </a:rPr>
              <a:t>average</a:t>
            </a:r>
            <a:r>
              <a:rPr lang="en-GB" sz="1800" dirty="0">
                <a:effectLst/>
                <a:latin typeface="AdvTT3258b86f+20"/>
              </a:rPr>
              <a:t>” </a:t>
            </a:r>
            <a:r>
              <a:rPr lang="en-GB" sz="1800" dirty="0">
                <a:effectLst/>
                <a:latin typeface="AdvTT3258b86f"/>
              </a:rPr>
              <a:t>forecast as participants see the second advisor</a:t>
            </a:r>
            <a:r>
              <a:rPr lang="en-GB" sz="1800" dirty="0">
                <a:effectLst/>
                <a:latin typeface="AdvTT3258b86f+20"/>
              </a:rPr>
              <a:t>’</a:t>
            </a:r>
            <a:r>
              <a:rPr lang="en-GB" sz="1800" dirty="0">
                <a:effectLst/>
                <a:latin typeface="AdvTT3258b86f"/>
              </a:rPr>
              <a:t>s forecast. That is, there are more </a:t>
            </a:r>
            <a:r>
              <a:rPr lang="en-GB" sz="1800" dirty="0" err="1">
                <a:effectLst/>
                <a:latin typeface="AdvTT3258b86f"/>
              </a:rPr>
              <a:t>esti</a:t>
            </a:r>
            <a:r>
              <a:rPr lang="en-GB" sz="1800" dirty="0">
                <a:effectLst/>
                <a:latin typeface="AdvTT3258b86f"/>
              </a:rPr>
              <a:t>- mates at </a:t>
            </a:r>
            <a:r>
              <a:rPr lang="en-GB" sz="1800" dirty="0">
                <a:effectLst/>
                <a:latin typeface="AdvTT3258b86f+20"/>
              </a:rPr>
              <a:t>“</a:t>
            </a:r>
            <a:r>
              <a:rPr lang="en-GB" sz="1800" dirty="0">
                <a:effectLst/>
                <a:latin typeface="AdvTT3258b86f"/>
              </a:rPr>
              <a:t>60%</a:t>
            </a:r>
            <a:r>
              <a:rPr lang="en-GB" sz="1800" dirty="0">
                <a:effectLst/>
                <a:latin typeface="AdvTT3258b86f+20"/>
              </a:rPr>
              <a:t>–</a:t>
            </a:r>
            <a:r>
              <a:rPr lang="en-GB" sz="1800" dirty="0">
                <a:effectLst/>
                <a:latin typeface="AdvTT3258b86f"/>
              </a:rPr>
              <a:t>69%</a:t>
            </a:r>
            <a:r>
              <a:rPr lang="en-GB" sz="1800" dirty="0">
                <a:effectLst/>
                <a:latin typeface="AdvTT3258b86f+20"/>
              </a:rPr>
              <a:t>” </a:t>
            </a:r>
            <a:r>
              <a:rPr lang="en-GB" sz="1800" dirty="0">
                <a:effectLst/>
                <a:latin typeface="AdvTT3258b86f"/>
              </a:rPr>
              <a:t>(above midpoint condition) or </a:t>
            </a:r>
            <a:r>
              <a:rPr lang="en-GB" sz="1800" dirty="0">
                <a:effectLst/>
                <a:latin typeface="AdvTT3258b86f+20"/>
              </a:rPr>
              <a:t>“</a:t>
            </a:r>
            <a:r>
              <a:rPr lang="en-GB" sz="1800" dirty="0">
                <a:effectLst/>
                <a:latin typeface="AdvTT3258b86f"/>
              </a:rPr>
              <a:t>30%</a:t>
            </a:r>
            <a:r>
              <a:rPr lang="en-GB" sz="1800" dirty="0">
                <a:effectLst/>
                <a:latin typeface="AdvTT3258b86f+20"/>
              </a:rPr>
              <a:t>–</a:t>
            </a:r>
            <a:r>
              <a:rPr lang="en-GB" sz="1800" dirty="0">
                <a:effectLst/>
                <a:latin typeface="AdvTT3258b86f"/>
              </a:rPr>
              <a:t>39%</a:t>
            </a:r>
            <a:r>
              <a:rPr lang="en-GB" sz="1800" dirty="0">
                <a:effectLst/>
                <a:latin typeface="AdvTT3258b86f+20"/>
              </a:rPr>
              <a:t>” </a:t>
            </a:r>
            <a:r>
              <a:rPr lang="en-GB" sz="1800" dirty="0">
                <a:effectLst/>
                <a:latin typeface="AdvTT3258b86f"/>
              </a:rPr>
              <a:t>(below midpoint condition) and fewer estimates at nearly every other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dvTT3258b86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dvTT3258b86f"/>
              </a:rPr>
              <a:t>Conversely, the histograms in the verbal condition (Figure </a:t>
            </a:r>
            <a:r>
              <a:rPr lang="en-GB" sz="1800" dirty="0">
                <a:solidFill>
                  <a:srgbClr val="0021BF"/>
                </a:solidFill>
                <a:effectLst/>
                <a:latin typeface="AdvTT3258b86f"/>
              </a:rPr>
              <a:t>3</a:t>
            </a:r>
            <a:r>
              <a:rPr lang="en-GB" sz="1800" dirty="0">
                <a:effectLst/>
                <a:latin typeface="AdvTT3258b86f"/>
              </a:rPr>
              <a:t>, (b) and (d)) show a different pattern. Rather than only showing a spike at the average forecast (seven in the above midpoint condition and three in the below midpoint condition), there is a general shift in the distribution.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IT" dirty="0"/>
          </a:p>
          <a:p>
            <a:endParaRPr lang="en-IT" dirty="0"/>
          </a:p>
          <a:p>
            <a:endParaRPr lang="en-IT" dirty="0"/>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15</a:t>
            </a:fld>
            <a:endParaRPr lang="en-IT"/>
          </a:p>
        </p:txBody>
      </p:sp>
    </p:spTree>
    <p:extLst>
      <p:ext uri="{BB962C8B-B14F-4D97-AF65-F5344CB8AC3E}">
        <p14:creationId xmlns:p14="http://schemas.microsoft.com/office/powerpoint/2010/main" val="162438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FFFFFF"/>
                </a:solidFill>
                <a:effectLst/>
              </a:rPr>
              <a:t>Using baseball websites</a:t>
            </a:r>
            <a:r>
              <a:rPr lang="en-GB" sz="1200" dirty="0">
                <a:solidFill>
                  <a:srgbClr val="FFFFFF"/>
                </a:solidFill>
                <a:effectLst/>
              </a:rPr>
              <a:t>: This also introduced (a) natural </a:t>
            </a:r>
            <a:r>
              <a:rPr lang="en-GB" sz="1200" b="1" dirty="0">
                <a:solidFill>
                  <a:srgbClr val="FFFFFF"/>
                </a:solidFill>
                <a:effectLst/>
              </a:rPr>
              <a:t>variation</a:t>
            </a:r>
            <a:r>
              <a:rPr lang="en-GB" sz="1200" dirty="0">
                <a:solidFill>
                  <a:srgbClr val="FFFFFF"/>
                </a:solidFill>
                <a:effectLst/>
              </a:rPr>
              <a:t> across advisors’ forecasts, meaning that the advisors did not provide identical forecasts, and (b) </a:t>
            </a:r>
            <a:r>
              <a:rPr lang="en-GB" sz="1200" b="1" dirty="0">
                <a:solidFill>
                  <a:srgbClr val="FFFFFF"/>
                </a:solidFill>
                <a:effectLst/>
              </a:rPr>
              <a:t>more</a:t>
            </a:r>
            <a:r>
              <a:rPr lang="en-GB" sz="1200" dirty="0">
                <a:solidFill>
                  <a:srgbClr val="FFFFFF"/>
                </a:solidFill>
                <a:effectLst/>
              </a:rPr>
              <a:t> </a:t>
            </a:r>
            <a:r>
              <a:rPr lang="en-GB" sz="1200" b="1" dirty="0">
                <a:solidFill>
                  <a:srgbClr val="FFFFFF"/>
                </a:solidFill>
                <a:effectLst/>
              </a:rPr>
              <a:t>granular</a:t>
            </a:r>
            <a:r>
              <a:rPr lang="en-GB" sz="1200" dirty="0">
                <a:solidFill>
                  <a:srgbClr val="FFFFFF"/>
                </a:solidFill>
                <a:effectLst/>
              </a:rPr>
              <a:t> predictions (on a 0%–100% scale). </a:t>
            </a:r>
          </a:p>
          <a:p>
            <a:endParaRPr lang="en-IT" dirty="0"/>
          </a:p>
        </p:txBody>
      </p:sp>
      <p:sp>
        <p:nvSpPr>
          <p:cNvPr id="4" name="Slide Number Placeholder 3"/>
          <p:cNvSpPr>
            <a:spLocks noGrp="1"/>
          </p:cNvSpPr>
          <p:nvPr>
            <p:ph type="sldNum" sz="quarter" idx="5"/>
          </p:nvPr>
        </p:nvSpPr>
        <p:spPr/>
        <p:txBody>
          <a:bodyPr/>
          <a:lstStyle/>
          <a:p>
            <a:fld id="{562D1189-F5B5-F144-8A27-4141EBEA413B}" type="slidenum">
              <a:rPr lang="en-IT" smtClean="0"/>
              <a:t>17</a:t>
            </a:fld>
            <a:endParaRPr lang="en-IT"/>
          </a:p>
        </p:txBody>
      </p:sp>
    </p:spTree>
    <p:extLst>
      <p:ext uri="{BB962C8B-B14F-4D97-AF65-F5344CB8AC3E}">
        <p14:creationId xmlns:p14="http://schemas.microsoft.com/office/powerpoint/2010/main" val="290023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4E8A-78FB-3993-9D9F-F1020F1545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E9CCA15-A746-2F3F-B87B-3EAD3CD2C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BFF982DB-7D65-4A6C-3CF1-49AC57E9E904}"/>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2B3D08CD-877E-B1F9-F1CC-A343893F3C6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8040211-AD5B-8DFF-DEFD-296997061377}"/>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156917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191B-B48C-EB80-4FE5-FD9E33D65CB4}"/>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9CEAC654-51BF-B37A-DE97-1D32DAEA149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0CB8A1A-0137-8CEF-1D07-1D0526D5CEA7}"/>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705C0597-B542-CE32-4218-53A2336BEE6B}"/>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DC61D76C-D00F-1B3F-23AF-11D14F6D9B7D}"/>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205270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36440-E1E5-F0FE-41D2-8F70828B6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9A0D730B-ED8C-1521-AD93-13044F10B0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DEEBBD6-CA9B-0BDD-8247-387B0353A584}"/>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EBBA7F35-2B83-2501-2E0B-19BCC071872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8811DEE-82E8-FA55-C716-8F811A6AA0C2}"/>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1499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999D-DA46-0EBF-4234-9BCA70CFD794}"/>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459201D0-74E4-43AF-C348-87B1F2DA7F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BA37295-A53D-CF39-669F-D23A7B2D4236}"/>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EE98D3C6-86AD-C791-F630-1F22285962F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6937341-5B20-8B6C-02FA-892F015F9C74}"/>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110365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559B-462C-7EF4-909F-BB36A563DB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267AFAF3-3570-3DD1-C445-35BC2537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BF797F-C200-5C85-BCAB-071C64C0C592}"/>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57CE6C8C-8865-FC2D-81AF-640266B6D64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7DB5D3EC-A911-7FB2-6411-2A511844B71E}"/>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14454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8BC-6875-6FCA-A784-8F948FB2650B}"/>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1DFAF7DF-0A43-AD11-D0F7-837FABAC465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D3216358-6ABB-D897-C91C-CDDA4CFE28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820F5E78-58C6-D695-9E64-FB073F1E1312}"/>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6" name="Footer Placeholder 5">
            <a:extLst>
              <a:ext uri="{FF2B5EF4-FFF2-40B4-BE49-F238E27FC236}">
                <a16:creationId xmlns:a16="http://schemas.microsoft.com/office/drawing/2014/main" id="{0EA188C0-D792-F573-F42D-E7B7671D8EE6}"/>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02923888-00F9-5F3C-E511-B249DA23D28E}"/>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370405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4FD9-8760-377D-497E-0C4DFE110F6B}"/>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A210055E-C423-799C-CC60-6A15DAD1A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851BFB-EFC2-1D29-05EA-ED9668A87E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FF8E5B46-CB2E-925F-F6CD-F284FFC8D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DC4481D-B373-4713-A9D8-6D85C8EBBB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0BA39AA7-8B7C-477C-FA92-CED9C75D8807}"/>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8" name="Footer Placeholder 7">
            <a:extLst>
              <a:ext uri="{FF2B5EF4-FFF2-40B4-BE49-F238E27FC236}">
                <a16:creationId xmlns:a16="http://schemas.microsoft.com/office/drawing/2014/main" id="{51D9C730-2DDA-7335-A05D-9930D59BF762}"/>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044637AA-E8D0-E740-C0FC-153A3BFB2F8D}"/>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46418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DC72-5327-E998-4A94-B5BB0CC94F0F}"/>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A068172E-0C47-6A67-3554-F79F3CD4F725}"/>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4" name="Footer Placeholder 3">
            <a:extLst>
              <a:ext uri="{FF2B5EF4-FFF2-40B4-BE49-F238E27FC236}">
                <a16:creationId xmlns:a16="http://schemas.microsoft.com/office/drawing/2014/main" id="{7DEF6F93-F1EE-7247-9B2B-AF9A55BC86F4}"/>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98520AC6-637E-EB6B-6605-22642ACA2F01}"/>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206404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A30E2-E76F-513F-0A01-A78D58063956}"/>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3" name="Footer Placeholder 2">
            <a:extLst>
              <a:ext uri="{FF2B5EF4-FFF2-40B4-BE49-F238E27FC236}">
                <a16:creationId xmlns:a16="http://schemas.microsoft.com/office/drawing/2014/main" id="{D060F1AD-3757-9E70-997D-39DDC2A455F1}"/>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C78E3282-8172-44E6-F4FE-EA28F8C76E26}"/>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332318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328E-6A09-A952-4A3C-03F1FFA5AE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7735FCF0-35D1-F886-FD52-77478C1F9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6BE904E8-ED35-2696-733C-D0C157E09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0942EF-BF9C-B388-2654-F80A7A7D1CC5}"/>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6" name="Footer Placeholder 5">
            <a:extLst>
              <a:ext uri="{FF2B5EF4-FFF2-40B4-BE49-F238E27FC236}">
                <a16:creationId xmlns:a16="http://schemas.microsoft.com/office/drawing/2014/main" id="{A1E6BA6F-4952-A9DF-A42F-12E05D64F89D}"/>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76DF77B-8E69-0B12-C15A-30B3D2020058}"/>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398358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C94F-9E6D-77EB-1FA2-EC7788286A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F5A9EDFC-7927-718D-BF14-6622CC43A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EE3775D7-9FEB-E5FE-B747-0C914F542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357D9E-3EBE-6F6B-6A4C-30050361E6DE}"/>
              </a:ext>
            </a:extLst>
          </p:cNvPr>
          <p:cNvSpPr>
            <a:spLocks noGrp="1"/>
          </p:cNvSpPr>
          <p:nvPr>
            <p:ph type="dt" sz="half" idx="10"/>
          </p:nvPr>
        </p:nvSpPr>
        <p:spPr/>
        <p:txBody>
          <a:bodyPr/>
          <a:lstStyle/>
          <a:p>
            <a:fld id="{072845A9-0A2C-0C43-9431-E765C5EF5839}" type="datetimeFigureOut">
              <a:rPr lang="en-IT" smtClean="0"/>
              <a:t>25/10/23</a:t>
            </a:fld>
            <a:endParaRPr lang="en-IT"/>
          </a:p>
        </p:txBody>
      </p:sp>
      <p:sp>
        <p:nvSpPr>
          <p:cNvPr id="6" name="Footer Placeholder 5">
            <a:extLst>
              <a:ext uri="{FF2B5EF4-FFF2-40B4-BE49-F238E27FC236}">
                <a16:creationId xmlns:a16="http://schemas.microsoft.com/office/drawing/2014/main" id="{8ED49221-E9D0-8E31-11FE-3BC44865AAD4}"/>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31460DA4-93DD-46C5-34B1-3D90EB9EF867}"/>
              </a:ext>
            </a:extLst>
          </p:cNvPr>
          <p:cNvSpPr>
            <a:spLocks noGrp="1"/>
          </p:cNvSpPr>
          <p:nvPr>
            <p:ph type="sldNum" sz="quarter" idx="12"/>
          </p:nvPr>
        </p:nvSpPr>
        <p:spPr/>
        <p:txBody>
          <a:bodyPr/>
          <a:lstStyle/>
          <a:p>
            <a:fld id="{1B89FB56-5FBB-4141-9C60-87310329782C}" type="slidenum">
              <a:rPr lang="en-IT" smtClean="0"/>
              <a:t>‹#›</a:t>
            </a:fld>
            <a:endParaRPr lang="en-IT"/>
          </a:p>
        </p:txBody>
      </p:sp>
    </p:spTree>
    <p:extLst>
      <p:ext uri="{BB962C8B-B14F-4D97-AF65-F5344CB8AC3E}">
        <p14:creationId xmlns:p14="http://schemas.microsoft.com/office/powerpoint/2010/main" val="2271531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770DD-D9E5-913A-B165-0E09A2B57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CB344B8A-8D5D-B2BC-B1A3-AF694370C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69BB6576-3567-4A3F-5C68-BFAFA6F57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845A9-0A2C-0C43-9431-E765C5EF5839}" type="datetimeFigureOut">
              <a:rPr lang="en-IT" smtClean="0"/>
              <a:t>25/10/23</a:t>
            </a:fld>
            <a:endParaRPr lang="en-IT"/>
          </a:p>
        </p:txBody>
      </p:sp>
      <p:sp>
        <p:nvSpPr>
          <p:cNvPr id="5" name="Footer Placeholder 4">
            <a:extLst>
              <a:ext uri="{FF2B5EF4-FFF2-40B4-BE49-F238E27FC236}">
                <a16:creationId xmlns:a16="http://schemas.microsoft.com/office/drawing/2014/main" id="{B278CC5B-C46A-FFF7-DDB5-BA1BCEB51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8D23B27C-A43C-6AF7-B1FF-3F7132454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9FB56-5FBB-4141-9C60-87310329782C}" type="slidenum">
              <a:rPr lang="en-IT" smtClean="0"/>
              <a:t>‹#›</a:t>
            </a:fld>
            <a:endParaRPr lang="en-IT"/>
          </a:p>
        </p:txBody>
      </p:sp>
    </p:spTree>
    <p:extLst>
      <p:ext uri="{BB962C8B-B14F-4D97-AF65-F5344CB8AC3E}">
        <p14:creationId xmlns:p14="http://schemas.microsoft.com/office/powerpoint/2010/main" val="320084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8EE09-E36C-3AF1-6473-1F548C26EA09}"/>
              </a:ext>
            </a:extLst>
          </p:cNvPr>
          <p:cNvSpPr>
            <a:spLocks noGrp="1"/>
          </p:cNvSpPr>
          <p:nvPr>
            <p:ph type="ctrTitle"/>
          </p:nvPr>
        </p:nvSpPr>
        <p:spPr>
          <a:xfrm>
            <a:off x="1285241" y="1008993"/>
            <a:ext cx="9231410" cy="3542045"/>
          </a:xfrm>
        </p:spPr>
        <p:txBody>
          <a:bodyPr anchor="b">
            <a:normAutofit/>
          </a:bodyPr>
          <a:lstStyle/>
          <a:p>
            <a:pPr algn="l"/>
            <a:r>
              <a:rPr lang="en-GB" sz="5500" b="1" dirty="0"/>
              <a:t>Combining Probability Forecasts: 60% and 60% Is 60%, but Likely and Likely Is Very Likely</a:t>
            </a:r>
            <a:endParaRPr lang="en-IT" sz="5500" b="1" dirty="0"/>
          </a:p>
        </p:txBody>
      </p:sp>
      <p:sp>
        <p:nvSpPr>
          <p:cNvPr id="3" name="Subtitle 2">
            <a:extLst>
              <a:ext uri="{FF2B5EF4-FFF2-40B4-BE49-F238E27FC236}">
                <a16:creationId xmlns:a16="http://schemas.microsoft.com/office/drawing/2014/main" id="{3A89E53D-88B8-533B-50AC-71221FA91FCF}"/>
              </a:ext>
            </a:extLst>
          </p:cNvPr>
          <p:cNvSpPr>
            <a:spLocks noGrp="1"/>
          </p:cNvSpPr>
          <p:nvPr>
            <p:ph type="subTitle" idx="1"/>
          </p:nvPr>
        </p:nvSpPr>
        <p:spPr>
          <a:xfrm>
            <a:off x="1285241" y="4582814"/>
            <a:ext cx="7132335" cy="1312657"/>
          </a:xfrm>
        </p:spPr>
        <p:txBody>
          <a:bodyPr anchor="t">
            <a:normAutofit/>
          </a:bodyPr>
          <a:lstStyle/>
          <a:p>
            <a:pPr algn="l"/>
            <a:r>
              <a:rPr lang="en-GB" dirty="0"/>
              <a:t>Robert </a:t>
            </a:r>
            <a:r>
              <a:rPr lang="en-GB" dirty="0" err="1"/>
              <a:t>Mislavsky</a:t>
            </a:r>
            <a:r>
              <a:rPr lang="en-GB" dirty="0"/>
              <a:t>, Celia </a:t>
            </a:r>
            <a:r>
              <a:rPr lang="en-GB" dirty="0" err="1"/>
              <a:t>Gaertig</a:t>
            </a:r>
            <a:endParaRPr lang="en-GB" dirty="0"/>
          </a:p>
          <a:p>
            <a:pPr algn="l"/>
            <a:r>
              <a:rPr lang="en-GB" b="0" i="1" dirty="0">
                <a:effectLst/>
                <a:latin typeface="Arial" panose="020B0604020202020204" pitchFamily="34" charset="0"/>
              </a:rPr>
              <a:t>Management Science</a:t>
            </a:r>
            <a:r>
              <a:rPr lang="en-GB" b="0" i="0" dirty="0">
                <a:effectLst/>
                <a:latin typeface="Arial" panose="020B0604020202020204" pitchFamily="34" charset="0"/>
              </a:rPr>
              <a:t>, </a:t>
            </a:r>
            <a:r>
              <a:rPr lang="en-GB" b="0" i="1" dirty="0">
                <a:effectLst/>
                <a:latin typeface="Arial" panose="020B0604020202020204" pitchFamily="34" charset="0"/>
              </a:rPr>
              <a:t>68</a:t>
            </a:r>
            <a:r>
              <a:rPr lang="en-GB" b="0" i="0" dirty="0">
                <a:effectLst/>
                <a:latin typeface="Arial" panose="020B0604020202020204" pitchFamily="34" charset="0"/>
              </a:rPr>
              <a:t>(1), 541-563</a:t>
            </a:r>
            <a:endParaRPr lang="en-IT" dirty="0"/>
          </a:p>
        </p:txBody>
      </p:sp>
    </p:spTree>
    <p:extLst>
      <p:ext uri="{BB962C8B-B14F-4D97-AF65-F5344CB8AC3E}">
        <p14:creationId xmlns:p14="http://schemas.microsoft.com/office/powerpoint/2010/main" val="295248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5782D-466C-7849-CC94-37EB67932EA9}"/>
              </a:ext>
            </a:extLst>
          </p:cNvPr>
          <p:cNvSpPr>
            <a:spLocks noGrp="1"/>
          </p:cNvSpPr>
          <p:nvPr>
            <p:ph type="title"/>
          </p:nvPr>
        </p:nvSpPr>
        <p:spPr>
          <a:xfrm>
            <a:off x="6739128" y="638089"/>
            <a:ext cx="4818888" cy="1476801"/>
          </a:xfrm>
        </p:spPr>
        <p:txBody>
          <a:bodyPr anchor="b">
            <a:normAutofit/>
          </a:bodyPr>
          <a:lstStyle/>
          <a:p>
            <a:r>
              <a:rPr lang="en-IT" sz="5400" dirty="0"/>
              <a:t>Study 1</a:t>
            </a:r>
          </a:p>
        </p:txBody>
      </p:sp>
      <p:pic>
        <p:nvPicPr>
          <p:cNvPr id="7" name="Graphic 6" descr="Magnifying glass">
            <a:extLst>
              <a:ext uri="{FF2B5EF4-FFF2-40B4-BE49-F238E27FC236}">
                <a16:creationId xmlns:a16="http://schemas.microsoft.com/office/drawing/2014/main" id="{ED8685BD-F104-507C-F519-EB17E2898B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23F196-6CD2-FB70-B370-1F76EE82575C}"/>
              </a:ext>
            </a:extLst>
          </p:cNvPr>
          <p:cNvSpPr>
            <a:spLocks noGrp="1"/>
          </p:cNvSpPr>
          <p:nvPr>
            <p:ph idx="1"/>
          </p:nvPr>
        </p:nvSpPr>
        <p:spPr>
          <a:xfrm>
            <a:off x="6739128" y="2664886"/>
            <a:ext cx="4818888" cy="3550789"/>
          </a:xfrm>
        </p:spPr>
        <p:txBody>
          <a:bodyPr anchor="t">
            <a:normAutofit/>
          </a:bodyPr>
          <a:lstStyle/>
          <a:p>
            <a:r>
              <a:rPr lang="en-IT" sz="1200" b="1" dirty="0"/>
              <a:t>Goal</a:t>
            </a:r>
            <a:r>
              <a:rPr lang="en-IT" sz="1200" dirty="0"/>
              <a:t>: to </a:t>
            </a:r>
            <a:r>
              <a:rPr lang="en-GB" sz="1200" dirty="0">
                <a:effectLst/>
                <a:latin typeface="AdvTT3258b86f"/>
              </a:rPr>
              <a:t>examine whether people use different strategies to combine others</a:t>
            </a:r>
            <a:r>
              <a:rPr lang="en-GB" sz="1200" dirty="0">
                <a:effectLst/>
                <a:latin typeface="AdvTT3258b86f+20"/>
              </a:rPr>
              <a:t>’ </a:t>
            </a:r>
            <a:r>
              <a:rPr lang="en-GB" sz="1200" dirty="0">
                <a:effectLst/>
                <a:latin typeface="AdvTT3258b86f"/>
              </a:rPr>
              <a:t>forecasts when these forecasts are presented as numeric or verbal probabilities. </a:t>
            </a:r>
          </a:p>
          <a:p>
            <a:r>
              <a:rPr lang="en-GB" sz="1200" dirty="0">
                <a:effectLst/>
                <a:latin typeface="AdvTT3258b86f"/>
              </a:rPr>
              <a:t>Participants were asked </a:t>
            </a:r>
            <a:r>
              <a:rPr lang="en-GB" sz="1200" b="1" dirty="0">
                <a:effectLst/>
                <a:latin typeface="AdvTT3258b86f"/>
              </a:rPr>
              <a:t>to predict the likelihood </a:t>
            </a:r>
            <a:r>
              <a:rPr lang="en-GB" sz="1200" dirty="0">
                <a:effectLst/>
                <a:latin typeface="AdvTT3258b86f"/>
              </a:rPr>
              <a:t>that a stock</a:t>
            </a:r>
            <a:r>
              <a:rPr lang="en-GB" sz="1200" dirty="0">
                <a:effectLst/>
                <a:latin typeface="AdvTT3258b86f+20"/>
              </a:rPr>
              <a:t>’</a:t>
            </a:r>
            <a:r>
              <a:rPr lang="en-GB" sz="1200" dirty="0">
                <a:effectLst/>
                <a:latin typeface="AdvTT3258b86f"/>
              </a:rPr>
              <a:t>s price would be higher in one year and presented them with forecasts from two advisors that were given either numerically (e.g., </a:t>
            </a:r>
            <a:r>
              <a:rPr lang="en-GB" sz="1200" dirty="0">
                <a:effectLst/>
                <a:latin typeface="AdvTT3258b86f+20"/>
              </a:rPr>
              <a:t>“</a:t>
            </a:r>
            <a:r>
              <a:rPr lang="en-GB" sz="1200" dirty="0">
                <a:effectLst/>
                <a:latin typeface="AdvTT3258b86f"/>
              </a:rPr>
              <a:t>60%</a:t>
            </a:r>
            <a:r>
              <a:rPr lang="en-GB" sz="1200" dirty="0">
                <a:effectLst/>
                <a:latin typeface="AdvTT3258b86f+20"/>
              </a:rPr>
              <a:t>–</a:t>
            </a:r>
            <a:r>
              <a:rPr lang="en-GB" sz="1200" dirty="0">
                <a:effectLst/>
                <a:latin typeface="AdvTT3258b86f"/>
              </a:rPr>
              <a:t>69%</a:t>
            </a:r>
            <a:r>
              <a:rPr lang="en-GB" sz="1200" dirty="0">
                <a:effectLst/>
                <a:latin typeface="AdvTT3258b86f+20"/>
              </a:rPr>
              <a:t>”</a:t>
            </a:r>
            <a:r>
              <a:rPr lang="en-GB" sz="1200" dirty="0">
                <a:effectLst/>
                <a:latin typeface="AdvTT3258b86f"/>
              </a:rPr>
              <a:t>) or verbally (e.g., </a:t>
            </a:r>
            <a:r>
              <a:rPr lang="en-GB" sz="1200" dirty="0">
                <a:effectLst/>
                <a:latin typeface="AdvTT3258b86f+20"/>
              </a:rPr>
              <a:t>“</a:t>
            </a:r>
            <a:r>
              <a:rPr lang="en-GB" sz="1200" dirty="0">
                <a:effectLst/>
                <a:latin typeface="AdvTT3258b86f"/>
              </a:rPr>
              <a:t>rather likely</a:t>
            </a:r>
            <a:r>
              <a:rPr lang="en-GB" sz="1200" dirty="0">
                <a:effectLst/>
                <a:latin typeface="AdvTT3258b86f+20"/>
              </a:rPr>
              <a:t>”</a:t>
            </a:r>
            <a:r>
              <a:rPr lang="en-GB" sz="1200" dirty="0">
                <a:effectLst/>
                <a:latin typeface="AdvTT3258b86f"/>
              </a:rPr>
              <a:t>)</a:t>
            </a:r>
            <a:endParaRPr lang="en-GB" sz="1200" dirty="0"/>
          </a:p>
          <a:p>
            <a:r>
              <a:rPr lang="en-GB" sz="1200" b="1" dirty="0"/>
              <a:t>Sample</a:t>
            </a:r>
            <a:r>
              <a:rPr lang="en-GB" sz="1200" dirty="0"/>
              <a:t>: 205 participants (</a:t>
            </a:r>
            <a:r>
              <a:rPr lang="en-GB" sz="1200" dirty="0" err="1"/>
              <a:t>Mturk</a:t>
            </a:r>
            <a:r>
              <a:rPr lang="en-GB" sz="1200" dirty="0"/>
              <a:t>, 35% female, M</a:t>
            </a:r>
            <a:r>
              <a:rPr lang="en-GB" sz="1200" baseline="-25000" dirty="0"/>
              <a:t>age</a:t>
            </a:r>
            <a:r>
              <a:rPr lang="en-GB" sz="1200" dirty="0"/>
              <a:t> = 33.7)</a:t>
            </a:r>
          </a:p>
          <a:p>
            <a:r>
              <a:rPr lang="en-GB" sz="1200" b="1" dirty="0"/>
              <a:t>Treatments</a:t>
            </a:r>
            <a:r>
              <a:rPr lang="en-GB" sz="1200" dirty="0"/>
              <a:t>: numeric vs verbal advice</a:t>
            </a:r>
          </a:p>
          <a:p>
            <a:endParaRPr lang="en-GB" sz="1200" dirty="0"/>
          </a:p>
          <a:p>
            <a:endParaRPr lang="en-IT" sz="1200" dirty="0"/>
          </a:p>
        </p:txBody>
      </p:sp>
    </p:spTree>
    <p:extLst>
      <p:ext uri="{BB962C8B-B14F-4D97-AF65-F5344CB8AC3E}">
        <p14:creationId xmlns:p14="http://schemas.microsoft.com/office/powerpoint/2010/main" val="30328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4C178-4704-0B57-379D-7CC2FD4EF912}"/>
              </a:ext>
            </a:extLst>
          </p:cNvPr>
          <p:cNvSpPr>
            <a:spLocks noGrp="1"/>
          </p:cNvSpPr>
          <p:nvPr>
            <p:ph type="title"/>
          </p:nvPr>
        </p:nvSpPr>
        <p:spPr>
          <a:xfrm>
            <a:off x="838198" y="547815"/>
            <a:ext cx="5167185" cy="1680519"/>
          </a:xfrm>
        </p:spPr>
        <p:txBody>
          <a:bodyPr>
            <a:normAutofit/>
          </a:bodyPr>
          <a:lstStyle/>
          <a:p>
            <a:r>
              <a:rPr lang="en-IT" sz="4000"/>
              <a:t>Examples of choice situations</a:t>
            </a:r>
          </a:p>
        </p:txBody>
      </p:sp>
      <p:pic>
        <p:nvPicPr>
          <p:cNvPr id="5" name="Content Placeholder 4" descr="A screenshot of a computer screen&#10;&#10;Description automatically generated">
            <a:extLst>
              <a:ext uri="{FF2B5EF4-FFF2-40B4-BE49-F238E27FC236}">
                <a16:creationId xmlns:a16="http://schemas.microsoft.com/office/drawing/2014/main" id="{14C1D897-C742-6E5B-17C4-9C67E71FC359}"/>
              </a:ext>
            </a:extLst>
          </p:cNvPr>
          <p:cNvPicPr>
            <a:picLocks noChangeAspect="1"/>
          </p:cNvPicPr>
          <p:nvPr/>
        </p:nvPicPr>
        <p:blipFill>
          <a:blip r:embed="rId2"/>
          <a:stretch>
            <a:fillRect/>
          </a:stretch>
        </p:blipFill>
        <p:spPr>
          <a:xfrm>
            <a:off x="838198" y="2540031"/>
            <a:ext cx="5167185" cy="3474931"/>
          </a:xfrm>
          <a:prstGeom prst="rect">
            <a:avLst/>
          </a:prstGeom>
        </p:spPr>
      </p:pic>
      <p:pic>
        <p:nvPicPr>
          <p:cNvPr id="7" name="Picture 6" descr="A screenshot of a survey&#10;&#10;Description automatically generated">
            <a:extLst>
              <a:ext uri="{FF2B5EF4-FFF2-40B4-BE49-F238E27FC236}">
                <a16:creationId xmlns:a16="http://schemas.microsoft.com/office/drawing/2014/main" id="{36B82A87-9D5F-02A9-C249-4D19D6DD57FE}"/>
              </a:ext>
            </a:extLst>
          </p:cNvPr>
          <p:cNvPicPr>
            <a:picLocks noChangeAspect="1"/>
          </p:cNvPicPr>
          <p:nvPr/>
        </p:nvPicPr>
        <p:blipFill>
          <a:blip r:embed="rId3"/>
          <a:stretch>
            <a:fillRect/>
          </a:stretch>
        </p:blipFill>
        <p:spPr>
          <a:xfrm>
            <a:off x="6198394" y="2882358"/>
            <a:ext cx="5167185" cy="2790278"/>
          </a:xfrm>
          <a:prstGeom prst="rect">
            <a:avLst/>
          </a:prstGeom>
        </p:spPr>
      </p:pic>
    </p:spTree>
    <p:extLst>
      <p:ext uri="{BB962C8B-B14F-4D97-AF65-F5344CB8AC3E}">
        <p14:creationId xmlns:p14="http://schemas.microsoft.com/office/powerpoint/2010/main" val="304400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ngry Face with Solid Fill">
            <a:extLst>
              <a:ext uri="{FF2B5EF4-FFF2-40B4-BE49-F238E27FC236}">
                <a16:creationId xmlns:a16="http://schemas.microsoft.com/office/drawing/2014/main" id="{A3BD57E8-123B-90ED-C976-DB402B381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1572ACD-6936-1682-5460-6C2F9792E513}"/>
              </a:ext>
            </a:extLst>
          </p:cNvPr>
          <p:cNvSpPr>
            <a:spLocks noGrp="1"/>
          </p:cNvSpPr>
          <p:nvPr>
            <p:ph type="title"/>
          </p:nvPr>
        </p:nvSpPr>
        <p:spPr>
          <a:xfrm>
            <a:off x="5759354" y="457201"/>
            <a:ext cx="5337270" cy="1835911"/>
          </a:xfrm>
        </p:spPr>
        <p:txBody>
          <a:bodyPr anchor="b">
            <a:normAutofit/>
          </a:bodyPr>
          <a:lstStyle/>
          <a:p>
            <a:r>
              <a:rPr lang="en-IT" sz="5400">
                <a:solidFill>
                  <a:srgbClr val="FFFFFF"/>
                </a:solidFill>
              </a:rPr>
              <a:t>Study 1: results</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98CE31-4406-3A16-DCE3-E52D385D6858}"/>
              </a:ext>
            </a:extLst>
          </p:cNvPr>
          <p:cNvSpPr>
            <a:spLocks noGrp="1"/>
          </p:cNvSpPr>
          <p:nvPr>
            <p:ph idx="1"/>
          </p:nvPr>
        </p:nvSpPr>
        <p:spPr>
          <a:xfrm>
            <a:off x="5759354" y="2798064"/>
            <a:ext cx="5461095" cy="3417611"/>
          </a:xfrm>
        </p:spPr>
        <p:txBody>
          <a:bodyPr anchor="t">
            <a:normAutofit fontScale="85000" lnSpcReduction="20000"/>
          </a:bodyPr>
          <a:lstStyle/>
          <a:p>
            <a:pPr algn="just"/>
            <a:r>
              <a:rPr lang="en-GB" sz="1600" dirty="0">
                <a:solidFill>
                  <a:srgbClr val="FFFFFF"/>
                </a:solidFill>
                <a:effectLst/>
              </a:rPr>
              <a:t>More participants in the verbal condition made extreme forecasts (29.4%) than in the numeric condition (10.9%), Z = 3.29, p = 0.001. </a:t>
            </a:r>
          </a:p>
          <a:p>
            <a:pPr marL="0" indent="0">
              <a:buNone/>
            </a:pPr>
            <a:endParaRPr lang="en-GB" sz="700" dirty="0">
              <a:solidFill>
                <a:srgbClr val="FFFFFF"/>
              </a:solidFill>
              <a:latin typeface="AdvTT3258b86f"/>
            </a:endParaRPr>
          </a:p>
          <a:p>
            <a:pPr marL="0" indent="0" algn="ctr">
              <a:buNone/>
            </a:pPr>
            <a:r>
              <a:rPr lang="en-GB" sz="1600" b="1" dirty="0">
                <a:solidFill>
                  <a:srgbClr val="FFFFFF"/>
                </a:solidFill>
              </a:rPr>
              <a:t>Does Seeing Verbal Forecasts Simply Make Participants’ Forecasts Noisier? </a:t>
            </a:r>
          </a:p>
          <a:p>
            <a:pPr algn="just"/>
            <a:r>
              <a:rPr lang="en-GB" sz="1600" dirty="0">
                <a:solidFill>
                  <a:srgbClr val="FFFFFF"/>
                </a:solidFill>
              </a:rPr>
              <a:t>A similar proportion of participants provided forecasts below the advisors’ forecasts in the verbal (28.4%) and numeric (25.7%) conditions, Z = 0.37, p = 0.71</a:t>
            </a:r>
          </a:p>
          <a:p>
            <a:pPr algn="just"/>
            <a:r>
              <a:rPr lang="en-GB" sz="1600" dirty="0">
                <a:solidFill>
                  <a:srgbClr val="FFFFFF"/>
                </a:solidFill>
              </a:rPr>
              <a:t>This pattern holds in all studies</a:t>
            </a:r>
          </a:p>
          <a:p>
            <a:pPr algn="just"/>
            <a:endParaRPr lang="en-GB" sz="1600" dirty="0">
              <a:solidFill>
                <a:srgbClr val="FFFFFF"/>
              </a:solidFill>
            </a:endParaRPr>
          </a:p>
          <a:p>
            <a:pPr algn="just"/>
            <a:r>
              <a:rPr lang="en-GB" sz="1600" b="1" dirty="0">
                <a:solidFill>
                  <a:srgbClr val="FFFFFF"/>
                </a:solidFill>
              </a:rPr>
              <a:t>Key limitation of Study 1: </a:t>
            </a:r>
            <a:r>
              <a:rPr lang="en-GB" sz="1600" dirty="0">
                <a:solidFill>
                  <a:srgbClr val="FFFFFF"/>
                </a:solidFill>
              </a:rPr>
              <a:t>we do not know what participants’ own forecasts would have been if they had only seen one advisor’s forecast. </a:t>
            </a:r>
          </a:p>
          <a:p>
            <a:pPr algn="just"/>
            <a:r>
              <a:rPr lang="en-GB" sz="1600" dirty="0">
                <a:solidFill>
                  <a:srgbClr val="FFFFFF"/>
                </a:solidFill>
              </a:rPr>
              <a:t>It is possible that participants’ own forecasts in the verbal condition are already more extreme if they only see one advisor’s forecast. </a:t>
            </a:r>
          </a:p>
          <a:p>
            <a:endParaRPr lang="en-GB" sz="700" dirty="0">
              <a:solidFill>
                <a:srgbClr val="FFFFFF"/>
              </a:solidFill>
            </a:endParaRPr>
          </a:p>
          <a:p>
            <a:endParaRPr lang="en-GB" sz="700" dirty="0">
              <a:solidFill>
                <a:srgbClr val="FFFFFF"/>
              </a:solidFill>
            </a:endParaRPr>
          </a:p>
          <a:p>
            <a:endParaRPr lang="en-GB" sz="700" dirty="0">
              <a:solidFill>
                <a:srgbClr val="FFFFFF"/>
              </a:solidFill>
            </a:endParaRPr>
          </a:p>
          <a:p>
            <a:endParaRPr lang="en-IT" sz="700" dirty="0">
              <a:solidFill>
                <a:srgbClr val="FFFFFF"/>
              </a:solidFill>
            </a:endParaRPr>
          </a:p>
        </p:txBody>
      </p:sp>
    </p:spTree>
    <p:extLst>
      <p:ext uri="{BB962C8B-B14F-4D97-AF65-F5344CB8AC3E}">
        <p14:creationId xmlns:p14="http://schemas.microsoft.com/office/powerpoint/2010/main" val="120221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43647-2526-1B23-F405-DF4C362C805C}"/>
              </a:ext>
            </a:extLst>
          </p:cNvPr>
          <p:cNvSpPr>
            <a:spLocks noGrp="1"/>
          </p:cNvSpPr>
          <p:nvPr>
            <p:ph type="title"/>
          </p:nvPr>
        </p:nvSpPr>
        <p:spPr>
          <a:xfrm>
            <a:off x="838200" y="365125"/>
            <a:ext cx="10515600" cy="1325563"/>
          </a:xfrm>
        </p:spPr>
        <p:txBody>
          <a:bodyPr>
            <a:normAutofit/>
          </a:bodyPr>
          <a:lstStyle/>
          <a:p>
            <a:r>
              <a:rPr lang="en-IT" sz="4200" dirty="0"/>
              <a:t>Study 2: </a:t>
            </a:r>
            <a:r>
              <a:rPr lang="en-GB" sz="4200" dirty="0">
                <a:effectLst/>
                <a:latin typeface="AdvOT114894c7.B"/>
              </a:rPr>
              <a:t>Sequential Evaluation (and Probabilities Below the Midpoint)</a:t>
            </a:r>
            <a:endParaRPr lang="en-IT"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DA2EC-A9F3-9AF5-9595-7C033AD655FA}"/>
              </a:ext>
            </a:extLst>
          </p:cNvPr>
          <p:cNvSpPr>
            <a:spLocks noGrp="1"/>
          </p:cNvSpPr>
          <p:nvPr>
            <p:ph idx="1"/>
          </p:nvPr>
        </p:nvSpPr>
        <p:spPr>
          <a:xfrm>
            <a:off x="838200" y="1929384"/>
            <a:ext cx="10515600" cy="4251960"/>
          </a:xfrm>
        </p:spPr>
        <p:txBody>
          <a:bodyPr>
            <a:normAutofit/>
          </a:bodyPr>
          <a:lstStyle/>
          <a:p>
            <a:r>
              <a:rPr lang="en-GB" sz="1900" dirty="0">
                <a:effectLst/>
                <a:latin typeface="AdvTT3258b86f"/>
              </a:rPr>
              <a:t>Design: </a:t>
            </a:r>
            <a:r>
              <a:rPr lang="en-IT" sz="1900" dirty="0"/>
              <a:t>2 (</a:t>
            </a:r>
            <a:r>
              <a:rPr lang="en-IT" sz="1900" b="1" dirty="0"/>
              <a:t>format</a:t>
            </a:r>
            <a:r>
              <a:rPr lang="en-IT" sz="1900" dirty="0"/>
              <a:t>:verbal/numerical) x 2 (</a:t>
            </a:r>
            <a:r>
              <a:rPr lang="en-IT" sz="1900" b="1" dirty="0"/>
              <a:t>direction</a:t>
            </a:r>
            <a:r>
              <a:rPr lang="en-IT" sz="1900" dirty="0"/>
              <a:t>: above/below) x 2 (</a:t>
            </a:r>
            <a:r>
              <a:rPr lang="en-IT" sz="1900" b="1" dirty="0"/>
              <a:t>number of advisors</a:t>
            </a:r>
            <a:r>
              <a:rPr lang="en-IT" sz="1900" dirty="0"/>
              <a:t>: one vs two/between subjects)</a:t>
            </a:r>
          </a:p>
          <a:p>
            <a:pPr marL="0" indent="0">
              <a:buNone/>
            </a:pPr>
            <a:endParaRPr lang="en-GB" sz="1900" dirty="0">
              <a:effectLst/>
              <a:latin typeface="AdvTT3258b86f"/>
            </a:endParaRPr>
          </a:p>
          <a:p>
            <a:r>
              <a:rPr lang="en-IT" sz="1900" b="1" dirty="0"/>
              <a:t>Sample: </a:t>
            </a:r>
            <a:r>
              <a:rPr lang="en-IT" sz="1900" dirty="0"/>
              <a:t>854 participants (39% female, M</a:t>
            </a:r>
            <a:r>
              <a:rPr lang="en-IT" sz="1900" baseline="-25000" dirty="0"/>
              <a:t>age</a:t>
            </a:r>
            <a:r>
              <a:rPr lang="en-IT" sz="1900" dirty="0"/>
              <a:t>=33.4)</a:t>
            </a:r>
          </a:p>
          <a:p>
            <a:endParaRPr lang="en-IT" sz="1900" dirty="0"/>
          </a:p>
          <a:p>
            <a:r>
              <a:rPr lang="en-IT" sz="1900" b="1" dirty="0"/>
              <a:t>Task</a:t>
            </a:r>
            <a:r>
              <a:rPr lang="en-IT" sz="1900" dirty="0"/>
              <a:t>: same as before + manipulate the sequence of advisors (show one after the other) + manipulate the point of advisors’ forecasts (60%-69%/”rather likely” vs 30—29%/”rather unlikely”).</a:t>
            </a:r>
          </a:p>
        </p:txBody>
      </p:sp>
    </p:spTree>
    <p:extLst>
      <p:ext uri="{BB962C8B-B14F-4D97-AF65-F5344CB8AC3E}">
        <p14:creationId xmlns:p14="http://schemas.microsoft.com/office/powerpoint/2010/main" val="9914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bar graph&#10;&#10;Description automatically generated with medium confidence">
            <a:extLst>
              <a:ext uri="{FF2B5EF4-FFF2-40B4-BE49-F238E27FC236}">
                <a16:creationId xmlns:a16="http://schemas.microsoft.com/office/drawing/2014/main" id="{91E29925-AEA7-944A-00F9-651CF9D7526F}"/>
              </a:ext>
            </a:extLst>
          </p:cNvPr>
          <p:cNvPicPr>
            <a:picLocks noChangeAspect="1"/>
          </p:cNvPicPr>
          <p:nvPr/>
        </p:nvPicPr>
        <p:blipFill>
          <a:blip r:embed="rId3"/>
          <a:stretch>
            <a:fillRect/>
          </a:stretch>
        </p:blipFill>
        <p:spPr>
          <a:xfrm>
            <a:off x="838725" y="706146"/>
            <a:ext cx="10514549" cy="5445707"/>
          </a:xfrm>
          <a:prstGeom prst="rect">
            <a:avLst/>
          </a:prstGeom>
        </p:spPr>
      </p:pic>
    </p:spTree>
    <p:extLst>
      <p:ext uri="{BB962C8B-B14F-4D97-AF65-F5344CB8AC3E}">
        <p14:creationId xmlns:p14="http://schemas.microsoft.com/office/powerpoint/2010/main" val="298787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lage of several graphs&#10;&#10;Description automatically generated">
            <a:extLst>
              <a:ext uri="{FF2B5EF4-FFF2-40B4-BE49-F238E27FC236}">
                <a16:creationId xmlns:a16="http://schemas.microsoft.com/office/drawing/2014/main" id="{8E04FCE1-AA23-8C24-CD08-29350AFC954A}"/>
              </a:ext>
            </a:extLst>
          </p:cNvPr>
          <p:cNvPicPr>
            <a:picLocks noGrp="1" noChangeAspect="1"/>
          </p:cNvPicPr>
          <p:nvPr>
            <p:ph idx="1"/>
          </p:nvPr>
        </p:nvPicPr>
        <p:blipFill>
          <a:blip r:embed="rId3"/>
          <a:stretch>
            <a:fillRect/>
          </a:stretch>
        </p:blipFill>
        <p:spPr>
          <a:xfrm>
            <a:off x="1533177" y="211931"/>
            <a:ext cx="9125645" cy="6434138"/>
          </a:xfrm>
        </p:spPr>
      </p:pic>
    </p:spTree>
    <p:extLst>
      <p:ext uri="{BB962C8B-B14F-4D97-AF65-F5344CB8AC3E}">
        <p14:creationId xmlns:p14="http://schemas.microsoft.com/office/powerpoint/2010/main" val="156456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A4E141B5-A461-0EFF-26E0-4E924D8CB4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A45527C-C065-5ED5-82E4-9EFD41BEE718}"/>
              </a:ext>
            </a:extLst>
          </p:cNvPr>
          <p:cNvSpPr>
            <a:spLocks noGrp="1"/>
          </p:cNvSpPr>
          <p:nvPr>
            <p:ph type="title"/>
          </p:nvPr>
        </p:nvSpPr>
        <p:spPr>
          <a:xfrm>
            <a:off x="5759354" y="457201"/>
            <a:ext cx="5337270" cy="1835911"/>
          </a:xfrm>
        </p:spPr>
        <p:txBody>
          <a:bodyPr anchor="b">
            <a:normAutofit/>
          </a:bodyPr>
          <a:lstStyle/>
          <a:p>
            <a:r>
              <a:rPr lang="en-IT" sz="5400" dirty="0">
                <a:solidFill>
                  <a:srgbClr val="FFFFFF"/>
                </a:solidFill>
              </a:rPr>
              <a:t>Conclusions</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5DFAC4-0B01-0061-6619-08F091EBDB69}"/>
              </a:ext>
            </a:extLst>
          </p:cNvPr>
          <p:cNvSpPr>
            <a:spLocks noGrp="1"/>
          </p:cNvSpPr>
          <p:nvPr>
            <p:ph idx="1"/>
          </p:nvPr>
        </p:nvSpPr>
        <p:spPr>
          <a:xfrm>
            <a:off x="5759354" y="2798064"/>
            <a:ext cx="5461095" cy="3417611"/>
          </a:xfrm>
        </p:spPr>
        <p:txBody>
          <a:bodyPr anchor="t">
            <a:normAutofit fontScale="92500"/>
          </a:bodyPr>
          <a:lstStyle/>
          <a:p>
            <a:r>
              <a:rPr lang="en-GB" sz="2200" dirty="0">
                <a:solidFill>
                  <a:srgbClr val="FFFFFF"/>
                </a:solidFill>
                <a:effectLst/>
                <a:latin typeface="AdvTT3258b86f"/>
              </a:rPr>
              <a:t>Study 2 rules out the possibility </a:t>
            </a:r>
            <a:r>
              <a:rPr lang="en-GB" sz="2200" b="1" dirty="0">
                <a:solidFill>
                  <a:srgbClr val="FFFFFF"/>
                </a:solidFill>
                <a:effectLst/>
                <a:latin typeface="AdvTT3258b86f"/>
              </a:rPr>
              <a:t>that people simply make more extreme judgments when provided with verbal probabilities, regardless of the number of forecasts they receive. </a:t>
            </a:r>
          </a:p>
          <a:p>
            <a:r>
              <a:rPr lang="en-GB" sz="2200" dirty="0">
                <a:solidFill>
                  <a:srgbClr val="FFFFFF"/>
                </a:solidFill>
                <a:effectLst/>
                <a:latin typeface="AdvTT3258b86f"/>
              </a:rPr>
              <a:t>Instead, people use different combination strategies for verbal versus numeric probabilities, resulting in them making extreme forecasts more often when combining multiple verbal probabilities than when combining multiple numeric probabilities. </a:t>
            </a:r>
            <a:endParaRPr lang="en-GB" sz="2200" dirty="0">
              <a:solidFill>
                <a:srgbClr val="FFFFFF"/>
              </a:solidFill>
            </a:endParaRPr>
          </a:p>
        </p:txBody>
      </p:sp>
    </p:spTree>
    <p:extLst>
      <p:ext uri="{BB962C8B-B14F-4D97-AF65-F5344CB8AC3E}">
        <p14:creationId xmlns:p14="http://schemas.microsoft.com/office/powerpoint/2010/main" val="3886515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5C222-F3AA-8672-537C-2086947379FC}"/>
              </a:ext>
            </a:extLst>
          </p:cNvPr>
          <p:cNvSpPr>
            <a:spLocks noGrp="1"/>
          </p:cNvSpPr>
          <p:nvPr>
            <p:ph type="title"/>
          </p:nvPr>
        </p:nvSpPr>
        <p:spPr>
          <a:xfrm>
            <a:off x="5867400" y="609600"/>
            <a:ext cx="5310116" cy="1322887"/>
          </a:xfrm>
        </p:spPr>
        <p:txBody>
          <a:bodyPr>
            <a:normAutofit/>
          </a:bodyPr>
          <a:lstStyle/>
          <a:p>
            <a:r>
              <a:rPr lang="en-IT"/>
              <a:t>Study 3: Real experts</a:t>
            </a:r>
          </a:p>
        </p:txBody>
      </p:sp>
      <p:pic>
        <p:nvPicPr>
          <p:cNvPr id="7" name="Graphic 6" descr="Baseball">
            <a:extLst>
              <a:ext uri="{FF2B5EF4-FFF2-40B4-BE49-F238E27FC236}">
                <a16:creationId xmlns:a16="http://schemas.microsoft.com/office/drawing/2014/main" id="{B0F6C483-9BDA-31CD-768F-141A01C014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427" y="1573971"/>
            <a:ext cx="3720152" cy="3720152"/>
          </a:xfrm>
          <a:prstGeom prst="rect">
            <a:avLst/>
          </a:prstGeom>
        </p:spPr>
      </p:pic>
      <p:sp>
        <p:nvSpPr>
          <p:cNvPr id="3" name="Content Placeholder 2">
            <a:extLst>
              <a:ext uri="{FF2B5EF4-FFF2-40B4-BE49-F238E27FC236}">
                <a16:creationId xmlns:a16="http://schemas.microsoft.com/office/drawing/2014/main" id="{433C09D2-A369-DF4F-1352-02C032148471}"/>
              </a:ext>
            </a:extLst>
          </p:cNvPr>
          <p:cNvSpPr>
            <a:spLocks noGrp="1"/>
          </p:cNvSpPr>
          <p:nvPr>
            <p:ph idx="1"/>
          </p:nvPr>
        </p:nvSpPr>
        <p:spPr>
          <a:xfrm>
            <a:off x="5221357" y="1709530"/>
            <a:ext cx="6400800" cy="4393157"/>
          </a:xfrm>
        </p:spPr>
        <p:txBody>
          <a:bodyPr>
            <a:noAutofit/>
          </a:bodyPr>
          <a:lstStyle/>
          <a:p>
            <a:r>
              <a:rPr lang="en-GB" sz="1600" dirty="0"/>
              <a:t>Introduce real experts (before they were “fake”)</a:t>
            </a:r>
            <a:endParaRPr lang="en-GB" sz="1600" dirty="0">
              <a:effectLst/>
            </a:endParaRPr>
          </a:p>
          <a:p>
            <a:r>
              <a:rPr lang="en-GB" sz="1600" dirty="0"/>
              <a:t>Participants have to to predict o</a:t>
            </a:r>
            <a:r>
              <a:rPr lang="en-GB" sz="1600" dirty="0">
                <a:effectLst/>
              </a:rPr>
              <a:t>utcomes of a series of baseball games + get advice from well-calibrated sports prediction websites (</a:t>
            </a:r>
            <a:r>
              <a:rPr lang="en-GB" sz="1600" dirty="0" err="1">
                <a:effectLst/>
              </a:rPr>
              <a:t>Fivethirtyeight.com</a:t>
            </a:r>
            <a:r>
              <a:rPr lang="en-GB" sz="1600" dirty="0">
                <a:effectLst/>
              </a:rPr>
              <a:t>, </a:t>
            </a:r>
            <a:r>
              <a:rPr lang="en-GB" sz="1600" dirty="0" err="1">
                <a:effectLst/>
              </a:rPr>
              <a:t>Fangraphs.com</a:t>
            </a:r>
            <a:r>
              <a:rPr lang="en-GB" sz="1600" dirty="0">
                <a:effectLst/>
              </a:rPr>
              <a:t>, or </a:t>
            </a:r>
            <a:r>
              <a:rPr lang="en-GB" sz="1600" dirty="0" err="1">
                <a:effectLst/>
              </a:rPr>
              <a:t>VegasInsider</a:t>
            </a:r>
            <a:r>
              <a:rPr lang="en-GB" sz="1600" dirty="0">
                <a:effectLst/>
              </a:rPr>
              <a:t> .com). </a:t>
            </a:r>
          </a:p>
          <a:p>
            <a:r>
              <a:rPr lang="en-GB" sz="1600" dirty="0">
                <a:effectLst/>
              </a:rPr>
              <a:t>Authors also manipulated the </a:t>
            </a:r>
            <a:r>
              <a:rPr lang="en-GB" sz="1600" b="1" dirty="0">
                <a:effectLst/>
              </a:rPr>
              <a:t>number of advisors</a:t>
            </a:r>
            <a:r>
              <a:rPr lang="en-GB" sz="1600" dirty="0">
                <a:effectLst/>
              </a:rPr>
              <a:t> (one versus two) between subjects. </a:t>
            </a:r>
            <a:endParaRPr lang="en-GB" sz="1600" dirty="0"/>
          </a:p>
          <a:p>
            <a:r>
              <a:rPr lang="en-GB" sz="1600" b="1" dirty="0">
                <a:effectLst/>
              </a:rPr>
              <a:t>Sample</a:t>
            </a:r>
            <a:r>
              <a:rPr lang="en-GB" sz="1600" dirty="0">
                <a:effectLst/>
              </a:rPr>
              <a:t>: 626 participants, 42.7% female, Mage = 35.6 years) </a:t>
            </a:r>
          </a:p>
          <a:p>
            <a:r>
              <a:rPr lang="en-GB" sz="1600" dirty="0"/>
              <a:t>Same measures (extreme forecast) + some knowledge on baseball</a:t>
            </a:r>
          </a:p>
          <a:p>
            <a:r>
              <a:rPr lang="en-GB" sz="1600" b="1" dirty="0">
                <a:effectLst/>
              </a:rPr>
              <a:t>Result:</a:t>
            </a:r>
          </a:p>
          <a:p>
            <a:r>
              <a:rPr lang="en-GB" sz="1600" dirty="0">
                <a:effectLst/>
              </a:rPr>
              <a:t>When participants saw only one advisor’s forecast, there were no differences between the proportion of extreme forecasts in the numeric (50.0%) and verbal (55.5%) conditions, Z = 1.39, p = 0.17. </a:t>
            </a:r>
          </a:p>
          <a:p>
            <a:r>
              <a:rPr lang="en-GB" sz="1600" dirty="0">
                <a:effectLst/>
              </a:rPr>
              <a:t>When participants saw two advisors’ forecasts, they were more likely to make more extreme forecasts in the verbal condition (46.6%) than in the numeric condition (29.8%), Z = 5.11, p &lt; 0.001 </a:t>
            </a:r>
            <a:endParaRPr lang="en-GB" sz="1600" dirty="0"/>
          </a:p>
          <a:p>
            <a:endParaRPr lang="en-GB" sz="1600" dirty="0"/>
          </a:p>
          <a:p>
            <a:endParaRPr lang="en-GB" sz="1600" dirty="0"/>
          </a:p>
          <a:p>
            <a:endParaRPr lang="en-IT" sz="1600" dirty="0"/>
          </a:p>
        </p:txBody>
      </p:sp>
    </p:spTree>
    <p:extLst>
      <p:ext uri="{BB962C8B-B14F-4D97-AF65-F5344CB8AC3E}">
        <p14:creationId xmlns:p14="http://schemas.microsoft.com/office/powerpoint/2010/main" val="297507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E88382-4821-B127-C379-0E3239088314}"/>
              </a:ext>
            </a:extLst>
          </p:cNvPr>
          <p:cNvSpPr>
            <a:spLocks noGrp="1"/>
          </p:cNvSpPr>
          <p:nvPr>
            <p:ph type="title"/>
          </p:nvPr>
        </p:nvSpPr>
        <p:spPr>
          <a:xfrm>
            <a:off x="1137036" y="548640"/>
            <a:ext cx="9543405" cy="1188720"/>
          </a:xfrm>
        </p:spPr>
        <p:txBody>
          <a:bodyPr>
            <a:normAutofit/>
          </a:bodyPr>
          <a:lstStyle/>
          <a:p>
            <a:r>
              <a:rPr lang="en-IT" sz="3700">
                <a:solidFill>
                  <a:schemeClr val="tx1">
                    <a:lumMod val="85000"/>
                    <a:lumOff val="15000"/>
                  </a:schemeClr>
                </a:solidFill>
              </a:rPr>
              <a:t>Study 4: </a:t>
            </a:r>
            <a:r>
              <a:rPr lang="en-GB" sz="3700">
                <a:solidFill>
                  <a:schemeClr val="tx1">
                    <a:lumMod val="85000"/>
                    <a:lumOff val="15000"/>
                  </a:schemeClr>
                </a:solidFill>
              </a:rPr>
              <a:t>Incentivized Decisions Based on Forecasts</a:t>
            </a:r>
            <a:endParaRPr lang="en-IT"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8A25DC64-2FB7-ECBC-F0BC-DF845237B99A}"/>
              </a:ext>
            </a:extLst>
          </p:cNvPr>
          <p:cNvSpPr>
            <a:spLocks noGrp="1"/>
          </p:cNvSpPr>
          <p:nvPr>
            <p:ph idx="1"/>
          </p:nvPr>
        </p:nvSpPr>
        <p:spPr>
          <a:xfrm>
            <a:off x="781878" y="2560716"/>
            <a:ext cx="10628243" cy="3320031"/>
          </a:xfrm>
        </p:spPr>
        <p:txBody>
          <a:bodyPr anchor="ctr">
            <a:noAutofit/>
          </a:bodyPr>
          <a:lstStyle/>
          <a:p>
            <a:r>
              <a:rPr lang="en-GB" sz="1400" b="1" dirty="0">
                <a:solidFill>
                  <a:schemeClr val="tx1">
                    <a:lumMod val="85000"/>
                    <a:lumOff val="15000"/>
                  </a:schemeClr>
                </a:solidFill>
                <a:effectLst/>
                <a:latin typeface="AdvTT3258b86f"/>
              </a:rPr>
              <a:t>Results so far: </a:t>
            </a:r>
            <a:r>
              <a:rPr lang="en-GB" sz="1400" dirty="0">
                <a:solidFill>
                  <a:schemeClr val="tx1">
                    <a:lumMod val="85000"/>
                    <a:lumOff val="15000"/>
                  </a:schemeClr>
                </a:solidFill>
                <a:effectLst/>
                <a:latin typeface="AdvTT3258b86f"/>
              </a:rPr>
              <a:t>when participants see multiple </a:t>
            </a:r>
            <a:r>
              <a:rPr lang="en-GB" sz="1400" dirty="0">
                <a:solidFill>
                  <a:schemeClr val="tx1">
                    <a:lumMod val="85000"/>
                    <a:lumOff val="15000"/>
                  </a:schemeClr>
                </a:solidFill>
                <a:effectLst/>
                <a:latin typeface="AdvTTd8ef4e6f.I"/>
              </a:rPr>
              <a:t>verbal </a:t>
            </a:r>
            <a:r>
              <a:rPr lang="en-GB" sz="1400" dirty="0">
                <a:solidFill>
                  <a:schemeClr val="tx1">
                    <a:lumMod val="85000"/>
                    <a:lumOff val="15000"/>
                  </a:schemeClr>
                </a:solidFill>
                <a:effectLst/>
                <a:latin typeface="AdvTT3258b86f"/>
              </a:rPr>
              <a:t>probability forecasts from advisors, they are much more likely to act as if they are </a:t>
            </a:r>
            <a:r>
              <a:rPr lang="en-GB" sz="1400" dirty="0">
                <a:solidFill>
                  <a:schemeClr val="tx1">
                    <a:lumMod val="85000"/>
                    <a:lumOff val="15000"/>
                  </a:schemeClr>
                </a:solidFill>
                <a:effectLst/>
                <a:latin typeface="AdvTT3258b86f+20"/>
              </a:rPr>
              <a:t>“</a:t>
            </a:r>
            <a:r>
              <a:rPr lang="en-GB" sz="1400" dirty="0">
                <a:solidFill>
                  <a:schemeClr val="tx1">
                    <a:lumMod val="85000"/>
                    <a:lumOff val="15000"/>
                  </a:schemeClr>
                </a:solidFill>
                <a:effectLst/>
                <a:latin typeface="AdvTT3258b86f"/>
              </a:rPr>
              <a:t>counting</a:t>
            </a:r>
            <a:r>
              <a:rPr lang="en-GB" sz="1400" dirty="0">
                <a:solidFill>
                  <a:schemeClr val="tx1">
                    <a:lumMod val="85000"/>
                    <a:lumOff val="15000"/>
                  </a:schemeClr>
                </a:solidFill>
                <a:effectLst/>
                <a:latin typeface="AdvTT3258b86f+20"/>
              </a:rPr>
              <a:t>” </a:t>
            </a:r>
            <a:r>
              <a:rPr lang="en-GB" sz="1400" dirty="0">
                <a:solidFill>
                  <a:schemeClr val="tx1">
                    <a:lumMod val="85000"/>
                    <a:lumOff val="15000"/>
                  </a:schemeClr>
                </a:solidFill>
                <a:effectLst/>
                <a:latin typeface="AdvTT3258b86f"/>
              </a:rPr>
              <a:t>than when they see multiple </a:t>
            </a:r>
            <a:r>
              <a:rPr lang="en-GB" sz="1400" dirty="0">
                <a:solidFill>
                  <a:schemeClr val="tx1">
                    <a:lumMod val="85000"/>
                    <a:lumOff val="15000"/>
                  </a:schemeClr>
                </a:solidFill>
                <a:effectLst/>
                <a:latin typeface="AdvTTd8ef4e6f.I"/>
              </a:rPr>
              <a:t>numeric </a:t>
            </a:r>
            <a:r>
              <a:rPr lang="en-GB" sz="1400" dirty="0">
                <a:solidFill>
                  <a:schemeClr val="tx1">
                    <a:lumMod val="85000"/>
                    <a:lumOff val="15000"/>
                  </a:schemeClr>
                </a:solidFill>
                <a:effectLst/>
                <a:latin typeface="AdvTT3258b86f"/>
              </a:rPr>
              <a:t>probability forecasts. </a:t>
            </a:r>
          </a:p>
          <a:p>
            <a:r>
              <a:rPr lang="en-GB" sz="1400" b="1" dirty="0">
                <a:solidFill>
                  <a:schemeClr val="tx1">
                    <a:lumMod val="85000"/>
                    <a:lumOff val="15000"/>
                  </a:schemeClr>
                </a:solidFill>
                <a:effectLst/>
                <a:latin typeface="AdvTT3258b86f"/>
              </a:rPr>
              <a:t>But (!)</a:t>
            </a:r>
            <a:r>
              <a:rPr lang="en-GB" sz="1400" dirty="0">
                <a:solidFill>
                  <a:schemeClr val="tx1">
                    <a:lumMod val="85000"/>
                    <a:lumOff val="15000"/>
                  </a:schemeClr>
                </a:solidFill>
                <a:effectLst/>
                <a:latin typeface="AdvTT3258b86f"/>
              </a:rPr>
              <a:t> maybe this is caused by differences in how participants use the respective response scales rather than becoming more certain of an event</a:t>
            </a:r>
            <a:r>
              <a:rPr lang="en-GB" sz="1400" dirty="0">
                <a:solidFill>
                  <a:schemeClr val="tx1">
                    <a:lumMod val="85000"/>
                    <a:lumOff val="15000"/>
                  </a:schemeClr>
                </a:solidFill>
                <a:effectLst/>
                <a:latin typeface="AdvTT3258b86f+20"/>
              </a:rPr>
              <a:t>’</a:t>
            </a:r>
            <a:r>
              <a:rPr lang="en-GB" sz="1400" dirty="0">
                <a:solidFill>
                  <a:schemeClr val="tx1">
                    <a:lumMod val="85000"/>
                    <a:lumOff val="15000"/>
                  </a:schemeClr>
                </a:solidFill>
                <a:effectLst/>
                <a:latin typeface="AdvTT3258b86f"/>
              </a:rPr>
              <a:t>s outcome. </a:t>
            </a:r>
          </a:p>
          <a:p>
            <a:r>
              <a:rPr lang="en-GB" sz="1400" dirty="0">
                <a:solidFill>
                  <a:schemeClr val="tx1">
                    <a:lumMod val="85000"/>
                    <a:lumOff val="15000"/>
                  </a:schemeClr>
                </a:solidFill>
                <a:effectLst/>
                <a:latin typeface="AdvTT3258b86f"/>
              </a:rPr>
              <a:t>Study 4 tests whether these </a:t>
            </a:r>
            <a:r>
              <a:rPr lang="en-GB" sz="1400" dirty="0">
                <a:solidFill>
                  <a:schemeClr val="tx1">
                    <a:lumMod val="85000"/>
                    <a:lumOff val="15000"/>
                  </a:schemeClr>
                </a:solidFill>
                <a:effectLst/>
                <a:latin typeface="AdvTT3258b86f+fb"/>
              </a:rPr>
              <a:t>fi</a:t>
            </a:r>
            <a:r>
              <a:rPr lang="en-GB" sz="1400" dirty="0">
                <a:solidFill>
                  <a:schemeClr val="tx1">
                    <a:lumMod val="85000"/>
                    <a:lumOff val="15000"/>
                  </a:schemeClr>
                </a:solidFill>
                <a:effectLst/>
                <a:latin typeface="AdvTT3258b86f"/>
              </a:rPr>
              <a:t>ndings extend to participants</a:t>
            </a:r>
            <a:r>
              <a:rPr lang="en-GB" sz="1400" dirty="0">
                <a:solidFill>
                  <a:schemeClr val="tx1">
                    <a:lumMod val="85000"/>
                    <a:lumOff val="15000"/>
                  </a:schemeClr>
                </a:solidFill>
                <a:effectLst/>
                <a:latin typeface="AdvTT3258b86f+20"/>
              </a:rPr>
              <a:t>’ </a:t>
            </a:r>
            <a:r>
              <a:rPr lang="en-GB" sz="1400" dirty="0">
                <a:solidFill>
                  <a:schemeClr val="tx1">
                    <a:lumMod val="85000"/>
                    <a:lumOff val="15000"/>
                  </a:schemeClr>
                </a:solidFill>
                <a:effectLst/>
                <a:latin typeface="AdvTT3258b86f"/>
              </a:rPr>
              <a:t>decision making informed by their </a:t>
            </a:r>
            <a:r>
              <a:rPr lang="en-GB" sz="1400" b="1" dirty="0">
                <a:solidFill>
                  <a:schemeClr val="tx1">
                    <a:lumMod val="85000"/>
                    <a:lumOff val="15000"/>
                  </a:schemeClr>
                </a:solidFill>
                <a:effectLst/>
                <a:latin typeface="AdvTT3258b86f"/>
              </a:rPr>
              <a:t>beliefs</a:t>
            </a:r>
            <a:r>
              <a:rPr lang="en-GB" sz="1400" dirty="0">
                <a:solidFill>
                  <a:schemeClr val="tx1">
                    <a:lumMod val="85000"/>
                    <a:lumOff val="15000"/>
                  </a:schemeClr>
                </a:solidFill>
                <a:effectLst/>
                <a:latin typeface="AdvTT3258b86f"/>
              </a:rPr>
              <a:t> about the event</a:t>
            </a:r>
            <a:r>
              <a:rPr lang="en-GB" sz="1400" dirty="0">
                <a:solidFill>
                  <a:schemeClr val="tx1">
                    <a:lumMod val="85000"/>
                    <a:lumOff val="15000"/>
                  </a:schemeClr>
                </a:solidFill>
                <a:effectLst/>
                <a:latin typeface="AdvTT3258b86f+20"/>
              </a:rPr>
              <a:t>’</a:t>
            </a:r>
            <a:r>
              <a:rPr lang="en-GB" sz="1400" dirty="0">
                <a:solidFill>
                  <a:schemeClr val="tx1">
                    <a:lumMod val="85000"/>
                    <a:lumOff val="15000"/>
                  </a:schemeClr>
                </a:solidFill>
                <a:effectLst/>
                <a:latin typeface="AdvTT3258b86f"/>
              </a:rPr>
              <a:t>s likelihood. </a:t>
            </a:r>
          </a:p>
          <a:p>
            <a:r>
              <a:rPr lang="en-GB" sz="1400" dirty="0">
                <a:solidFill>
                  <a:schemeClr val="tx1">
                    <a:lumMod val="85000"/>
                    <a:lumOff val="15000"/>
                  </a:schemeClr>
                </a:solidFill>
                <a:effectLst/>
                <a:latin typeface="AdvTT3258b86f"/>
              </a:rPr>
              <a:t>This decision also included a meaningful incentive for accuracy (opportunity to bet money on the outcome of a football game). </a:t>
            </a:r>
            <a:endParaRPr lang="en-IT" sz="1400" dirty="0">
              <a:solidFill>
                <a:schemeClr val="tx1">
                  <a:lumMod val="85000"/>
                  <a:lumOff val="15000"/>
                </a:schemeClr>
              </a:solidFill>
            </a:endParaRPr>
          </a:p>
          <a:p>
            <a:r>
              <a:rPr lang="en-GB" sz="1400" b="1" dirty="0">
                <a:solidFill>
                  <a:schemeClr val="tx1">
                    <a:lumMod val="85000"/>
                    <a:lumOff val="15000"/>
                  </a:schemeClr>
                </a:solidFill>
                <a:effectLst/>
                <a:latin typeface="AdvTT3258b86f"/>
              </a:rPr>
              <a:t>Sample: </a:t>
            </a:r>
            <a:r>
              <a:rPr lang="en-GB" sz="1400" dirty="0">
                <a:solidFill>
                  <a:schemeClr val="tx1">
                    <a:lumMod val="85000"/>
                    <a:lumOff val="15000"/>
                  </a:schemeClr>
                </a:solidFill>
                <a:effectLst/>
                <a:latin typeface="AdvTT3258b86f"/>
              </a:rPr>
              <a:t>1,024 participants on </a:t>
            </a:r>
            <a:r>
              <a:rPr lang="en-GB" sz="1400" dirty="0" err="1">
                <a:solidFill>
                  <a:schemeClr val="tx1">
                    <a:lumMod val="85000"/>
                    <a:lumOff val="15000"/>
                  </a:schemeClr>
                </a:solidFill>
                <a:effectLst/>
                <a:latin typeface="AdvTT3258b86f"/>
              </a:rPr>
              <a:t>MTurk</a:t>
            </a:r>
            <a:r>
              <a:rPr lang="en-GB" sz="1400" dirty="0">
                <a:solidFill>
                  <a:schemeClr val="tx1">
                    <a:lumMod val="85000"/>
                    <a:lumOff val="15000"/>
                  </a:schemeClr>
                </a:solidFill>
                <a:effectLst/>
                <a:latin typeface="AdvTT3258b86f"/>
              </a:rPr>
              <a:t>, of which 811 (40.3% female, Mage = 36.8 years) </a:t>
            </a:r>
            <a:endParaRPr lang="en-IT" sz="1400" dirty="0">
              <a:solidFill>
                <a:schemeClr val="tx1">
                  <a:lumMod val="85000"/>
                  <a:lumOff val="15000"/>
                </a:schemeClr>
              </a:solidFill>
            </a:endParaRPr>
          </a:p>
          <a:p>
            <a:r>
              <a:rPr lang="en-GB" sz="1400" b="1" dirty="0">
                <a:solidFill>
                  <a:schemeClr val="tx1">
                    <a:lumMod val="85000"/>
                    <a:lumOff val="15000"/>
                  </a:schemeClr>
                </a:solidFill>
                <a:effectLst/>
                <a:latin typeface="AdvTT3258b86f"/>
              </a:rPr>
              <a:t>Dependent variable</a:t>
            </a:r>
            <a:r>
              <a:rPr lang="en-GB" sz="1400" dirty="0">
                <a:solidFill>
                  <a:schemeClr val="tx1">
                    <a:lumMod val="85000"/>
                    <a:lumOff val="15000"/>
                  </a:schemeClr>
                </a:solidFill>
                <a:effectLst/>
                <a:latin typeface="AdvTT3258b86f"/>
              </a:rPr>
              <a:t> is the proportion of participants who </a:t>
            </a:r>
            <a:r>
              <a:rPr lang="en-GB" sz="1400" dirty="0">
                <a:solidFill>
                  <a:schemeClr val="tx1">
                    <a:lumMod val="85000"/>
                    <a:lumOff val="15000"/>
                  </a:schemeClr>
                </a:solidFill>
                <a:effectLst/>
                <a:latin typeface="AdvTTd8ef4e6f.I"/>
              </a:rPr>
              <a:t>increased </a:t>
            </a:r>
            <a:r>
              <a:rPr lang="en-GB" sz="1400" dirty="0">
                <a:solidFill>
                  <a:schemeClr val="tx1">
                    <a:lumMod val="85000"/>
                    <a:lumOff val="15000"/>
                  </a:schemeClr>
                </a:solidFill>
                <a:effectLst/>
                <a:latin typeface="AdvTT3258b86f"/>
              </a:rPr>
              <a:t>their bets after seeing the second expert opinion. </a:t>
            </a:r>
          </a:p>
          <a:p>
            <a:r>
              <a:rPr lang="en-GB" sz="1400" dirty="0">
                <a:solidFill>
                  <a:schemeClr val="tx1">
                    <a:lumMod val="85000"/>
                    <a:lumOff val="15000"/>
                  </a:schemeClr>
                </a:solidFill>
                <a:effectLst/>
                <a:latin typeface="AdvTT3258b86f"/>
              </a:rPr>
              <a:t>Authors predicted that participants in the verbal condition would be </a:t>
            </a:r>
            <a:r>
              <a:rPr lang="en-GB" sz="1400" b="1" dirty="0">
                <a:solidFill>
                  <a:schemeClr val="tx1">
                    <a:lumMod val="85000"/>
                    <a:lumOff val="15000"/>
                  </a:schemeClr>
                </a:solidFill>
                <a:effectLst/>
                <a:latin typeface="AdvTT3258b86f"/>
              </a:rPr>
              <a:t>more likely to </a:t>
            </a:r>
            <a:r>
              <a:rPr lang="en-GB" sz="1400" b="1" dirty="0">
                <a:solidFill>
                  <a:schemeClr val="tx1">
                    <a:lumMod val="85000"/>
                    <a:lumOff val="15000"/>
                  </a:schemeClr>
                </a:solidFill>
                <a:effectLst/>
                <a:latin typeface="AdvTTd8ef4e6f.I"/>
              </a:rPr>
              <a:t>increase </a:t>
            </a:r>
            <a:r>
              <a:rPr lang="en-GB" sz="1400" b="1" dirty="0">
                <a:solidFill>
                  <a:schemeClr val="tx1">
                    <a:lumMod val="85000"/>
                    <a:lumOff val="15000"/>
                  </a:schemeClr>
                </a:solidFill>
                <a:effectLst/>
                <a:latin typeface="AdvTT3258b86f"/>
              </a:rPr>
              <a:t>their bets </a:t>
            </a:r>
            <a:r>
              <a:rPr lang="en-GB" sz="1400" dirty="0">
                <a:solidFill>
                  <a:schemeClr val="tx1">
                    <a:lumMod val="85000"/>
                    <a:lumOff val="15000"/>
                  </a:schemeClr>
                </a:solidFill>
                <a:effectLst/>
                <a:latin typeface="AdvTT3258b86f"/>
              </a:rPr>
              <a:t>(which would be consistent with a counting strategy) than participants in the numeric condition. </a:t>
            </a:r>
            <a:endParaRPr lang="en-GB" sz="1400" dirty="0">
              <a:solidFill>
                <a:schemeClr val="tx1">
                  <a:lumMod val="85000"/>
                  <a:lumOff val="15000"/>
                </a:schemeClr>
              </a:solidFill>
            </a:endParaRPr>
          </a:p>
          <a:p>
            <a:r>
              <a:rPr lang="en-GB" sz="1400" b="1" dirty="0">
                <a:solidFill>
                  <a:schemeClr val="tx1">
                    <a:lumMod val="85000"/>
                    <a:lumOff val="15000"/>
                  </a:schemeClr>
                </a:solidFill>
                <a:effectLst/>
                <a:latin typeface="AdvTT3258b86f"/>
              </a:rPr>
              <a:t>Results: </a:t>
            </a:r>
            <a:r>
              <a:rPr lang="en-GB" sz="1400" dirty="0">
                <a:solidFill>
                  <a:schemeClr val="tx1">
                    <a:lumMod val="85000"/>
                    <a:lumOff val="15000"/>
                  </a:schemeClr>
                </a:solidFill>
                <a:effectLst/>
                <a:latin typeface="AdvTT3258b86f"/>
              </a:rPr>
              <a:t>More participants increased their bets in the </a:t>
            </a:r>
            <a:r>
              <a:rPr lang="en-GB" sz="1400" dirty="0">
                <a:solidFill>
                  <a:schemeClr val="tx1">
                    <a:lumMod val="85000"/>
                    <a:lumOff val="15000"/>
                  </a:schemeClr>
                </a:solidFill>
                <a:effectLst/>
                <a:latin typeface="AdvTTd8ef4e6f.I"/>
              </a:rPr>
              <a:t>verbal </a:t>
            </a:r>
            <a:r>
              <a:rPr lang="en-GB" sz="1400" dirty="0">
                <a:solidFill>
                  <a:schemeClr val="tx1">
                    <a:lumMod val="85000"/>
                    <a:lumOff val="15000"/>
                  </a:schemeClr>
                </a:solidFill>
                <a:effectLst/>
                <a:latin typeface="AdvTT3258b86f"/>
              </a:rPr>
              <a:t>condition (25.4%) than in the </a:t>
            </a:r>
            <a:r>
              <a:rPr lang="en-GB" sz="1400" dirty="0">
                <a:solidFill>
                  <a:schemeClr val="tx1">
                    <a:lumMod val="85000"/>
                    <a:lumOff val="15000"/>
                  </a:schemeClr>
                </a:solidFill>
                <a:effectLst/>
                <a:latin typeface="AdvTTd8ef4e6f.I"/>
              </a:rPr>
              <a:t>numeric </a:t>
            </a:r>
            <a:r>
              <a:rPr lang="en-GB" sz="1400" dirty="0">
                <a:solidFill>
                  <a:schemeClr val="tx1">
                    <a:lumMod val="85000"/>
                    <a:lumOff val="15000"/>
                  </a:schemeClr>
                </a:solidFill>
                <a:effectLst/>
                <a:latin typeface="AdvTT3258b86f"/>
              </a:rPr>
              <a:t>condition (11.6%), t(478) = 4.21, </a:t>
            </a:r>
            <a:r>
              <a:rPr lang="en-GB" sz="1400" dirty="0">
                <a:solidFill>
                  <a:schemeClr val="tx1">
                    <a:lumMod val="85000"/>
                    <a:lumOff val="15000"/>
                  </a:schemeClr>
                </a:solidFill>
                <a:effectLst/>
                <a:latin typeface="AdvTTd8ef4e6f.I"/>
              </a:rPr>
              <a:t>p </a:t>
            </a:r>
            <a:r>
              <a:rPr lang="en-GB" sz="1400" dirty="0">
                <a:solidFill>
                  <a:schemeClr val="tx1">
                    <a:lumMod val="85000"/>
                    <a:lumOff val="15000"/>
                  </a:schemeClr>
                </a:solidFill>
                <a:effectLst/>
                <a:latin typeface="AdvOT6f441c3a"/>
              </a:rPr>
              <a:t>&lt; </a:t>
            </a:r>
            <a:r>
              <a:rPr lang="en-GB" sz="1400" dirty="0">
                <a:solidFill>
                  <a:schemeClr val="tx1">
                    <a:lumMod val="85000"/>
                    <a:lumOff val="15000"/>
                  </a:schemeClr>
                </a:solidFill>
                <a:effectLst/>
                <a:latin typeface="AdvTT3258b86f"/>
              </a:rPr>
              <a:t>0.001, </a:t>
            </a:r>
            <a:r>
              <a:rPr lang="el-GR" sz="1400" dirty="0">
                <a:solidFill>
                  <a:schemeClr val="tx1">
                    <a:lumMod val="85000"/>
                    <a:lumOff val="15000"/>
                  </a:schemeClr>
                </a:solidFill>
                <a:effectLst/>
                <a:latin typeface="AdvOT08eca702+03"/>
              </a:rPr>
              <a:t>η</a:t>
            </a:r>
            <a:r>
              <a:rPr lang="el-GR" sz="1400" dirty="0">
                <a:solidFill>
                  <a:schemeClr val="tx1">
                    <a:lumMod val="85000"/>
                    <a:lumOff val="15000"/>
                  </a:schemeClr>
                </a:solidFill>
                <a:effectLst/>
                <a:latin typeface="AdvTT3258b86f"/>
              </a:rPr>
              <a:t>2 = 0.036. </a:t>
            </a:r>
            <a:r>
              <a:rPr lang="en-GB" sz="1400" dirty="0">
                <a:solidFill>
                  <a:schemeClr val="tx1">
                    <a:lumMod val="85000"/>
                    <a:lumOff val="15000"/>
                  </a:schemeClr>
                </a:solidFill>
                <a:effectLst/>
                <a:latin typeface="AdvTT3258b86f"/>
              </a:rPr>
              <a:t>These results remain the same when we do not add game </a:t>
            </a:r>
            <a:r>
              <a:rPr lang="en-GB" sz="1400" dirty="0">
                <a:solidFill>
                  <a:schemeClr val="tx1">
                    <a:lumMod val="85000"/>
                    <a:lumOff val="15000"/>
                  </a:schemeClr>
                </a:solidFill>
                <a:effectLst/>
                <a:latin typeface="AdvTT3258b86f+fb"/>
              </a:rPr>
              <a:t>fi</a:t>
            </a:r>
            <a:r>
              <a:rPr lang="en-GB" sz="1400" dirty="0">
                <a:solidFill>
                  <a:schemeClr val="tx1">
                    <a:lumMod val="85000"/>
                    <a:lumOff val="15000"/>
                  </a:schemeClr>
                </a:solidFill>
                <a:effectLst/>
                <a:latin typeface="AdvTT3258b86f"/>
              </a:rPr>
              <a:t>xed effects and the football knowledge control to the regression, t(484) = 3.98, </a:t>
            </a:r>
            <a:r>
              <a:rPr lang="en-GB" sz="1400" dirty="0">
                <a:solidFill>
                  <a:schemeClr val="tx1">
                    <a:lumMod val="85000"/>
                    <a:lumOff val="15000"/>
                  </a:schemeClr>
                </a:solidFill>
                <a:effectLst/>
                <a:latin typeface="AdvTTd8ef4e6f.I"/>
              </a:rPr>
              <a:t>p </a:t>
            </a:r>
            <a:r>
              <a:rPr lang="en-GB" sz="1400" dirty="0">
                <a:solidFill>
                  <a:schemeClr val="tx1">
                    <a:lumMod val="85000"/>
                    <a:lumOff val="15000"/>
                  </a:schemeClr>
                </a:solidFill>
                <a:effectLst/>
                <a:latin typeface="AdvOT6f441c3a"/>
              </a:rPr>
              <a:t>&lt; </a:t>
            </a:r>
            <a:r>
              <a:rPr lang="en-GB" sz="1400" dirty="0">
                <a:solidFill>
                  <a:schemeClr val="tx1">
                    <a:lumMod val="85000"/>
                    <a:lumOff val="15000"/>
                  </a:schemeClr>
                </a:solidFill>
                <a:effectLst/>
                <a:latin typeface="AdvTT3258b86f"/>
              </a:rPr>
              <a:t>0.001, </a:t>
            </a:r>
            <a:r>
              <a:rPr lang="el-GR" sz="1400" dirty="0">
                <a:solidFill>
                  <a:schemeClr val="tx1">
                    <a:lumMod val="85000"/>
                    <a:lumOff val="15000"/>
                  </a:schemeClr>
                </a:solidFill>
                <a:effectLst/>
                <a:latin typeface="AdvOT08eca702+03"/>
              </a:rPr>
              <a:t>η</a:t>
            </a:r>
            <a:r>
              <a:rPr lang="el-GR" sz="1400" dirty="0">
                <a:solidFill>
                  <a:schemeClr val="tx1">
                    <a:lumMod val="85000"/>
                    <a:lumOff val="15000"/>
                  </a:schemeClr>
                </a:solidFill>
                <a:effectLst/>
                <a:latin typeface="AdvTT3258b86f"/>
              </a:rPr>
              <a:t>2 = 0.032.</a:t>
            </a:r>
            <a:endParaRPr lang="el-GR" sz="1400" dirty="0">
              <a:solidFill>
                <a:schemeClr val="tx1">
                  <a:lumMod val="85000"/>
                  <a:lumOff val="15000"/>
                </a:schemeClr>
              </a:solidFill>
            </a:endParaRPr>
          </a:p>
          <a:p>
            <a:endParaRPr lang="en-IT"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E678-2CD2-7575-CF9D-C5001C485C7B}"/>
              </a:ext>
            </a:extLst>
          </p:cNvPr>
          <p:cNvSpPr>
            <a:spLocks noGrp="1"/>
          </p:cNvSpPr>
          <p:nvPr>
            <p:ph type="title"/>
          </p:nvPr>
        </p:nvSpPr>
        <p:spPr/>
        <p:txBody>
          <a:bodyPr/>
          <a:lstStyle/>
          <a:p>
            <a:pPr algn="ctr"/>
            <a:r>
              <a:rPr lang="en-IT" dirty="0"/>
              <a:t>Study 5a and 5b: are people Bayesian?</a:t>
            </a:r>
          </a:p>
        </p:txBody>
      </p:sp>
      <p:graphicFrame>
        <p:nvGraphicFramePr>
          <p:cNvPr id="5" name="Content Placeholder 2">
            <a:extLst>
              <a:ext uri="{FF2B5EF4-FFF2-40B4-BE49-F238E27FC236}">
                <a16:creationId xmlns:a16="http://schemas.microsoft.com/office/drawing/2014/main" id="{D9D122A1-6705-088A-5EFF-6254886B2821}"/>
              </a:ext>
            </a:extLst>
          </p:cNvPr>
          <p:cNvGraphicFramePr>
            <a:graphicFrameLocks noGrp="1"/>
          </p:cNvGraphicFramePr>
          <p:nvPr>
            <p:ph idx="1"/>
            <p:extLst>
              <p:ext uri="{D42A27DB-BD31-4B8C-83A1-F6EECF244321}">
                <p14:modId xmlns:p14="http://schemas.microsoft.com/office/powerpoint/2010/main" val="30462459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34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E3901-02E7-8165-27D5-856BCBF3F846}"/>
              </a:ext>
            </a:extLst>
          </p:cNvPr>
          <p:cNvSpPr>
            <a:spLocks noGrp="1"/>
          </p:cNvSpPr>
          <p:nvPr>
            <p:ph type="title"/>
          </p:nvPr>
        </p:nvSpPr>
        <p:spPr>
          <a:xfrm>
            <a:off x="841248" y="548640"/>
            <a:ext cx="3600860" cy="5431536"/>
          </a:xfrm>
        </p:spPr>
        <p:txBody>
          <a:bodyPr>
            <a:normAutofit/>
          </a:bodyPr>
          <a:lstStyle/>
          <a:p>
            <a:r>
              <a:rPr lang="en-IT" sz="5400"/>
              <a:t>Backstory</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26C64B-9445-080A-E756-E08AD34F215E}"/>
              </a:ext>
            </a:extLst>
          </p:cNvPr>
          <p:cNvSpPr>
            <a:spLocks noGrp="1"/>
          </p:cNvSpPr>
          <p:nvPr>
            <p:ph idx="1"/>
          </p:nvPr>
        </p:nvSpPr>
        <p:spPr>
          <a:xfrm>
            <a:off x="5126418" y="552091"/>
            <a:ext cx="6224335" cy="5431536"/>
          </a:xfrm>
        </p:spPr>
        <p:txBody>
          <a:bodyPr anchor="ctr">
            <a:normAutofit/>
          </a:bodyPr>
          <a:lstStyle/>
          <a:p>
            <a:r>
              <a:rPr lang="en-IT" sz="2200" dirty="0"/>
              <a:t>We all must navigate uncertainty → ask for opinions from others</a:t>
            </a:r>
          </a:p>
          <a:p>
            <a:r>
              <a:rPr lang="en-IT" sz="2200" dirty="0"/>
              <a:t>Advisors can express opinion in two types:</a:t>
            </a:r>
          </a:p>
          <a:p>
            <a:pPr lvl="1"/>
            <a:r>
              <a:rPr lang="en-IT" sz="2200" b="1" dirty="0"/>
              <a:t>Numerically</a:t>
            </a:r>
            <a:r>
              <a:rPr lang="en-IT" sz="2200" dirty="0"/>
              <a:t> (e.g. “T</a:t>
            </a:r>
            <a:r>
              <a:rPr lang="en-GB" sz="2200" dirty="0"/>
              <a:t>here is a 60% chance that prices will increase”</a:t>
            </a:r>
            <a:r>
              <a:rPr lang="en-IT" sz="2200" dirty="0"/>
              <a:t>)</a:t>
            </a:r>
          </a:p>
          <a:p>
            <a:pPr lvl="1"/>
            <a:r>
              <a:rPr lang="en-IT" sz="2200" b="1" dirty="0"/>
              <a:t>Verbally</a:t>
            </a:r>
            <a:r>
              <a:rPr lang="en-IT" sz="2200" dirty="0"/>
              <a:t> (e.g. “It</a:t>
            </a:r>
            <a:r>
              <a:rPr lang="en-GB" sz="2200" dirty="0"/>
              <a:t> is </a:t>
            </a:r>
            <a:r>
              <a:rPr lang="en-GB" sz="2200" i="1" dirty="0"/>
              <a:t>likely</a:t>
            </a:r>
            <a:r>
              <a:rPr lang="en-GB" sz="2200" dirty="0"/>
              <a:t> that prices will increase”)</a:t>
            </a:r>
          </a:p>
          <a:p>
            <a:r>
              <a:rPr lang="en-GB" sz="2200" dirty="0"/>
              <a:t>A substantial body of research has shown that numeric and verbal probabilities are interpreted differently in isolation (e.g., Lichtenstein and Newman 1967, </a:t>
            </a:r>
            <a:r>
              <a:rPr lang="en-GB" sz="2200" dirty="0" err="1"/>
              <a:t>Beyth-Marom</a:t>
            </a:r>
            <a:r>
              <a:rPr lang="en-GB" sz="2200" dirty="0"/>
              <a:t> 1982, </a:t>
            </a:r>
            <a:r>
              <a:rPr lang="en-GB" sz="2200" dirty="0" err="1"/>
              <a:t>Windschitl</a:t>
            </a:r>
            <a:r>
              <a:rPr lang="en-GB" sz="2200" dirty="0"/>
              <a:t> and Wells 1996). </a:t>
            </a:r>
          </a:p>
          <a:p>
            <a:r>
              <a:rPr lang="en-GB" sz="2200" dirty="0"/>
              <a:t>But what about </a:t>
            </a:r>
            <a:r>
              <a:rPr lang="en-GB" sz="2200" i="1" dirty="0"/>
              <a:t>combining</a:t>
            </a:r>
            <a:r>
              <a:rPr lang="en-GB" sz="2200" dirty="0"/>
              <a:t> the opinions, i.e. multiple probability estimations?</a:t>
            </a:r>
          </a:p>
        </p:txBody>
      </p:sp>
    </p:spTree>
    <p:extLst>
      <p:ext uri="{BB962C8B-B14F-4D97-AF65-F5344CB8AC3E}">
        <p14:creationId xmlns:p14="http://schemas.microsoft.com/office/powerpoint/2010/main" val="109356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78162-9E0F-3FDE-D6FA-829ABAAA3FC5}"/>
              </a:ext>
            </a:extLst>
          </p:cNvPr>
          <p:cNvSpPr>
            <a:spLocks noGrp="1"/>
          </p:cNvSpPr>
          <p:nvPr>
            <p:ph sz="half" idx="1"/>
          </p:nvPr>
        </p:nvSpPr>
        <p:spPr>
          <a:xfrm>
            <a:off x="838200" y="371061"/>
            <a:ext cx="5181600" cy="5805902"/>
          </a:xfrm>
        </p:spPr>
        <p:txBody>
          <a:bodyPr>
            <a:normAutofit fontScale="62500" lnSpcReduction="20000"/>
          </a:bodyPr>
          <a:lstStyle/>
          <a:p>
            <a:pPr marL="0" indent="0" algn="ctr">
              <a:buNone/>
            </a:pPr>
            <a:r>
              <a:rPr lang="en-GB" sz="3200" b="1" dirty="0">
                <a:effectLst/>
              </a:rPr>
              <a:t>Study 5a</a:t>
            </a:r>
          </a:p>
          <a:p>
            <a:pPr marL="0" indent="0">
              <a:buNone/>
            </a:pPr>
            <a:endParaRPr lang="en-GB" sz="1800" dirty="0">
              <a:latin typeface="AdvTT3258b86f"/>
            </a:endParaRPr>
          </a:p>
          <a:p>
            <a:pPr marL="0" indent="0" algn="just">
              <a:buNone/>
            </a:pPr>
            <a:r>
              <a:rPr lang="en-GB" sz="2900" b="1" dirty="0">
                <a:effectLst/>
                <a:latin typeface="AdvTT3258b86f"/>
              </a:rPr>
              <a:t>Design: </a:t>
            </a:r>
            <a:r>
              <a:rPr lang="en-GB" sz="2900" dirty="0">
                <a:effectLst/>
                <a:latin typeface="AdvTT3258b86f"/>
              </a:rPr>
              <a:t>identical to that of Study 2, except that the advisors</a:t>
            </a:r>
            <a:r>
              <a:rPr lang="en-GB" sz="2900" dirty="0">
                <a:effectLst/>
                <a:latin typeface="AdvTT3258b86f+20"/>
              </a:rPr>
              <a:t>’ </a:t>
            </a:r>
            <a:r>
              <a:rPr lang="en-GB" sz="2900" dirty="0">
                <a:effectLst/>
                <a:latin typeface="AdvTT3258b86f"/>
              </a:rPr>
              <a:t>forecasts were all above the midpoint and corresponded to the seventh point on the 10-point response scale (i.e., </a:t>
            </a:r>
            <a:r>
              <a:rPr lang="en-GB" sz="2900" dirty="0">
                <a:effectLst/>
                <a:latin typeface="AdvTT3258b86f+20"/>
              </a:rPr>
              <a:t>“</a:t>
            </a:r>
            <a:r>
              <a:rPr lang="en-GB" sz="2900" dirty="0">
                <a:effectLst/>
                <a:latin typeface="AdvTT3258b86f"/>
              </a:rPr>
              <a:t>60%</a:t>
            </a:r>
            <a:r>
              <a:rPr lang="en-GB" sz="2900" dirty="0">
                <a:effectLst/>
                <a:latin typeface="AdvTT3258b86f+20"/>
              </a:rPr>
              <a:t>–</a:t>
            </a:r>
            <a:r>
              <a:rPr lang="en-GB" sz="2900" dirty="0">
                <a:effectLst/>
                <a:latin typeface="AdvTT3258b86f"/>
              </a:rPr>
              <a:t>69%</a:t>
            </a:r>
            <a:r>
              <a:rPr lang="en-GB" sz="2900" dirty="0">
                <a:effectLst/>
                <a:latin typeface="AdvTT3258b86f+20"/>
              </a:rPr>
              <a:t>” </a:t>
            </a:r>
            <a:r>
              <a:rPr lang="en-GB" sz="2900" dirty="0">
                <a:effectLst/>
                <a:latin typeface="AdvTT3258b86f"/>
              </a:rPr>
              <a:t>in the numeric condition and </a:t>
            </a:r>
            <a:r>
              <a:rPr lang="en-GB" sz="2900" dirty="0">
                <a:effectLst/>
                <a:latin typeface="AdvTT3258b86f+20"/>
              </a:rPr>
              <a:t>“</a:t>
            </a:r>
            <a:r>
              <a:rPr lang="en-GB" sz="2900" dirty="0">
                <a:effectLst/>
                <a:latin typeface="AdvTT3258b86f"/>
              </a:rPr>
              <a:t>rather likely</a:t>
            </a:r>
            <a:r>
              <a:rPr lang="en-GB" sz="2900" dirty="0">
                <a:effectLst/>
                <a:latin typeface="AdvTT3258b86f+20"/>
              </a:rPr>
              <a:t>” </a:t>
            </a:r>
            <a:r>
              <a:rPr lang="en-GB" sz="2900" dirty="0">
                <a:effectLst/>
                <a:latin typeface="AdvTT3258b86f"/>
              </a:rPr>
              <a:t>in the verbal condition). </a:t>
            </a:r>
          </a:p>
          <a:p>
            <a:pPr marL="0" indent="0" algn="just">
              <a:buNone/>
            </a:pPr>
            <a:r>
              <a:rPr lang="en-GB" sz="2900" b="1" dirty="0">
                <a:latin typeface="AdvTT3258b86f"/>
              </a:rPr>
              <a:t>Two exploratory mediator questions:</a:t>
            </a:r>
          </a:p>
          <a:p>
            <a:pPr algn="just"/>
            <a:r>
              <a:rPr lang="en-GB" sz="2900" dirty="0">
                <a:latin typeface="AdvTT3258b86f"/>
              </a:rPr>
              <a:t> </a:t>
            </a:r>
            <a:r>
              <a:rPr lang="en-GB" sz="2900" i="1" dirty="0">
                <a:latin typeface="AdvTT3258b86f"/>
              </a:rPr>
              <a:t>“Do you think the analysts are using the same or different information to make their forecasts?” </a:t>
            </a:r>
          </a:p>
          <a:p>
            <a:pPr algn="just"/>
            <a:r>
              <a:rPr lang="en-GB" sz="2900" i="1" dirty="0">
                <a:latin typeface="AdvTT3258b86f"/>
              </a:rPr>
              <a:t>“Do the analysts both think that the stock will go up?” </a:t>
            </a:r>
          </a:p>
          <a:p>
            <a:pPr marL="0" indent="0" algn="just">
              <a:buNone/>
            </a:pPr>
            <a:endParaRPr lang="en-GB" sz="2900" dirty="0">
              <a:latin typeface="AdvTT3258b86f"/>
            </a:endParaRPr>
          </a:p>
          <a:p>
            <a:pPr marL="0" indent="0" algn="just">
              <a:buNone/>
            </a:pPr>
            <a:r>
              <a:rPr lang="en-GB" sz="2900" b="1" dirty="0">
                <a:latin typeface="AdvTT3258b86f"/>
              </a:rPr>
              <a:t>Results: </a:t>
            </a:r>
          </a:p>
          <a:p>
            <a:pPr marL="342900" indent="-342900" algn="just">
              <a:buFont typeface="+mj-lt"/>
              <a:buAutoNum type="arabicPeriod"/>
            </a:pPr>
            <a:r>
              <a:rPr lang="en-GB" sz="2900" dirty="0">
                <a:latin typeface="AdvTT3258b86f"/>
              </a:rPr>
              <a:t>Replicate main findings</a:t>
            </a:r>
          </a:p>
          <a:p>
            <a:pPr marL="342900" indent="-342900" algn="just">
              <a:buFont typeface="+mj-lt"/>
              <a:buAutoNum type="arabicPeriod"/>
            </a:pPr>
            <a:r>
              <a:rPr lang="en-GB" sz="2900" dirty="0">
                <a:latin typeface="AdvTT3258b86f"/>
              </a:rPr>
              <a:t>Do not find a difference in perceived correlation of the information that the advisors base their forecasts on across conditions</a:t>
            </a:r>
          </a:p>
          <a:p>
            <a:pPr marL="342900" indent="-342900" algn="just">
              <a:buFont typeface="+mj-lt"/>
              <a:buAutoNum type="arabicPeriod"/>
            </a:pPr>
            <a:r>
              <a:rPr lang="en-GB" sz="2900" dirty="0">
                <a:latin typeface="AdvTT3258b86f"/>
              </a:rPr>
              <a:t>Evidence </a:t>
            </a:r>
            <a:r>
              <a:rPr lang="en-GB" sz="2900" b="1" dirty="0">
                <a:latin typeface="AdvTT3258b86f"/>
              </a:rPr>
              <a:t>against</a:t>
            </a:r>
            <a:r>
              <a:rPr lang="en-GB" sz="2900" dirty="0">
                <a:latin typeface="AdvTT3258b86f"/>
              </a:rPr>
              <a:t> the idea that participants’ combination strategies are driven by their beliefs about the correlation of the advisors’ information</a:t>
            </a:r>
          </a:p>
          <a:p>
            <a:pPr marL="0" indent="0">
              <a:buNone/>
            </a:pPr>
            <a:endParaRPr lang="en-GB" sz="1200" dirty="0"/>
          </a:p>
          <a:p>
            <a:pPr marL="0" indent="0">
              <a:buNone/>
            </a:pPr>
            <a:endParaRPr lang="en-GB" sz="1800" dirty="0">
              <a:effectLst/>
              <a:latin typeface="AdvTT3258b86f"/>
            </a:endParaRPr>
          </a:p>
          <a:p>
            <a:endParaRPr lang="en-IT" dirty="0"/>
          </a:p>
        </p:txBody>
      </p:sp>
      <p:sp>
        <p:nvSpPr>
          <p:cNvPr id="4" name="Content Placeholder 3">
            <a:extLst>
              <a:ext uri="{FF2B5EF4-FFF2-40B4-BE49-F238E27FC236}">
                <a16:creationId xmlns:a16="http://schemas.microsoft.com/office/drawing/2014/main" id="{87ECD1CE-59A9-D96E-A051-E4CA921321DF}"/>
              </a:ext>
            </a:extLst>
          </p:cNvPr>
          <p:cNvSpPr>
            <a:spLocks noGrp="1"/>
          </p:cNvSpPr>
          <p:nvPr>
            <p:ph sz="half" idx="2"/>
          </p:nvPr>
        </p:nvSpPr>
        <p:spPr>
          <a:xfrm>
            <a:off x="6172200" y="371061"/>
            <a:ext cx="5181600" cy="5805902"/>
          </a:xfrm>
        </p:spPr>
        <p:txBody>
          <a:bodyPr>
            <a:normAutofit fontScale="62500" lnSpcReduction="20000"/>
          </a:bodyPr>
          <a:lstStyle/>
          <a:p>
            <a:pPr marL="0" indent="0" algn="ctr">
              <a:buNone/>
            </a:pPr>
            <a:r>
              <a:rPr lang="en-GB" sz="3200" b="1" dirty="0">
                <a:effectLst/>
              </a:rPr>
              <a:t>Study 5b</a:t>
            </a:r>
          </a:p>
          <a:p>
            <a:pPr marL="0" indent="0">
              <a:buNone/>
            </a:pPr>
            <a:endParaRPr lang="en-GB" sz="1800" dirty="0">
              <a:latin typeface="AdvTT3258b86f"/>
            </a:endParaRPr>
          </a:p>
          <a:p>
            <a:pPr marL="0" indent="0">
              <a:buNone/>
            </a:pPr>
            <a:r>
              <a:rPr lang="en-GB" b="1" dirty="0">
                <a:latin typeface="AdvTT3258b86f"/>
              </a:rPr>
              <a:t>Design: </a:t>
            </a:r>
            <a:r>
              <a:rPr lang="en-GB" dirty="0">
                <a:latin typeface="AdvTT3258b86f"/>
              </a:rPr>
              <a:t>similar to Study 5a + manipulate the sources of information for the advisors</a:t>
            </a:r>
          </a:p>
          <a:p>
            <a:pPr marL="0" indent="0">
              <a:buNone/>
            </a:pPr>
            <a:r>
              <a:rPr lang="en-GB" dirty="0">
                <a:latin typeface="AdvTT3258b86f"/>
              </a:rPr>
              <a:t>2(number of advisors) x 2 (advice format) x 2 (information source)</a:t>
            </a:r>
          </a:p>
          <a:p>
            <a:pPr marL="0" indent="0">
              <a:buNone/>
            </a:pPr>
            <a:r>
              <a:rPr lang="en-GB" b="1" dirty="0">
                <a:latin typeface="AdvTT3258b86f"/>
              </a:rPr>
              <a:t>Source of information:</a:t>
            </a:r>
          </a:p>
          <a:p>
            <a:r>
              <a:rPr lang="en-GB" dirty="0">
                <a:latin typeface="AdvTT3258b86f"/>
              </a:rPr>
              <a:t> </a:t>
            </a:r>
            <a:r>
              <a:rPr lang="en-GB" i="1" dirty="0">
                <a:latin typeface="AdvTT3258b86f"/>
              </a:rPr>
              <a:t>Different: </a:t>
            </a:r>
            <a:r>
              <a:rPr lang="en-GB" dirty="0"/>
              <a:t>used different sources of in- formation (i.e., one used a statistical model and one used general knowledge and intuition, in counter- balanced order). </a:t>
            </a:r>
            <a:endParaRPr lang="en-GB" sz="3200" dirty="0"/>
          </a:p>
          <a:p>
            <a:r>
              <a:rPr lang="en-GB" i="1" dirty="0">
                <a:latin typeface="AdvTT3258b86f"/>
              </a:rPr>
              <a:t>Similar: </a:t>
            </a:r>
            <a:r>
              <a:rPr lang="en-GB" dirty="0"/>
              <a:t>participants were told that both advisors used similar sources of information (i.e., both used a model, or both used general knowledge and intuition). </a:t>
            </a:r>
            <a:endParaRPr lang="en-GB" dirty="0">
              <a:latin typeface="AdvTT3258b86f"/>
            </a:endParaRPr>
          </a:p>
          <a:p>
            <a:pPr marL="0" indent="0">
              <a:buNone/>
            </a:pPr>
            <a:r>
              <a:rPr lang="en-GB" b="1" dirty="0">
                <a:latin typeface="AdvTT3258b86f"/>
              </a:rPr>
              <a:t>Results: </a:t>
            </a:r>
          </a:p>
          <a:p>
            <a:pPr marL="342900" indent="-342900">
              <a:buFont typeface="+mj-lt"/>
              <a:buAutoNum type="arabicPeriod"/>
            </a:pPr>
            <a:r>
              <a:rPr lang="en-GB" dirty="0">
                <a:latin typeface="AdvTT3258b86f"/>
              </a:rPr>
              <a:t>Replicate main findings</a:t>
            </a:r>
          </a:p>
          <a:p>
            <a:pPr marL="342900" indent="-342900">
              <a:buFont typeface="+mj-lt"/>
              <a:buAutoNum type="arabicPeriod"/>
            </a:pPr>
            <a:r>
              <a:rPr lang="en-GB" dirty="0">
                <a:latin typeface="AdvTT3258b86f"/>
              </a:rPr>
              <a:t>Information source </a:t>
            </a:r>
            <a:r>
              <a:rPr lang="en-GB" b="1" dirty="0">
                <a:latin typeface="AdvTT3258b86f"/>
              </a:rPr>
              <a:t>does not </a:t>
            </a:r>
            <a:r>
              <a:rPr lang="en-GB" dirty="0">
                <a:latin typeface="AdvTT3258b86f"/>
              </a:rPr>
              <a:t>explain any effect</a:t>
            </a:r>
          </a:p>
          <a:p>
            <a:pPr marL="342900" indent="-342900">
              <a:buFont typeface="+mj-lt"/>
              <a:buAutoNum type="arabicPeriod"/>
            </a:pPr>
            <a:r>
              <a:rPr lang="en-GB" dirty="0">
                <a:latin typeface="AdvTT3258b86f"/>
              </a:rPr>
              <a:t>Effect is not driven by Bayesian updating</a:t>
            </a:r>
            <a:endParaRPr lang="en-GB" sz="1800" dirty="0"/>
          </a:p>
          <a:p>
            <a:pPr marL="0" indent="0">
              <a:buNone/>
            </a:pPr>
            <a:endParaRPr lang="en-GB" dirty="0">
              <a:latin typeface="AdvTT3258b86f"/>
            </a:endParaRPr>
          </a:p>
          <a:p>
            <a:endParaRPr lang="en-IT" dirty="0"/>
          </a:p>
          <a:p>
            <a:pPr marL="0" indent="0" algn="ctr">
              <a:buNone/>
            </a:pPr>
            <a:endParaRPr lang="en-GB" b="1" dirty="0">
              <a:effectLst/>
            </a:endParaRPr>
          </a:p>
        </p:txBody>
      </p:sp>
    </p:spTree>
    <p:extLst>
      <p:ext uri="{BB962C8B-B14F-4D97-AF65-F5344CB8AC3E}">
        <p14:creationId xmlns:p14="http://schemas.microsoft.com/office/powerpoint/2010/main" val="291555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A6AB9F-884D-EF79-FEF8-0ECA94B645E4}"/>
              </a:ext>
            </a:extLst>
          </p:cNvPr>
          <p:cNvPicPr>
            <a:picLocks noGrp="1" noChangeAspect="1"/>
          </p:cNvPicPr>
          <p:nvPr>
            <p:ph idx="1"/>
          </p:nvPr>
        </p:nvPicPr>
        <p:blipFill>
          <a:blip r:embed="rId2"/>
          <a:stretch>
            <a:fillRect/>
          </a:stretch>
        </p:blipFill>
        <p:spPr>
          <a:xfrm>
            <a:off x="880200" y="596348"/>
            <a:ext cx="10431600" cy="5068646"/>
          </a:xfrm>
        </p:spPr>
      </p:pic>
    </p:spTree>
    <p:extLst>
      <p:ext uri="{BB962C8B-B14F-4D97-AF65-F5344CB8AC3E}">
        <p14:creationId xmlns:p14="http://schemas.microsoft.com/office/powerpoint/2010/main" val="286230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590E8-FA64-52AB-C964-B3CB3D07EAC0}"/>
              </a:ext>
            </a:extLst>
          </p:cNvPr>
          <p:cNvSpPr>
            <a:spLocks noGrp="1"/>
          </p:cNvSpPr>
          <p:nvPr>
            <p:ph type="title"/>
          </p:nvPr>
        </p:nvSpPr>
        <p:spPr>
          <a:xfrm>
            <a:off x="5297762" y="329184"/>
            <a:ext cx="6251110" cy="1783080"/>
          </a:xfrm>
        </p:spPr>
        <p:txBody>
          <a:bodyPr anchor="b">
            <a:normAutofit/>
          </a:bodyPr>
          <a:lstStyle/>
          <a:p>
            <a:r>
              <a:rPr lang="en-IT" sz="4600"/>
              <a:t>Study 6: </a:t>
            </a:r>
            <a:r>
              <a:rPr lang="en-GB" sz="4600"/>
              <a:t>Making Numeric Probabilities Evaluable</a:t>
            </a:r>
            <a:endParaRPr lang="en-IT" sz="4600"/>
          </a:p>
        </p:txBody>
      </p:sp>
      <p:pic>
        <p:nvPicPr>
          <p:cNvPr id="5" name="Picture 4" descr="Many question marks on black background">
            <a:extLst>
              <a:ext uri="{FF2B5EF4-FFF2-40B4-BE49-F238E27FC236}">
                <a16:creationId xmlns:a16="http://schemas.microsoft.com/office/drawing/2014/main" id="{153B4B50-2986-8DBC-5462-A24EBD0E5D7C}"/>
              </a:ext>
            </a:extLst>
          </p:cNvPr>
          <p:cNvPicPr>
            <a:picLocks noChangeAspect="1"/>
          </p:cNvPicPr>
          <p:nvPr/>
        </p:nvPicPr>
        <p:blipFill rotWithShape="1">
          <a:blip r:embed="rId3"/>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F1F497-FA4E-F715-592A-4B9E369DA73A}"/>
              </a:ext>
            </a:extLst>
          </p:cNvPr>
          <p:cNvSpPr>
            <a:spLocks noGrp="1"/>
          </p:cNvSpPr>
          <p:nvPr>
            <p:ph idx="1"/>
          </p:nvPr>
        </p:nvSpPr>
        <p:spPr>
          <a:xfrm>
            <a:off x="5297762" y="2706624"/>
            <a:ext cx="6251110" cy="3483864"/>
          </a:xfrm>
        </p:spPr>
        <p:txBody>
          <a:bodyPr>
            <a:normAutofit/>
          </a:bodyPr>
          <a:lstStyle/>
          <a:p>
            <a:r>
              <a:rPr lang="en-IT" sz="1500"/>
              <a:t>Maybe it is easier to infer the </a:t>
            </a:r>
            <a:r>
              <a:rPr lang="en-IT" sz="1500" i="1"/>
              <a:t>direction</a:t>
            </a:r>
            <a:r>
              <a:rPr lang="en-IT" sz="1500"/>
              <a:t> of the forecast from verbal probabilities than from numerical probabilities </a:t>
            </a:r>
          </a:p>
          <a:p>
            <a:r>
              <a:rPr lang="en-GB" sz="1500" b="1">
                <a:effectLst/>
                <a:latin typeface="AdvTT3258b86f"/>
              </a:rPr>
              <a:t>Sample: </a:t>
            </a:r>
            <a:r>
              <a:rPr lang="en-GB" sz="1500" b="1">
                <a:latin typeface="AdvTT3258b86f"/>
              </a:rPr>
              <a:t>2</a:t>
            </a:r>
            <a:r>
              <a:rPr lang="en-GB" sz="1500">
                <a:effectLst/>
                <a:latin typeface="AdvTT3258b86f"/>
              </a:rPr>
              <a:t>,437 participants on Mturk</a:t>
            </a:r>
            <a:r>
              <a:rPr lang="en-GB" sz="1500">
                <a:latin typeface="AdvTT3258b86f"/>
              </a:rPr>
              <a:t> </a:t>
            </a:r>
            <a:r>
              <a:rPr lang="en-GB" sz="1500">
                <a:effectLst/>
                <a:latin typeface="AdvTT3258b86f"/>
              </a:rPr>
              <a:t>(50.9% female, Mage = 35.9 years) </a:t>
            </a:r>
          </a:p>
          <a:p>
            <a:r>
              <a:rPr lang="en-IT" sz="1500" b="1"/>
              <a:t>Design</a:t>
            </a:r>
            <a:r>
              <a:rPr lang="en-IT" sz="1500"/>
              <a:t>: similar to studies 2, 5a, and 5b + random assignment to one of three conditions:</a:t>
            </a:r>
          </a:p>
          <a:p>
            <a:pPr lvl="1"/>
            <a:r>
              <a:rPr lang="en-IT" sz="1500" b="1"/>
              <a:t>Verbal</a:t>
            </a:r>
          </a:p>
          <a:p>
            <a:pPr lvl="1"/>
            <a:r>
              <a:rPr lang="en-IT" sz="1500" b="1"/>
              <a:t>Numeric</a:t>
            </a:r>
          </a:p>
          <a:p>
            <a:pPr lvl="1"/>
            <a:r>
              <a:rPr lang="en-IT" sz="1500" b="1"/>
              <a:t>Numeric with direction: </a:t>
            </a:r>
            <a:r>
              <a:rPr lang="en-IT" sz="1500"/>
              <a:t>numeric + note that “prediction above 50% should be considered a positive sign”</a:t>
            </a:r>
            <a:endParaRPr lang="en-IT" sz="1500" b="1"/>
          </a:p>
          <a:p>
            <a:r>
              <a:rPr lang="en-GB" sz="1500" b="1">
                <a:effectLst/>
                <a:latin typeface="AdvTT3258b86f"/>
              </a:rPr>
              <a:t>Results: </a:t>
            </a:r>
          </a:p>
          <a:p>
            <a:pPr lvl="1"/>
            <a:r>
              <a:rPr lang="en-GB" sz="1500">
                <a:effectLst/>
                <a:latin typeface="AdvTT3258b86f"/>
              </a:rPr>
              <a:t>Replicate the main result (numeric vs verbal)</a:t>
            </a:r>
          </a:p>
          <a:p>
            <a:pPr lvl="1"/>
            <a:r>
              <a:rPr lang="en-GB" sz="1500">
                <a:effectLst/>
                <a:latin typeface="AdvTT3258b86f"/>
              </a:rPr>
              <a:t>Numeric vs numeric with direction: slight increase, but not significant</a:t>
            </a:r>
          </a:p>
          <a:p>
            <a:endParaRPr lang="en-IT" sz="1500"/>
          </a:p>
        </p:txBody>
      </p:sp>
    </p:spTree>
    <p:extLst>
      <p:ext uri="{BB962C8B-B14F-4D97-AF65-F5344CB8AC3E}">
        <p14:creationId xmlns:p14="http://schemas.microsoft.com/office/powerpoint/2010/main" val="39525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5156A-3F42-634D-C0E3-2D09DC2FC02C}"/>
              </a:ext>
            </a:extLst>
          </p:cNvPr>
          <p:cNvSpPr>
            <a:spLocks noGrp="1"/>
          </p:cNvSpPr>
          <p:nvPr>
            <p:ph type="title"/>
          </p:nvPr>
        </p:nvSpPr>
        <p:spPr>
          <a:xfrm>
            <a:off x="640080" y="325369"/>
            <a:ext cx="4368602" cy="1956841"/>
          </a:xfrm>
        </p:spPr>
        <p:txBody>
          <a:bodyPr anchor="b">
            <a:normAutofit/>
          </a:bodyPr>
          <a:lstStyle/>
          <a:p>
            <a:r>
              <a:rPr lang="en-IT" sz="4200"/>
              <a:t>Study 7: additional mechanisms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37FE4F-9974-82F5-BDBC-A7047F5F792B}"/>
              </a:ext>
            </a:extLst>
          </p:cNvPr>
          <p:cNvSpPr>
            <a:spLocks noGrp="1"/>
          </p:cNvSpPr>
          <p:nvPr>
            <p:ph idx="1"/>
          </p:nvPr>
        </p:nvSpPr>
        <p:spPr>
          <a:xfrm>
            <a:off x="640080" y="2872899"/>
            <a:ext cx="4243589" cy="3320668"/>
          </a:xfrm>
        </p:spPr>
        <p:txBody>
          <a:bodyPr>
            <a:normAutofit fontScale="92500" lnSpcReduction="10000"/>
          </a:bodyPr>
          <a:lstStyle/>
          <a:p>
            <a:r>
              <a:rPr lang="en-GB" sz="1800" dirty="0">
                <a:effectLst/>
                <a:latin typeface="AdvTTd8ef4e6f.I"/>
              </a:rPr>
              <a:t>Advisors</a:t>
            </a:r>
            <a:r>
              <a:rPr lang="en-GB" sz="1800" dirty="0">
                <a:effectLst/>
                <a:latin typeface="AdvTTd8ef4e6f.I+20"/>
              </a:rPr>
              <a:t>’ </a:t>
            </a:r>
            <a:r>
              <a:rPr lang="en-GB" sz="1800" dirty="0">
                <a:effectLst/>
                <a:latin typeface="AdvTTd8ef4e6f.I"/>
              </a:rPr>
              <a:t>agreement. </a:t>
            </a:r>
            <a:endParaRPr lang="en-GB" sz="1000" dirty="0"/>
          </a:p>
          <a:p>
            <a:r>
              <a:rPr lang="en-GB" sz="1800" dirty="0">
                <a:effectLst/>
                <a:latin typeface="AdvTTd8ef4e6f.I"/>
              </a:rPr>
              <a:t>Same versus different information. </a:t>
            </a:r>
            <a:endParaRPr lang="en-GB" sz="1000" dirty="0"/>
          </a:p>
          <a:p>
            <a:r>
              <a:rPr lang="en-GB" sz="1800" dirty="0">
                <a:effectLst/>
                <a:latin typeface="AdvTTd8ef4e6f.I"/>
              </a:rPr>
              <a:t>Knowledge versus luck. </a:t>
            </a:r>
            <a:endParaRPr lang="en-GB" sz="1000" dirty="0"/>
          </a:p>
          <a:p>
            <a:r>
              <a:rPr lang="en-GB" sz="1800" dirty="0">
                <a:effectLst/>
                <a:latin typeface="AdvTTd8ef4e6f.I"/>
              </a:rPr>
              <a:t>Inside versus outside view. </a:t>
            </a:r>
            <a:endParaRPr lang="en-GB" sz="1000" dirty="0"/>
          </a:p>
          <a:p>
            <a:r>
              <a:rPr lang="en-GB" sz="1800" dirty="0">
                <a:effectLst/>
                <a:latin typeface="AdvTTd8ef4e6f.I"/>
              </a:rPr>
              <a:t>Opinions versus facts. </a:t>
            </a:r>
            <a:endParaRPr lang="en-GB" sz="1000" dirty="0"/>
          </a:p>
          <a:p>
            <a:r>
              <a:rPr lang="en-GB" sz="1800" dirty="0">
                <a:effectLst/>
                <a:latin typeface="AdvTTd8ef4e6f.I"/>
              </a:rPr>
              <a:t>Advisors</a:t>
            </a:r>
            <a:r>
              <a:rPr lang="en-GB" sz="1800" dirty="0">
                <a:effectLst/>
                <a:latin typeface="AdvTTd8ef4e6f.I+20"/>
              </a:rPr>
              <a:t>’ </a:t>
            </a:r>
            <a:r>
              <a:rPr lang="en-GB" sz="1800" dirty="0">
                <a:effectLst/>
                <a:latin typeface="AdvTTd8ef4e6f.I"/>
              </a:rPr>
              <a:t>thoughtfulness. </a:t>
            </a:r>
            <a:endParaRPr lang="en-GB" sz="1000" dirty="0"/>
          </a:p>
          <a:p>
            <a:r>
              <a:rPr lang="en-GB" sz="1800" dirty="0">
                <a:effectLst/>
                <a:latin typeface="AdvTTd8ef4e6f.I"/>
              </a:rPr>
              <a:t>Advisors</a:t>
            </a:r>
            <a:r>
              <a:rPr lang="en-GB" sz="1800" dirty="0">
                <a:effectLst/>
                <a:latin typeface="AdvTTd8ef4e6f.I+20"/>
              </a:rPr>
              <a:t>’ </a:t>
            </a:r>
            <a:r>
              <a:rPr lang="en-GB" sz="1800" dirty="0">
                <a:effectLst/>
                <a:latin typeface="AdvTTd8ef4e6f.I"/>
              </a:rPr>
              <a:t>strength of opinion </a:t>
            </a:r>
          </a:p>
          <a:p>
            <a:endParaRPr lang="en-GB" sz="1800" dirty="0">
              <a:latin typeface="AdvTTd8ef4e6f.I"/>
            </a:endParaRPr>
          </a:p>
          <a:p>
            <a:pPr marL="0" indent="0">
              <a:buNone/>
            </a:pPr>
            <a:r>
              <a:rPr lang="en-GB" sz="1800" dirty="0">
                <a:latin typeface="AdvTTd8ef4e6f.I"/>
              </a:rPr>
              <a:t>Analyses from these questions do not provide strong evidence for one specific mechanism</a:t>
            </a:r>
            <a:endParaRPr lang="en-GB" sz="1000" dirty="0"/>
          </a:p>
          <a:p>
            <a:endParaRPr lang="en-IT" sz="1200" dirty="0"/>
          </a:p>
        </p:txBody>
      </p:sp>
      <p:pic>
        <p:nvPicPr>
          <p:cNvPr id="5" name="Picture 4" descr="Many question marks on black background">
            <a:extLst>
              <a:ext uri="{FF2B5EF4-FFF2-40B4-BE49-F238E27FC236}">
                <a16:creationId xmlns:a16="http://schemas.microsoft.com/office/drawing/2014/main" id="{609B8165-415C-6840-B419-1341AEF97549}"/>
              </a:ext>
            </a:extLst>
          </p:cNvPr>
          <p:cNvPicPr>
            <a:picLocks noChangeAspect="1"/>
          </p:cNvPicPr>
          <p:nvPr/>
        </p:nvPicPr>
        <p:blipFill rotWithShape="1">
          <a:blip r:embed="rId2"/>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698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B2CC59EE-C972-0B2C-B7BC-909CF4D4A1F1}"/>
              </a:ext>
            </a:extLst>
          </p:cNvPr>
          <p:cNvPicPr>
            <a:picLocks noChangeAspect="1"/>
          </p:cNvPicPr>
          <p:nvPr/>
        </p:nvPicPr>
        <p:blipFill rotWithShape="1">
          <a:blip r:embed="rId2"/>
          <a:srcRect l="47755" r="1113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9FF03992-3F51-539D-D526-C73E122A5AF4}"/>
              </a:ext>
            </a:extLst>
          </p:cNvPr>
          <p:cNvSpPr>
            <a:spLocks noGrp="1"/>
          </p:cNvSpPr>
          <p:nvPr>
            <p:ph type="title"/>
          </p:nvPr>
        </p:nvSpPr>
        <p:spPr>
          <a:xfrm>
            <a:off x="1137034" y="609600"/>
            <a:ext cx="6831188" cy="1322887"/>
          </a:xfrm>
        </p:spPr>
        <p:txBody>
          <a:bodyPr>
            <a:normAutofit/>
          </a:bodyPr>
          <a:lstStyle/>
          <a:p>
            <a:r>
              <a:rPr lang="en-IT" dirty="0"/>
              <a:t>General discussion</a:t>
            </a:r>
          </a:p>
        </p:txBody>
      </p:sp>
      <p:sp>
        <p:nvSpPr>
          <p:cNvPr id="3" name="Content Placeholder 2">
            <a:extLst>
              <a:ext uri="{FF2B5EF4-FFF2-40B4-BE49-F238E27FC236}">
                <a16:creationId xmlns:a16="http://schemas.microsoft.com/office/drawing/2014/main" id="{73CF2600-5369-5DAA-1697-5EE8A34FA0EC}"/>
              </a:ext>
            </a:extLst>
          </p:cNvPr>
          <p:cNvSpPr>
            <a:spLocks noGrp="1"/>
          </p:cNvSpPr>
          <p:nvPr>
            <p:ph idx="1"/>
          </p:nvPr>
        </p:nvSpPr>
        <p:spPr>
          <a:xfrm>
            <a:off x="1137035" y="2194102"/>
            <a:ext cx="6516216" cy="3908585"/>
          </a:xfrm>
        </p:spPr>
        <p:txBody>
          <a:bodyPr>
            <a:normAutofit/>
          </a:bodyPr>
          <a:lstStyle/>
          <a:p>
            <a:r>
              <a:rPr lang="en-GB" sz="2000" dirty="0">
                <a:latin typeface="AdvTT3258b86f"/>
              </a:rPr>
              <a:t>P</a:t>
            </a:r>
            <a:r>
              <a:rPr lang="en-GB" sz="2000" dirty="0">
                <a:effectLst/>
                <a:latin typeface="AdvTT3258b86f"/>
              </a:rPr>
              <a:t>eople combine probability forecasts from multiple advisors differently depending on whether the forecasts are given as numeric or verbal probabilities;</a:t>
            </a:r>
          </a:p>
          <a:p>
            <a:r>
              <a:rPr lang="en-GB" sz="2000" dirty="0">
                <a:effectLst/>
                <a:latin typeface="AdvTT3258b86f"/>
              </a:rPr>
              <a:t>People seem as if they are averaging numeric probability forecasts and are more likely to act as if they are </a:t>
            </a:r>
            <a:r>
              <a:rPr lang="en-GB" sz="2000" dirty="0">
                <a:effectLst/>
                <a:latin typeface="AdvTT3258b86f+20"/>
              </a:rPr>
              <a:t>“</a:t>
            </a:r>
            <a:r>
              <a:rPr lang="en-GB" sz="2000" dirty="0">
                <a:effectLst/>
                <a:latin typeface="AdvTT3258b86f"/>
              </a:rPr>
              <a:t>counting</a:t>
            </a:r>
            <a:r>
              <a:rPr lang="en-GB" sz="2000" dirty="0">
                <a:effectLst/>
                <a:latin typeface="AdvTT3258b86f+20"/>
              </a:rPr>
              <a:t>” </a:t>
            </a:r>
            <a:r>
              <a:rPr lang="en-GB" sz="2000" dirty="0">
                <a:effectLst/>
                <a:latin typeface="AdvTT3258b86f"/>
              </a:rPr>
              <a:t>verbal probability forecasts </a:t>
            </a:r>
          </a:p>
          <a:p>
            <a:r>
              <a:rPr lang="en-GB" sz="2000" dirty="0">
                <a:latin typeface="AdvTT3258b86f"/>
              </a:rPr>
              <a:t>This effect occurs for both probabilities above and below 50%, for hypothetical scenarios and real events, when presenting advisors’ forecast simultaneously or sequentially</a:t>
            </a:r>
          </a:p>
          <a:p>
            <a:endParaRPr lang="en-GB" sz="2000" dirty="0"/>
          </a:p>
          <a:p>
            <a:endParaRPr lang="en-GB" sz="2000" dirty="0"/>
          </a:p>
          <a:p>
            <a:endParaRPr lang="en-IT" sz="2000" dirty="0"/>
          </a:p>
        </p:txBody>
      </p:sp>
    </p:spTree>
    <p:extLst>
      <p:ext uri="{BB962C8B-B14F-4D97-AF65-F5344CB8AC3E}">
        <p14:creationId xmlns:p14="http://schemas.microsoft.com/office/powerpoint/2010/main" val="28037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9F2EFB0-CA27-E164-4908-6A47C7AEF08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Next meeting </a:t>
            </a:r>
            <a:r>
              <a:rPr lang="en-US" sz="6600" kern="1200" dirty="0">
                <a:solidFill>
                  <a:schemeClr val="tx1"/>
                </a:solidFill>
                <a:latin typeface="+mj-lt"/>
                <a:ea typeface="+mj-ea"/>
                <a:cs typeface="+mj-cs"/>
              </a:rPr>
              <a:t>in two weeks</a:t>
            </a:r>
          </a:p>
        </p:txBody>
      </p:sp>
      <p:sp>
        <p:nvSpPr>
          <p:cNvPr id="5" name="Text Placeholder 4">
            <a:extLst>
              <a:ext uri="{FF2B5EF4-FFF2-40B4-BE49-F238E27FC236}">
                <a16:creationId xmlns:a16="http://schemas.microsoft.com/office/drawing/2014/main" id="{7AB73A26-591F-7627-113E-F9E23CF2FC42}"/>
              </a:ext>
            </a:extLst>
          </p:cNvPr>
          <p:cNvSpPr>
            <a:spLocks noGrp="1"/>
          </p:cNvSpPr>
          <p:nvPr>
            <p:ph type="body" idx="1"/>
          </p:nvPr>
        </p:nvSpPr>
        <p:spPr>
          <a:xfrm>
            <a:off x="638881" y="1809541"/>
            <a:ext cx="10909643" cy="687406"/>
          </a:xfrm>
        </p:spPr>
        <p:txBody>
          <a:bodyPr vert="horz" lIns="91440" tIns="45720" rIns="91440" bIns="45720" rtlCol="0" anchor="ctr">
            <a:normAutofit/>
          </a:bodyPr>
          <a:lstStyle/>
          <a:p>
            <a:pPr algn="ctr"/>
            <a:r>
              <a:rPr lang="en-US" kern="1200" dirty="0">
                <a:solidFill>
                  <a:schemeClr val="tx1"/>
                </a:solidFill>
                <a:latin typeface="+mn-lt"/>
                <a:ea typeface="+mn-ea"/>
                <a:cs typeface="+mn-cs"/>
              </a:rPr>
              <a:t>Any volunteers? Topics? Suggestions?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log">
            <a:extLst>
              <a:ext uri="{FF2B5EF4-FFF2-40B4-BE49-F238E27FC236}">
                <a16:creationId xmlns:a16="http://schemas.microsoft.com/office/drawing/2014/main" id="{DB520058-2315-B41A-4DA4-A21EDE4D73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24888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041ED-50D3-E88F-9E13-0E2D3AA9E1EF}"/>
              </a:ext>
            </a:extLst>
          </p:cNvPr>
          <p:cNvSpPr>
            <a:spLocks noGrp="1"/>
          </p:cNvSpPr>
          <p:nvPr>
            <p:ph type="title"/>
          </p:nvPr>
        </p:nvSpPr>
        <p:spPr>
          <a:xfrm>
            <a:off x="841248" y="548640"/>
            <a:ext cx="3600860" cy="5431536"/>
          </a:xfrm>
        </p:spPr>
        <p:txBody>
          <a:bodyPr>
            <a:normAutofit/>
          </a:bodyPr>
          <a:lstStyle/>
          <a:p>
            <a:r>
              <a:rPr lang="en-IT" sz="5400" dirty="0"/>
              <a:t>This paper: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DC9E74-2B70-8ECB-FFBC-8BE87A867500}"/>
              </a:ext>
            </a:extLst>
          </p:cNvPr>
          <p:cNvSpPr>
            <a:spLocks noGrp="1"/>
          </p:cNvSpPr>
          <p:nvPr>
            <p:ph idx="1"/>
          </p:nvPr>
        </p:nvSpPr>
        <p:spPr>
          <a:xfrm>
            <a:off x="5126418" y="552091"/>
            <a:ext cx="6224335" cy="5431536"/>
          </a:xfrm>
        </p:spPr>
        <p:txBody>
          <a:bodyPr anchor="ctr">
            <a:normAutofit/>
          </a:bodyPr>
          <a:lstStyle/>
          <a:p>
            <a:r>
              <a:rPr lang="en-IT" sz="2200" dirty="0"/>
              <a:t>…</a:t>
            </a:r>
            <a:r>
              <a:rPr lang="en-GB" sz="2200" dirty="0">
                <a:effectLst/>
              </a:rPr>
              <a:t> demonstrates that people use different strategies to combine verbal probabilities than they do to combine numeric probabilities; </a:t>
            </a:r>
            <a:endParaRPr lang="en-GB" sz="2200" dirty="0"/>
          </a:p>
          <a:p>
            <a:r>
              <a:rPr lang="en-IT" sz="2200" dirty="0"/>
              <a:t>…</a:t>
            </a:r>
            <a:r>
              <a:rPr lang="en-GB" sz="2200" dirty="0">
                <a:effectLst/>
              </a:rPr>
              <a:t> finds that people act as if they </a:t>
            </a:r>
            <a:r>
              <a:rPr lang="en-GB" sz="2200" b="1" dirty="0">
                <a:effectLst/>
              </a:rPr>
              <a:t>average</a:t>
            </a:r>
            <a:r>
              <a:rPr lang="en-GB" sz="2200" dirty="0">
                <a:effectLst/>
              </a:rPr>
              <a:t> numeric probabilities (replicate past research results);</a:t>
            </a:r>
          </a:p>
          <a:p>
            <a:r>
              <a:rPr lang="en-GB" sz="2200" dirty="0"/>
              <a:t>… finds that people act as if they “</a:t>
            </a:r>
            <a:r>
              <a:rPr lang="en-GB" sz="2200" b="1" dirty="0"/>
              <a:t>count</a:t>
            </a:r>
            <a:r>
              <a:rPr lang="en-GB" sz="2200" dirty="0"/>
              <a:t>” verbal probabilities, increasing the likelihood that their own forecast is </a:t>
            </a:r>
            <a:r>
              <a:rPr lang="en-GB" sz="2200" i="1" dirty="0"/>
              <a:t>more extreme </a:t>
            </a:r>
            <a:r>
              <a:rPr lang="en-GB" sz="2200" dirty="0"/>
              <a:t>than each of the advisors’ forecasts</a:t>
            </a:r>
          </a:p>
          <a:p>
            <a:endParaRPr lang="en-IT" sz="2200" dirty="0"/>
          </a:p>
        </p:txBody>
      </p:sp>
    </p:spTree>
    <p:extLst>
      <p:ext uri="{BB962C8B-B14F-4D97-AF65-F5344CB8AC3E}">
        <p14:creationId xmlns:p14="http://schemas.microsoft.com/office/powerpoint/2010/main" val="32580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58FC9-0465-C18B-0ABA-CD246E1984A6}"/>
              </a:ext>
            </a:extLst>
          </p:cNvPr>
          <p:cNvSpPr>
            <a:spLocks noGrp="1"/>
          </p:cNvSpPr>
          <p:nvPr>
            <p:ph type="title"/>
          </p:nvPr>
        </p:nvSpPr>
        <p:spPr>
          <a:xfrm>
            <a:off x="1452656" y="1444741"/>
            <a:ext cx="9357865" cy="1041901"/>
          </a:xfrm>
        </p:spPr>
        <p:txBody>
          <a:bodyPr>
            <a:normAutofit/>
          </a:bodyPr>
          <a:lstStyle/>
          <a:p>
            <a:pPr algn="ctr"/>
            <a:r>
              <a:rPr lang="en-IT" sz="4000" b="1" dirty="0"/>
              <a:t>Previous research</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5A0B5CA-E3B1-149B-706B-13FB58411F6C}"/>
                  </a:ext>
                </a:extLst>
              </p:cNvPr>
              <p:cNvSpPr>
                <a:spLocks noGrp="1"/>
              </p:cNvSpPr>
              <p:nvPr>
                <p:ph sz="half" idx="1"/>
              </p:nvPr>
            </p:nvSpPr>
            <p:spPr>
              <a:xfrm>
                <a:off x="1452656" y="2701427"/>
                <a:ext cx="4483324" cy="2699968"/>
              </a:xfrm>
            </p:spPr>
            <p:txBody>
              <a:bodyPr>
                <a:normAutofit lnSpcReduction="10000"/>
              </a:bodyPr>
              <a:lstStyle/>
              <a:p>
                <a:pPr marL="0" indent="0">
                  <a:buNone/>
                </a:pPr>
                <a:r>
                  <a:rPr lang="en-IT" sz="1600" b="1" dirty="0"/>
                  <a:t>Combining numerical probabilities</a:t>
                </a:r>
              </a:p>
              <a:p>
                <a:pPr marL="0" indent="0">
                  <a:buNone/>
                </a:pPr>
                <a:endParaRPr lang="en-IT" sz="1000" dirty="0"/>
              </a:p>
              <a:p>
                <a:pPr algn="just"/>
                <a:r>
                  <a:rPr lang="en-GB" sz="1200" dirty="0">
                    <a:effectLst/>
                    <a:latin typeface="AdvTT3258b86f"/>
                  </a:rPr>
                  <a:t>Budescu and Yu (2006, 2007): people typically </a:t>
                </a:r>
                <a:r>
                  <a:rPr lang="en-GB" sz="1200" b="1" dirty="0">
                    <a:effectLst/>
                    <a:latin typeface="AdvTT3258b86f"/>
                  </a:rPr>
                  <a:t>average others</a:t>
                </a:r>
                <a:r>
                  <a:rPr lang="en-GB" sz="1200" b="1" dirty="0">
                    <a:effectLst/>
                    <a:latin typeface="AdvTT3258b86f+20"/>
                  </a:rPr>
                  <a:t>’ </a:t>
                </a:r>
                <a:r>
                  <a:rPr lang="en-GB" sz="1200" b="1" dirty="0">
                    <a:effectLst/>
                    <a:latin typeface="AdvTT3258b86f"/>
                  </a:rPr>
                  <a:t>forecasts </a:t>
                </a:r>
                <a:r>
                  <a:rPr lang="en-GB" sz="1200" dirty="0">
                    <a:effectLst/>
                    <a:latin typeface="AdvTT3258b86f"/>
                  </a:rPr>
                  <a:t>when these forecasts are provided to them as percentages </a:t>
                </a:r>
              </a:p>
              <a:p>
                <a:pPr algn="just"/>
                <a:r>
                  <a:rPr lang="en-GB" sz="1200" dirty="0">
                    <a:latin typeface="AdvTT3258b86f"/>
                  </a:rPr>
                  <a:t>But (!) </a:t>
                </a:r>
                <a14:m>
                  <m:oMath xmlns:m="http://schemas.openxmlformats.org/officeDocument/2006/math">
                    <m:r>
                      <a:rPr lang="en-GB" sz="1200" b="0" i="1">
                        <a:latin typeface="Cambria Math" panose="02040503050406030204" pitchFamily="18" charset="0"/>
                      </a:rPr>
                      <m:t>→</m:t>
                    </m:r>
                  </m:oMath>
                </a14:m>
                <a:r>
                  <a:rPr lang="en-GB" sz="1200" dirty="0">
                    <a:latin typeface="AdvTT3258b86f"/>
                  </a:rPr>
                  <a:t> ”naïve Bayesian” approach:</a:t>
                </a:r>
              </a:p>
              <a:p>
                <a:pPr lvl="1" algn="just"/>
                <a:r>
                  <a:rPr lang="en-GB" sz="1200" dirty="0">
                    <a:effectLst/>
                    <a:latin typeface="AdvTT3258b86f"/>
                  </a:rPr>
                  <a:t>people become more con</a:t>
                </a:r>
                <a:r>
                  <a:rPr lang="en-GB" sz="1200" dirty="0">
                    <a:effectLst/>
                    <a:latin typeface="AdvTT3258b86f+fb"/>
                  </a:rPr>
                  <a:t>fi</a:t>
                </a:r>
                <a:r>
                  <a:rPr lang="en-GB" sz="1200" dirty="0">
                    <a:effectLst/>
                    <a:latin typeface="AdvTT3258b86f"/>
                  </a:rPr>
                  <a:t>dent than the average prediction </a:t>
                </a:r>
              </a:p>
              <a:p>
                <a:pPr lvl="1" algn="just"/>
                <a:r>
                  <a:rPr lang="en-GB" sz="1200" dirty="0">
                    <a:latin typeface="AdvTT3258b86f"/>
                  </a:rPr>
                  <a:t>E.g. </a:t>
                </a:r>
                <a:r>
                  <a:rPr lang="en-GB" sz="1200" dirty="0">
                    <a:effectLst/>
                    <a:latin typeface="AdvTT3258b86f"/>
                  </a:rPr>
                  <a:t>when multiple advisors give relatively extreme estimates (Budescu and Yu 2006); when participants are making predictions about knowledge-based (i.e., epistemic) uncertainty (</a:t>
                </a:r>
                <a:r>
                  <a:rPr lang="en-GB" sz="1200" dirty="0" err="1">
                    <a:effectLst/>
                    <a:latin typeface="AdvTT3258b86f"/>
                  </a:rPr>
                  <a:t>Wallsten</a:t>
                </a:r>
                <a:r>
                  <a:rPr lang="en-GB" sz="1200" dirty="0">
                    <a:effectLst/>
                    <a:latin typeface="AdvTT3258b86f"/>
                  </a:rPr>
                  <a:t> et al. 1997a).</a:t>
                </a:r>
                <a:endParaRPr lang="en-GB" sz="1200" dirty="0"/>
              </a:p>
              <a:p>
                <a:pPr lvl="1"/>
                <a:endParaRPr lang="en-GB" sz="1000" dirty="0"/>
              </a:p>
              <a:p>
                <a:endParaRPr lang="en-IT" sz="1000" dirty="0"/>
              </a:p>
            </p:txBody>
          </p:sp>
        </mc:Choice>
        <mc:Fallback>
          <p:sp>
            <p:nvSpPr>
              <p:cNvPr id="4" name="Content Placeholder 3">
                <a:extLst>
                  <a:ext uri="{FF2B5EF4-FFF2-40B4-BE49-F238E27FC236}">
                    <a16:creationId xmlns:a16="http://schemas.microsoft.com/office/drawing/2014/main" id="{D5A0B5CA-E3B1-149B-706B-13FB58411F6C}"/>
                  </a:ext>
                </a:extLst>
              </p:cNvPr>
              <p:cNvSpPr>
                <a:spLocks noGrp="1" noRot="1" noChangeAspect="1" noMove="1" noResize="1" noEditPoints="1" noAdjustHandles="1" noChangeArrowheads="1" noChangeShapeType="1" noTextEdit="1"/>
              </p:cNvSpPr>
              <p:nvPr>
                <p:ph sz="half" idx="1"/>
              </p:nvPr>
            </p:nvSpPr>
            <p:spPr>
              <a:xfrm>
                <a:off x="1452656" y="2701427"/>
                <a:ext cx="4483324" cy="2699968"/>
              </a:xfrm>
              <a:blipFill>
                <a:blip r:embed="rId3"/>
                <a:stretch>
                  <a:fillRect l="-847" t="-1869"/>
                </a:stretch>
              </a:blipFill>
            </p:spPr>
            <p:txBody>
              <a:bodyPr/>
              <a:lstStyle/>
              <a:p>
                <a:r>
                  <a:rPr lang="en-IT">
                    <a:noFill/>
                  </a:rPr>
                  <a:t> </a:t>
                </a:r>
              </a:p>
            </p:txBody>
          </p:sp>
        </mc:Fallback>
      </mc:AlternateContent>
      <p:sp>
        <p:nvSpPr>
          <p:cNvPr id="5" name="Content Placeholder 4">
            <a:extLst>
              <a:ext uri="{FF2B5EF4-FFF2-40B4-BE49-F238E27FC236}">
                <a16:creationId xmlns:a16="http://schemas.microsoft.com/office/drawing/2014/main" id="{B82DC3C4-E46E-8425-5BDC-C2C909C7EB61}"/>
              </a:ext>
            </a:extLst>
          </p:cNvPr>
          <p:cNvSpPr>
            <a:spLocks noGrp="1"/>
          </p:cNvSpPr>
          <p:nvPr>
            <p:ph sz="half" idx="2"/>
          </p:nvPr>
        </p:nvSpPr>
        <p:spPr>
          <a:xfrm>
            <a:off x="6256020" y="2701427"/>
            <a:ext cx="4554501" cy="2699968"/>
          </a:xfrm>
        </p:spPr>
        <p:txBody>
          <a:bodyPr>
            <a:normAutofit lnSpcReduction="10000"/>
          </a:bodyPr>
          <a:lstStyle/>
          <a:p>
            <a:pPr marL="0" indent="0">
              <a:buNone/>
            </a:pPr>
            <a:r>
              <a:rPr lang="en-IT" sz="1600" b="1" dirty="0"/>
              <a:t>Combining verbal probabilities</a:t>
            </a:r>
          </a:p>
          <a:p>
            <a:pPr marL="0" indent="0" algn="just">
              <a:buNone/>
            </a:pPr>
            <a:endParaRPr lang="en-IT" sz="1100" dirty="0"/>
          </a:p>
          <a:p>
            <a:pPr algn="just"/>
            <a:r>
              <a:rPr lang="en-GB" sz="1100" dirty="0">
                <a:latin typeface="AdvTT3258b86f"/>
              </a:rPr>
              <a:t>Much less research on that</a:t>
            </a:r>
          </a:p>
          <a:p>
            <a:pPr algn="just"/>
            <a:r>
              <a:rPr lang="en-GB" sz="1100" dirty="0">
                <a:effectLst/>
                <a:latin typeface="AdvTT3258b86f"/>
              </a:rPr>
              <a:t>Budescu et al. (1990): participants saw two verbal probability estimates from hypothetical advisors that described how likely it was that a spinner would land on a certain colour</a:t>
            </a:r>
            <a:r>
              <a:rPr lang="en-GB" sz="1100" dirty="0">
                <a:latin typeface="AdvTT3258b86f"/>
              </a:rPr>
              <a:t>; </a:t>
            </a:r>
            <a:r>
              <a:rPr lang="en-GB" sz="1100" dirty="0">
                <a:effectLst/>
                <a:latin typeface="AdvTT3258b86f"/>
              </a:rPr>
              <a:t>participants</a:t>
            </a:r>
            <a:r>
              <a:rPr lang="en-GB" sz="1100" dirty="0">
                <a:effectLst/>
                <a:latin typeface="AdvTT3258b86f+20"/>
              </a:rPr>
              <a:t>’ </a:t>
            </a:r>
            <a:r>
              <a:rPr lang="en-GB" sz="1100" dirty="0">
                <a:effectLst/>
                <a:latin typeface="AdvTT3258b86f"/>
              </a:rPr>
              <a:t>own estimates of that probability were both more extreme and </a:t>
            </a:r>
            <a:r>
              <a:rPr lang="en-GB" sz="1100" dirty="0">
                <a:effectLst/>
                <a:latin typeface="AdvTT3258b86f+20"/>
              </a:rPr>
              <a:t>“</a:t>
            </a:r>
            <a:r>
              <a:rPr lang="en-GB" sz="1100" dirty="0">
                <a:effectLst/>
                <a:latin typeface="AdvTT3258b86f"/>
              </a:rPr>
              <a:t>less fuzzy</a:t>
            </a:r>
            <a:r>
              <a:rPr lang="en-GB" sz="1100" dirty="0">
                <a:effectLst/>
                <a:latin typeface="AdvTT3258b86f+20"/>
              </a:rPr>
              <a:t>“ </a:t>
            </a:r>
            <a:r>
              <a:rPr lang="en-GB" sz="1100" dirty="0">
                <a:effectLst/>
                <a:latin typeface="AdvTT3258b86f"/>
              </a:rPr>
              <a:t>than the advisors</a:t>
            </a:r>
            <a:r>
              <a:rPr lang="en-GB" sz="1100" dirty="0">
                <a:effectLst/>
                <a:latin typeface="AdvTT3258b86f+20"/>
              </a:rPr>
              <a:t>’ </a:t>
            </a:r>
            <a:r>
              <a:rPr lang="en-GB" sz="1100" dirty="0">
                <a:effectLst/>
                <a:latin typeface="AdvTT3258b86f"/>
              </a:rPr>
              <a:t>estimates;</a:t>
            </a:r>
          </a:p>
          <a:p>
            <a:pPr algn="just"/>
            <a:r>
              <a:rPr lang="en-GB" sz="1100" dirty="0">
                <a:latin typeface="AdvTT3258b86f"/>
              </a:rPr>
              <a:t>But (!) there is no equivalent numerical/one advisor condition in this study</a:t>
            </a:r>
            <a:endParaRPr lang="en-GB" sz="1100" dirty="0"/>
          </a:p>
          <a:p>
            <a:pPr algn="just"/>
            <a:r>
              <a:rPr lang="en-GB" sz="1100" dirty="0">
                <a:effectLst/>
                <a:latin typeface="AdvTT3258b86f"/>
              </a:rPr>
              <a:t>It may be that participants made more extreme forecasts because they saw verbal forecasts, because they saw forecasts from two advisors, or simply be- cause of the nature of the task itself. </a:t>
            </a:r>
            <a:endParaRPr lang="en-GB" sz="1100" dirty="0"/>
          </a:p>
          <a:p>
            <a:endParaRPr lang="en-IT" sz="1100" dirty="0">
              <a:latin typeface="AdvTT3258b86f"/>
            </a:endParaRPr>
          </a:p>
        </p:txBody>
      </p:sp>
    </p:spTree>
    <p:extLst>
      <p:ext uri="{BB962C8B-B14F-4D97-AF65-F5344CB8AC3E}">
        <p14:creationId xmlns:p14="http://schemas.microsoft.com/office/powerpoint/2010/main" val="2215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6581801-0FEE-901B-CF3A-B01F70DCB196}"/>
              </a:ext>
            </a:extLst>
          </p:cNvPr>
          <p:cNvSpPr>
            <a:spLocks noGrp="1"/>
          </p:cNvSpPr>
          <p:nvPr>
            <p:ph type="title"/>
          </p:nvPr>
        </p:nvSpPr>
        <p:spPr>
          <a:xfrm>
            <a:off x="841248" y="548640"/>
            <a:ext cx="3600860" cy="5431536"/>
          </a:xfrm>
        </p:spPr>
        <p:txBody>
          <a:bodyPr>
            <a:normAutofit/>
          </a:bodyPr>
          <a:lstStyle/>
          <a:p>
            <a:r>
              <a:rPr lang="en-IT" sz="5000"/>
              <a:t>Normative combination strategies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5B4BC5B-68D4-FD20-1320-A56EA3E30D9E}"/>
              </a:ext>
            </a:extLst>
          </p:cNvPr>
          <p:cNvSpPr>
            <a:spLocks noGrp="1"/>
          </p:cNvSpPr>
          <p:nvPr>
            <p:ph idx="1"/>
          </p:nvPr>
        </p:nvSpPr>
        <p:spPr>
          <a:xfrm>
            <a:off x="5126418" y="552091"/>
            <a:ext cx="6224335" cy="5431536"/>
          </a:xfrm>
        </p:spPr>
        <p:txBody>
          <a:bodyPr anchor="ctr">
            <a:normAutofit/>
          </a:bodyPr>
          <a:lstStyle/>
          <a:p>
            <a:pPr marL="0" indent="0" algn="ctr">
              <a:buNone/>
            </a:pPr>
            <a:r>
              <a:rPr lang="en-GB" sz="2200" b="1" dirty="0">
                <a:effectLst/>
                <a:latin typeface="AdvTT3258b86f"/>
              </a:rPr>
              <a:t>How </a:t>
            </a:r>
            <a:r>
              <a:rPr lang="en-GB" sz="2200" b="1" dirty="0">
                <a:effectLst/>
                <a:latin typeface="AdvTTd8ef4e6f.I"/>
              </a:rPr>
              <a:t>should </a:t>
            </a:r>
            <a:r>
              <a:rPr lang="en-GB" sz="2200" b="1" dirty="0">
                <a:effectLst/>
                <a:latin typeface="AdvTT3258b86f"/>
              </a:rPr>
              <a:t>we combine probability forecasts?</a:t>
            </a:r>
            <a:r>
              <a:rPr lang="en-GB" sz="2200" b="1" dirty="0">
                <a:effectLst/>
                <a:latin typeface="AdvTT3258b86f+20"/>
              </a:rPr>
              <a:t> </a:t>
            </a:r>
            <a:r>
              <a:rPr lang="en-GB" sz="2200" b="1" dirty="0">
                <a:effectLst/>
                <a:latin typeface="AdvTT3258b86f"/>
              </a:rPr>
              <a:t>→ it depends</a:t>
            </a:r>
            <a:r>
              <a:rPr lang="en-GB" sz="2200" b="1" dirty="0">
                <a:effectLst/>
                <a:latin typeface="AdvTT3258b86f+20"/>
              </a:rPr>
              <a:t> </a:t>
            </a:r>
            <a:endParaRPr lang="en-IT" sz="2200" dirty="0"/>
          </a:p>
          <a:p>
            <a:pPr marL="0" indent="0">
              <a:buNone/>
            </a:pPr>
            <a:r>
              <a:rPr lang="en-IT" sz="2200" dirty="0"/>
              <a:t>Some strategies:</a:t>
            </a:r>
          </a:p>
          <a:p>
            <a:pPr lvl="1"/>
            <a:r>
              <a:rPr lang="en-IT" sz="2200" dirty="0">
                <a:latin typeface="AdvTT3258b86f"/>
              </a:rPr>
              <a:t>“Averaging”</a:t>
            </a:r>
          </a:p>
          <a:p>
            <a:pPr lvl="1"/>
            <a:r>
              <a:rPr lang="en-IT" sz="2200" dirty="0">
                <a:latin typeface="AdvTT3258b86f"/>
              </a:rPr>
              <a:t>“Counting”</a:t>
            </a:r>
          </a:p>
          <a:p>
            <a:pPr lvl="1"/>
            <a:r>
              <a:rPr lang="en-GB" sz="2200" dirty="0">
                <a:effectLst/>
                <a:latin typeface="AdvTT3258b86f+20"/>
              </a:rPr>
              <a:t>“</a:t>
            </a:r>
            <a:r>
              <a:rPr lang="en-GB" sz="2200" dirty="0">
                <a:latin typeface="AdvTT3258b86f"/>
              </a:rPr>
              <a:t>H</a:t>
            </a:r>
            <a:r>
              <a:rPr lang="en-GB" sz="2200" dirty="0">
                <a:effectLst/>
                <a:latin typeface="AdvTT3258b86f"/>
              </a:rPr>
              <a:t>edging</a:t>
            </a:r>
            <a:r>
              <a:rPr lang="en-GB" sz="2200" dirty="0">
                <a:effectLst/>
                <a:latin typeface="AdvTT3258b86f+20"/>
              </a:rPr>
              <a:t>”</a:t>
            </a:r>
            <a:r>
              <a:rPr lang="en-GB" sz="2200" dirty="0">
                <a:effectLst/>
                <a:latin typeface="AdvTT3258b86f"/>
              </a:rPr>
              <a:t>: agreeing with the general direction of an outcome (i.e., they are on the same side of 50% as the advisors) but being less certain than the advisors (i.e., they are closer to 50%) </a:t>
            </a:r>
          </a:p>
          <a:p>
            <a:pPr lvl="1"/>
            <a:r>
              <a:rPr lang="en-GB" sz="2200" dirty="0">
                <a:effectLst/>
                <a:latin typeface="AdvTT3258b86f+20"/>
              </a:rPr>
              <a:t>“</a:t>
            </a:r>
            <a:r>
              <a:rPr lang="en-GB" sz="2200" dirty="0">
                <a:effectLst/>
                <a:latin typeface="AdvTT3258b86f"/>
              </a:rPr>
              <a:t>Contrarian</a:t>
            </a:r>
            <a:r>
              <a:rPr lang="en-GB" sz="2200" dirty="0">
                <a:effectLst/>
                <a:latin typeface="AdvTT3258b86f+20"/>
              </a:rPr>
              <a:t>”:</a:t>
            </a:r>
            <a:r>
              <a:rPr lang="en-GB" sz="2200" dirty="0">
                <a:effectLst/>
                <a:latin typeface="AdvTT3258b86f"/>
              </a:rPr>
              <a:t> disagreeing with a consensus opinion if you believe there is a rational reason to do so (e.g., if suspecting irrational herding of advisors)</a:t>
            </a:r>
            <a:endParaRPr lang="en-GB" sz="2200" dirty="0"/>
          </a:p>
          <a:p>
            <a:endParaRPr lang="en-IT" sz="2200" dirty="0"/>
          </a:p>
        </p:txBody>
      </p:sp>
    </p:spTree>
    <p:extLst>
      <p:ext uri="{BB962C8B-B14F-4D97-AF65-F5344CB8AC3E}">
        <p14:creationId xmlns:p14="http://schemas.microsoft.com/office/powerpoint/2010/main" val="425780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606D5-C837-9442-328E-017F0E2EB9CE}"/>
              </a:ext>
            </a:extLst>
          </p:cNvPr>
          <p:cNvSpPr>
            <a:spLocks noGrp="1"/>
          </p:cNvSpPr>
          <p:nvPr>
            <p:ph type="title"/>
          </p:nvPr>
        </p:nvSpPr>
        <p:spPr>
          <a:xfrm>
            <a:off x="4654296" y="329184"/>
            <a:ext cx="6894576" cy="1783080"/>
          </a:xfrm>
        </p:spPr>
        <p:txBody>
          <a:bodyPr anchor="b">
            <a:normAutofit/>
          </a:bodyPr>
          <a:lstStyle/>
          <a:p>
            <a:r>
              <a:rPr lang="en-IT" sz="5400"/>
              <a:t>“Averaging”</a:t>
            </a:r>
          </a:p>
        </p:txBody>
      </p:sp>
      <p:pic>
        <p:nvPicPr>
          <p:cNvPr id="5" name="Picture 4" descr="One in a crowd">
            <a:extLst>
              <a:ext uri="{FF2B5EF4-FFF2-40B4-BE49-F238E27FC236}">
                <a16:creationId xmlns:a16="http://schemas.microsoft.com/office/drawing/2014/main" id="{8898E2AE-35F2-881F-B4EF-9AE976C39DE7}"/>
              </a:ext>
            </a:extLst>
          </p:cNvPr>
          <p:cNvPicPr>
            <a:picLocks noChangeAspect="1"/>
          </p:cNvPicPr>
          <p:nvPr/>
        </p:nvPicPr>
        <p:blipFill rotWithShape="1">
          <a:blip r:embed="rId2"/>
          <a:srcRect l="31936" r="2374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5556F1-D2A3-9FC3-F048-F4D8F9443391}"/>
              </a:ext>
            </a:extLst>
          </p:cNvPr>
          <p:cNvSpPr>
            <a:spLocks noGrp="1"/>
          </p:cNvSpPr>
          <p:nvPr>
            <p:ph idx="1"/>
          </p:nvPr>
        </p:nvSpPr>
        <p:spPr>
          <a:xfrm>
            <a:off x="4654296" y="2706624"/>
            <a:ext cx="6894576" cy="3483864"/>
          </a:xfrm>
        </p:spPr>
        <p:txBody>
          <a:bodyPr>
            <a:normAutofit/>
          </a:bodyPr>
          <a:lstStyle/>
          <a:p>
            <a:r>
              <a:rPr lang="en-GB" sz="1700" dirty="0">
                <a:effectLst/>
                <a:latin typeface="AdvTT3258b86f"/>
              </a:rPr>
              <a:t>Galton (1907) </a:t>
            </a:r>
            <a:r>
              <a:rPr lang="en-GB" sz="1700" dirty="0">
                <a:effectLst/>
                <a:latin typeface="AdvTT3258b86f+fb"/>
              </a:rPr>
              <a:t>fi</a:t>
            </a:r>
            <a:r>
              <a:rPr lang="en-GB" sz="1700" dirty="0">
                <a:effectLst/>
                <a:latin typeface="AdvTT3258b86f"/>
              </a:rPr>
              <a:t>rst showed that the </a:t>
            </a:r>
            <a:r>
              <a:rPr lang="en-GB" sz="1700" b="1" dirty="0">
                <a:effectLst/>
                <a:latin typeface="AdvTT3258b86f+20"/>
              </a:rPr>
              <a:t>“</a:t>
            </a:r>
            <a:r>
              <a:rPr lang="en-GB" sz="1700" b="1" dirty="0">
                <a:effectLst/>
                <a:latin typeface="AdvTT3258b86f"/>
              </a:rPr>
              <a:t>error of the average</a:t>
            </a:r>
            <a:r>
              <a:rPr lang="en-GB" sz="1700" b="1" dirty="0">
                <a:effectLst/>
                <a:latin typeface="AdvTT3258b86f+20"/>
              </a:rPr>
              <a:t>” </a:t>
            </a:r>
            <a:r>
              <a:rPr lang="en-GB" sz="1700" dirty="0">
                <a:effectLst/>
                <a:latin typeface="AdvTT3258b86f"/>
              </a:rPr>
              <a:t>(i.e., the difference between the average estimate and the truth) was substantially smaller than the </a:t>
            </a:r>
            <a:r>
              <a:rPr lang="en-GB" sz="1700" b="1" dirty="0">
                <a:effectLst/>
                <a:latin typeface="AdvTT3258b86f+20"/>
              </a:rPr>
              <a:t>“</a:t>
            </a:r>
            <a:r>
              <a:rPr lang="en-GB" sz="1700" b="1" dirty="0">
                <a:effectLst/>
                <a:latin typeface="AdvTT3258b86f"/>
              </a:rPr>
              <a:t>average error</a:t>
            </a:r>
            <a:r>
              <a:rPr lang="en-GB" sz="1700" b="1" dirty="0">
                <a:effectLst/>
                <a:latin typeface="AdvTT3258b86f+20"/>
              </a:rPr>
              <a:t>” </a:t>
            </a:r>
            <a:r>
              <a:rPr lang="en-GB" sz="1700" dirty="0">
                <a:effectLst/>
                <a:latin typeface="AdvTT3258b86f"/>
              </a:rPr>
              <a:t>(i.e., the average of the differences between individual estimates and the truth) among a group of people attempting to guess the weight of an ox. </a:t>
            </a:r>
            <a:endParaRPr lang="en-GB" sz="1700" dirty="0"/>
          </a:p>
          <a:p>
            <a:r>
              <a:rPr lang="en-GB" sz="1700" b="1" dirty="0">
                <a:effectLst/>
                <a:latin typeface="AdvTT3258b86f"/>
              </a:rPr>
              <a:t>Idiosyncratic biases </a:t>
            </a:r>
            <a:r>
              <a:rPr lang="en-GB" sz="1700" dirty="0">
                <a:effectLst/>
                <a:latin typeface="AdvTT3258b86f"/>
              </a:rPr>
              <a:t>or </a:t>
            </a:r>
            <a:r>
              <a:rPr lang="en-GB" sz="1700" b="1" dirty="0">
                <a:effectLst/>
                <a:latin typeface="AdvTT3258b86f"/>
              </a:rPr>
              <a:t>random errors</a:t>
            </a:r>
            <a:r>
              <a:rPr lang="en-GB" sz="1700" b="1" dirty="0">
                <a:latin typeface="AdvTT3258b86f"/>
              </a:rPr>
              <a:t>:</a:t>
            </a:r>
            <a:r>
              <a:rPr lang="en-GB" sz="1700" dirty="0">
                <a:effectLst/>
                <a:latin typeface="AdvTT3258b86f"/>
              </a:rPr>
              <a:t> some people will overestimate and some people will underestimate the true answer. Averaging those estimates will therefore put you between these over- and underestimates and thus, closer to the truth. As a result, averaging the individual estimates will reduce the impact of these biases and errors and improve upon most individual estimates.</a:t>
            </a:r>
          </a:p>
          <a:p>
            <a:r>
              <a:rPr lang="en-GB" sz="1700" dirty="0">
                <a:effectLst/>
                <a:latin typeface="AdvTT3258b86f"/>
              </a:rPr>
              <a:t>Works with systematic errors too </a:t>
            </a:r>
            <a:endParaRPr lang="en-GB" sz="1700" dirty="0"/>
          </a:p>
          <a:p>
            <a:endParaRPr lang="en-GB" sz="1700" dirty="0"/>
          </a:p>
          <a:p>
            <a:endParaRPr lang="en-IT" sz="1700" dirty="0"/>
          </a:p>
        </p:txBody>
      </p:sp>
    </p:spTree>
    <p:extLst>
      <p:ext uri="{BB962C8B-B14F-4D97-AF65-F5344CB8AC3E}">
        <p14:creationId xmlns:p14="http://schemas.microsoft.com/office/powerpoint/2010/main" val="38982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0A86C-FEE6-A3E1-46AF-C597124DEA36}"/>
              </a:ext>
            </a:extLst>
          </p:cNvPr>
          <p:cNvSpPr>
            <a:spLocks noGrp="1"/>
          </p:cNvSpPr>
          <p:nvPr>
            <p:ph type="title"/>
          </p:nvPr>
        </p:nvSpPr>
        <p:spPr>
          <a:xfrm>
            <a:off x="4572001" y="601744"/>
            <a:ext cx="6781800" cy="1338696"/>
          </a:xfrm>
        </p:spPr>
        <p:txBody>
          <a:bodyPr>
            <a:normAutofit/>
          </a:bodyPr>
          <a:lstStyle/>
          <a:p>
            <a:r>
              <a:rPr lang="en-IT" dirty="0"/>
              <a:t>“Counting”</a:t>
            </a:r>
          </a:p>
        </p:txBody>
      </p:sp>
      <p:pic>
        <p:nvPicPr>
          <p:cNvPr id="5" name="Picture 4" descr="Person riding an elephant">
            <a:extLst>
              <a:ext uri="{FF2B5EF4-FFF2-40B4-BE49-F238E27FC236}">
                <a16:creationId xmlns:a16="http://schemas.microsoft.com/office/drawing/2014/main" id="{7C085FCF-FF2C-E6D5-2EF1-06A91C25F22E}"/>
              </a:ext>
            </a:extLst>
          </p:cNvPr>
          <p:cNvPicPr>
            <a:picLocks noChangeAspect="1"/>
          </p:cNvPicPr>
          <p:nvPr/>
        </p:nvPicPr>
        <p:blipFill rotWithShape="1">
          <a:blip r:embed="rId2"/>
          <a:srcRect l="15215" r="4823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53DA5F6F-EE4E-A0BF-C026-D4E055EC9205}"/>
              </a:ext>
            </a:extLst>
          </p:cNvPr>
          <p:cNvSpPr>
            <a:spLocks noGrp="1"/>
          </p:cNvSpPr>
          <p:nvPr>
            <p:ph idx="1"/>
          </p:nvPr>
        </p:nvSpPr>
        <p:spPr>
          <a:xfrm>
            <a:off x="4572001" y="1729409"/>
            <a:ext cx="6781800" cy="4373279"/>
          </a:xfrm>
        </p:spPr>
        <p:txBody>
          <a:bodyPr anchor="t">
            <a:normAutofit/>
          </a:bodyPr>
          <a:lstStyle/>
          <a:p>
            <a:r>
              <a:rPr lang="en-GB" sz="1400" dirty="0">
                <a:effectLst/>
                <a:latin typeface="AdvTT3258b86f"/>
              </a:rPr>
              <a:t>Underlying assumption of </a:t>
            </a:r>
            <a:r>
              <a:rPr lang="en-GB" sz="1400" b="1" dirty="0">
                <a:effectLst/>
                <a:latin typeface="AdvTTd8ef4e6f.I"/>
              </a:rPr>
              <a:t>similar information</a:t>
            </a:r>
            <a:r>
              <a:rPr lang="en-GB" sz="1400" b="1" dirty="0">
                <a:latin typeface="AdvTT3258b86f"/>
              </a:rPr>
              <a:t>:</a:t>
            </a:r>
            <a:r>
              <a:rPr lang="en-GB" sz="1400" dirty="0">
                <a:effectLst/>
                <a:latin typeface="AdvTT3258b86f"/>
              </a:rPr>
              <a:t> If everyone sees the same ox before guessing its weight, then the primary source of error between advisors is essentially random error or idiosyncratic bias. </a:t>
            </a:r>
          </a:p>
          <a:p>
            <a:r>
              <a:rPr lang="en-GB" sz="1400" b="1" dirty="0">
                <a:effectLst/>
                <a:latin typeface="AdvTT3258b86f"/>
              </a:rPr>
              <a:t>The parable of the blind men and the elephant</a:t>
            </a:r>
            <a:r>
              <a:rPr lang="en-GB" sz="1400" b="1" dirty="0">
                <a:latin typeface="AdvTT3258b86f"/>
              </a:rPr>
              <a:t>: </a:t>
            </a:r>
            <a:r>
              <a:rPr lang="en-GB" sz="1400" dirty="0">
                <a:effectLst/>
                <a:latin typeface="AdvTT3258b86f"/>
              </a:rPr>
              <a:t>if each individual man is only touching one part of the elephant, he cannot form a complete understanding of the whole without using information from the others. That is, when people have </a:t>
            </a:r>
            <a:r>
              <a:rPr lang="en-GB" sz="1400" dirty="0">
                <a:effectLst/>
                <a:latin typeface="AdvTTd8ef4e6f.I"/>
              </a:rPr>
              <a:t>different information</a:t>
            </a:r>
            <a:r>
              <a:rPr lang="en-GB" sz="1400" dirty="0">
                <a:effectLst/>
                <a:latin typeface="AdvTT3258b86f"/>
              </a:rPr>
              <a:t>, a combination of their judgments gives a more complete picture of an event</a:t>
            </a:r>
            <a:r>
              <a:rPr lang="en-GB" sz="1400" dirty="0">
                <a:effectLst/>
                <a:latin typeface="AdvTT3258b86f+20"/>
              </a:rPr>
              <a:t>’</a:t>
            </a:r>
            <a:r>
              <a:rPr lang="en-GB" sz="1400" dirty="0">
                <a:effectLst/>
                <a:latin typeface="AdvTT3258b86f"/>
              </a:rPr>
              <a:t>s likelihood (</a:t>
            </a:r>
            <a:r>
              <a:rPr lang="en-GB" sz="1400" dirty="0" err="1">
                <a:effectLst/>
                <a:latin typeface="AdvTT3258b86f"/>
              </a:rPr>
              <a:t>Wallsten</a:t>
            </a:r>
            <a:r>
              <a:rPr lang="en-GB" sz="1400" dirty="0">
                <a:effectLst/>
                <a:latin typeface="AdvTT3258b86f"/>
              </a:rPr>
              <a:t> and </a:t>
            </a:r>
            <a:r>
              <a:rPr lang="en-GB" sz="1400" dirty="0" err="1">
                <a:effectLst/>
                <a:latin typeface="AdvTT3258b86f"/>
              </a:rPr>
              <a:t>Diederich</a:t>
            </a:r>
            <a:r>
              <a:rPr lang="en-GB" sz="1400" dirty="0">
                <a:effectLst/>
                <a:latin typeface="AdvTT3258b86f"/>
              </a:rPr>
              <a:t> 2001, Baron et al. 2014). </a:t>
            </a:r>
          </a:p>
          <a:p>
            <a:r>
              <a:rPr lang="en-GB" sz="1400" b="1" dirty="0">
                <a:effectLst/>
                <a:latin typeface="AdvTT3258b86f"/>
              </a:rPr>
              <a:t>Budescu and Yu (2007):</a:t>
            </a:r>
            <a:r>
              <a:rPr lang="en-GB" sz="1400" dirty="0">
                <a:effectLst/>
                <a:latin typeface="AdvTT3258b86f"/>
              </a:rPr>
              <a:t> Imagine that you want to know how likely it is that a patient has a particular disease, and there are two different tests for the disease. After seeing the results of Test A, </a:t>
            </a:r>
            <a:r>
              <a:rPr lang="en-GB" sz="1400" dirty="0" err="1">
                <a:effectLst/>
                <a:latin typeface="AdvTT3258b86f"/>
              </a:rPr>
              <a:t>Dr.</a:t>
            </a:r>
            <a:r>
              <a:rPr lang="en-GB" sz="1400" dirty="0">
                <a:effectLst/>
                <a:latin typeface="AdvTT3258b86f"/>
              </a:rPr>
              <a:t> Jones believes that there is a 60% chance that the patient has the disease. After seeing the results of Test B, </a:t>
            </a:r>
            <a:r>
              <a:rPr lang="en-GB" sz="1400" dirty="0" err="1">
                <a:effectLst/>
                <a:latin typeface="AdvTT3258b86f"/>
              </a:rPr>
              <a:t>Dr.</a:t>
            </a:r>
            <a:r>
              <a:rPr lang="en-GB" sz="1400" dirty="0">
                <a:effectLst/>
                <a:latin typeface="AdvTT3258b86f"/>
              </a:rPr>
              <a:t> Smith also believes that there is a 60% chance. However, if you know </a:t>
            </a:r>
            <a:r>
              <a:rPr lang="en-GB" sz="1400" dirty="0">
                <a:effectLst/>
                <a:latin typeface="AdvTTd8ef4e6f.I"/>
              </a:rPr>
              <a:t>both </a:t>
            </a:r>
            <a:r>
              <a:rPr lang="en-GB" sz="1400" dirty="0">
                <a:effectLst/>
                <a:latin typeface="AdvTT3258b86f"/>
              </a:rPr>
              <a:t>doctors</a:t>
            </a:r>
            <a:r>
              <a:rPr lang="en-GB" sz="1400" dirty="0">
                <a:effectLst/>
                <a:latin typeface="AdvTT3258b86f+20"/>
              </a:rPr>
              <a:t>’ </a:t>
            </a:r>
            <a:r>
              <a:rPr lang="en-GB" sz="1400" dirty="0">
                <a:effectLst/>
                <a:latin typeface="AdvTT3258b86f"/>
              </a:rPr>
              <a:t>predictions, you now know that the results of both tests point to the patient likely having the disease. Therefore, you have </a:t>
            </a:r>
            <a:r>
              <a:rPr lang="en-GB" sz="1400" dirty="0">
                <a:effectLst/>
                <a:latin typeface="AdvTT3258b86f+20"/>
              </a:rPr>
              <a:t>“</a:t>
            </a:r>
            <a:r>
              <a:rPr lang="en-GB" sz="1400" dirty="0">
                <a:effectLst/>
                <a:latin typeface="AdvTT3258b86f"/>
              </a:rPr>
              <a:t>the right to much higher con</a:t>
            </a:r>
            <a:r>
              <a:rPr lang="en-GB" sz="1400" dirty="0">
                <a:effectLst/>
                <a:latin typeface="AdvTT3258b86f+fb"/>
              </a:rPr>
              <a:t>fi</a:t>
            </a:r>
            <a:r>
              <a:rPr lang="en-GB" sz="1400" dirty="0">
                <a:effectLst/>
                <a:latin typeface="AdvTT3258b86f"/>
              </a:rPr>
              <a:t>dence</a:t>
            </a:r>
            <a:r>
              <a:rPr lang="en-GB" sz="1400" dirty="0">
                <a:effectLst/>
                <a:latin typeface="AdvTT3258b86f+20"/>
              </a:rPr>
              <a:t>” </a:t>
            </a:r>
            <a:endParaRPr lang="en-GB" sz="1400" dirty="0"/>
          </a:p>
          <a:p>
            <a:endParaRPr lang="en-GB" sz="1400" dirty="0"/>
          </a:p>
          <a:p>
            <a:endParaRPr lang="en-GB" sz="1400" dirty="0"/>
          </a:p>
          <a:p>
            <a:endParaRPr lang="en-GB" sz="1400" dirty="0"/>
          </a:p>
          <a:p>
            <a:endParaRPr lang="en-GB" sz="1400" dirty="0"/>
          </a:p>
          <a:p>
            <a:endParaRPr lang="en-IT" sz="1400" dirty="0"/>
          </a:p>
        </p:txBody>
      </p:sp>
    </p:spTree>
    <p:extLst>
      <p:ext uri="{BB962C8B-B14F-4D97-AF65-F5344CB8AC3E}">
        <p14:creationId xmlns:p14="http://schemas.microsoft.com/office/powerpoint/2010/main" val="14287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6BD78FF-C2E3-674B-A882-378E5853AFDB}"/>
              </a:ext>
            </a:extLst>
          </p:cNvPr>
          <p:cNvSpPr>
            <a:spLocks noGrp="1"/>
          </p:cNvSpPr>
          <p:nvPr>
            <p:ph type="title"/>
          </p:nvPr>
        </p:nvSpPr>
        <p:spPr>
          <a:xfrm>
            <a:off x="838200" y="459863"/>
            <a:ext cx="10515600" cy="1004594"/>
          </a:xfrm>
        </p:spPr>
        <p:txBody>
          <a:bodyPr>
            <a:normAutofit/>
          </a:bodyPr>
          <a:lstStyle/>
          <a:p>
            <a:pPr algn="ctr"/>
            <a:r>
              <a:rPr lang="en-IT">
                <a:solidFill>
                  <a:srgbClr val="FFFFFF"/>
                </a:solidFill>
              </a:rPr>
              <a:t>This work:</a:t>
            </a:r>
          </a:p>
        </p:txBody>
      </p:sp>
      <p:sp>
        <p:nvSpPr>
          <p:cNvPr id="27" name="Rectangle: Rounded Corners 2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7">
            <a:extLst>
              <a:ext uri="{FF2B5EF4-FFF2-40B4-BE49-F238E27FC236}">
                <a16:creationId xmlns:a16="http://schemas.microsoft.com/office/drawing/2014/main" id="{1EBACDB3-849E-778E-C08C-2B5F30A206D8}"/>
              </a:ext>
            </a:extLst>
          </p:cNvPr>
          <p:cNvGraphicFramePr>
            <a:graphicFrameLocks noGrp="1"/>
          </p:cNvGraphicFramePr>
          <p:nvPr>
            <p:ph idx="1"/>
            <p:extLst>
              <p:ext uri="{D42A27DB-BD31-4B8C-83A1-F6EECF244321}">
                <p14:modId xmlns:p14="http://schemas.microsoft.com/office/powerpoint/2010/main" val="30390310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23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Graphic spid="21" grpId="1">
        <p:bldAsOne/>
      </p:bldGraphic>
      <p:bldGraphic spid="21" grpId="2">
        <p:bldAsOne/>
      </p:bldGraphic>
      <p:bldGraphic spid="21" grpId="3">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5D1FA-B612-7ED2-E39E-3AAAD614D732}"/>
              </a:ext>
            </a:extLst>
          </p:cNvPr>
          <p:cNvSpPr>
            <a:spLocks noGrp="1"/>
          </p:cNvSpPr>
          <p:nvPr>
            <p:ph type="title"/>
          </p:nvPr>
        </p:nvSpPr>
        <p:spPr>
          <a:xfrm>
            <a:off x="838200" y="365125"/>
            <a:ext cx="10515600" cy="1325563"/>
          </a:xfrm>
        </p:spPr>
        <p:txBody>
          <a:bodyPr>
            <a:normAutofit/>
          </a:bodyPr>
          <a:lstStyle/>
          <a:p>
            <a:r>
              <a:rPr lang="en-IT" sz="5400" dirty="0"/>
              <a:t>Predictions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29293-D83D-F26B-73B9-01B80B113920}"/>
              </a:ext>
            </a:extLst>
          </p:cNvPr>
          <p:cNvSpPr>
            <a:spLocks noGrp="1"/>
          </p:cNvSpPr>
          <p:nvPr>
            <p:ph idx="1"/>
          </p:nvPr>
        </p:nvSpPr>
        <p:spPr>
          <a:xfrm>
            <a:off x="838200" y="1929384"/>
            <a:ext cx="10515600" cy="4251960"/>
          </a:xfrm>
        </p:spPr>
        <p:txBody>
          <a:bodyPr>
            <a:normAutofit/>
          </a:bodyPr>
          <a:lstStyle/>
          <a:p>
            <a:r>
              <a:rPr lang="en-GB" sz="2200" dirty="0">
                <a:effectLst/>
                <a:latin typeface="AdvTT3258b86f"/>
              </a:rPr>
              <a:t>If participants act as if they are </a:t>
            </a:r>
            <a:r>
              <a:rPr lang="en-GB" sz="2200" b="1" dirty="0">
                <a:effectLst/>
                <a:latin typeface="AdvTT3258b86f"/>
              </a:rPr>
              <a:t>counting</a:t>
            </a:r>
            <a:r>
              <a:rPr lang="en-GB" sz="2200" dirty="0">
                <a:effectLst/>
                <a:latin typeface="AdvTT3258b86f"/>
              </a:rPr>
              <a:t>, we should expect the proportion of participants making extreme forecasts to </a:t>
            </a:r>
            <a:r>
              <a:rPr lang="en-GB" sz="2200" dirty="0">
                <a:effectLst/>
                <a:latin typeface="AdvTTd8ef4e6f.I"/>
              </a:rPr>
              <a:t>increase </a:t>
            </a:r>
            <a:r>
              <a:rPr lang="en-GB" sz="2200" dirty="0">
                <a:effectLst/>
                <a:latin typeface="AdvTT3258b86f"/>
              </a:rPr>
              <a:t>when they see the second advisor</a:t>
            </a:r>
            <a:r>
              <a:rPr lang="en-GB" sz="2200" dirty="0">
                <a:effectLst/>
                <a:latin typeface="AdvTT3258b86f+20"/>
              </a:rPr>
              <a:t>’</a:t>
            </a:r>
            <a:r>
              <a:rPr lang="en-GB" sz="2200" dirty="0">
                <a:effectLst/>
                <a:latin typeface="AdvTT3258b86f"/>
              </a:rPr>
              <a:t>s forecast. </a:t>
            </a:r>
          </a:p>
          <a:p>
            <a:r>
              <a:rPr lang="en-GB" sz="2200" dirty="0">
                <a:latin typeface="AdvTT3258b86f"/>
              </a:rPr>
              <a:t>I</a:t>
            </a:r>
            <a:r>
              <a:rPr lang="en-GB" sz="2200" dirty="0">
                <a:effectLst/>
                <a:latin typeface="AdvTT3258b86f"/>
              </a:rPr>
              <a:t>f participants act as if they are </a:t>
            </a:r>
            <a:r>
              <a:rPr lang="en-GB" sz="2200" b="1" dirty="0">
                <a:effectLst/>
                <a:latin typeface="AdvTT3258b86f"/>
              </a:rPr>
              <a:t>averaging</a:t>
            </a:r>
            <a:r>
              <a:rPr lang="en-GB" sz="2200" dirty="0">
                <a:effectLst/>
                <a:latin typeface="AdvTT3258b86f"/>
              </a:rPr>
              <a:t>, we should expect the proportion of participants making extreme forecasts </a:t>
            </a:r>
            <a:r>
              <a:rPr lang="en-GB" sz="2200" dirty="0">
                <a:effectLst/>
                <a:latin typeface="AdvTTd8ef4e6f.I"/>
              </a:rPr>
              <a:t>decreasing </a:t>
            </a:r>
            <a:r>
              <a:rPr lang="en-GB" sz="2200" dirty="0">
                <a:effectLst/>
                <a:latin typeface="AdvTT3258b86f"/>
              </a:rPr>
              <a:t>when they see the second advisor</a:t>
            </a:r>
            <a:r>
              <a:rPr lang="en-GB" sz="2200" dirty="0">
                <a:effectLst/>
                <a:latin typeface="AdvTT3258b86f+20"/>
              </a:rPr>
              <a:t>’</a:t>
            </a:r>
            <a:r>
              <a:rPr lang="en-GB" sz="2200" dirty="0">
                <a:effectLst/>
                <a:latin typeface="AdvTT3258b86f"/>
              </a:rPr>
              <a:t>s forecast. </a:t>
            </a:r>
          </a:p>
          <a:p>
            <a:r>
              <a:rPr lang="en-GB" sz="2200" dirty="0">
                <a:effectLst/>
                <a:latin typeface="AdvTT3258b86f"/>
              </a:rPr>
              <a:t>If participants use </a:t>
            </a:r>
            <a:r>
              <a:rPr lang="en-GB" sz="2200" b="1" dirty="0">
                <a:effectLst/>
                <a:latin typeface="AdvTT3258b86f"/>
              </a:rPr>
              <a:t>different combination strategies </a:t>
            </a:r>
            <a:r>
              <a:rPr lang="en-GB" sz="2200" dirty="0">
                <a:effectLst/>
                <a:latin typeface="AdvTT3258b86f"/>
              </a:rPr>
              <a:t>across verbal and numeric formats, we should expect that there is an </a:t>
            </a:r>
            <a:r>
              <a:rPr lang="en-GB" sz="2200" b="1" dirty="0">
                <a:effectLst/>
                <a:latin typeface="AdvTT3258b86f"/>
              </a:rPr>
              <a:t>interaction</a:t>
            </a:r>
            <a:r>
              <a:rPr lang="en-GB" sz="2200" dirty="0">
                <a:effectLst/>
                <a:latin typeface="AdvTT3258b86f"/>
              </a:rPr>
              <a:t> between </a:t>
            </a:r>
            <a:r>
              <a:rPr lang="en-GB" sz="2200" dirty="0">
                <a:effectLst/>
                <a:latin typeface="AdvTTd8ef4e6f.I"/>
              </a:rPr>
              <a:t>advice format </a:t>
            </a:r>
            <a:r>
              <a:rPr lang="en-GB" sz="2200" dirty="0">
                <a:effectLst/>
                <a:latin typeface="AdvTT3258b86f"/>
              </a:rPr>
              <a:t>and the </a:t>
            </a:r>
            <a:r>
              <a:rPr lang="en-GB" sz="2200" dirty="0">
                <a:effectLst/>
                <a:latin typeface="AdvTTd8ef4e6f.I"/>
              </a:rPr>
              <a:t>number of advisors</a:t>
            </a:r>
            <a:r>
              <a:rPr lang="en-GB" sz="2200" dirty="0">
                <a:effectLst/>
                <a:latin typeface="AdvTT3258b86f"/>
              </a:rPr>
              <a:t>. </a:t>
            </a:r>
            <a:endParaRPr lang="en-GB" sz="2200" dirty="0"/>
          </a:p>
          <a:p>
            <a:endParaRPr lang="en-GB" sz="2200" dirty="0"/>
          </a:p>
          <a:p>
            <a:endParaRPr lang="en-IT" sz="2200" dirty="0"/>
          </a:p>
        </p:txBody>
      </p:sp>
    </p:spTree>
    <p:extLst>
      <p:ext uri="{BB962C8B-B14F-4D97-AF65-F5344CB8AC3E}">
        <p14:creationId xmlns:p14="http://schemas.microsoft.com/office/powerpoint/2010/main" val="308174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3548</Words>
  <Application>Microsoft Macintosh PowerPoint</Application>
  <PresentationFormat>Widescreen</PresentationFormat>
  <Paragraphs>200</Paragraphs>
  <Slides>25</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AdvOT08eca702+03</vt:lpstr>
      <vt:lpstr>AdvOT114894c7.B</vt:lpstr>
      <vt:lpstr>AdvOT6f441c3a</vt:lpstr>
      <vt:lpstr>AdvTT3258b86f</vt:lpstr>
      <vt:lpstr>AdvTT3258b86f+20</vt:lpstr>
      <vt:lpstr>AdvTT3258b86f+fb</vt:lpstr>
      <vt:lpstr>AdvTTd8ef4e6f.I</vt:lpstr>
      <vt:lpstr>AdvTTd8ef4e6f.I+20</vt:lpstr>
      <vt:lpstr>Arial</vt:lpstr>
      <vt:lpstr>Calibri</vt:lpstr>
      <vt:lpstr>Calibri Light</vt:lpstr>
      <vt:lpstr>Cambria Math</vt:lpstr>
      <vt:lpstr>Office Theme</vt:lpstr>
      <vt:lpstr>Combining Probability Forecasts: 60% and 60% Is 60%, but Likely and Likely Is Very Likely</vt:lpstr>
      <vt:lpstr>Backstory</vt:lpstr>
      <vt:lpstr>This paper:</vt:lpstr>
      <vt:lpstr>Previous research</vt:lpstr>
      <vt:lpstr>Normative combination strategies</vt:lpstr>
      <vt:lpstr>“Averaging”</vt:lpstr>
      <vt:lpstr>“Counting”</vt:lpstr>
      <vt:lpstr>This work:</vt:lpstr>
      <vt:lpstr>Predictions</vt:lpstr>
      <vt:lpstr>Study 1</vt:lpstr>
      <vt:lpstr>Examples of choice situations</vt:lpstr>
      <vt:lpstr>Study 1: results</vt:lpstr>
      <vt:lpstr>Study 2: Sequential Evaluation (and Probabilities Below the Midpoint)</vt:lpstr>
      <vt:lpstr>PowerPoint Presentation</vt:lpstr>
      <vt:lpstr>PowerPoint Presentation</vt:lpstr>
      <vt:lpstr>Conclusions</vt:lpstr>
      <vt:lpstr>Study 3: Real experts</vt:lpstr>
      <vt:lpstr>Study 4: Incentivized Decisions Based on Forecasts</vt:lpstr>
      <vt:lpstr>Study 5a and 5b: are people Bayesian?</vt:lpstr>
      <vt:lpstr>PowerPoint Presentation</vt:lpstr>
      <vt:lpstr>PowerPoint Presentation</vt:lpstr>
      <vt:lpstr>Study 6: Making Numeric Probabilities Evaluable</vt:lpstr>
      <vt:lpstr>Study 7: additional mechanisms</vt:lpstr>
      <vt:lpstr>General discussion</vt:lpstr>
      <vt:lpstr>Next meeting in two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Probability Forecasts: 60% and 60% Is 60%, but Likely and Likely Is Very Likely</dc:title>
  <dc:creator>Austeja Kazemekaityte</dc:creator>
  <cp:lastModifiedBy>Austeja Kazemekaityte</cp:lastModifiedBy>
  <cp:revision>3</cp:revision>
  <dcterms:created xsi:type="dcterms:W3CDTF">2023-10-24T19:59:35Z</dcterms:created>
  <dcterms:modified xsi:type="dcterms:W3CDTF">2023-10-26T09:03:51Z</dcterms:modified>
</cp:coreProperties>
</file>