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280906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193485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133136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120296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317514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390951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332060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377752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115226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306760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3D79A-D5C6-4C83-9DA4-687E6731065B}"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237302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3D79A-D5C6-4C83-9DA4-687E6731065B}" type="datetimeFigureOut">
              <a:rPr lang="en-US" smtClean="0"/>
              <a:pPr/>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E78A3-06F7-4B9A-A377-5D6C5B08DCA1}" type="slidenum">
              <a:rPr lang="en-US" smtClean="0"/>
              <a:pPr/>
              <a:t>‹#›</a:t>
            </a:fld>
            <a:endParaRPr lang="en-US"/>
          </a:p>
        </p:txBody>
      </p:sp>
    </p:spTree>
    <p:extLst>
      <p:ext uri="{BB962C8B-B14F-4D97-AF65-F5344CB8AC3E}">
        <p14:creationId xmlns="" xmlns:p14="http://schemas.microsoft.com/office/powerpoint/2010/main" val="25429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7545"/>
            <a:ext cx="9144000" cy="1025926"/>
          </a:xfrm>
        </p:spPr>
        <p:txBody>
          <a:bodyPr/>
          <a:lstStyle/>
          <a:p>
            <a:r>
              <a:rPr lang="en-US" b="1" dirty="0" smtClean="0">
                <a:solidFill>
                  <a:schemeClr val="accent5">
                    <a:lumMod val="50000"/>
                  </a:schemeClr>
                </a:solidFill>
              </a:rPr>
              <a:t>Review -1</a:t>
            </a:r>
            <a:endParaRPr lang="en-US" b="1" dirty="0">
              <a:solidFill>
                <a:schemeClr val="accent5">
                  <a:lumMod val="50000"/>
                </a:schemeClr>
              </a:solidFill>
            </a:endParaRPr>
          </a:p>
        </p:txBody>
      </p:sp>
      <p:sp>
        <p:nvSpPr>
          <p:cNvPr id="3" name="Subtitle 2"/>
          <p:cNvSpPr>
            <a:spLocks noGrp="1"/>
          </p:cNvSpPr>
          <p:nvPr>
            <p:ph type="subTitle" idx="1"/>
          </p:nvPr>
        </p:nvSpPr>
        <p:spPr>
          <a:xfrm>
            <a:off x="1524001" y="2654757"/>
            <a:ext cx="9144000" cy="2831643"/>
          </a:xfrm>
        </p:spPr>
        <p:txBody>
          <a:bodyPr>
            <a:normAutofit/>
          </a:bodyPr>
          <a:lstStyle/>
          <a:p>
            <a:r>
              <a:rPr lang="en-US" b="1" dirty="0" smtClean="0"/>
              <a:t>TEAM 13</a:t>
            </a:r>
          </a:p>
          <a:p>
            <a:r>
              <a:rPr lang="en-US" dirty="0" smtClean="0"/>
              <a:t>ACTIVITY ON “</a:t>
            </a:r>
            <a:r>
              <a:rPr lang="en-US" b="1" dirty="0" smtClean="0"/>
              <a:t>AUTOMMATIC SOLAR PANEL CLEANING MACHINE</a:t>
            </a:r>
            <a:r>
              <a:rPr lang="en-US" dirty="0" smtClean="0"/>
              <a:t>”</a:t>
            </a:r>
          </a:p>
          <a:p>
            <a:r>
              <a:rPr lang="en-US" dirty="0" smtClean="0"/>
              <a:t>1] SANJEEVKUMAR V ANGADI</a:t>
            </a:r>
          </a:p>
          <a:p>
            <a:r>
              <a:rPr lang="en-US" dirty="0" smtClean="0"/>
              <a:t>2] NUZHATKOUSAR MIRCHONI</a:t>
            </a:r>
          </a:p>
          <a:p>
            <a:r>
              <a:rPr lang="en-US" dirty="0" smtClean="0"/>
              <a:t>3] SANDEEP HANUMANT BANDIVADDAR</a:t>
            </a:r>
          </a:p>
          <a:p>
            <a:r>
              <a:rPr lang="en-US" dirty="0" smtClean="0"/>
              <a:t>4] SUJAN N SHET</a:t>
            </a:r>
            <a:endParaRPr lang="en-US" dirty="0"/>
          </a:p>
        </p:txBody>
      </p:sp>
      <p:pic>
        <p:nvPicPr>
          <p:cNvPr id="4" name="Picture 3"/>
          <p:cNvPicPr>
            <a:picLocks noChangeAspect="1"/>
          </p:cNvPicPr>
          <p:nvPr/>
        </p:nvPicPr>
        <p:blipFill>
          <a:blip r:embed="rId2"/>
          <a:stretch>
            <a:fillRect/>
          </a:stretch>
        </p:blipFill>
        <p:spPr>
          <a:xfrm>
            <a:off x="1524000" y="0"/>
            <a:ext cx="10055251" cy="1333041"/>
          </a:xfrm>
          <a:prstGeom prst="rect">
            <a:avLst/>
          </a:prstGeom>
          <a:noFill/>
          <a:ln w="9525">
            <a:noFill/>
          </a:ln>
        </p:spPr>
      </p:pic>
    </p:spTree>
    <p:extLst>
      <p:ext uri="{BB962C8B-B14F-4D97-AF65-F5344CB8AC3E}">
        <p14:creationId xmlns="" xmlns:p14="http://schemas.microsoft.com/office/powerpoint/2010/main" val="788289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3" y="1128062"/>
            <a:ext cx="10515600" cy="886457"/>
          </a:xfrm>
        </p:spPr>
        <p:txBody>
          <a:bodyPr/>
          <a:lstStyle/>
          <a:p>
            <a:pPr algn="ctr"/>
            <a:r>
              <a:rPr lang="en-US" b="1" dirty="0" smtClean="0">
                <a:solidFill>
                  <a:srgbClr val="7030A0"/>
                </a:solidFill>
              </a:rPr>
              <a:t>Justification for the scores given</a:t>
            </a:r>
            <a:endParaRPr lang="en-US" b="1" dirty="0">
              <a:solidFill>
                <a:srgbClr val="7030A0"/>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1043773350"/>
              </p:ext>
            </p:extLst>
          </p:nvPr>
        </p:nvGraphicFramePr>
        <p:xfrm>
          <a:off x="2077358" y="2146492"/>
          <a:ext cx="8147451" cy="10303920"/>
        </p:xfrm>
        <a:graphic>
          <a:graphicData uri="http://schemas.openxmlformats.org/drawingml/2006/table">
            <a:tbl>
              <a:tblPr>
                <a:tableStyleId>{5C22544A-7EE6-4342-B048-85BDC9FD1C3A}</a:tableStyleId>
              </a:tblPr>
              <a:tblGrid>
                <a:gridCol w="1348020"/>
                <a:gridCol w="1348020"/>
                <a:gridCol w="2724519"/>
                <a:gridCol w="2726892"/>
              </a:tblGrid>
              <a:tr h="196512">
                <a:tc>
                  <a:txBody>
                    <a:bodyPr/>
                    <a:lstStyle/>
                    <a:p>
                      <a:pPr algn="ctr" fontAlgn="b"/>
                      <a:r>
                        <a:rPr lang="en-US" sz="1200" b="1" u="none" strike="noStrike" dirty="0">
                          <a:effectLst/>
                        </a:rPr>
                        <a:t>Design No.</a:t>
                      </a:r>
                      <a:endParaRPr lang="en-US" sz="1200" b="1" i="0" u="none" strike="noStrike" dirty="0">
                        <a:solidFill>
                          <a:srgbClr val="000000"/>
                        </a:solidFill>
                        <a:effectLst/>
                        <a:latin typeface="Times New Roman" panose="02020603050405020304" pitchFamily="18" charset="0"/>
                      </a:endParaRPr>
                    </a:p>
                  </a:txBody>
                  <a:tcPr marL="9358" marR="9358" marT="9358" marB="0" anchor="b"/>
                </a:tc>
                <a:tc>
                  <a:txBody>
                    <a:bodyPr/>
                    <a:lstStyle/>
                    <a:p>
                      <a:pPr algn="ctr" fontAlgn="b"/>
                      <a:r>
                        <a:rPr lang="en-US" sz="1200" b="1" u="none" strike="noStrike" dirty="0">
                          <a:effectLst/>
                        </a:rPr>
                        <a:t>Objective</a:t>
                      </a:r>
                      <a:endParaRPr lang="en-US" sz="1200" b="1" i="0" u="none" strike="noStrike" dirty="0">
                        <a:solidFill>
                          <a:srgbClr val="000000"/>
                        </a:solidFill>
                        <a:effectLst/>
                        <a:latin typeface="Times New Roman" panose="02020603050405020304" pitchFamily="18" charset="0"/>
                      </a:endParaRPr>
                    </a:p>
                  </a:txBody>
                  <a:tcPr marL="9358" marR="9358" marT="9358" marB="0" anchor="b"/>
                </a:tc>
                <a:tc>
                  <a:txBody>
                    <a:bodyPr/>
                    <a:lstStyle/>
                    <a:p>
                      <a:pPr algn="ctr" fontAlgn="b"/>
                      <a:r>
                        <a:rPr lang="en-US" sz="1200" b="1" u="none" strike="noStrike" dirty="0">
                          <a:effectLst/>
                        </a:rPr>
                        <a:t>Score Allocated</a:t>
                      </a:r>
                      <a:endParaRPr lang="en-US" sz="1200" b="1" i="0" u="none" strike="noStrike" dirty="0">
                        <a:solidFill>
                          <a:srgbClr val="000000"/>
                        </a:solidFill>
                        <a:effectLst/>
                        <a:latin typeface="Times New Roman" panose="02020603050405020304" pitchFamily="18" charset="0"/>
                      </a:endParaRPr>
                    </a:p>
                  </a:txBody>
                  <a:tcPr marL="9358" marR="9358" marT="9358" marB="0" anchor="b"/>
                </a:tc>
                <a:tc>
                  <a:txBody>
                    <a:bodyPr/>
                    <a:lstStyle/>
                    <a:p>
                      <a:pPr algn="ctr" fontAlgn="b"/>
                      <a:r>
                        <a:rPr lang="en-US" sz="1200" b="1" u="none" strike="noStrike" dirty="0">
                          <a:effectLst/>
                        </a:rPr>
                        <a:t>Justification for the Score</a:t>
                      </a:r>
                      <a:endParaRPr lang="en-US" sz="1200" b="1" i="0" u="none" strike="noStrike" dirty="0">
                        <a:solidFill>
                          <a:srgbClr val="000000"/>
                        </a:solidFill>
                        <a:effectLst/>
                        <a:latin typeface="Times New Roman" panose="02020603050405020304" pitchFamily="18" charset="0"/>
                      </a:endParaRPr>
                    </a:p>
                  </a:txBody>
                  <a:tcPr marL="9358" marR="9358" marT="9358" marB="0" anchor="b"/>
                </a:tc>
              </a:tr>
              <a:tr h="196512">
                <a:tc>
                  <a:txBody>
                    <a:bodyPr/>
                    <a:lstStyle/>
                    <a:p>
                      <a:r>
                        <a:rPr lang="en-US" sz="1400" dirty="0"/>
                        <a:t>1</a:t>
                      </a:r>
                    </a:p>
                  </a:txBody>
                  <a:tcPr marL="123825" marR="123825" marT="57150" marB="57150" anchor="ctr"/>
                </a:tc>
                <a:tc>
                  <a:txBody>
                    <a:bodyPr/>
                    <a:lstStyle/>
                    <a:p>
                      <a:r>
                        <a:rPr lang="en-US" sz="1400"/>
                        <a:t>SAFETY</a:t>
                      </a:r>
                    </a:p>
                  </a:txBody>
                  <a:tcPr marL="123825" marR="123825" marT="57150" marB="57150" anchor="ctr"/>
                </a:tc>
                <a:tc>
                  <a:txBody>
                    <a:bodyPr/>
                    <a:lstStyle/>
                    <a:p>
                      <a:r>
                        <a:rPr lang="en-US" sz="1400"/>
                        <a:t>7</a:t>
                      </a:r>
                    </a:p>
                  </a:txBody>
                  <a:tcPr marL="123825" marR="123825" marT="57150" marB="57150" anchor="ctr"/>
                </a:tc>
                <a:tc>
                  <a:txBody>
                    <a:bodyPr/>
                    <a:lstStyle/>
                    <a:p>
                      <a:r>
                        <a:rPr lang="en-US" sz="1400"/>
                        <a:t>THE SOFTWRE AND MATERIALS ARE INSTALLED INSIDE</a:t>
                      </a:r>
                    </a:p>
                  </a:txBody>
                  <a:tcPr marL="123825" marR="123825" marT="57150" marB="57150" anchor="ctr"/>
                </a:tc>
              </a:tr>
              <a:tr h="196512">
                <a:tc>
                  <a:txBody>
                    <a:bodyPr/>
                    <a:lstStyle/>
                    <a:p>
                      <a:endParaRPr lang="en-US" sz="1400" dirty="0"/>
                    </a:p>
                  </a:txBody>
                  <a:tcPr marL="123825" marR="123825" marT="57150" marB="57150" anchor="ctr"/>
                </a:tc>
                <a:tc>
                  <a:txBody>
                    <a:bodyPr/>
                    <a:lstStyle/>
                    <a:p>
                      <a:r>
                        <a:rPr lang="en-US" sz="1400" dirty="0"/>
                        <a:t>EASE OF USE</a:t>
                      </a:r>
                    </a:p>
                  </a:txBody>
                  <a:tcPr marL="123825" marR="123825" marT="57150" marB="57150" anchor="ctr"/>
                </a:tc>
                <a:tc>
                  <a:txBody>
                    <a:bodyPr/>
                    <a:lstStyle/>
                    <a:p>
                      <a:r>
                        <a:rPr lang="en-US" sz="1400"/>
                        <a:t>8</a:t>
                      </a:r>
                    </a:p>
                  </a:txBody>
                  <a:tcPr marL="123825" marR="123825" marT="57150" marB="57150" anchor="ctr"/>
                </a:tc>
                <a:tc>
                  <a:txBody>
                    <a:bodyPr/>
                    <a:lstStyle/>
                    <a:p>
                      <a:r>
                        <a:rPr lang="en-US" sz="1400"/>
                        <a:t>ITS PORTABLE</a:t>
                      </a:r>
                    </a:p>
                  </a:txBody>
                  <a:tcPr marL="123825" marR="123825" marT="57150" marB="57150" anchor="ctr"/>
                </a:tc>
              </a:tr>
              <a:tr h="196512">
                <a:tc>
                  <a:txBody>
                    <a:bodyPr/>
                    <a:lstStyle/>
                    <a:p>
                      <a:endParaRPr lang="en-US" sz="1400"/>
                    </a:p>
                  </a:txBody>
                  <a:tcPr marL="123825" marR="123825" marT="57150" marB="57150" anchor="ctr"/>
                </a:tc>
                <a:tc>
                  <a:txBody>
                    <a:bodyPr/>
                    <a:lstStyle/>
                    <a:p>
                      <a:r>
                        <a:rPr lang="en-US" sz="1400" dirty="0"/>
                        <a:t>WORK DONE IN SHORT TIME</a:t>
                      </a:r>
                    </a:p>
                  </a:txBody>
                  <a:tcPr marL="123825" marR="123825" marT="57150" marB="57150" anchor="ctr"/>
                </a:tc>
                <a:tc>
                  <a:txBody>
                    <a:bodyPr/>
                    <a:lstStyle/>
                    <a:p>
                      <a:r>
                        <a:rPr lang="en-US" sz="1400" dirty="0"/>
                        <a:t>-6</a:t>
                      </a:r>
                    </a:p>
                  </a:txBody>
                  <a:tcPr marL="123825" marR="123825" marT="57150" marB="57150" anchor="ctr"/>
                </a:tc>
                <a:tc>
                  <a:txBody>
                    <a:bodyPr/>
                    <a:lstStyle/>
                    <a:p>
                      <a:r>
                        <a:rPr lang="en-US" sz="1400"/>
                        <a:t>DUE TO RACK AND PINION MACHANISM IT CLEANS EVERYTHING IN ONW SWIPE</a:t>
                      </a:r>
                    </a:p>
                  </a:txBody>
                  <a:tcPr marL="123825" marR="123825" marT="57150" marB="57150" anchor="ctr"/>
                </a:tc>
              </a:tr>
              <a:tr h="644036">
                <a:tc>
                  <a:txBody>
                    <a:bodyPr/>
                    <a:lstStyle/>
                    <a:p>
                      <a:endParaRPr lang="en-US" sz="1400"/>
                    </a:p>
                  </a:txBody>
                  <a:tcPr marL="123825" marR="123825" marT="57150" marB="57150" anchor="ctr"/>
                </a:tc>
                <a:tc>
                  <a:txBody>
                    <a:bodyPr/>
                    <a:lstStyle/>
                    <a:p>
                      <a:r>
                        <a:rPr lang="en-US" sz="1400"/>
                        <a:t>COST</a:t>
                      </a:r>
                    </a:p>
                  </a:txBody>
                  <a:tcPr marL="123825" marR="123825" marT="57150" marB="57150" anchor="ctr"/>
                </a:tc>
                <a:tc>
                  <a:txBody>
                    <a:bodyPr/>
                    <a:lstStyle/>
                    <a:p>
                      <a:r>
                        <a:rPr lang="en-US" sz="1400" dirty="0"/>
                        <a:t>5</a:t>
                      </a:r>
                    </a:p>
                  </a:txBody>
                  <a:tcPr marL="123825" marR="123825" marT="57150" marB="57150" anchor="ctr"/>
                </a:tc>
                <a:tc>
                  <a:txBody>
                    <a:bodyPr/>
                    <a:lstStyle/>
                    <a:p>
                      <a:r>
                        <a:rPr lang="en-US" sz="1400"/>
                        <a:t>EVERY PRODUCT USED MAKE THIS IS CHEAP IN MARKET</a:t>
                      </a:r>
                    </a:p>
                  </a:txBody>
                  <a:tcPr marL="123825" marR="123825" marT="57150" marB="57150" anchor="ctr"/>
                </a:tc>
              </a:tr>
              <a:tr h="196512">
                <a:tc>
                  <a:txBody>
                    <a:bodyPr/>
                    <a:lstStyle/>
                    <a:p>
                      <a:r>
                        <a:rPr lang="en-US" sz="1400"/>
                        <a:t>2</a:t>
                      </a:r>
                    </a:p>
                  </a:txBody>
                  <a:tcPr marL="123825" marR="123825" marT="57150" marB="57150" anchor="ctr"/>
                </a:tc>
                <a:tc>
                  <a:txBody>
                    <a:bodyPr/>
                    <a:lstStyle/>
                    <a:p>
                      <a:r>
                        <a:rPr lang="en-US" sz="1400"/>
                        <a:t>SAFETY</a:t>
                      </a:r>
                    </a:p>
                  </a:txBody>
                  <a:tcPr marL="123825" marR="123825" marT="57150" marB="57150" anchor="ctr"/>
                </a:tc>
                <a:tc>
                  <a:txBody>
                    <a:bodyPr/>
                    <a:lstStyle/>
                    <a:p>
                      <a:r>
                        <a:rPr lang="en-US" sz="1400" dirty="0"/>
                        <a:t>7</a:t>
                      </a:r>
                    </a:p>
                  </a:txBody>
                  <a:tcPr marL="123825" marR="123825" marT="57150" marB="57150" anchor="ctr"/>
                </a:tc>
                <a:tc>
                  <a:txBody>
                    <a:bodyPr/>
                    <a:lstStyle/>
                    <a:p>
                      <a:r>
                        <a:rPr lang="en-US" sz="1400" dirty="0"/>
                        <a:t>SOME MATERIALS ARE INSTALLED INSIDE WHERE THE OTHER CURRENT RELATED ARE OUTSIDE</a:t>
                      </a:r>
                    </a:p>
                  </a:txBody>
                  <a:tcPr marL="123825" marR="123825" marT="57150" marB="57150" anchor="ctr"/>
                </a:tc>
              </a:tr>
              <a:tr h="196512">
                <a:tc>
                  <a:txBody>
                    <a:bodyPr/>
                    <a:lstStyle/>
                    <a:p>
                      <a:endParaRPr lang="en-US" sz="1400"/>
                    </a:p>
                  </a:txBody>
                  <a:tcPr marL="123825" marR="123825" marT="57150" marB="57150" anchor="ctr"/>
                </a:tc>
                <a:tc>
                  <a:txBody>
                    <a:bodyPr/>
                    <a:lstStyle/>
                    <a:p>
                      <a:r>
                        <a:rPr lang="en-US" sz="1400"/>
                        <a:t>EASE OF USE</a:t>
                      </a:r>
                    </a:p>
                  </a:txBody>
                  <a:tcPr marL="123825" marR="123825" marT="57150" marB="57150" anchor="ctr"/>
                </a:tc>
                <a:tc>
                  <a:txBody>
                    <a:bodyPr/>
                    <a:lstStyle/>
                    <a:p>
                      <a:r>
                        <a:rPr lang="en-US" sz="1400"/>
                        <a:t>-8</a:t>
                      </a:r>
                    </a:p>
                  </a:txBody>
                  <a:tcPr marL="123825" marR="123825" marT="57150" marB="57150" anchor="ctr"/>
                </a:tc>
                <a:tc>
                  <a:txBody>
                    <a:bodyPr/>
                    <a:lstStyle/>
                    <a:p>
                      <a:r>
                        <a:rPr lang="en-US" sz="1400" dirty="0"/>
                        <a:t>IT IS ONE TIME INSTALLMENT(NOT PORTABLE)</a:t>
                      </a:r>
                    </a:p>
                  </a:txBody>
                  <a:tcPr marL="123825" marR="123825" marT="57150" marB="57150" anchor="ctr"/>
                </a:tc>
              </a:tr>
              <a:tr h="196512">
                <a:tc>
                  <a:txBody>
                    <a:bodyPr/>
                    <a:lstStyle/>
                    <a:p>
                      <a:endParaRPr lang="en-US" sz="1400"/>
                    </a:p>
                  </a:txBody>
                  <a:tcPr marL="123825" marR="123825" marT="57150" marB="57150" anchor="ctr"/>
                </a:tc>
                <a:tc>
                  <a:txBody>
                    <a:bodyPr/>
                    <a:lstStyle/>
                    <a:p>
                      <a:r>
                        <a:rPr lang="en-US" sz="1400"/>
                        <a:t>WORK DONE IN SHORT TIME</a:t>
                      </a:r>
                    </a:p>
                  </a:txBody>
                  <a:tcPr marL="123825" marR="123825" marT="57150" marB="57150" anchor="ctr"/>
                </a:tc>
                <a:tc>
                  <a:txBody>
                    <a:bodyPr/>
                    <a:lstStyle/>
                    <a:p>
                      <a:r>
                        <a:rPr lang="en-US" sz="1400"/>
                        <a:t>12</a:t>
                      </a:r>
                    </a:p>
                  </a:txBody>
                  <a:tcPr marL="123825" marR="123825" marT="57150" marB="57150" anchor="ctr"/>
                </a:tc>
                <a:tc>
                  <a:txBody>
                    <a:bodyPr/>
                    <a:lstStyle/>
                    <a:p>
                      <a:r>
                        <a:rPr lang="en-US" sz="1400"/>
                        <a:t>DUE TO GEAR MECHANISM IT IS DONE QUICKLY</a:t>
                      </a:r>
                    </a:p>
                  </a:txBody>
                  <a:tcPr marL="123825" marR="123825" marT="57150" marB="57150" anchor="ctr"/>
                </a:tc>
              </a:tr>
              <a:tr h="363220">
                <a:tc>
                  <a:txBody>
                    <a:bodyPr/>
                    <a:lstStyle/>
                    <a:p>
                      <a:endParaRPr lang="en-US" sz="1400"/>
                    </a:p>
                  </a:txBody>
                  <a:tcPr marL="123825" marR="123825" marT="57150" marB="57150" anchor="ctr"/>
                </a:tc>
                <a:tc>
                  <a:txBody>
                    <a:bodyPr/>
                    <a:lstStyle/>
                    <a:p>
                      <a:r>
                        <a:rPr lang="en-US" sz="1400"/>
                        <a:t>COST</a:t>
                      </a:r>
                    </a:p>
                  </a:txBody>
                  <a:tcPr marL="123825" marR="123825" marT="57150" marB="57150" anchor="ctr"/>
                </a:tc>
                <a:tc>
                  <a:txBody>
                    <a:bodyPr/>
                    <a:lstStyle/>
                    <a:p>
                      <a:r>
                        <a:rPr lang="en-US" sz="1400"/>
                        <a:t>-5</a:t>
                      </a:r>
                    </a:p>
                  </a:txBody>
                  <a:tcPr marL="123825" marR="123825" marT="57150" marB="57150" anchor="ctr"/>
                </a:tc>
                <a:tc>
                  <a:txBody>
                    <a:bodyPr/>
                    <a:lstStyle/>
                    <a:p>
                      <a:r>
                        <a:rPr lang="en-US" sz="1400"/>
                        <a:t>ITS EXPENSIVE COMPARED TO DATUM MODEL</a:t>
                      </a:r>
                    </a:p>
                  </a:txBody>
                  <a:tcPr marL="123825" marR="123825" marT="57150" marB="57150" anchor="ctr"/>
                </a:tc>
              </a:tr>
              <a:tr h="0">
                <a:tc>
                  <a:txBody>
                    <a:bodyPr/>
                    <a:lstStyle/>
                    <a:p>
                      <a:r>
                        <a:rPr lang="en-US" sz="1400"/>
                        <a:t>3</a:t>
                      </a:r>
                    </a:p>
                  </a:txBody>
                  <a:tcPr marL="123825" marR="123825" marT="57150" marB="57150" anchor="ctr"/>
                </a:tc>
                <a:tc>
                  <a:txBody>
                    <a:bodyPr/>
                    <a:lstStyle/>
                    <a:p>
                      <a:r>
                        <a:rPr lang="en-US" sz="1400"/>
                        <a:t>SAFETY</a:t>
                      </a:r>
                    </a:p>
                  </a:txBody>
                  <a:tcPr marL="123825" marR="123825" marT="57150" marB="57150" anchor="ctr"/>
                </a:tc>
                <a:tc>
                  <a:txBody>
                    <a:bodyPr/>
                    <a:lstStyle/>
                    <a:p>
                      <a:r>
                        <a:rPr lang="en-US" sz="1400"/>
                        <a:t>-7</a:t>
                      </a:r>
                    </a:p>
                  </a:txBody>
                  <a:tcPr marL="123825" marR="123825" marT="57150" marB="57150" anchor="ctr"/>
                </a:tc>
                <a:tc>
                  <a:txBody>
                    <a:bodyPr/>
                    <a:lstStyle/>
                    <a:p>
                      <a:r>
                        <a:rPr lang="en-US" sz="1400"/>
                        <a:t>IT IS NOT SAFE AS CHAIN MECHANISM COMES OUTSIDE</a:t>
                      </a:r>
                    </a:p>
                  </a:txBody>
                  <a:tcPr marL="123825" marR="123825" marT="57150" marB="57150" anchor="ctr"/>
                </a:tc>
              </a:tr>
              <a:tr h="233680">
                <a:tc>
                  <a:txBody>
                    <a:bodyPr/>
                    <a:lstStyle/>
                    <a:p>
                      <a:endParaRPr lang="en-US" sz="1400"/>
                    </a:p>
                  </a:txBody>
                  <a:tcPr marL="123825" marR="123825" marT="57150" marB="57150" anchor="ctr"/>
                </a:tc>
                <a:tc>
                  <a:txBody>
                    <a:bodyPr/>
                    <a:lstStyle/>
                    <a:p>
                      <a:r>
                        <a:rPr lang="en-US" sz="1400"/>
                        <a:t>EASE OF USE</a:t>
                      </a:r>
                    </a:p>
                  </a:txBody>
                  <a:tcPr marL="123825" marR="123825" marT="57150" marB="57150" anchor="ctr"/>
                </a:tc>
                <a:tc>
                  <a:txBody>
                    <a:bodyPr/>
                    <a:lstStyle/>
                    <a:p>
                      <a:r>
                        <a:rPr lang="en-US" sz="1400"/>
                        <a:t>-8</a:t>
                      </a:r>
                    </a:p>
                  </a:txBody>
                  <a:tcPr marL="123825" marR="123825" marT="57150" marB="57150" anchor="ctr"/>
                </a:tc>
                <a:tc>
                  <a:txBody>
                    <a:bodyPr/>
                    <a:lstStyle/>
                    <a:p>
                      <a:r>
                        <a:rPr lang="en-US" sz="1400" dirty="0"/>
                        <a:t>IT IS ONE TIME INSTALLMENT(NOT PORTABLE)</a:t>
                      </a:r>
                    </a:p>
                  </a:txBody>
                  <a:tcPr marL="123825" marR="123825" marT="57150" marB="57150" anchor="ctr"/>
                </a:tc>
              </a:tr>
              <a:tr h="518160">
                <a:tc>
                  <a:txBody>
                    <a:bodyPr/>
                    <a:lstStyle/>
                    <a:p>
                      <a:endParaRPr lang="en-US" sz="1400"/>
                    </a:p>
                  </a:txBody>
                  <a:tcPr marL="123825" marR="123825" marT="57150" marB="57150" anchor="ctr"/>
                </a:tc>
                <a:tc>
                  <a:txBody>
                    <a:bodyPr/>
                    <a:lstStyle/>
                    <a:p>
                      <a:r>
                        <a:rPr lang="en-US" sz="1400"/>
                        <a:t>WORK DONE IN SHORT TIME</a:t>
                      </a:r>
                    </a:p>
                  </a:txBody>
                  <a:tcPr marL="123825" marR="123825" marT="57150" marB="57150" anchor="ctr"/>
                </a:tc>
                <a:tc>
                  <a:txBody>
                    <a:bodyPr/>
                    <a:lstStyle/>
                    <a:p>
                      <a:r>
                        <a:rPr lang="en-US" sz="1400"/>
                        <a:t>12</a:t>
                      </a:r>
                    </a:p>
                  </a:txBody>
                  <a:tcPr marL="123825" marR="123825" marT="57150" marB="57150" anchor="ctr"/>
                </a:tc>
                <a:tc>
                  <a:txBody>
                    <a:bodyPr/>
                    <a:lstStyle/>
                    <a:p>
                      <a:r>
                        <a:rPr lang="en-US" sz="1400"/>
                        <a:t>DUE TO CHAIN MECHANISM IT CAN BE DONE QUICKLY WHEN COMPARED TO DATUM</a:t>
                      </a:r>
                    </a:p>
                  </a:txBody>
                  <a:tcPr marL="123825" marR="123825" marT="57150" marB="57150" anchor="ctr"/>
                </a:tc>
              </a:tr>
              <a:tr h="182880">
                <a:tc>
                  <a:txBody>
                    <a:bodyPr/>
                    <a:lstStyle/>
                    <a:p>
                      <a:endParaRPr lang="en-US" sz="1400" dirty="0"/>
                    </a:p>
                  </a:txBody>
                  <a:tcPr marL="123825" marR="123825" marT="57150" marB="57150" anchor="ctr"/>
                </a:tc>
                <a:tc>
                  <a:txBody>
                    <a:bodyPr/>
                    <a:lstStyle/>
                    <a:p>
                      <a:r>
                        <a:rPr lang="en-US" sz="1400"/>
                        <a:t>COST</a:t>
                      </a:r>
                    </a:p>
                  </a:txBody>
                  <a:tcPr marL="123825" marR="123825" marT="57150" marB="57150" anchor="ctr"/>
                </a:tc>
                <a:tc>
                  <a:txBody>
                    <a:bodyPr/>
                    <a:lstStyle/>
                    <a:p>
                      <a:r>
                        <a:rPr lang="en-US" sz="1400"/>
                        <a:t>5</a:t>
                      </a:r>
                    </a:p>
                  </a:txBody>
                  <a:tcPr marL="123825" marR="123825" marT="57150" marB="57150" anchor="ctr"/>
                </a:tc>
                <a:tc>
                  <a:txBody>
                    <a:bodyPr/>
                    <a:lstStyle/>
                    <a:p>
                      <a:r>
                        <a:rPr lang="en-US" sz="1400"/>
                        <a:t>THE PRODUCTS ARE CHEAP IN MARKET</a:t>
                      </a:r>
                    </a:p>
                  </a:txBody>
                  <a:tcPr marL="123825" marR="123825" marT="57150" marB="57150" anchor="ctr"/>
                </a:tc>
              </a:tr>
              <a:tr h="196512">
                <a:tc>
                  <a:txBody>
                    <a:bodyPr/>
                    <a:lstStyle/>
                    <a:p>
                      <a:r>
                        <a:rPr lang="en-US" sz="1400"/>
                        <a:t>4</a:t>
                      </a:r>
                    </a:p>
                  </a:txBody>
                  <a:tcPr marL="123825" marR="123825" marT="57150" marB="57150" anchor="ctr"/>
                </a:tc>
                <a:tc>
                  <a:txBody>
                    <a:bodyPr/>
                    <a:lstStyle/>
                    <a:p>
                      <a:r>
                        <a:rPr lang="en-US" sz="1400"/>
                        <a:t>SAFETY</a:t>
                      </a:r>
                    </a:p>
                  </a:txBody>
                  <a:tcPr marL="123825" marR="123825" marT="57150" marB="57150" anchor="ctr"/>
                </a:tc>
                <a:tc>
                  <a:txBody>
                    <a:bodyPr/>
                    <a:lstStyle/>
                    <a:p>
                      <a:r>
                        <a:rPr lang="en-US" sz="1400"/>
                        <a:t>--</a:t>
                      </a:r>
                    </a:p>
                  </a:txBody>
                  <a:tcPr marL="123825" marR="123825" marT="57150" marB="57150" anchor="ctr"/>
                </a:tc>
                <a:tc>
                  <a:txBody>
                    <a:bodyPr/>
                    <a:lstStyle/>
                    <a:p>
                      <a:r>
                        <a:rPr lang="en-US" sz="1400"/>
                        <a:t>--</a:t>
                      </a:r>
                    </a:p>
                  </a:txBody>
                  <a:tcPr marL="123825" marR="123825" marT="57150" marB="57150" anchor="ctr"/>
                </a:tc>
              </a:tr>
              <a:tr h="196512">
                <a:tc>
                  <a:txBody>
                    <a:bodyPr/>
                    <a:lstStyle/>
                    <a:p>
                      <a:endParaRPr lang="en-US" sz="1400"/>
                    </a:p>
                  </a:txBody>
                  <a:tcPr marL="123825" marR="123825" marT="57150" marB="57150" anchor="ctr"/>
                </a:tc>
                <a:tc>
                  <a:txBody>
                    <a:bodyPr/>
                    <a:lstStyle/>
                    <a:p>
                      <a:r>
                        <a:rPr lang="en-US" sz="1400"/>
                        <a:t>EASE OF USE</a:t>
                      </a:r>
                    </a:p>
                  </a:txBody>
                  <a:tcPr marL="123825" marR="123825" marT="57150" marB="57150" anchor="ctr"/>
                </a:tc>
                <a:tc>
                  <a:txBody>
                    <a:bodyPr/>
                    <a:lstStyle/>
                    <a:p>
                      <a:r>
                        <a:rPr lang="en-US" sz="1400"/>
                        <a:t>--</a:t>
                      </a:r>
                    </a:p>
                  </a:txBody>
                  <a:tcPr marL="123825" marR="123825" marT="57150" marB="57150" anchor="ctr"/>
                </a:tc>
                <a:tc>
                  <a:txBody>
                    <a:bodyPr/>
                    <a:lstStyle/>
                    <a:p>
                      <a:r>
                        <a:rPr lang="en-US" sz="1400"/>
                        <a:t>--</a:t>
                      </a:r>
                    </a:p>
                  </a:txBody>
                  <a:tcPr marL="123825" marR="123825" marT="57150" marB="57150" anchor="ctr"/>
                </a:tc>
              </a:tr>
              <a:tr h="196512">
                <a:tc>
                  <a:txBody>
                    <a:bodyPr/>
                    <a:lstStyle/>
                    <a:p>
                      <a:endParaRPr lang="en-US" sz="1400"/>
                    </a:p>
                  </a:txBody>
                  <a:tcPr marL="123825" marR="123825" marT="57150" marB="57150" anchor="ctr"/>
                </a:tc>
                <a:tc>
                  <a:txBody>
                    <a:bodyPr/>
                    <a:lstStyle/>
                    <a:p>
                      <a:r>
                        <a:rPr lang="en-US" sz="1400"/>
                        <a:t>WORK DONE IN SHORT TIME</a:t>
                      </a:r>
                    </a:p>
                  </a:txBody>
                  <a:tcPr marL="123825" marR="123825" marT="57150" marB="57150" anchor="ctr"/>
                </a:tc>
                <a:tc>
                  <a:txBody>
                    <a:bodyPr/>
                    <a:lstStyle/>
                    <a:p>
                      <a:r>
                        <a:rPr lang="en-US" sz="1400"/>
                        <a:t>--</a:t>
                      </a:r>
                    </a:p>
                  </a:txBody>
                  <a:tcPr marL="123825" marR="123825" marT="57150" marB="57150" anchor="ctr"/>
                </a:tc>
                <a:tc>
                  <a:txBody>
                    <a:bodyPr/>
                    <a:lstStyle/>
                    <a:p>
                      <a:r>
                        <a:rPr lang="en-US" sz="1400" dirty="0"/>
                        <a:t>--</a:t>
                      </a:r>
                    </a:p>
                  </a:txBody>
                  <a:tcPr marL="123825" marR="123825" marT="57150" marB="57150" anchor="ctr"/>
                </a:tc>
              </a:tr>
              <a:tr h="196512">
                <a:tc>
                  <a:txBody>
                    <a:bodyPr/>
                    <a:lstStyle/>
                    <a:p>
                      <a:endParaRPr lang="en-US" sz="1400"/>
                    </a:p>
                  </a:txBody>
                  <a:tcPr marL="123825" marR="123825" marT="57150" marB="57150" anchor="ctr"/>
                </a:tc>
                <a:tc>
                  <a:txBody>
                    <a:bodyPr/>
                    <a:lstStyle/>
                    <a:p>
                      <a:r>
                        <a:rPr lang="en-US" sz="1400"/>
                        <a:t>COST</a:t>
                      </a:r>
                    </a:p>
                  </a:txBody>
                  <a:tcPr marL="123825" marR="123825" marT="57150" marB="57150" anchor="ctr"/>
                </a:tc>
                <a:tc>
                  <a:txBody>
                    <a:bodyPr/>
                    <a:lstStyle/>
                    <a:p>
                      <a:r>
                        <a:rPr lang="en-US" sz="1400"/>
                        <a:t>--</a:t>
                      </a:r>
                    </a:p>
                  </a:txBody>
                  <a:tcPr marL="123825" marR="123825" marT="57150" marB="57150" anchor="ctr"/>
                </a:tc>
                <a:tc>
                  <a:txBody>
                    <a:bodyPr/>
                    <a:lstStyle/>
                    <a:p>
                      <a:r>
                        <a:rPr lang="en-US" sz="1400" dirty="0"/>
                        <a:t>--</a:t>
                      </a:r>
                    </a:p>
                  </a:txBody>
                  <a:tcPr marL="123825" marR="123825" marT="57150" marB="57150" anchor="ctr"/>
                </a:tc>
              </a:tr>
              <a:tr h="196512">
                <a:tc rowSpan="4">
                  <a:txBody>
                    <a:bodyPr/>
                    <a:lstStyle/>
                    <a:p>
                      <a:endParaRPr lang="en-US"/>
                    </a:p>
                  </a:txBody>
                  <a:tcPr/>
                </a:tc>
                <a:tc>
                  <a:txBody>
                    <a:bodyPr/>
                    <a:lstStyle/>
                    <a:p>
                      <a:endParaRPr lang="en-US"/>
                    </a:p>
                  </a:txBody>
                  <a:tcPr marL="9358" marR="9358" marT="9358" marB="0" anchor="b"/>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358" marR="9358" marT="935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358" marR="9358" marT="9358" marB="0"/>
                </a:tc>
              </a:tr>
              <a:tr h="196512">
                <a:tc vMerge="1">
                  <a:txBody>
                    <a:bodyPr/>
                    <a:lstStyle/>
                    <a:p>
                      <a:endParaRPr lang="en-US"/>
                    </a:p>
                  </a:txBody>
                  <a:tcPr/>
                </a:tc>
                <a:tc>
                  <a:txBody>
                    <a:bodyPr/>
                    <a:lstStyle/>
                    <a:p>
                      <a:endParaRPr lang="en-US"/>
                    </a:p>
                  </a:txBody>
                  <a:tcPr marL="9358" marR="9358" marT="9358" marB="0" anchor="b"/>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358" marR="9358" marT="935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358" marR="9358" marT="9358" marB="0"/>
                </a:tc>
              </a:tr>
              <a:tr h="196512">
                <a:tc vMerge="1">
                  <a:txBody>
                    <a:bodyPr/>
                    <a:lstStyle/>
                    <a:p>
                      <a:endParaRPr lang="en-US"/>
                    </a:p>
                  </a:txBody>
                  <a:tcPr/>
                </a:tc>
                <a:tc>
                  <a:txBody>
                    <a:bodyPr/>
                    <a:lstStyle/>
                    <a:p>
                      <a:endParaRPr lang="en-US"/>
                    </a:p>
                  </a:txBody>
                  <a:tcPr marL="9358" marR="9358" marT="9358" marB="0" anchor="b"/>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358" marR="9358" marT="935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358" marR="9358" marT="9358" marB="0"/>
                </a:tc>
              </a:tr>
              <a:tr h="196512">
                <a:tc vMerge="1">
                  <a:txBody>
                    <a:bodyPr/>
                    <a:lstStyle/>
                    <a:p>
                      <a:endParaRPr lang="en-US"/>
                    </a:p>
                  </a:txBody>
                  <a:tcPr/>
                </a:tc>
                <a:tc>
                  <a:txBody>
                    <a:bodyPr/>
                    <a:lstStyle/>
                    <a:p>
                      <a:endParaRPr lang="en-US" dirty="0"/>
                    </a:p>
                  </a:txBody>
                  <a:tcPr marL="9358" marR="9358" marT="9358" marB="0" anchor="b"/>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358" marR="9358" marT="935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358" marR="9358" marT="9358" marB="0"/>
                </a:tc>
              </a:tr>
            </a:tbl>
          </a:graphicData>
        </a:graphic>
      </p:graphicFrame>
      <p:pic>
        <p:nvPicPr>
          <p:cNvPr id="5" name="Picture 4"/>
          <p:cNvPicPr>
            <a:picLocks noChangeAspect="1"/>
          </p:cNvPicPr>
          <p:nvPr/>
        </p:nvPicPr>
        <p:blipFill>
          <a:blip r:embed="rId2"/>
          <a:stretch>
            <a:fillRect/>
          </a:stretch>
        </p:blipFill>
        <p:spPr>
          <a:xfrm>
            <a:off x="2490675" y="22034"/>
            <a:ext cx="7347389" cy="974055"/>
          </a:xfrm>
          <a:prstGeom prst="rect">
            <a:avLst/>
          </a:prstGeom>
          <a:noFill/>
          <a:ln w="9525">
            <a:noFill/>
          </a:ln>
        </p:spPr>
      </p:pic>
    </p:spTree>
    <p:extLst>
      <p:ext uri="{BB962C8B-B14F-4D97-AF65-F5344CB8AC3E}">
        <p14:creationId xmlns="" xmlns:p14="http://schemas.microsoft.com/office/powerpoint/2010/main" val="2178735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535" y="1014923"/>
            <a:ext cx="10515600" cy="908490"/>
          </a:xfrm>
        </p:spPr>
        <p:txBody>
          <a:bodyPr/>
          <a:lstStyle/>
          <a:p>
            <a:pPr algn="ctr"/>
            <a:r>
              <a:rPr lang="en-US" b="1" dirty="0" smtClean="0">
                <a:solidFill>
                  <a:srgbClr val="7030A0"/>
                </a:solidFill>
              </a:rPr>
              <a:t>Sub-function Interaction Details</a:t>
            </a:r>
            <a:endParaRPr lang="en-US" b="1" dirty="0">
              <a:solidFill>
                <a:srgbClr val="7030A0"/>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2729181938"/>
              </p:ext>
            </p:extLst>
          </p:nvPr>
        </p:nvGraphicFramePr>
        <p:xfrm>
          <a:off x="1952838" y="2394192"/>
          <a:ext cx="2146300" cy="1344930"/>
        </p:xfrm>
        <a:graphic>
          <a:graphicData uri="http://schemas.openxmlformats.org/drawingml/2006/table">
            <a:tbl>
              <a:tblPr>
                <a:tableStyleId>{5C22544A-7EE6-4342-B048-85BDC9FD1C3A}</a:tableStyleId>
              </a:tblPr>
              <a:tblGrid>
                <a:gridCol w="963450"/>
                <a:gridCol w="1182850"/>
              </a:tblGrid>
              <a:tr h="200025">
                <a:tc gridSpan="2">
                  <a:txBody>
                    <a:bodyPr/>
                    <a:lstStyle/>
                    <a:p>
                      <a:pPr algn="ctr" fontAlgn="b"/>
                      <a:r>
                        <a:rPr lang="en-US" sz="1100" b="1" u="none" strike="noStrike" dirty="0" smtClean="0">
                          <a:effectLst/>
                        </a:rPr>
                        <a:t>Subsystem </a:t>
                      </a:r>
                      <a:r>
                        <a:rPr lang="en-US" sz="1100" b="1" u="none" strike="noStrike" dirty="0">
                          <a:effectLst/>
                        </a:rPr>
                        <a:t>List</a:t>
                      </a:r>
                      <a:r>
                        <a:rPr lang="en-US" sz="1100" u="none" strike="noStrike" dirty="0">
                          <a:effectLst/>
                        </a:rPr>
                        <a:t/>
                      </a:r>
                      <a:br>
                        <a:rPr lang="en-US" sz="1100" u="none" strike="noStrike" dirty="0">
                          <a:effectLst/>
                        </a:rPr>
                      </a:br>
                      <a:endParaRPr lang="en-US" sz="1100" b="1" i="0" u="none" strike="noStrike" dirty="0">
                        <a:solidFill>
                          <a:srgbClr val="000000"/>
                        </a:solidFill>
                        <a:effectLst/>
                        <a:latin typeface="Arial" panose="020B0604020202020204" pitchFamily="34" charset="0"/>
                      </a:endParaRPr>
                    </a:p>
                  </a:txBody>
                  <a:tcPr marL="9525" marR="9525" marT="9525" marB="0" anchor="b"/>
                </a:tc>
                <a:tc hMerge="1">
                  <a:txBody>
                    <a:bodyPr/>
                    <a:lstStyle/>
                    <a:p>
                      <a:endParaRPr lang="en-US"/>
                    </a:p>
                  </a:txBody>
                  <a:tcPr/>
                </a:tc>
              </a:tr>
              <a:tr h="200025">
                <a:tc>
                  <a:txBody>
                    <a:bodyPr/>
                    <a:lstStyle/>
                    <a:p>
                      <a:pPr algn="ctr" fontAlgn="b"/>
                      <a:r>
                        <a:rPr lang="en-US" sz="1000" b="1" u="none" strike="noStrike" dirty="0">
                          <a:effectLst/>
                        </a:rPr>
                        <a:t>SL. No.</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b="1" u="none" strike="noStrike" dirty="0">
                          <a:effectLst/>
                        </a:rPr>
                        <a:t>Subsystem</a:t>
                      </a:r>
                      <a:endParaRPr lang="en-US" sz="1000" b="1"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r>
                        <a:rPr lang="en-US" sz="1000" b="1" u="none" strike="noStrike" dirty="0">
                          <a:effectLst/>
                        </a:rPr>
                        <a:t>1</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CLEANING MATERIAL</a:t>
                      </a:r>
                      <a:endParaRPr lang="en-US" sz="1000" b="0"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r>
                        <a:rPr lang="en-US" sz="1000" b="1" u="none" strike="noStrike" dirty="0">
                          <a:effectLst/>
                        </a:rPr>
                        <a:t>2</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COMPONENTS</a:t>
                      </a:r>
                      <a:endParaRPr lang="en-US" sz="1000" b="0"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r>
                        <a:rPr lang="en-US" sz="1000" b="1" u="none" strike="noStrike" dirty="0">
                          <a:effectLst/>
                        </a:rPr>
                        <a:t>3</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INDICATION</a:t>
                      </a:r>
                      <a:endParaRPr lang="en-US" sz="1000" b="0"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r>
                        <a:rPr lang="en-US" sz="1000" b="1" u="none" strike="noStrike" dirty="0">
                          <a:effectLst/>
                        </a:rPr>
                        <a:t>4</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MECHANISM</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220686444"/>
              </p:ext>
            </p:extLst>
          </p:nvPr>
        </p:nvGraphicFramePr>
        <p:xfrm>
          <a:off x="5287025" y="1967333"/>
          <a:ext cx="4152136" cy="1210329"/>
        </p:xfrm>
        <a:graphic>
          <a:graphicData uri="http://schemas.openxmlformats.org/drawingml/2006/table">
            <a:tbl>
              <a:tblPr>
                <a:tableStyleId>{5C22544A-7EE6-4342-B048-85BDC9FD1C3A}</a:tableStyleId>
              </a:tblPr>
              <a:tblGrid>
                <a:gridCol w="1038034"/>
                <a:gridCol w="1038034"/>
                <a:gridCol w="1038034"/>
                <a:gridCol w="1038034"/>
              </a:tblGrid>
              <a:tr h="278348">
                <a:tc>
                  <a:txBody>
                    <a:bodyPr/>
                    <a:lstStyle/>
                    <a:p>
                      <a:pPr algn="l" fontAlgn="b"/>
                      <a:r>
                        <a:rPr lang="en-US" sz="1200" b="1" i="0" u="none" strike="noStrike" dirty="0" smtClean="0">
                          <a:solidFill>
                            <a:srgbClr val="FF0000"/>
                          </a:solidFill>
                          <a:effectLst/>
                          <a:latin typeface="Arial" panose="020B0604020202020204" pitchFamily="34" charset="0"/>
                        </a:rPr>
                        <a:t>CLEANING</a:t>
                      </a:r>
                      <a:r>
                        <a:rPr lang="en-US" sz="1200" b="1" i="0" u="none" strike="noStrike" baseline="0" dirty="0" smtClean="0">
                          <a:solidFill>
                            <a:srgbClr val="FF0000"/>
                          </a:solidFill>
                          <a:effectLst/>
                          <a:latin typeface="Arial" panose="020B0604020202020204" pitchFamily="34" charset="0"/>
                        </a:rPr>
                        <a:t> MATERIAL</a:t>
                      </a:r>
                      <a:endParaRPr lang="en-US" sz="1200" b="1" i="0" u="none" strike="noStrike" dirty="0">
                        <a:solidFill>
                          <a:srgbClr val="FF0000"/>
                        </a:solidFill>
                        <a:effectLst/>
                        <a:latin typeface="Arial" panose="020B0604020202020204" pitchFamily="34" charset="0"/>
                      </a:endParaRPr>
                    </a:p>
                  </a:txBody>
                  <a:tcPr marL="9525" marR="9525" marT="9525" marB="0" anchor="b"/>
                </a:tc>
                <a:tc>
                  <a:txBody>
                    <a:bodyPr/>
                    <a:lstStyle/>
                    <a:p>
                      <a:pPr algn="l" fontAlgn="b"/>
                      <a:r>
                        <a:rPr lang="en-US" sz="1050" b="1" i="0" u="none" strike="noStrike" dirty="0" smtClean="0">
                          <a:solidFill>
                            <a:srgbClr val="000000"/>
                          </a:solidFill>
                          <a:effectLst/>
                          <a:latin typeface="Arial" panose="020B0604020202020204" pitchFamily="34" charset="0"/>
                        </a:rPr>
                        <a:t>COMPONENTS</a:t>
                      </a:r>
                      <a:endParaRPr lang="en-US" sz="105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50" b="1" i="0" u="none" strike="noStrike" dirty="0" smtClean="0">
                          <a:solidFill>
                            <a:srgbClr val="000000"/>
                          </a:solidFill>
                          <a:effectLst/>
                          <a:latin typeface="Arial" panose="020B0604020202020204" pitchFamily="34" charset="0"/>
                        </a:rPr>
                        <a:t>INDICATION</a:t>
                      </a:r>
                      <a:endParaRPr lang="en-US" sz="105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50" b="1" i="0" u="none" strike="noStrike" dirty="0" smtClean="0">
                          <a:solidFill>
                            <a:srgbClr val="000000"/>
                          </a:solidFill>
                          <a:effectLst/>
                          <a:latin typeface="Arial" panose="020B0604020202020204" pitchFamily="34" charset="0"/>
                        </a:rPr>
                        <a:t>MECHANISM</a:t>
                      </a:r>
                      <a:endParaRPr lang="en-US" sz="1050" b="1" i="0" u="none" strike="noStrike" dirty="0">
                        <a:solidFill>
                          <a:srgbClr val="000000"/>
                        </a:solidFill>
                        <a:effectLst/>
                        <a:latin typeface="Arial" panose="020B0604020202020204" pitchFamily="34" charset="0"/>
                      </a:endParaRPr>
                    </a:p>
                  </a:txBody>
                  <a:tcPr marL="9525" marR="9525" marT="9525" marB="0" anchor="b"/>
                </a:tc>
              </a:tr>
              <a:tr h="278348">
                <a:tc>
                  <a:txBody>
                    <a:bodyPr/>
                    <a:lstStyle/>
                    <a:p>
                      <a:pPr algn="l" fontAlgn="b"/>
                      <a:r>
                        <a:rPr lang="en-US" sz="1000" b="1" u="none" strike="noStrike" dirty="0">
                          <a:effectLst/>
                        </a:rPr>
                        <a:t>Spatial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78348">
                <a:tc>
                  <a:txBody>
                    <a:bodyPr/>
                    <a:lstStyle/>
                    <a:p>
                      <a:pPr algn="l" fontAlgn="b"/>
                      <a:r>
                        <a:rPr lang="en-US" sz="1000" b="1" u="none" strike="noStrike" dirty="0">
                          <a:effectLst/>
                        </a:rPr>
                        <a:t>Data </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78348">
                <a:tc>
                  <a:txBody>
                    <a:bodyPr/>
                    <a:lstStyle/>
                    <a:p>
                      <a:pPr algn="l" fontAlgn="b"/>
                      <a:r>
                        <a:rPr lang="en-US" sz="1000" b="1" u="none" strike="noStrike" dirty="0">
                          <a:effectLst/>
                        </a:rPr>
                        <a:t>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4240703019"/>
              </p:ext>
            </p:extLst>
          </p:nvPr>
        </p:nvGraphicFramePr>
        <p:xfrm>
          <a:off x="5287025" y="3192041"/>
          <a:ext cx="4152136" cy="1025679"/>
        </p:xfrm>
        <a:graphic>
          <a:graphicData uri="http://schemas.openxmlformats.org/drawingml/2006/table">
            <a:tbl>
              <a:tblPr>
                <a:tableStyleId>{5C22544A-7EE6-4342-B048-85BDC9FD1C3A}</a:tableStyleId>
              </a:tblPr>
              <a:tblGrid>
                <a:gridCol w="1038034"/>
                <a:gridCol w="1038034"/>
                <a:gridCol w="1038034"/>
                <a:gridCol w="1038034"/>
              </a:tblGrid>
              <a:tr h="237118">
                <a:tc>
                  <a:txBody>
                    <a:bodyPr/>
                    <a:lstStyle/>
                    <a:p>
                      <a:pPr algn="l" fontAlgn="b"/>
                      <a:r>
                        <a:rPr lang="en-US" sz="1100" b="1" i="0" u="none" strike="noStrike" dirty="0" smtClean="0">
                          <a:solidFill>
                            <a:srgbClr val="FF0000"/>
                          </a:solidFill>
                          <a:effectLst/>
                          <a:latin typeface="Arial" panose="020B0604020202020204" pitchFamily="34" charset="0"/>
                        </a:rPr>
                        <a:t>COMPONENTS</a:t>
                      </a:r>
                      <a:endParaRPr lang="en-US" sz="1100" b="1" i="0" u="none" strike="noStrike" dirty="0">
                        <a:solidFill>
                          <a:srgbClr val="FF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CLEANING</a:t>
                      </a:r>
                      <a:r>
                        <a:rPr lang="en-US" sz="1000" b="1" i="0" u="none" strike="noStrike" baseline="0" dirty="0" smtClean="0">
                          <a:solidFill>
                            <a:srgbClr val="000000"/>
                          </a:solidFill>
                          <a:effectLst/>
                          <a:latin typeface="Arial" panose="020B0604020202020204" pitchFamily="34" charset="0"/>
                        </a:rPr>
                        <a:t> 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INDICATION</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MECHANISM</a:t>
                      </a:r>
                      <a:endParaRPr lang="en-US" sz="1000" b="1" i="0" u="none" strike="noStrike" dirty="0">
                        <a:solidFill>
                          <a:srgbClr val="000000"/>
                        </a:solidFill>
                        <a:effectLst/>
                        <a:latin typeface="Arial" panose="020B0604020202020204" pitchFamily="34" charset="0"/>
                      </a:endParaRPr>
                    </a:p>
                  </a:txBody>
                  <a:tcPr marL="9525" marR="9525" marT="9525" marB="0" anchor="b"/>
                </a:tc>
              </a:tr>
              <a:tr h="237118">
                <a:tc>
                  <a:txBody>
                    <a:bodyPr/>
                    <a:lstStyle/>
                    <a:p>
                      <a:pPr algn="l" fontAlgn="b"/>
                      <a:r>
                        <a:rPr lang="en-US" sz="1000" b="1" u="none" strike="noStrike" dirty="0">
                          <a:effectLst/>
                        </a:rPr>
                        <a:t>Spatial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37118">
                <a:tc>
                  <a:txBody>
                    <a:bodyPr/>
                    <a:lstStyle/>
                    <a:p>
                      <a:pPr algn="l" fontAlgn="b"/>
                      <a:r>
                        <a:rPr lang="en-US" sz="1000" b="1" u="none" strike="noStrike" dirty="0">
                          <a:effectLst/>
                        </a:rPr>
                        <a:t>Data </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r>
              <a:tr h="237118">
                <a:tc>
                  <a:txBody>
                    <a:bodyPr/>
                    <a:lstStyle/>
                    <a:p>
                      <a:pPr algn="l" fontAlgn="b"/>
                      <a:r>
                        <a:rPr lang="en-US" sz="1000" b="1" u="none" strike="noStrike" dirty="0">
                          <a:effectLst/>
                        </a:rPr>
                        <a:t>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630546799"/>
              </p:ext>
            </p:extLst>
          </p:nvPr>
        </p:nvGraphicFramePr>
        <p:xfrm>
          <a:off x="5287025" y="4265897"/>
          <a:ext cx="4152136" cy="972189"/>
        </p:xfrm>
        <a:graphic>
          <a:graphicData uri="http://schemas.openxmlformats.org/drawingml/2006/table">
            <a:tbl>
              <a:tblPr>
                <a:tableStyleId>{5C22544A-7EE6-4342-B048-85BDC9FD1C3A}</a:tableStyleId>
              </a:tblPr>
              <a:tblGrid>
                <a:gridCol w="1038034"/>
                <a:gridCol w="1038034"/>
                <a:gridCol w="1038034"/>
                <a:gridCol w="1038034"/>
              </a:tblGrid>
              <a:tr h="219288">
                <a:tc>
                  <a:txBody>
                    <a:bodyPr/>
                    <a:lstStyle/>
                    <a:p>
                      <a:pPr algn="l" fontAlgn="b"/>
                      <a:r>
                        <a:rPr lang="en-US" sz="1100" b="1" i="0" u="none" strike="noStrike" dirty="0" smtClean="0">
                          <a:solidFill>
                            <a:srgbClr val="FF0000"/>
                          </a:solidFill>
                          <a:effectLst/>
                          <a:latin typeface="Arial" panose="020B0604020202020204" pitchFamily="34" charset="0"/>
                        </a:rPr>
                        <a:t>INNDICATION</a:t>
                      </a:r>
                      <a:endParaRPr lang="en-US" sz="1100" b="1" i="0" u="none" strike="noStrike" dirty="0">
                        <a:solidFill>
                          <a:srgbClr val="FF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CLEANING</a:t>
                      </a:r>
                      <a:r>
                        <a:rPr lang="en-US" sz="1000" b="1" i="0" u="none" strike="noStrike" baseline="0" dirty="0" smtClean="0">
                          <a:solidFill>
                            <a:srgbClr val="000000"/>
                          </a:solidFill>
                          <a:effectLst/>
                          <a:latin typeface="Arial" panose="020B0604020202020204" pitchFamily="34" charset="0"/>
                        </a:rPr>
                        <a:t> 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COMPONENTS</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MECHANISM</a:t>
                      </a:r>
                      <a:endParaRPr lang="en-US" sz="1000" b="1" i="0" u="none" strike="noStrike" dirty="0">
                        <a:solidFill>
                          <a:srgbClr val="000000"/>
                        </a:solidFill>
                        <a:effectLst/>
                        <a:latin typeface="Arial" panose="020B0604020202020204" pitchFamily="34" charset="0"/>
                      </a:endParaRPr>
                    </a:p>
                  </a:txBody>
                  <a:tcPr marL="9525" marR="9525" marT="9525" marB="0" anchor="b"/>
                </a:tc>
              </a:tr>
              <a:tr h="219288">
                <a:tc>
                  <a:txBody>
                    <a:bodyPr/>
                    <a:lstStyle/>
                    <a:p>
                      <a:pPr algn="l" fontAlgn="b"/>
                      <a:r>
                        <a:rPr lang="en-US" sz="1000" b="1" u="none" strike="noStrike" dirty="0">
                          <a:effectLst/>
                        </a:rPr>
                        <a:t>Spatial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19288">
                <a:tc>
                  <a:txBody>
                    <a:bodyPr/>
                    <a:lstStyle/>
                    <a:p>
                      <a:pPr algn="l" fontAlgn="b"/>
                      <a:r>
                        <a:rPr lang="en-US" sz="1000" b="1" u="none" strike="noStrike" dirty="0">
                          <a:effectLst/>
                        </a:rPr>
                        <a:t>Data </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19288">
                <a:tc>
                  <a:txBody>
                    <a:bodyPr/>
                    <a:lstStyle/>
                    <a:p>
                      <a:pPr algn="l" fontAlgn="b"/>
                      <a:r>
                        <a:rPr lang="en-US" sz="1000" b="1" u="none" strike="noStrike" dirty="0">
                          <a:effectLst/>
                        </a:rPr>
                        <a:t>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3645390184"/>
              </p:ext>
            </p:extLst>
          </p:nvPr>
        </p:nvGraphicFramePr>
        <p:xfrm>
          <a:off x="5287025" y="5268433"/>
          <a:ext cx="4152136" cy="955662"/>
        </p:xfrm>
        <a:graphic>
          <a:graphicData uri="http://schemas.openxmlformats.org/drawingml/2006/table">
            <a:tbl>
              <a:tblPr>
                <a:tableStyleId>{5C22544A-7EE6-4342-B048-85BDC9FD1C3A}</a:tableStyleId>
              </a:tblPr>
              <a:tblGrid>
                <a:gridCol w="1038034"/>
                <a:gridCol w="1038034"/>
                <a:gridCol w="1038034"/>
                <a:gridCol w="1038034"/>
              </a:tblGrid>
              <a:tr h="213779">
                <a:tc>
                  <a:txBody>
                    <a:bodyPr/>
                    <a:lstStyle/>
                    <a:p>
                      <a:pPr algn="l" fontAlgn="b"/>
                      <a:r>
                        <a:rPr lang="en-US" sz="1100" b="1" i="0" u="none" strike="noStrike" dirty="0" smtClean="0">
                          <a:solidFill>
                            <a:srgbClr val="FF0000"/>
                          </a:solidFill>
                          <a:effectLst/>
                          <a:latin typeface="Arial" panose="020B0604020202020204" pitchFamily="34" charset="0"/>
                        </a:rPr>
                        <a:t>MECHANISM</a:t>
                      </a:r>
                      <a:endParaRPr lang="en-US" sz="1100" b="1" i="0" u="none" strike="noStrike" dirty="0">
                        <a:solidFill>
                          <a:srgbClr val="FF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CLEANING</a:t>
                      </a:r>
                      <a:r>
                        <a:rPr lang="en-US" sz="1000" b="1" i="0" u="none" strike="noStrike" baseline="0" dirty="0" smtClean="0">
                          <a:solidFill>
                            <a:srgbClr val="000000"/>
                          </a:solidFill>
                          <a:effectLst/>
                          <a:latin typeface="Arial" panose="020B0604020202020204" pitchFamily="34" charset="0"/>
                        </a:rPr>
                        <a:t> 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COMPONENTS</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b="1" i="0" u="none" strike="noStrike" dirty="0" smtClean="0">
                          <a:solidFill>
                            <a:srgbClr val="000000"/>
                          </a:solidFill>
                          <a:effectLst/>
                          <a:latin typeface="Arial" panose="020B0604020202020204" pitchFamily="34" charset="0"/>
                        </a:rPr>
                        <a:t>INDICATION</a:t>
                      </a:r>
                      <a:endParaRPr lang="en-US" sz="1000" b="1" i="0" u="none" strike="noStrike" dirty="0">
                        <a:solidFill>
                          <a:srgbClr val="000000"/>
                        </a:solidFill>
                        <a:effectLst/>
                        <a:latin typeface="Arial" panose="020B0604020202020204" pitchFamily="34" charset="0"/>
                      </a:endParaRPr>
                    </a:p>
                  </a:txBody>
                  <a:tcPr marL="9525" marR="9525" marT="9525" marB="0" anchor="b"/>
                </a:tc>
              </a:tr>
              <a:tr h="213779">
                <a:tc>
                  <a:txBody>
                    <a:bodyPr/>
                    <a:lstStyle/>
                    <a:p>
                      <a:pPr algn="l" fontAlgn="b"/>
                      <a:r>
                        <a:rPr lang="en-US" sz="1000" b="1" u="none" strike="noStrike" dirty="0">
                          <a:effectLst/>
                        </a:rPr>
                        <a:t>Spatial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13779">
                <a:tc>
                  <a:txBody>
                    <a:bodyPr/>
                    <a:lstStyle/>
                    <a:p>
                      <a:pPr algn="l" fontAlgn="b"/>
                      <a:r>
                        <a:rPr lang="en-US" sz="1000" b="1" u="none" strike="noStrike" dirty="0">
                          <a:effectLst/>
                        </a:rPr>
                        <a:t>Data </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13779">
                <a:tc>
                  <a:txBody>
                    <a:bodyPr/>
                    <a:lstStyle/>
                    <a:p>
                      <a:pPr algn="l" fontAlgn="b"/>
                      <a:r>
                        <a:rPr lang="en-US" sz="1000" b="1" u="none" strike="noStrike" dirty="0">
                          <a:effectLst/>
                        </a:rPr>
                        <a:t>Material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pic>
        <p:nvPicPr>
          <p:cNvPr id="10" name="Picture 9"/>
          <p:cNvPicPr>
            <a:picLocks noChangeAspect="1"/>
          </p:cNvPicPr>
          <p:nvPr/>
        </p:nvPicPr>
        <p:blipFill>
          <a:blip r:embed="rId2"/>
          <a:stretch>
            <a:fillRect/>
          </a:stretch>
        </p:blipFill>
        <p:spPr>
          <a:xfrm>
            <a:off x="2454573" y="0"/>
            <a:ext cx="7347389" cy="974055"/>
          </a:xfrm>
          <a:prstGeom prst="rect">
            <a:avLst/>
          </a:prstGeom>
          <a:noFill/>
          <a:ln w="9525">
            <a:noFill/>
          </a:ln>
        </p:spPr>
      </p:pic>
    </p:spTree>
    <p:extLst>
      <p:ext uri="{BB962C8B-B14F-4D97-AF65-F5344CB8AC3E}">
        <p14:creationId xmlns="" xmlns:p14="http://schemas.microsoft.com/office/powerpoint/2010/main" val="202935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6" y="859315"/>
            <a:ext cx="10515600" cy="732221"/>
          </a:xfrm>
        </p:spPr>
        <p:txBody>
          <a:bodyPr/>
          <a:lstStyle/>
          <a:p>
            <a:pPr algn="ctr"/>
            <a:r>
              <a:rPr lang="en-US" b="1" dirty="0" smtClean="0">
                <a:solidFill>
                  <a:srgbClr val="7030A0"/>
                </a:solidFill>
                <a:latin typeface="+mn-lt"/>
              </a:rPr>
              <a:t>Client – Designer Interaction</a:t>
            </a:r>
            <a:endParaRPr lang="en-US" b="1" dirty="0">
              <a:solidFill>
                <a:srgbClr val="7030A0"/>
              </a:solidFill>
              <a:latin typeface="+mn-lt"/>
            </a:endParaRPr>
          </a:p>
        </p:txBody>
      </p:sp>
      <p:graphicFrame>
        <p:nvGraphicFramePr>
          <p:cNvPr id="4" name="Table 3"/>
          <p:cNvGraphicFramePr>
            <a:graphicFrameLocks noGrp="1"/>
          </p:cNvGraphicFramePr>
          <p:nvPr>
            <p:extLst>
              <p:ext uri="{D42A27DB-BD31-4B8C-83A1-F6EECF244321}">
                <p14:modId xmlns="" xmlns:p14="http://schemas.microsoft.com/office/powerpoint/2010/main" val="4268483390"/>
              </p:ext>
            </p:extLst>
          </p:nvPr>
        </p:nvGraphicFramePr>
        <p:xfrm>
          <a:off x="2550788" y="1591536"/>
          <a:ext cx="7287276" cy="5623063"/>
        </p:xfrm>
        <a:graphic>
          <a:graphicData uri="http://schemas.openxmlformats.org/drawingml/2006/table">
            <a:tbl>
              <a:tblPr>
                <a:tableStyleId>{5C22544A-7EE6-4342-B048-85BDC9FD1C3A}</a:tableStyleId>
              </a:tblPr>
              <a:tblGrid>
                <a:gridCol w="434783"/>
                <a:gridCol w="2543032"/>
                <a:gridCol w="1710397"/>
                <a:gridCol w="685800"/>
                <a:gridCol w="644099"/>
                <a:gridCol w="1269165"/>
              </a:tblGrid>
              <a:tr h="225788">
                <a:tc>
                  <a:txBody>
                    <a:bodyPr/>
                    <a:lstStyle/>
                    <a:p>
                      <a:pPr algn="l" fontAlgn="b"/>
                      <a:r>
                        <a:rPr lang="en-US" sz="1100" b="1" u="none" strike="noStrike" dirty="0">
                          <a:effectLst/>
                        </a:rPr>
                        <a:t> </a:t>
                      </a:r>
                      <a:r>
                        <a:rPr lang="en-US" sz="1100" b="1" u="none" strike="noStrike" dirty="0" smtClean="0">
                          <a:effectLst/>
                        </a:rPr>
                        <a:t>Sl. No.</a:t>
                      </a:r>
                      <a:endParaRPr lang="en-US" sz="11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400" b="1" u="none" strike="noStrike" dirty="0">
                          <a:effectLst/>
                        </a:rPr>
                        <a:t>Questions</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400" b="1" u="none" strike="noStrike" dirty="0">
                          <a:effectLst/>
                        </a:rPr>
                        <a:t>Answers</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100" b="1" u="none" strike="noStrike" dirty="0">
                          <a:effectLst/>
                        </a:rPr>
                        <a:t>Objective</a:t>
                      </a:r>
                      <a:endParaRPr lang="en-US" sz="11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100" b="1" u="none" strike="noStrike" dirty="0">
                          <a:effectLst/>
                        </a:rPr>
                        <a:t>Function</a:t>
                      </a:r>
                      <a:endParaRPr lang="en-US" sz="11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100" b="1" u="none" strike="noStrike" dirty="0">
                          <a:effectLst/>
                        </a:rPr>
                        <a:t>Constraint</a:t>
                      </a:r>
                      <a:endParaRPr lang="en-US" sz="1100" b="1" i="0" u="none" strike="noStrike" dirty="0">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A </a:t>
                      </a:r>
                      <a:r>
                        <a:rPr lang="en-US" sz="1000" u="none" strike="noStrike" baseline="0" dirty="0" smtClean="0">
                          <a:effectLst/>
                        </a:rPr>
                        <a:t>BRUSH?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2</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IT TO BE REMOTE CONTROL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b="0" i="0" kern="1200" dirty="0" smtClean="0">
                          <a:solidFill>
                            <a:schemeClr val="dk1"/>
                          </a:solidFill>
                          <a:latin typeface="+mn-lt"/>
                          <a:ea typeface="+mn-ea"/>
                          <a:cs typeface="+mn-cs"/>
                        </a:rPr>
                        <a:t>YES IT INCLUDE TO OPERATE MACHINE FROM DISTANCE</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3</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ANY CLEANING SCHEDULE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smtClean="0">
                          <a:effectLst/>
                        </a:rPr>
                        <a:t>YES</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4</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b="0" i="0" kern="1200" dirty="0" smtClean="0">
                          <a:solidFill>
                            <a:schemeClr val="dk1"/>
                          </a:solidFill>
                          <a:latin typeface="+mn-lt"/>
                          <a:ea typeface="+mn-ea"/>
                          <a:cs typeface="+mn-cs"/>
                        </a:rPr>
                        <a:t>DO YOU PREFER BODY TO BE OF ANY MATERIAL?</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 , PLASTIC OR WOOD</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5</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IT  TO BE PORTABLE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500" u="none" strike="noStrike" dirty="0">
                          <a:effectLst/>
                        </a:rPr>
                        <a:t> </a:t>
                      </a:r>
                      <a:r>
                        <a:rPr lang="en-US" sz="1050" b="0" i="0" kern="1200" dirty="0" smtClean="0">
                          <a:solidFill>
                            <a:schemeClr val="dk1"/>
                          </a:solidFill>
                          <a:latin typeface="+mn-lt"/>
                          <a:ea typeface="+mn-ea"/>
                          <a:cs typeface="+mn-cs"/>
                        </a:rPr>
                        <a:t>IT WILL DEPENDS ON YOUR SPECIFIC REQUIREMENTS</a:t>
                      </a:r>
                      <a:endParaRPr lang="en-US" sz="5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smtClean="0">
                          <a:effectLst/>
                        </a:rPr>
                        <a:t>YES</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6</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ANY NOTIFICATION SYSTEM?</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309472">
                <a:tc>
                  <a:txBody>
                    <a:bodyPr/>
                    <a:lstStyle/>
                    <a:p>
                      <a:pPr algn="l" fontAlgn="b"/>
                      <a:r>
                        <a:rPr lang="en-US" sz="1000" u="none" strike="noStrike" dirty="0">
                          <a:effectLst/>
                        </a:rPr>
                        <a:t> </a:t>
                      </a:r>
                      <a:r>
                        <a:rPr lang="en-US" sz="1000" u="none" strike="noStrike" dirty="0" smtClean="0">
                          <a:effectLst/>
                        </a:rPr>
                        <a:t>7</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b="0" i="0" kern="1200" dirty="0" smtClean="0">
                          <a:solidFill>
                            <a:schemeClr val="dk1"/>
                          </a:solidFill>
                          <a:latin typeface="+mn-lt"/>
                          <a:ea typeface="+mn-ea"/>
                          <a:cs typeface="+mn-cs"/>
                        </a:rPr>
                        <a:t>THE LIMIT FOR PRODUCT?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baseline="0" dirty="0" smtClean="0">
                          <a:effectLst/>
                        </a:rPr>
                        <a:t> 60 DAYS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r>
              <a:tr h="295275">
                <a:tc>
                  <a:txBody>
                    <a:bodyPr/>
                    <a:lstStyle/>
                    <a:p>
                      <a:pPr algn="l" fontAlgn="b"/>
                      <a:r>
                        <a:rPr lang="en-US" sz="1000" u="none" strike="noStrike" dirty="0">
                          <a:effectLst/>
                        </a:rPr>
                        <a:t> </a:t>
                      </a:r>
                      <a:r>
                        <a:rPr lang="en-US" sz="1000" u="none" strike="noStrike" dirty="0" smtClean="0">
                          <a:effectLst/>
                        </a:rPr>
                        <a:t>8</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r>
                        <a:rPr lang="en-US" sz="1000" dirty="0"/>
                        <a:t>DO YOU NEED ANY INDICATIONS WHILE MACHINE GOES ON\OFF?</a:t>
                      </a:r>
                    </a:p>
                  </a:txBody>
                  <a:tcPr marL="123825" marR="123825" marT="57150" marB="57150" anchor="ctr"/>
                </a:tc>
                <a:tc>
                  <a:txBody>
                    <a:bodyPr/>
                    <a:lstStyle/>
                    <a:p>
                      <a:r>
                        <a:rPr lang="en-US" sz="1000" b="0" i="0" kern="1200" dirty="0" smtClean="0">
                          <a:solidFill>
                            <a:schemeClr val="dk1"/>
                          </a:solidFill>
                          <a:latin typeface="+mn-lt"/>
                          <a:ea typeface="+mn-ea"/>
                          <a:cs typeface="+mn-cs"/>
                        </a:rPr>
                        <a:t>YES,LIGHT OR SOUND</a:t>
                      </a:r>
                      <a:endParaRPr lang="en-US" sz="1000" dirty="0"/>
                    </a:p>
                  </a:txBody>
                  <a:tcPr marL="9525" marR="9525" marT="9525" marB="0" anchor="b"/>
                </a:tc>
                <a:tc>
                  <a:txBody>
                    <a:bodyPr/>
                    <a:lstStyle/>
                    <a:p>
                      <a:endParaRPr lang="en-US" dirty="0"/>
                    </a:p>
                  </a:txBody>
                  <a:tcPr marL="9525" marR="9525" marT="9525" marB="0" anchor="b"/>
                </a:tc>
                <a:tc>
                  <a:txBody>
                    <a:bodyPr/>
                    <a:lstStyle/>
                    <a:p>
                      <a:r>
                        <a:rPr lang="en-US" sz="1000" dirty="0" smtClean="0"/>
                        <a:t>YES</a:t>
                      </a:r>
                      <a:endParaRPr lang="en-US" sz="1000" dirty="0"/>
                    </a:p>
                  </a:txBody>
                  <a:tcPr marL="9525" marR="9525" marT="9525" marB="0" anchor="b"/>
                </a:tc>
                <a:tc>
                  <a:txBody>
                    <a:bodyPr/>
                    <a:lstStyle/>
                    <a:p>
                      <a:endParaRPr lang="en-US"/>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9</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r>
                        <a:rPr lang="en-US" sz="1000" dirty="0" smtClean="0"/>
                        <a:t>MODE OF CONTROL</a:t>
                      </a:r>
                      <a:endParaRPr lang="en-US" sz="1000" dirty="0"/>
                    </a:p>
                  </a:txBody>
                  <a:tcPr marL="9525" marR="9525" marT="9525" marB="0" anchor="b"/>
                </a:tc>
                <a:tc>
                  <a:txBody>
                    <a:bodyPr/>
                    <a:lstStyle/>
                    <a:p>
                      <a:r>
                        <a:rPr lang="en-US" sz="1000" dirty="0" smtClean="0"/>
                        <a:t>SWITCH\BUTTONS</a:t>
                      </a:r>
                      <a:endParaRPr lang="en-US" sz="1000" dirty="0"/>
                    </a:p>
                  </a:txBody>
                  <a:tcPr marL="9525" marR="9525" marT="9525" marB="0" anchor="b"/>
                </a:tc>
                <a:tc>
                  <a:txBody>
                    <a:bodyPr/>
                    <a:lstStyle/>
                    <a:p>
                      <a:endParaRPr lang="en-US" dirty="0"/>
                    </a:p>
                  </a:txBody>
                  <a:tcPr marL="9525" marR="9525" marT="9525" marB="0" anchor="b"/>
                </a:tc>
                <a:tc>
                  <a:txBody>
                    <a:bodyPr/>
                    <a:lstStyle/>
                    <a:p>
                      <a:endParaRPr lang="en-US"/>
                    </a:p>
                  </a:txBody>
                  <a:tcPr marL="9525" marR="9525" marT="9525" marB="0" anchor="b"/>
                </a:tc>
                <a:tc>
                  <a:txBody>
                    <a:bodyPr/>
                    <a:lstStyle/>
                    <a:p>
                      <a:endParaRPr lang="en-US" dirty="0"/>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10</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ANY SAFETY MEASURES GUIDES IN SYSTEM?</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b="0" i="0" kern="1200" dirty="0" smtClean="0">
                          <a:solidFill>
                            <a:schemeClr val="dk1"/>
                          </a:solidFill>
                          <a:latin typeface="+mn-lt"/>
                          <a:ea typeface="+mn-ea"/>
                          <a:cs typeface="+mn-cs"/>
                        </a:rPr>
                        <a:t>SOME SAFETY STICKERS ON IT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11</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ANY POWER SAVING SYSTEM IN IT?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 , TO  SAVE  CURRENT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12</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PREFER ANY OTHER CLEANING MATERIAL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13</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DO YOU NEED ANY SCREEN DISPLAY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smtClean="0">
                          <a:effectLst/>
                        </a:rPr>
                        <a:t>YES</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14</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WHAT SHOULD BE THE DIMENSIONS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2^2^2</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dirty="0">
                          <a:effectLst/>
                        </a:rPr>
                        <a:t> </a:t>
                      </a:r>
                      <a:r>
                        <a:rPr lang="en-US" sz="1000" u="none" strike="noStrike" dirty="0" smtClean="0">
                          <a:effectLst/>
                        </a:rPr>
                        <a:t>15</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WHAT SHOULD BE THE  COST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3000</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YES</a:t>
                      </a:r>
                      <a:endParaRPr lang="en-US" sz="1000" b="0" i="0" u="none" strike="noStrike" dirty="0">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257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pic>
        <p:nvPicPr>
          <p:cNvPr id="5" name="Picture 4"/>
          <p:cNvPicPr>
            <a:picLocks noChangeAspect="1"/>
          </p:cNvPicPr>
          <p:nvPr/>
        </p:nvPicPr>
        <p:blipFill>
          <a:blip r:embed="rId2"/>
          <a:stretch>
            <a:fillRect/>
          </a:stretch>
        </p:blipFill>
        <p:spPr>
          <a:xfrm>
            <a:off x="2490675" y="0"/>
            <a:ext cx="7347389" cy="974055"/>
          </a:xfrm>
          <a:prstGeom prst="rect">
            <a:avLst/>
          </a:prstGeom>
          <a:noFill/>
          <a:ln w="9525">
            <a:noFill/>
          </a:ln>
        </p:spPr>
      </p:pic>
    </p:spTree>
    <p:extLst>
      <p:ext uri="{BB962C8B-B14F-4D97-AF65-F5344CB8AC3E}">
        <p14:creationId xmlns="" xmlns:p14="http://schemas.microsoft.com/office/powerpoint/2010/main" val="252443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0"/>
            <a:ext cx="10515600" cy="694063"/>
          </a:xfrm>
        </p:spPr>
        <p:txBody>
          <a:bodyPr>
            <a:normAutofit fontScale="90000"/>
          </a:bodyPr>
          <a:lstStyle/>
          <a:p>
            <a:pPr algn="ctr"/>
            <a:r>
              <a:rPr lang="en-US" b="1" dirty="0">
                <a:solidFill>
                  <a:srgbClr val="7030A0"/>
                </a:solidFill>
                <a:latin typeface="+mn-lt"/>
              </a:rPr>
              <a:t>Problem Definition</a:t>
            </a:r>
            <a:r>
              <a:rPr lang="en-US" b="1" dirty="0" smtClean="0">
                <a:solidFill>
                  <a:srgbClr val="7030A0"/>
                </a:solidFill>
                <a:latin typeface="+mn-lt"/>
              </a:rPr>
              <a:t> 1.1</a:t>
            </a:r>
            <a:endParaRPr lang="en-US" b="1" dirty="0">
              <a:solidFill>
                <a:srgbClr val="7030A0"/>
              </a:solidFill>
              <a:latin typeface="+mn-lt"/>
            </a:endParaRPr>
          </a:p>
        </p:txBody>
      </p:sp>
      <p:sp>
        <p:nvSpPr>
          <p:cNvPr id="3" name="Content Placeholder 2"/>
          <p:cNvSpPr>
            <a:spLocks noGrp="1"/>
          </p:cNvSpPr>
          <p:nvPr>
            <p:ph idx="1"/>
          </p:nvPr>
        </p:nvSpPr>
        <p:spPr>
          <a:xfrm>
            <a:off x="838200" y="2310367"/>
            <a:ext cx="10515600" cy="4351338"/>
          </a:xfrm>
        </p:spPr>
        <p:txBody>
          <a:bodyPr/>
          <a:lstStyle/>
          <a:p>
            <a:r>
              <a:rPr lang="en-US" dirty="0" smtClean="0">
                <a:latin typeface="Bahnschrift SemiBold Condensed" pitchFamily="34" charset="0"/>
              </a:rPr>
              <a:t>THIS  MACHINE  WORKS  ON  SCHEDULE  WHICH  REDUCES  WORK ,  IT IS    REMOTE  CONTROL  WHERE  WE  CAN  TURN  IT  ON\OFF  ON  OUR OWN  IT  IS  DOES  NOT  NEED    WATEERSPRAY  IN  IT  </a:t>
            </a:r>
            <a:r>
              <a:rPr lang="en-US" dirty="0" err="1" smtClean="0">
                <a:latin typeface="Bahnschrift SemiBold Condensed" pitchFamily="34" charset="0"/>
              </a:rPr>
              <a:t>IT</a:t>
            </a:r>
            <a:r>
              <a:rPr lang="en-US" dirty="0" smtClean="0">
                <a:latin typeface="Bahnschrift SemiBold Condensed" pitchFamily="34" charset="0"/>
              </a:rPr>
              <a:t>  CAN  WASH  THE  PANEL  CLEANLY   BY  THE  BRUSH  IT  IS  PORTABLE  WHERE  WE CAN  SHIFT  IT  FROM  ONE  SOLAR PANEL  TO  ANOTHER  WHERE  IT  HAS   DIMENSION   OF   2^2^2  AND  LIGHT  WEIGHT BODY   WHICH CAN   COST  UPTO   3000</a:t>
            </a:r>
            <a:endParaRPr lang="en-US" i="1" dirty="0">
              <a:latin typeface="Bahnschrift SemiBold Condensed" pitchFamily="34" charset="0"/>
            </a:endParaRPr>
          </a:p>
        </p:txBody>
      </p:sp>
      <p:pic>
        <p:nvPicPr>
          <p:cNvPr id="4" name="Picture 3"/>
          <p:cNvPicPr>
            <a:picLocks noChangeAspect="1"/>
          </p:cNvPicPr>
          <p:nvPr/>
        </p:nvPicPr>
        <p:blipFill>
          <a:blip r:embed="rId2"/>
          <a:stretch>
            <a:fillRect/>
          </a:stretch>
        </p:blipFill>
        <p:spPr>
          <a:xfrm>
            <a:off x="2422305" y="75721"/>
            <a:ext cx="7347389" cy="974055"/>
          </a:xfrm>
          <a:prstGeom prst="rect">
            <a:avLst/>
          </a:prstGeom>
          <a:noFill/>
          <a:ln w="9525">
            <a:noFill/>
          </a:ln>
        </p:spPr>
      </p:pic>
    </p:spTree>
    <p:extLst>
      <p:ext uri="{BB962C8B-B14F-4D97-AF65-F5344CB8AC3E}">
        <p14:creationId xmlns="" xmlns:p14="http://schemas.microsoft.com/office/powerpoint/2010/main" val="287440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318" y="1002535"/>
            <a:ext cx="10515600" cy="1128828"/>
          </a:xfrm>
        </p:spPr>
        <p:txBody>
          <a:bodyPr/>
          <a:lstStyle/>
          <a:p>
            <a:pPr algn="ctr"/>
            <a:r>
              <a:rPr lang="en-US" b="1" dirty="0" smtClean="0">
                <a:solidFill>
                  <a:srgbClr val="7030A0"/>
                </a:solidFill>
              </a:rPr>
              <a:t>Identification of Functions</a:t>
            </a:r>
            <a:endParaRPr lang="en-US" b="1" dirty="0">
              <a:solidFill>
                <a:srgbClr val="7030A0"/>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1485365779"/>
              </p:ext>
            </p:extLst>
          </p:nvPr>
        </p:nvGraphicFramePr>
        <p:xfrm>
          <a:off x="2570680" y="1879063"/>
          <a:ext cx="7543992" cy="5583555"/>
        </p:xfrm>
        <a:graphic>
          <a:graphicData uri="http://schemas.openxmlformats.org/drawingml/2006/table">
            <a:tbl>
              <a:tblPr>
                <a:tableStyleId>{5C22544A-7EE6-4342-B048-85BDC9FD1C3A}</a:tableStyleId>
              </a:tblPr>
              <a:tblGrid>
                <a:gridCol w="1108446"/>
                <a:gridCol w="2964362"/>
                <a:gridCol w="3471184"/>
              </a:tblGrid>
              <a:tr h="171570">
                <a:tc>
                  <a:txBody>
                    <a:bodyPr/>
                    <a:lstStyle/>
                    <a:p>
                      <a:pPr algn="ctr" fontAlgn="b"/>
                      <a:r>
                        <a:rPr lang="en-US" sz="1200" b="1" u="none" strike="noStrike" dirty="0">
                          <a:effectLst/>
                        </a:rPr>
                        <a:t>Team </a:t>
                      </a:r>
                      <a:r>
                        <a:rPr lang="en-US" sz="1200" b="1" u="none" strike="noStrike" dirty="0" smtClean="0">
                          <a:effectLst/>
                        </a:rPr>
                        <a:t>13</a:t>
                      </a:r>
                      <a:endParaRPr lang="en-US" sz="12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200" b="1" u="none" strike="noStrike" dirty="0">
                          <a:effectLst/>
                        </a:rPr>
                        <a:t>Functions from User Perspective</a:t>
                      </a:r>
                      <a:endParaRPr lang="en-US" sz="12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200" b="1" u="none" strike="noStrike" dirty="0">
                          <a:effectLst/>
                        </a:rPr>
                        <a:t>Functions from Designer perspective</a:t>
                      </a:r>
                      <a:endParaRPr lang="en-US" sz="1200" b="1" i="0" u="none" strike="noStrike" dirty="0">
                        <a:solidFill>
                          <a:srgbClr val="000000"/>
                        </a:solidFill>
                        <a:effectLst/>
                        <a:latin typeface="Arial" panose="020B0604020202020204" pitchFamily="34" charset="0"/>
                      </a:endParaRPr>
                    </a:p>
                  </a:txBody>
                  <a:tcPr marL="9525" marR="9525" marT="9525" marB="0" anchor="b"/>
                </a:tc>
              </a:tr>
              <a:tr h="781409">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r>
                        <a:rPr lang="en-US" sz="1400" dirty="0"/>
                        <a:t/>
                      </a:r>
                      <a:br>
                        <a:rPr lang="en-US" sz="1400" dirty="0"/>
                      </a:br>
                      <a:r>
                        <a:rPr lang="en-US" sz="1800" dirty="0"/>
                        <a:t>HAS </a:t>
                      </a:r>
                      <a:r>
                        <a:rPr lang="en-US" sz="1800" dirty="0" smtClean="0"/>
                        <a:t>BRUSH </a:t>
                      </a:r>
                      <a:r>
                        <a:rPr lang="en-US" sz="1800" dirty="0"/>
                        <a:t>WHICH HELPS TO </a:t>
                      </a:r>
                      <a:r>
                        <a:rPr lang="en-US" sz="1800" dirty="0" smtClean="0"/>
                        <a:t>CLEAN </a:t>
                      </a:r>
                      <a:r>
                        <a:rPr lang="en-US" sz="1800" dirty="0"/>
                        <a:t>DUST</a:t>
                      </a:r>
                      <a:endParaRPr lang="en-US" sz="1400" dirty="0"/>
                    </a:p>
                  </a:txBody>
                  <a:tcPr marL="123825" marR="123825" marT="57150" marB="57150" anchor="ctr"/>
                </a:tc>
              </a:tr>
              <a:tr h="497724">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800" b="0" i="0" kern="1200" dirty="0" smtClean="0">
                          <a:solidFill>
                            <a:schemeClr val="dk1"/>
                          </a:solidFill>
                          <a:latin typeface="+mn-lt"/>
                          <a:ea typeface="+mn-ea"/>
                          <a:cs typeface="+mn-cs"/>
                        </a:rPr>
                        <a:t>IT IS REMOTE CONTROL WHERE U CAN STOP ON YOUR WISH</a:t>
                      </a:r>
                      <a:endParaRPr lang="en-US" sz="1000" b="0" i="0" u="none" strike="noStrike" dirty="0">
                        <a:solidFill>
                          <a:srgbClr val="000000"/>
                        </a:solidFill>
                        <a:effectLst/>
                        <a:latin typeface="Arial" panose="020B0604020202020204" pitchFamily="34" charset="0"/>
                      </a:endParaRPr>
                    </a:p>
                  </a:txBody>
                  <a:tcPr marL="9525" marR="9525" marT="9525" marB="0" anchor="b"/>
                </a:tc>
              </a:tr>
              <a:tr h="742339">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800" b="0" i="0" kern="1200" dirty="0" smtClean="0">
                          <a:solidFill>
                            <a:schemeClr val="dk1"/>
                          </a:solidFill>
                          <a:latin typeface="+mn-lt"/>
                          <a:ea typeface="+mn-ea"/>
                          <a:cs typeface="+mn-cs"/>
                        </a:rPr>
                        <a:t>IT IS PORTABLE WHERE U CAN CARRY FROM ONE PLACE TO ANOTHER</a:t>
                      </a:r>
                      <a:endParaRPr lang="en-US" sz="1000" b="0" i="0" u="none" strike="noStrike" dirty="0">
                        <a:solidFill>
                          <a:srgbClr val="000000"/>
                        </a:solidFill>
                        <a:effectLst/>
                        <a:latin typeface="Arial" panose="020B0604020202020204" pitchFamily="34" charset="0"/>
                      </a:endParaRPr>
                    </a:p>
                  </a:txBody>
                  <a:tcPr marL="9525" marR="9525" marT="9525" marB="0" anchor="b"/>
                </a:tc>
              </a:tr>
              <a:tr h="497724">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2400" b="1" u="none" strike="noStrike" dirty="0" smtClean="0">
                          <a:effectLst/>
                        </a:rPr>
                        <a:t>CLEANING</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800" b="0" i="0" kern="1200" dirty="0" smtClean="0">
                          <a:solidFill>
                            <a:schemeClr val="dk1"/>
                          </a:solidFill>
                          <a:latin typeface="+mn-lt"/>
                          <a:ea typeface="+mn-ea"/>
                          <a:cs typeface="+mn-cs"/>
                        </a:rPr>
                        <a:t>IT HAS SOUND SYSTEM IF ANYTHING GOES WRONG SOUND BEEPS</a:t>
                      </a:r>
                      <a:endParaRPr lang="en-US" sz="1000" b="0" i="0" u="none" strike="noStrike" dirty="0">
                        <a:solidFill>
                          <a:srgbClr val="000000"/>
                        </a:solidFill>
                        <a:effectLst/>
                        <a:latin typeface="Arial" panose="020B0604020202020204" pitchFamily="34" charset="0"/>
                      </a:endParaRPr>
                    </a:p>
                  </a:txBody>
                  <a:tcPr marL="9525" marR="9525" marT="9525" marB="0" anchor="b"/>
                </a:tc>
              </a:tr>
              <a:tr h="497724">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r>
                        <a:rPr lang="en-US" sz="1800" b="0" i="0" kern="1200" dirty="0" smtClean="0">
                          <a:solidFill>
                            <a:schemeClr val="dk1"/>
                          </a:solidFill>
                          <a:latin typeface="+mn-lt"/>
                          <a:ea typeface="+mn-ea"/>
                          <a:cs typeface="+mn-cs"/>
                        </a:rPr>
                        <a:t>IT HAS LIGHTING WHERE IT SHOWS WETHER IS IT ON OR NOT</a:t>
                      </a:r>
                      <a:endParaRPr lang="en-US" sz="1000" b="0" i="0" u="none" strike="noStrike" dirty="0">
                        <a:solidFill>
                          <a:srgbClr val="000000"/>
                        </a:solidFill>
                        <a:effectLst/>
                        <a:latin typeface="Arial" panose="020B0604020202020204" pitchFamily="34" charset="0"/>
                      </a:endParaRPr>
                    </a:p>
                  </a:txBody>
                  <a:tcPr marL="9525" marR="9525" marT="9525" marB="0" anchor="b"/>
                </a:tc>
              </a:tr>
              <a:tr h="346538">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endParaRPr lang="en-US" dirty="0"/>
                    </a:p>
                  </a:txBody>
                  <a:tcPr marL="123825" marR="123825" marT="57150" marB="57150" anchor="ctr"/>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4391">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pic>
        <p:nvPicPr>
          <p:cNvPr id="5" name="Picture 4"/>
          <p:cNvPicPr>
            <a:picLocks noChangeAspect="1"/>
          </p:cNvPicPr>
          <p:nvPr/>
        </p:nvPicPr>
        <p:blipFill>
          <a:blip r:embed="rId2"/>
          <a:stretch>
            <a:fillRect/>
          </a:stretch>
        </p:blipFill>
        <p:spPr>
          <a:xfrm>
            <a:off x="2490675" y="22034"/>
            <a:ext cx="7347389" cy="974055"/>
          </a:xfrm>
          <a:prstGeom prst="rect">
            <a:avLst/>
          </a:prstGeom>
          <a:noFill/>
          <a:ln w="9525">
            <a:noFill/>
          </a:ln>
        </p:spPr>
      </p:pic>
    </p:spTree>
    <p:extLst>
      <p:ext uri="{BB962C8B-B14F-4D97-AF65-F5344CB8AC3E}">
        <p14:creationId xmlns="" xmlns:p14="http://schemas.microsoft.com/office/powerpoint/2010/main" val="372395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52" y="1007106"/>
            <a:ext cx="10515600" cy="776288"/>
          </a:xfrm>
        </p:spPr>
        <p:txBody>
          <a:bodyPr/>
          <a:lstStyle/>
          <a:p>
            <a:pPr algn="ctr"/>
            <a:r>
              <a:rPr lang="en-US" b="1" u="none" strike="noStrike" dirty="0" smtClean="0">
                <a:solidFill>
                  <a:srgbClr val="7030A0"/>
                </a:solidFill>
                <a:effectLst/>
              </a:rPr>
              <a:t>Morphological Chart</a:t>
            </a:r>
            <a:endParaRPr lang="en-US" dirty="0">
              <a:solidFill>
                <a:srgbClr val="7030A0"/>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3244757430"/>
              </p:ext>
            </p:extLst>
          </p:nvPr>
        </p:nvGraphicFramePr>
        <p:xfrm>
          <a:off x="1798733" y="1968691"/>
          <a:ext cx="9019830" cy="7359169"/>
        </p:xfrm>
        <a:graphic>
          <a:graphicData uri="http://schemas.openxmlformats.org/drawingml/2006/table">
            <a:tbl>
              <a:tblPr>
                <a:tableStyleId>{5C22544A-7EE6-4342-B048-85BDC9FD1C3A}</a:tableStyleId>
              </a:tblPr>
              <a:tblGrid>
                <a:gridCol w="1015566"/>
                <a:gridCol w="1700551"/>
                <a:gridCol w="1524000"/>
                <a:gridCol w="1485900"/>
                <a:gridCol w="1489847"/>
                <a:gridCol w="1803966"/>
              </a:tblGrid>
              <a:tr h="494892">
                <a:tc gridSpan="6">
                  <a:txBody>
                    <a:bodyPr/>
                    <a:lstStyle/>
                    <a:p>
                      <a:pPr algn="ctr" fontAlgn="b"/>
                      <a:r>
                        <a:rPr lang="en-US" sz="2800" b="1" u="none" strike="noStrike" dirty="0" smtClean="0">
                          <a:effectLst/>
                        </a:rPr>
                        <a:t>Morphological </a:t>
                      </a:r>
                      <a:r>
                        <a:rPr lang="en-US" sz="2800" b="1" u="none" strike="noStrike" dirty="0">
                          <a:effectLst/>
                        </a:rPr>
                        <a:t>Chart</a:t>
                      </a:r>
                      <a:endParaRPr lang="en-US" sz="2800" b="1" i="0" u="none" strike="noStrike" dirty="0">
                        <a:solidFill>
                          <a:srgbClr val="000000"/>
                        </a:solidFill>
                        <a:effectLst/>
                        <a:latin typeface="Arial" panose="020B060402020202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4892">
                <a:tc>
                  <a:txBody>
                    <a:bodyPr/>
                    <a:lstStyle/>
                    <a:p>
                      <a:pPr algn="ctr" fontAlgn="b"/>
                      <a:r>
                        <a:rPr lang="en-US" sz="1400" b="1" u="none" strike="noStrike" dirty="0">
                          <a:effectLst/>
                        </a:rPr>
                        <a:t>Serial No.</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smtClean="0">
                          <a:effectLst/>
                        </a:rPr>
                        <a:t>Sub-functions</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a:effectLst/>
                        </a:rPr>
                        <a:t>Means 1</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a:effectLst/>
                        </a:rPr>
                        <a:t>Means 2</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a:effectLst/>
                        </a:rPr>
                        <a:t>Means 3</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a:effectLst/>
                        </a:rPr>
                        <a:t>Means 4</a:t>
                      </a:r>
                      <a:endParaRPr lang="en-US" sz="1400" b="1" i="0" u="none" strike="noStrike" dirty="0">
                        <a:solidFill>
                          <a:srgbClr val="000000"/>
                        </a:solidFill>
                        <a:effectLst/>
                        <a:latin typeface="Arial" panose="020B0604020202020204" pitchFamily="34" charset="0"/>
                      </a:endParaRPr>
                    </a:p>
                  </a:txBody>
                  <a:tcPr marL="9525" marR="9525" marT="9525" marB="0" anchor="b"/>
                </a:tc>
              </a:tr>
              <a:tr h="975350">
                <a:tc>
                  <a:txBody>
                    <a:bodyPr/>
                    <a:lstStyle/>
                    <a:p>
                      <a:pPr algn="ctr" fontAlgn="b"/>
                      <a:r>
                        <a:rPr lang="en-US" sz="1000" u="none" strike="noStrike" dirty="0" smtClean="0">
                          <a:effectLst/>
                        </a:rPr>
                        <a:t>01</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smtClean="0">
                          <a:effectLst/>
                        </a:rPr>
                        <a:t>CLEANING MATERIAL</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dirty="0">
                          <a:effectLst/>
                        </a:rPr>
                        <a:t> </a:t>
                      </a:r>
                      <a:r>
                        <a:rPr lang="en-US" sz="1800" b="0" i="0" kern="1200" dirty="0" smtClean="0">
                          <a:solidFill>
                            <a:schemeClr val="dk1"/>
                          </a:solidFill>
                          <a:latin typeface="+mn-lt"/>
                          <a:ea typeface="+mn-ea"/>
                          <a:cs typeface="+mn-cs"/>
                        </a:rPr>
                        <a:t> WIPER</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dirty="0" smtClean="0">
                          <a:effectLst/>
                        </a:rPr>
                        <a:t>BRUSH</a:t>
                      </a: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1476375">
                <a:tc>
                  <a:txBody>
                    <a:bodyPr/>
                    <a:lstStyle/>
                    <a:p>
                      <a:pPr algn="ctr" fontAlgn="b"/>
                      <a:r>
                        <a:rPr lang="en-US" sz="1000" u="none" strike="noStrike" dirty="0" smtClean="0">
                          <a:effectLst/>
                        </a:rPr>
                        <a:t>02</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r>
                        <a:rPr lang="en-US" sz="1400" b="1" dirty="0" smtClean="0"/>
                        <a:t>COMPONENTS</a:t>
                      </a:r>
                      <a:endParaRPr lang="en-US" sz="1400" b="1" dirty="0"/>
                    </a:p>
                  </a:txBody>
                  <a:tcPr marL="123825" marR="123825" marT="57150" marB="57150" anchor="ctr"/>
                </a:tc>
                <a:tc>
                  <a:txBody>
                    <a:bodyPr/>
                    <a:lstStyle/>
                    <a:p>
                      <a:pPr algn="ctr" fontAlgn="b"/>
                      <a:r>
                        <a:rPr lang="en-US" sz="1000" u="none" strike="noStrike" dirty="0">
                          <a:effectLst/>
                        </a:rPr>
                        <a:t> </a:t>
                      </a:r>
                      <a:r>
                        <a:rPr lang="en-US" sz="1000" u="none" strike="noStrike" dirty="0" smtClean="0">
                          <a:effectLst/>
                        </a:rPr>
                        <a:t>     </a:t>
                      </a:r>
                      <a:r>
                        <a:rPr lang="en-US" sz="1000" u="none" strike="noStrike" baseline="0" dirty="0" smtClean="0">
                          <a:effectLst/>
                        </a:rPr>
                        <a:t>   </a:t>
                      </a:r>
                      <a:r>
                        <a:rPr lang="en-US" sz="1400" u="none" strike="noStrike" baseline="0" dirty="0" smtClean="0">
                          <a:effectLst/>
                        </a:rPr>
                        <a:t>BUTTONS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 </a:t>
                      </a:r>
                      <a:r>
                        <a:rPr lang="en-US" sz="1400" u="none" strike="noStrike" dirty="0" smtClean="0">
                          <a:effectLst/>
                        </a:rPr>
                        <a:t>H BRIDGE</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DC MOTOR</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0" i="0" kern="1200" dirty="0" smtClean="0">
                          <a:solidFill>
                            <a:schemeClr val="dk1"/>
                          </a:solidFill>
                          <a:latin typeface="+mn-lt"/>
                          <a:ea typeface="+mn-ea"/>
                          <a:cs typeface="+mn-cs"/>
                        </a:rPr>
                        <a:t>Standard 5V 2A Power Supply with Dual Pin DC Plug</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914400">
                <a:tc>
                  <a:txBody>
                    <a:bodyPr/>
                    <a:lstStyle/>
                    <a:p>
                      <a:pPr algn="ctr" fontAlgn="b"/>
                      <a:r>
                        <a:rPr lang="en-US" sz="1000" u="none" strike="noStrike" dirty="0">
                          <a:effectLst/>
                        </a:rPr>
                        <a:t> </a:t>
                      </a:r>
                      <a:r>
                        <a:rPr lang="en-US" sz="1000" u="none" strike="noStrike" dirty="0" smtClean="0">
                          <a:effectLst/>
                        </a:rPr>
                        <a:t>03</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smtClean="0">
                          <a:effectLst/>
                        </a:rPr>
                        <a:t>INDICATION</a:t>
                      </a:r>
                      <a:r>
                        <a:rPr lang="en-US" sz="1400" b="1" u="none" strike="noStrike" dirty="0">
                          <a:effectLst/>
                        </a:rPr>
                        <a:t> </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 </a:t>
                      </a:r>
                      <a:r>
                        <a:rPr lang="en-US" sz="1400" u="none" strike="noStrike" dirty="0" smtClean="0">
                          <a:effectLst/>
                        </a:rPr>
                        <a:t>SOUND</a:t>
                      </a:r>
                      <a:r>
                        <a:rPr lang="en-US" sz="1400" u="none" strike="noStrike" baseline="0" dirty="0" smtClean="0">
                          <a:effectLst/>
                        </a:rPr>
                        <a:t> SYSTEM</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MACHINE ON/OFF</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LED</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1000125">
                <a:tc>
                  <a:txBody>
                    <a:bodyPr/>
                    <a:lstStyle/>
                    <a:p>
                      <a:pPr algn="ctr" fontAlgn="b"/>
                      <a:r>
                        <a:rPr lang="en-US" sz="1000" u="none" strike="noStrike" dirty="0">
                          <a:effectLst/>
                        </a:rPr>
                        <a:t> </a:t>
                      </a:r>
                      <a:r>
                        <a:rPr lang="en-US" sz="1000" u="none" strike="noStrike" dirty="0" smtClean="0">
                          <a:effectLst/>
                        </a:rPr>
                        <a:t>04</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b="1" u="none" strike="noStrike" dirty="0" smtClean="0">
                          <a:effectLst/>
                        </a:rPr>
                        <a:t>MECHANISM</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RACK AND PINION</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400627">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r>
              <a:tr h="400627">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r>
              <a:tr h="400627">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r>
              <a:tr h="400627">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r>
              <a:tr h="400627">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pic>
        <p:nvPicPr>
          <p:cNvPr id="5" name="Picture 4"/>
          <p:cNvPicPr>
            <a:picLocks noChangeAspect="1"/>
          </p:cNvPicPr>
          <p:nvPr/>
        </p:nvPicPr>
        <p:blipFill>
          <a:blip r:embed="rId2"/>
          <a:stretch>
            <a:fillRect/>
          </a:stretch>
        </p:blipFill>
        <p:spPr>
          <a:xfrm>
            <a:off x="2479658" y="33051"/>
            <a:ext cx="7347389" cy="974055"/>
          </a:xfrm>
          <a:prstGeom prst="rect">
            <a:avLst/>
          </a:prstGeom>
          <a:noFill/>
          <a:ln w="9525">
            <a:noFill/>
          </a:ln>
        </p:spPr>
      </p:pic>
      <p:pic>
        <p:nvPicPr>
          <p:cNvPr id="6" name="Picture 5" descr="278084550-7b233ef8-3898-4c4e-a620-4722b3c78018.png"/>
          <p:cNvPicPr>
            <a:picLocks noChangeAspect="1"/>
          </p:cNvPicPr>
          <p:nvPr/>
        </p:nvPicPr>
        <p:blipFill>
          <a:blip r:embed="rId3"/>
          <a:stretch>
            <a:fillRect/>
          </a:stretch>
        </p:blipFill>
        <p:spPr>
          <a:xfrm>
            <a:off x="4557712" y="2981324"/>
            <a:ext cx="1123238" cy="676275"/>
          </a:xfrm>
          <a:prstGeom prst="rect">
            <a:avLst/>
          </a:prstGeom>
        </p:spPr>
      </p:pic>
      <p:pic>
        <p:nvPicPr>
          <p:cNvPr id="7" name="Picture 6" descr="278085465-821f22d2-0847-4d92-8f00-2625b748a774.jpg"/>
          <p:cNvPicPr>
            <a:picLocks noChangeAspect="1"/>
          </p:cNvPicPr>
          <p:nvPr/>
        </p:nvPicPr>
        <p:blipFill>
          <a:blip r:embed="rId4" cstate="print"/>
          <a:stretch>
            <a:fillRect/>
          </a:stretch>
        </p:blipFill>
        <p:spPr>
          <a:xfrm>
            <a:off x="6156326" y="2990850"/>
            <a:ext cx="930274" cy="697705"/>
          </a:xfrm>
          <a:prstGeom prst="rect">
            <a:avLst/>
          </a:prstGeom>
        </p:spPr>
      </p:pic>
      <p:pic>
        <p:nvPicPr>
          <p:cNvPr id="8" name="Picture 7" descr="278086135-dc23cc26-4705-4a10-a9db-bc5f3ddad623.jpg"/>
          <p:cNvPicPr>
            <a:picLocks noChangeAspect="1"/>
          </p:cNvPicPr>
          <p:nvPr/>
        </p:nvPicPr>
        <p:blipFill>
          <a:blip r:embed="rId5"/>
          <a:stretch>
            <a:fillRect/>
          </a:stretch>
        </p:blipFill>
        <p:spPr>
          <a:xfrm>
            <a:off x="4719637" y="4014787"/>
            <a:ext cx="1119187" cy="1119187"/>
          </a:xfrm>
          <a:prstGeom prst="rect">
            <a:avLst/>
          </a:prstGeom>
        </p:spPr>
      </p:pic>
      <p:pic>
        <p:nvPicPr>
          <p:cNvPr id="9" name="Picture 8" descr="278086431-86fc3e26-9aca-44ee-a0a3-8dfa66e42afa.jpg"/>
          <p:cNvPicPr>
            <a:picLocks noChangeAspect="1"/>
          </p:cNvPicPr>
          <p:nvPr/>
        </p:nvPicPr>
        <p:blipFill>
          <a:blip r:embed="rId6"/>
          <a:stretch>
            <a:fillRect/>
          </a:stretch>
        </p:blipFill>
        <p:spPr>
          <a:xfrm>
            <a:off x="6272212" y="4005262"/>
            <a:ext cx="966788" cy="1119188"/>
          </a:xfrm>
          <a:prstGeom prst="rect">
            <a:avLst/>
          </a:prstGeom>
        </p:spPr>
      </p:pic>
      <p:pic>
        <p:nvPicPr>
          <p:cNvPr id="10" name="Picture 9" descr="278086800-53ad3517-89e7-453f-8aac-98e61a441696.jpg"/>
          <p:cNvPicPr>
            <a:picLocks noChangeAspect="1"/>
          </p:cNvPicPr>
          <p:nvPr/>
        </p:nvPicPr>
        <p:blipFill>
          <a:blip r:embed="rId7"/>
          <a:stretch>
            <a:fillRect/>
          </a:stretch>
        </p:blipFill>
        <p:spPr>
          <a:xfrm>
            <a:off x="7629525" y="4067174"/>
            <a:ext cx="1338758" cy="981075"/>
          </a:xfrm>
          <a:prstGeom prst="rect">
            <a:avLst/>
          </a:prstGeom>
        </p:spPr>
      </p:pic>
      <p:pic>
        <p:nvPicPr>
          <p:cNvPr id="11" name="Picture 10" descr="278088617-458f7e02-384d-4b1a-835b-945ab6c72f3c.jpg"/>
          <p:cNvPicPr>
            <a:picLocks noChangeAspect="1"/>
          </p:cNvPicPr>
          <p:nvPr/>
        </p:nvPicPr>
        <p:blipFill>
          <a:blip r:embed="rId8"/>
          <a:stretch>
            <a:fillRect/>
          </a:stretch>
        </p:blipFill>
        <p:spPr>
          <a:xfrm>
            <a:off x="9063038" y="4067175"/>
            <a:ext cx="1614488" cy="714375"/>
          </a:xfrm>
          <a:prstGeom prst="rect">
            <a:avLst/>
          </a:prstGeom>
        </p:spPr>
      </p:pic>
      <p:pic>
        <p:nvPicPr>
          <p:cNvPr id="12" name="Picture 11" descr="278089008-30a26cc8-8176-4abe-baa8-818a308c1b39.jpg"/>
          <p:cNvPicPr>
            <a:picLocks noChangeAspect="1"/>
          </p:cNvPicPr>
          <p:nvPr/>
        </p:nvPicPr>
        <p:blipFill>
          <a:blip r:embed="rId9"/>
          <a:stretch>
            <a:fillRect/>
          </a:stretch>
        </p:blipFill>
        <p:spPr>
          <a:xfrm>
            <a:off x="7777163" y="5453063"/>
            <a:ext cx="1004887" cy="665458"/>
          </a:xfrm>
          <a:prstGeom prst="rect">
            <a:avLst/>
          </a:prstGeom>
        </p:spPr>
      </p:pic>
      <p:pic>
        <p:nvPicPr>
          <p:cNvPr id="13" name="Picture 12" descr="278087544-119f151e-1aae-4eaa-a8c8-e2c6f41babd1.jpg"/>
          <p:cNvPicPr>
            <a:picLocks noChangeAspect="1"/>
          </p:cNvPicPr>
          <p:nvPr/>
        </p:nvPicPr>
        <p:blipFill>
          <a:blip r:embed="rId10"/>
          <a:stretch>
            <a:fillRect/>
          </a:stretch>
        </p:blipFill>
        <p:spPr>
          <a:xfrm>
            <a:off x="4910138" y="6367463"/>
            <a:ext cx="747712" cy="747712"/>
          </a:xfrm>
          <a:prstGeom prst="rect">
            <a:avLst/>
          </a:prstGeom>
        </p:spPr>
      </p:pic>
    </p:spTree>
    <p:extLst>
      <p:ext uri="{BB962C8B-B14F-4D97-AF65-F5344CB8AC3E}">
        <p14:creationId xmlns="" xmlns:p14="http://schemas.microsoft.com/office/powerpoint/2010/main" val="3230089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51" y="1211855"/>
            <a:ext cx="10515600" cy="809339"/>
          </a:xfrm>
        </p:spPr>
        <p:txBody>
          <a:bodyPr/>
          <a:lstStyle/>
          <a:p>
            <a:pPr algn="ctr"/>
            <a:r>
              <a:rPr lang="en-US" b="1" dirty="0" smtClean="0">
                <a:solidFill>
                  <a:srgbClr val="7030A0"/>
                </a:solidFill>
                <a:latin typeface="+mn-lt"/>
              </a:rPr>
              <a:t>Functional Tree</a:t>
            </a:r>
            <a:endParaRPr lang="en-US" b="1" dirty="0">
              <a:solidFill>
                <a:srgbClr val="7030A0"/>
              </a:solidFill>
              <a:latin typeface="+mn-lt"/>
            </a:endParaRPr>
          </a:p>
        </p:txBody>
      </p:sp>
      <p:pic>
        <p:nvPicPr>
          <p:cNvPr id="4" name="Picture 3"/>
          <p:cNvPicPr>
            <a:picLocks noChangeAspect="1"/>
          </p:cNvPicPr>
          <p:nvPr/>
        </p:nvPicPr>
        <p:blipFill>
          <a:blip r:embed="rId2"/>
          <a:stretch>
            <a:fillRect/>
          </a:stretch>
        </p:blipFill>
        <p:spPr>
          <a:xfrm>
            <a:off x="2490675" y="44068"/>
            <a:ext cx="7347389" cy="974055"/>
          </a:xfrm>
          <a:prstGeom prst="rect">
            <a:avLst/>
          </a:prstGeom>
          <a:noFill/>
          <a:ln w="9525">
            <a:noFill/>
          </a:ln>
        </p:spPr>
      </p:pic>
      <p:pic>
        <p:nvPicPr>
          <p:cNvPr id="5" name="Picture 4" descr="278096151-0c5ad82a-1257-4dd3-bd02-a55139f7691f.jpg"/>
          <p:cNvPicPr>
            <a:picLocks noChangeAspect="1"/>
          </p:cNvPicPr>
          <p:nvPr/>
        </p:nvPicPr>
        <p:blipFill>
          <a:blip r:embed="rId3" cstate="print"/>
          <a:stretch>
            <a:fillRect/>
          </a:stretch>
        </p:blipFill>
        <p:spPr>
          <a:xfrm>
            <a:off x="876300" y="1943100"/>
            <a:ext cx="9305925" cy="3724275"/>
          </a:xfrm>
          <a:prstGeom prst="rect">
            <a:avLst/>
          </a:prstGeom>
        </p:spPr>
      </p:pic>
    </p:spTree>
    <p:extLst>
      <p:ext uri="{BB962C8B-B14F-4D97-AF65-F5344CB8AC3E}">
        <p14:creationId xmlns="" xmlns:p14="http://schemas.microsoft.com/office/powerpoint/2010/main" val="2009852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964" y="876529"/>
            <a:ext cx="10515600" cy="974592"/>
          </a:xfrm>
        </p:spPr>
        <p:txBody>
          <a:bodyPr/>
          <a:lstStyle/>
          <a:p>
            <a:pPr algn="ctr"/>
            <a:r>
              <a:rPr lang="en-US" b="1" u="none" strike="noStrike" dirty="0" smtClean="0">
                <a:effectLst/>
                <a:latin typeface="+mn-lt"/>
              </a:rPr>
              <a:t>Selection of means for each concepts</a:t>
            </a:r>
            <a:endParaRPr lang="en-US" dirty="0">
              <a:latin typeface="+mn-lt"/>
            </a:endParaRPr>
          </a:p>
        </p:txBody>
      </p:sp>
      <p:graphicFrame>
        <p:nvGraphicFramePr>
          <p:cNvPr id="4" name="Table 3"/>
          <p:cNvGraphicFramePr>
            <a:graphicFrameLocks noGrp="1"/>
          </p:cNvGraphicFramePr>
          <p:nvPr>
            <p:extLst>
              <p:ext uri="{D42A27DB-BD31-4B8C-83A1-F6EECF244321}">
                <p14:modId xmlns="" xmlns:p14="http://schemas.microsoft.com/office/powerpoint/2010/main" val="534492810"/>
              </p:ext>
            </p:extLst>
          </p:nvPr>
        </p:nvGraphicFramePr>
        <p:xfrm>
          <a:off x="2171697" y="2322599"/>
          <a:ext cx="7762877" cy="4575110"/>
        </p:xfrm>
        <a:graphic>
          <a:graphicData uri="http://schemas.openxmlformats.org/drawingml/2006/table">
            <a:tbl>
              <a:tblPr>
                <a:tableStyleId>{5C22544A-7EE6-4342-B048-85BDC9FD1C3A}</a:tableStyleId>
              </a:tblPr>
              <a:tblGrid>
                <a:gridCol w="3083326"/>
                <a:gridCol w="1324855"/>
                <a:gridCol w="1213624"/>
                <a:gridCol w="1022840"/>
                <a:gridCol w="1118232"/>
              </a:tblGrid>
              <a:tr h="204288">
                <a:tc>
                  <a:txBody>
                    <a:bodyPr/>
                    <a:lstStyle/>
                    <a:p>
                      <a:pPr algn="l" fontAlgn="b"/>
                      <a:r>
                        <a:rPr lang="en-US" sz="1400" b="1" u="none" strike="noStrike" dirty="0" smtClean="0">
                          <a:effectLst/>
                        </a:rPr>
                        <a:t>Sub-functions</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400" b="1" u="none" strike="noStrike" dirty="0">
                          <a:effectLst/>
                        </a:rPr>
                        <a:t>Concept 1</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400" b="1" u="none" strike="noStrike" dirty="0">
                          <a:effectLst/>
                        </a:rPr>
                        <a:t>Concept 2</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400" b="1" u="none" strike="noStrike" dirty="0">
                          <a:effectLst/>
                        </a:rPr>
                        <a:t>Concept 3</a:t>
                      </a:r>
                      <a:endParaRPr lang="en-US"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400" b="1" u="none" strike="noStrike" dirty="0">
                          <a:effectLst/>
                        </a:rPr>
                        <a:t>Concept 4</a:t>
                      </a:r>
                      <a:endParaRPr lang="en-US" sz="1400" b="1" i="0" u="none" strike="noStrike" dirty="0">
                        <a:solidFill>
                          <a:srgbClr val="000000"/>
                        </a:solidFill>
                        <a:effectLst/>
                        <a:latin typeface="Arial" panose="020B0604020202020204" pitchFamily="34" charset="0"/>
                      </a:endParaRPr>
                    </a:p>
                  </a:txBody>
                  <a:tcPr marL="9525" marR="9525" marT="9525" marB="0" anchor="b"/>
                </a:tc>
              </a:tr>
              <a:tr h="297121">
                <a:tc>
                  <a:txBody>
                    <a:bodyPr/>
                    <a:lstStyle/>
                    <a:p>
                      <a:pPr algn="l" fontAlgn="b"/>
                      <a:r>
                        <a:rPr lang="en-US" sz="1800" b="1" i="0" u="none" strike="noStrike" dirty="0" smtClean="0">
                          <a:solidFill>
                            <a:srgbClr val="000000"/>
                          </a:solidFill>
                          <a:effectLst/>
                          <a:latin typeface="Arial" panose="020B0604020202020204" pitchFamily="34" charset="0"/>
                        </a:rPr>
                        <a:t>CLEANINNG MATERIAL </a:t>
                      </a:r>
                      <a:endParaRPr lang="en-US" sz="1800" b="1" i="0" u="none" strike="noStrike" dirty="0">
                        <a:solidFill>
                          <a:srgbClr val="000000"/>
                        </a:solidFill>
                        <a:effectLst/>
                        <a:latin typeface="Arial" panose="020B0604020202020204" pitchFamily="34" charset="0"/>
                      </a:endParaRPr>
                    </a:p>
                  </a:txBody>
                  <a:tcPr marL="9525" marR="9525" marT="9525" marB="0" anchor="b"/>
                </a:tc>
                <a:tc>
                  <a:txBody>
                    <a:bodyPr/>
                    <a:lstStyle/>
                    <a:p>
                      <a:r>
                        <a:rPr lang="en-US" dirty="0" smtClean="0"/>
                        <a:t>WIPER</a:t>
                      </a:r>
                      <a:endParaRPr lang="en-US" dirty="0"/>
                    </a:p>
                  </a:txBody>
                  <a:tcPr marL="123825" marR="123825" marT="57150" marB="57150" anchor="ctr"/>
                </a:tc>
                <a:tc>
                  <a:txBody>
                    <a:bodyPr/>
                    <a:lstStyle/>
                    <a:p>
                      <a:r>
                        <a:rPr lang="en-US" dirty="0" smtClean="0"/>
                        <a:t>BRUSH</a:t>
                      </a:r>
                      <a:endParaRPr lang="en-US" dirty="0"/>
                    </a:p>
                  </a:txBody>
                  <a:tcPr marL="123825" marR="123825" marT="57150" marB="57150" anchor="ctr"/>
                </a:tc>
                <a:tc>
                  <a:txBody>
                    <a:bodyPr/>
                    <a:lstStyle/>
                    <a:p>
                      <a:endParaRPr lang="en-US"/>
                    </a:p>
                  </a:txBody>
                  <a:tcPr marL="123825" marR="123825" marT="57150" marB="57150" anchor="ctr"/>
                </a:tc>
                <a:tc>
                  <a:txBody>
                    <a:bodyPr/>
                    <a:lstStyle/>
                    <a:p>
                      <a:endParaRPr lang="en-US"/>
                    </a:p>
                  </a:txBody>
                  <a:tcPr marL="123825" marR="123825" marT="57150" marB="57150" anchor="ctr"/>
                </a:tc>
              </a:tr>
              <a:tr h="297121">
                <a:tc>
                  <a:txBody>
                    <a:bodyPr/>
                    <a:lstStyle/>
                    <a:p>
                      <a:pPr algn="l" fontAlgn="b"/>
                      <a:r>
                        <a:rPr lang="en-US" sz="1800" b="1" i="0" u="none" strike="noStrike" dirty="0" smtClean="0">
                          <a:solidFill>
                            <a:srgbClr val="000000"/>
                          </a:solidFill>
                          <a:effectLst/>
                          <a:latin typeface="Arial" panose="020B0604020202020204" pitchFamily="34" charset="0"/>
                        </a:rPr>
                        <a:t>COMPONENTS</a:t>
                      </a:r>
                      <a:endParaRPr lang="en-US" sz="1800" b="1" i="0" u="none" strike="noStrike" dirty="0">
                        <a:solidFill>
                          <a:srgbClr val="000000"/>
                        </a:solidFill>
                        <a:effectLst/>
                        <a:latin typeface="Arial" panose="020B0604020202020204" pitchFamily="34" charset="0"/>
                      </a:endParaRPr>
                    </a:p>
                  </a:txBody>
                  <a:tcPr marL="9525" marR="9525" marT="9525" marB="0" anchor="b"/>
                </a:tc>
                <a:tc>
                  <a:txBody>
                    <a:bodyPr/>
                    <a:lstStyle/>
                    <a:p>
                      <a:r>
                        <a:rPr lang="en-US" dirty="0" smtClean="0"/>
                        <a:t>BUTTONS</a:t>
                      </a:r>
                      <a:endParaRPr lang="en-US" dirty="0"/>
                    </a:p>
                  </a:txBody>
                  <a:tcPr marL="123825" marR="123825" marT="57150" marB="57150" anchor="ctr"/>
                </a:tc>
                <a:tc>
                  <a:txBody>
                    <a:bodyPr/>
                    <a:lstStyle/>
                    <a:p>
                      <a:r>
                        <a:rPr lang="en-US" dirty="0" smtClean="0"/>
                        <a:t>H BRIDGE</a:t>
                      </a:r>
                      <a:endParaRPr lang="en-US" dirty="0"/>
                    </a:p>
                  </a:txBody>
                  <a:tcPr marL="123825" marR="123825" marT="57150" marB="57150" anchor="ctr"/>
                </a:tc>
                <a:tc>
                  <a:txBody>
                    <a:bodyPr/>
                    <a:lstStyle/>
                    <a:p>
                      <a:r>
                        <a:rPr lang="en-US" dirty="0" smtClean="0"/>
                        <a:t>DC MOTOR</a:t>
                      </a:r>
                      <a:endParaRPr lang="en-US" dirty="0"/>
                    </a:p>
                  </a:txBody>
                  <a:tcPr marL="123825" marR="123825" marT="57150" marB="57150" anchor="ctr"/>
                </a:tc>
                <a:tc>
                  <a:txBody>
                    <a:bodyPr/>
                    <a:lstStyle/>
                    <a:p>
                      <a:r>
                        <a:rPr lang="en-US" dirty="0" smtClean="0"/>
                        <a:t>POWER SOCKET</a:t>
                      </a:r>
                      <a:endParaRPr lang="en-US" dirty="0"/>
                    </a:p>
                  </a:txBody>
                  <a:tcPr marL="123825" marR="123825" marT="57150" marB="57150" anchor="ctr"/>
                </a:tc>
              </a:tr>
              <a:tr h="506854">
                <a:tc>
                  <a:txBody>
                    <a:bodyPr/>
                    <a:lstStyle/>
                    <a:p>
                      <a:pPr algn="l" fontAlgn="b"/>
                      <a:r>
                        <a:rPr lang="en-US" sz="1800" b="1" u="none" strike="noStrike" dirty="0">
                          <a:effectLst/>
                        </a:rPr>
                        <a:t> </a:t>
                      </a:r>
                      <a:r>
                        <a:rPr lang="en-US" sz="1800" b="1" u="none" strike="noStrike" dirty="0" smtClean="0">
                          <a:effectLst/>
                        </a:rPr>
                        <a:t>INDICATION</a:t>
                      </a:r>
                      <a:endParaRPr lang="en-US" sz="1800" b="1" i="0" u="none" strike="noStrike" dirty="0">
                        <a:solidFill>
                          <a:srgbClr val="000000"/>
                        </a:solidFill>
                        <a:effectLst/>
                        <a:latin typeface="Arial" panose="020B0604020202020204" pitchFamily="34" charset="0"/>
                      </a:endParaRPr>
                    </a:p>
                  </a:txBody>
                  <a:tcPr marL="9525" marR="9525" marT="9525" marB="0" anchor="b"/>
                </a:tc>
                <a:tc>
                  <a:txBody>
                    <a:bodyPr/>
                    <a:lstStyle/>
                    <a:p>
                      <a:r>
                        <a:rPr lang="en-US" dirty="0" smtClean="0"/>
                        <a:t>SOUND SYSTEM</a:t>
                      </a:r>
                      <a:endParaRPr lang="en-US" dirty="0"/>
                    </a:p>
                  </a:txBody>
                  <a:tcPr marL="123825" marR="123825" marT="57150" marB="57150" anchor="ctr"/>
                </a:tc>
                <a:tc>
                  <a:txBody>
                    <a:bodyPr/>
                    <a:lstStyle/>
                    <a:p>
                      <a:r>
                        <a:rPr lang="en-US" dirty="0" smtClean="0"/>
                        <a:t>MACHINEON/OFF</a:t>
                      </a:r>
                      <a:endParaRPr lang="en-US" dirty="0"/>
                    </a:p>
                  </a:txBody>
                  <a:tcPr marL="123825" marR="123825" marT="57150" marB="57150" anchor="ctr"/>
                </a:tc>
                <a:tc>
                  <a:txBody>
                    <a:bodyPr/>
                    <a:lstStyle/>
                    <a:p>
                      <a:r>
                        <a:rPr lang="en-US" dirty="0" smtClean="0"/>
                        <a:t>LED</a:t>
                      </a:r>
                      <a:endParaRPr lang="en-US" dirty="0"/>
                    </a:p>
                  </a:txBody>
                  <a:tcPr marL="123825" marR="123825" marT="57150" marB="57150" anchor="ctr"/>
                </a:tc>
                <a:tc>
                  <a:txBody>
                    <a:bodyPr/>
                    <a:lstStyle/>
                    <a:p>
                      <a:endParaRPr lang="en-US" dirty="0"/>
                    </a:p>
                  </a:txBody>
                  <a:tcPr marL="123825" marR="123825" marT="57150" marB="57150" anchor="ctr"/>
                </a:tc>
              </a:tr>
              <a:tr h="297121">
                <a:tc>
                  <a:txBody>
                    <a:bodyPr/>
                    <a:lstStyle/>
                    <a:p>
                      <a:pPr algn="l" fontAlgn="b"/>
                      <a:r>
                        <a:rPr lang="en-US" sz="1800" b="1" i="0" u="none" strike="noStrike" dirty="0" smtClean="0">
                          <a:solidFill>
                            <a:srgbClr val="000000"/>
                          </a:solidFill>
                          <a:effectLst/>
                          <a:latin typeface="Arial" panose="020B0604020202020204" pitchFamily="34" charset="0"/>
                        </a:rPr>
                        <a:t>MECHANISM</a:t>
                      </a:r>
                      <a:endParaRPr lang="en-US" sz="1800" b="1" i="0" u="none" strike="noStrike" dirty="0">
                        <a:solidFill>
                          <a:srgbClr val="000000"/>
                        </a:solidFill>
                        <a:effectLst/>
                        <a:latin typeface="Arial" panose="020B0604020202020204" pitchFamily="34" charset="0"/>
                      </a:endParaRPr>
                    </a:p>
                  </a:txBody>
                  <a:tcPr marL="9525" marR="9525" marT="9525" marB="0" anchor="b"/>
                </a:tc>
                <a:tc>
                  <a:txBody>
                    <a:bodyPr/>
                    <a:lstStyle/>
                    <a:p>
                      <a:r>
                        <a:rPr lang="en-US" dirty="0" smtClean="0"/>
                        <a:t>RACK AND PINION</a:t>
                      </a:r>
                      <a:endParaRPr lang="en-US" dirty="0"/>
                    </a:p>
                  </a:txBody>
                  <a:tcPr marL="123825" marR="123825" marT="57150" marB="57150" anchor="ctr"/>
                </a:tc>
                <a:tc>
                  <a:txBody>
                    <a:bodyPr/>
                    <a:lstStyle/>
                    <a:p>
                      <a:endParaRPr lang="en-US" dirty="0"/>
                    </a:p>
                  </a:txBody>
                  <a:tcPr marL="123825" marR="123825" marT="57150" marB="57150" anchor="ctr"/>
                </a:tc>
                <a:tc>
                  <a:txBody>
                    <a:bodyPr/>
                    <a:lstStyle/>
                    <a:p>
                      <a:endParaRPr lang="en-US" dirty="0"/>
                    </a:p>
                  </a:txBody>
                  <a:tcPr marL="123825" marR="123825" marT="57150" marB="57150" anchor="ctr"/>
                </a:tc>
                <a:tc>
                  <a:txBody>
                    <a:bodyPr/>
                    <a:lstStyle/>
                    <a:p>
                      <a:endParaRPr lang="en-US" dirty="0"/>
                    </a:p>
                  </a:txBody>
                  <a:tcPr marL="123825" marR="123825" marT="57150" marB="57150" anchor="ctr"/>
                </a:tc>
              </a:tr>
              <a:tr h="204288">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340481">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r>
              <a:tr h="204288">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pic>
        <p:nvPicPr>
          <p:cNvPr id="5" name="Picture 4"/>
          <p:cNvPicPr>
            <a:picLocks noChangeAspect="1"/>
          </p:cNvPicPr>
          <p:nvPr/>
        </p:nvPicPr>
        <p:blipFill>
          <a:blip r:embed="rId2"/>
          <a:stretch>
            <a:fillRect/>
          </a:stretch>
        </p:blipFill>
        <p:spPr>
          <a:xfrm>
            <a:off x="2490675" y="11017"/>
            <a:ext cx="7347389" cy="974055"/>
          </a:xfrm>
          <a:prstGeom prst="rect">
            <a:avLst/>
          </a:prstGeom>
          <a:noFill/>
          <a:ln w="9525">
            <a:noFill/>
          </a:ln>
        </p:spPr>
      </p:pic>
    </p:spTree>
    <p:extLst>
      <p:ext uri="{BB962C8B-B14F-4D97-AF65-F5344CB8AC3E}">
        <p14:creationId xmlns="" xmlns:p14="http://schemas.microsoft.com/office/powerpoint/2010/main" val="3873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8625" y="1027113"/>
            <a:ext cx="6762750" cy="582612"/>
          </a:xfrm>
        </p:spPr>
        <p:txBody>
          <a:bodyPr>
            <a:normAutofit fontScale="90000"/>
          </a:bodyPr>
          <a:lstStyle/>
          <a:p>
            <a:r>
              <a:rPr lang="en-US" sz="4400" b="1" u="sng" dirty="0" smtClean="0"/>
              <a:t>PROBLEM DEFINATION 1.2</a:t>
            </a:r>
            <a:endParaRPr lang="en-US" sz="4400" b="1" u="sng" dirty="0"/>
          </a:p>
        </p:txBody>
      </p:sp>
      <p:sp>
        <p:nvSpPr>
          <p:cNvPr id="3" name="Subtitle 2"/>
          <p:cNvSpPr>
            <a:spLocks noGrp="1"/>
          </p:cNvSpPr>
          <p:nvPr>
            <p:ph type="subTitle" idx="1"/>
          </p:nvPr>
        </p:nvSpPr>
        <p:spPr>
          <a:xfrm>
            <a:off x="2022475" y="2079625"/>
            <a:ext cx="8305800" cy="3609975"/>
          </a:xfrm>
        </p:spPr>
        <p:txBody>
          <a:bodyPr>
            <a:normAutofit lnSpcReduction="10000"/>
          </a:bodyPr>
          <a:lstStyle/>
          <a:p>
            <a:r>
              <a:rPr lang="en-US" dirty="0" smtClean="0">
                <a:latin typeface="Bahnschrift Light Condensed" pitchFamily="34" charset="0"/>
              </a:rPr>
              <a:t>THIS AUTOMATIC WHICH RUNS ON "5V SOCKET PLUG" MACHINE CAN DO THE WORK IN SCHEDULE IT CAN CLEAN THE SOLAR PANEL WITHOUT WATER WHICH HAS SAFETY MEASURES LIKE NOT  TO TOUCH THE   MAACHINE WHEN CURRENT IS ON OR KEEP IT AWAY FROM KIDS IT ALSO HELPS YOU IN SAVING CURRENT WHERE IT GOES AUTOMATICALLY OFF AFTER THE SCHEDULE  IT HAS DRY BRUSH WHICH CAN CLEAN THE DUST ON SOLAR PANEL AND MAKE IT CLEAN ,THIS MACHINE WORKS ON SCHEDULE   WHICH REDUCES WORK , IT IS REMOTE CONTROL WHERE WE CAN TURN IT ON\OFF ON OUR OWN IT IS DOES NOT NEED WATEERSPRAY IN IT </a:t>
            </a:r>
            <a:r>
              <a:rPr lang="en-US" dirty="0" err="1" smtClean="0">
                <a:latin typeface="Bahnschrift Light Condensed" pitchFamily="34" charset="0"/>
              </a:rPr>
              <a:t>IT</a:t>
            </a:r>
            <a:r>
              <a:rPr lang="en-US" dirty="0" smtClean="0">
                <a:latin typeface="Bahnschrift Light Condensed" pitchFamily="34" charset="0"/>
              </a:rPr>
              <a:t> CAN WASH THE PANEL CLEANLY BY THE BRUSH IT IS PORTABLE WHERE WE CAN SHIFT IT FROM ONE SOLARPANEL TO ANOTHER WHERE IT HAS DIMENSION OF 2^2^2 AND LIGHT WEIGHT BODY  WHICH CAN  COST  UPTO  3000</a:t>
            </a:r>
            <a:endParaRPr lang="en-US" dirty="0">
              <a:latin typeface="Bahnschrift Light Condensed"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48" y="1181186"/>
            <a:ext cx="10515600" cy="1040693"/>
          </a:xfrm>
        </p:spPr>
        <p:txBody>
          <a:bodyPr/>
          <a:lstStyle/>
          <a:p>
            <a:pPr algn="ctr"/>
            <a:r>
              <a:rPr lang="en-US" b="1" dirty="0" smtClean="0">
                <a:solidFill>
                  <a:srgbClr val="7030A0"/>
                </a:solidFill>
              </a:rPr>
              <a:t>Pugh chart</a:t>
            </a:r>
            <a:endParaRPr lang="en-US" b="1" dirty="0">
              <a:solidFill>
                <a:srgbClr val="7030A0"/>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457090082"/>
              </p:ext>
            </p:extLst>
          </p:nvPr>
        </p:nvGraphicFramePr>
        <p:xfrm>
          <a:off x="459648" y="2417993"/>
          <a:ext cx="1930400" cy="1969770"/>
        </p:xfrm>
        <a:graphic>
          <a:graphicData uri="http://schemas.openxmlformats.org/drawingml/2006/table">
            <a:tbl>
              <a:tblPr>
                <a:tableStyleId>{5C22544A-7EE6-4342-B048-85BDC9FD1C3A}</a:tableStyleId>
              </a:tblPr>
              <a:tblGrid>
                <a:gridCol w="965200"/>
                <a:gridCol w="965200"/>
              </a:tblGrid>
              <a:tr h="200025">
                <a:tc>
                  <a:txBody>
                    <a:bodyPr/>
                    <a:lstStyle/>
                    <a:p>
                      <a:pPr algn="ctr" fontAlgn="b"/>
                      <a:r>
                        <a:rPr lang="en-US" sz="1200" b="1" u="none" strike="noStrike" dirty="0">
                          <a:effectLst/>
                        </a:rPr>
                        <a:t>Objectives</a:t>
                      </a:r>
                      <a:endParaRPr lang="en-US" sz="12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200" b="1" u="none" strike="noStrike" dirty="0">
                          <a:effectLst/>
                        </a:rPr>
                        <a:t>Weights</a:t>
                      </a:r>
                      <a:endParaRPr lang="en-US" sz="1200" b="1"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r>
                        <a:rPr lang="en-US" sz="1200" b="1" u="none" strike="noStrike" dirty="0">
                          <a:effectLst/>
                        </a:rPr>
                        <a:t>Safety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dirty="0">
                          <a:effectLst/>
                        </a:rPr>
                        <a:t> </a:t>
                      </a:r>
                      <a:r>
                        <a:rPr lang="en-US" sz="1000" u="none" strike="noStrike" dirty="0" smtClean="0">
                          <a:effectLst/>
                        </a:rPr>
                        <a:t>7</a:t>
                      </a:r>
                      <a:endParaRPr lang="en-US" sz="1000" b="0" i="0" u="none" strike="noStrike" dirty="0">
                        <a:solidFill>
                          <a:srgbClr val="000000"/>
                        </a:solidFill>
                        <a:effectLst/>
                        <a:latin typeface="Arial" panose="020B0604020202020204" pitchFamily="34" charset="0"/>
                      </a:endParaRPr>
                    </a:p>
                  </a:txBody>
                  <a:tcPr marL="9525" marR="9525" marT="9525" marB="0" anchor="b"/>
                </a:tc>
              </a:tr>
              <a:tr h="428625">
                <a:tc>
                  <a:txBody>
                    <a:bodyPr/>
                    <a:lstStyle/>
                    <a:p>
                      <a:pPr algn="ctr" fontAlgn="b"/>
                      <a:r>
                        <a:rPr lang="en-US" sz="1200" b="1" u="none" strike="noStrike" dirty="0">
                          <a:effectLst/>
                        </a:rPr>
                        <a:t>Ease of use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 </a:t>
                      </a:r>
                      <a:r>
                        <a:rPr lang="en-US" sz="1000" u="none" strike="noStrike" dirty="0" smtClean="0">
                          <a:effectLst/>
                        </a:rPr>
                        <a:t>8</a:t>
                      </a:r>
                      <a:endParaRPr lang="en-US" sz="1000" b="0" i="0" u="none" strike="noStrike" dirty="0">
                        <a:solidFill>
                          <a:srgbClr val="000000"/>
                        </a:solidFill>
                        <a:effectLst/>
                        <a:latin typeface="Arial" panose="020B0604020202020204" pitchFamily="34" charset="0"/>
                      </a:endParaRPr>
                    </a:p>
                  </a:txBody>
                  <a:tcPr marL="9525" marR="9525" marT="9525" marB="0" anchor="b"/>
                </a:tc>
              </a:tr>
              <a:tr h="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effectLst/>
                          <a:latin typeface="Calibri" panose="020F0502020204030204" pitchFamily="34" charset="0"/>
                        </a:rPr>
                        <a:t>WORK</a:t>
                      </a:r>
                      <a:r>
                        <a:rPr lang="en-US" sz="1200" b="1" i="0" u="none" strike="noStrike" baseline="0" dirty="0" smtClean="0">
                          <a:solidFill>
                            <a:srgbClr val="000000"/>
                          </a:solidFill>
                          <a:effectLst/>
                          <a:latin typeface="Calibri" panose="020F0502020204030204" pitchFamily="34" charset="0"/>
                        </a:rPr>
                        <a:t> DONE IN SHORT TIME</a:t>
                      </a:r>
                      <a:endParaRPr lang="en-US" sz="1200" b="1" i="0" u="none" strike="noStrike" dirty="0" smtClean="0">
                        <a:solidFill>
                          <a:srgbClr val="000000"/>
                        </a:solidFill>
                        <a:effectLst/>
                        <a:latin typeface="Calibri" panose="020F0502020204030204" pitchFamily="34" charset="0"/>
                      </a:endParaRPr>
                    </a:p>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dirty="0" smtClean="0">
                          <a:effectLst/>
                        </a:rPr>
                        <a:t>6</a:t>
                      </a:r>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r>
                        <a:rPr lang="en-US" sz="1200" b="1" i="0" u="none" strike="noStrike" dirty="0" smtClean="0">
                          <a:solidFill>
                            <a:srgbClr val="000000"/>
                          </a:solidFill>
                          <a:effectLst/>
                          <a:latin typeface="Calibri" panose="020F0502020204030204" pitchFamily="34" charset="0"/>
                        </a:rPr>
                        <a:t>COST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Arial" panose="020B0604020202020204" pitchFamily="34" charset="0"/>
                        </a:rPr>
                        <a:t>5</a:t>
                      </a:r>
                      <a:endParaRPr lang="en-US" sz="1000" b="0" i="0" u="none" strike="noStrike" dirty="0">
                        <a:solidFill>
                          <a:srgbClr val="000000"/>
                        </a:solidFill>
                        <a:effectLst/>
                        <a:latin typeface="Arial" panose="020B0604020202020204" pitchFamily="34" charset="0"/>
                      </a:endParaRPr>
                    </a:p>
                  </a:txBody>
                  <a:tcPr marL="9525" marR="9525" marT="9525" marB="0" anchor="b"/>
                </a:tc>
              </a:tr>
              <a:tr h="200025">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168437175"/>
              </p:ext>
            </p:extLst>
          </p:nvPr>
        </p:nvGraphicFramePr>
        <p:xfrm>
          <a:off x="2811212" y="2417993"/>
          <a:ext cx="8117519" cy="4139462"/>
        </p:xfrm>
        <a:graphic>
          <a:graphicData uri="http://schemas.openxmlformats.org/drawingml/2006/table">
            <a:tbl>
              <a:tblPr>
                <a:tableStyleId>{5C22544A-7EE6-4342-B048-85BDC9FD1C3A}</a:tableStyleId>
              </a:tblPr>
              <a:tblGrid>
                <a:gridCol w="1858974"/>
                <a:gridCol w="1251709"/>
                <a:gridCol w="1251709"/>
                <a:gridCol w="1251709"/>
                <a:gridCol w="1251709"/>
                <a:gridCol w="1251709"/>
              </a:tblGrid>
              <a:tr h="398192">
                <a:tc gridSpan="6">
                  <a:txBody>
                    <a:bodyPr/>
                    <a:lstStyle/>
                    <a:p>
                      <a:pPr algn="ctr" fontAlgn="b"/>
                      <a:r>
                        <a:rPr lang="en-US" sz="1400" b="1" u="none" strike="noStrike" dirty="0" smtClean="0">
                          <a:effectLst/>
                        </a:rPr>
                        <a:t>Pugh </a:t>
                      </a:r>
                      <a:r>
                        <a:rPr lang="en-US" sz="1400" b="1" u="none" strike="noStrike" dirty="0">
                          <a:effectLst/>
                        </a:rPr>
                        <a:t>chart for the 4 alternative designs shown in figures</a:t>
                      </a:r>
                      <a:endParaRPr lang="en-US" sz="1400" b="1" i="0" u="none" strike="noStrike" dirty="0">
                        <a:solidFill>
                          <a:srgbClr val="FF9900"/>
                        </a:solidFill>
                        <a:effectLst/>
                        <a:latin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3305">
                <a:tc>
                  <a:txBody>
                    <a:bodyPr/>
                    <a:lstStyle/>
                    <a:p>
                      <a:pPr algn="ctr" fontAlgn="b"/>
                      <a:r>
                        <a:rPr lang="en-US" sz="1200" b="1" u="none" strike="noStrike" dirty="0">
                          <a:effectLst/>
                        </a:rPr>
                        <a:t>Design Objectives</a:t>
                      </a:r>
                      <a:endParaRPr lang="en-US" sz="1200" b="1" i="0" u="none" strike="noStrike" dirty="0">
                        <a:solidFill>
                          <a:srgbClr val="4285F4"/>
                        </a:solidFill>
                        <a:effectLst/>
                        <a:latin typeface="Calibri" panose="020F0502020204030204" pitchFamily="34" charset="0"/>
                      </a:endParaRPr>
                    </a:p>
                  </a:txBody>
                  <a:tcPr marL="0" marR="0" marT="0" marB="0" anchor="b"/>
                </a:tc>
                <a:tc>
                  <a:txBody>
                    <a:bodyPr/>
                    <a:lstStyle/>
                    <a:p>
                      <a:pPr algn="ctr" fontAlgn="b"/>
                      <a:r>
                        <a:rPr lang="en-US" sz="1000" b="1" u="none" strike="noStrike" dirty="0">
                          <a:effectLst/>
                        </a:rPr>
                        <a:t>Weights</a:t>
                      </a:r>
                      <a:endParaRPr lang="en-US" sz="1000" b="1" i="0" u="none" strike="noStrike" dirty="0">
                        <a:solidFill>
                          <a:srgbClr val="4285F4"/>
                        </a:solidFill>
                        <a:effectLst/>
                        <a:latin typeface="Arial" panose="020B0604020202020204" pitchFamily="34" charset="0"/>
                      </a:endParaRPr>
                    </a:p>
                  </a:txBody>
                  <a:tcPr marL="0" marR="0" marT="0" marB="0" anchor="b"/>
                </a:tc>
                <a:tc>
                  <a:txBody>
                    <a:bodyPr/>
                    <a:lstStyle/>
                    <a:p>
                      <a:pPr algn="ctr" fontAlgn="b"/>
                      <a:r>
                        <a:rPr lang="en-US" sz="1200" b="1" u="none" strike="noStrike" dirty="0">
                          <a:effectLst/>
                        </a:rPr>
                        <a:t>Design 1</a:t>
                      </a:r>
                      <a:endParaRPr lang="en-US" sz="1200" b="1" i="0" u="none" strike="noStrike" dirty="0">
                        <a:solidFill>
                          <a:srgbClr val="4285F4"/>
                        </a:solidFill>
                        <a:effectLst/>
                        <a:latin typeface="Calibri" panose="020F0502020204030204" pitchFamily="34" charset="0"/>
                      </a:endParaRPr>
                    </a:p>
                  </a:txBody>
                  <a:tcPr marL="0" marR="0" marT="0" marB="0" anchor="b"/>
                </a:tc>
                <a:tc>
                  <a:txBody>
                    <a:bodyPr/>
                    <a:lstStyle/>
                    <a:p>
                      <a:pPr algn="ctr" fontAlgn="b"/>
                      <a:r>
                        <a:rPr lang="en-US" sz="1200" b="1" u="none" strike="noStrike" dirty="0">
                          <a:effectLst/>
                        </a:rPr>
                        <a:t>Design 2</a:t>
                      </a:r>
                      <a:endParaRPr lang="en-US" sz="1200" b="1" i="0" u="none" strike="noStrike" dirty="0">
                        <a:solidFill>
                          <a:srgbClr val="4285F4"/>
                        </a:solidFill>
                        <a:effectLst/>
                        <a:latin typeface="Calibri" panose="020F0502020204030204" pitchFamily="34" charset="0"/>
                      </a:endParaRPr>
                    </a:p>
                  </a:txBody>
                  <a:tcPr marL="0" marR="0" marT="0" marB="0" anchor="b"/>
                </a:tc>
                <a:tc>
                  <a:txBody>
                    <a:bodyPr/>
                    <a:lstStyle/>
                    <a:p>
                      <a:pPr algn="ctr" fontAlgn="b"/>
                      <a:r>
                        <a:rPr lang="en-US" sz="1200" b="1" u="none" strike="noStrike" dirty="0">
                          <a:effectLst/>
                        </a:rPr>
                        <a:t>Design 3</a:t>
                      </a:r>
                      <a:endParaRPr lang="en-US" sz="1200" b="1" i="0" u="none" strike="noStrike" dirty="0">
                        <a:solidFill>
                          <a:srgbClr val="4285F4"/>
                        </a:solidFill>
                        <a:effectLst/>
                        <a:latin typeface="Calibri" panose="020F0502020204030204" pitchFamily="34" charset="0"/>
                      </a:endParaRPr>
                    </a:p>
                  </a:txBody>
                  <a:tcPr marL="0" marR="0" marT="0" marB="0" anchor="b"/>
                </a:tc>
                <a:tc>
                  <a:txBody>
                    <a:bodyPr/>
                    <a:lstStyle/>
                    <a:p>
                      <a:pPr algn="ctr" fontAlgn="b"/>
                      <a:r>
                        <a:rPr lang="en-US" sz="1200" b="1" u="none" strike="noStrike" dirty="0">
                          <a:effectLst/>
                        </a:rPr>
                        <a:t>Design 4</a:t>
                      </a:r>
                      <a:endParaRPr lang="en-US" sz="1200" b="1" i="0" u="none" strike="noStrike" dirty="0">
                        <a:solidFill>
                          <a:srgbClr val="4285F4"/>
                        </a:solidFill>
                        <a:effectLst/>
                        <a:latin typeface="Calibri" panose="020F0502020204030204" pitchFamily="34" charset="0"/>
                      </a:endParaRPr>
                    </a:p>
                  </a:txBody>
                  <a:tcPr marL="0" marR="0" marT="0" marB="0" anchor="b"/>
                </a:tc>
              </a:tr>
              <a:tr h="373305">
                <a:tc>
                  <a:txBody>
                    <a:bodyPr/>
                    <a:lstStyle/>
                    <a:p>
                      <a:pPr algn="ctr" fontAlgn="b"/>
                      <a:r>
                        <a:rPr lang="en-US" sz="1200" b="1" u="none" strike="noStrike" dirty="0">
                          <a:effectLst/>
                        </a:rPr>
                        <a:t>Safety</a:t>
                      </a:r>
                      <a:endParaRPr lang="en-US" sz="1200" b="1" i="0" u="none" strike="noStrike" dirty="0">
                        <a:solidFill>
                          <a:srgbClr val="000000"/>
                        </a:solidFill>
                        <a:effectLst/>
                        <a:latin typeface="Calibri" panose="020F0502020204030204" pitchFamily="34" charset="0"/>
                      </a:endParaRPr>
                    </a:p>
                  </a:txBody>
                  <a:tcPr marL="0" marR="0" marT="0" marB="0" anchor="b"/>
                </a:tc>
                <a:tc>
                  <a:txBody>
                    <a:bodyPr/>
                    <a:lstStyle/>
                    <a:p>
                      <a:r>
                        <a:rPr lang="en-US" dirty="0"/>
                        <a:t>7</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dirty="0"/>
                        <a:t>DATUM</a:t>
                      </a:r>
                    </a:p>
                  </a:txBody>
                  <a:tcPr marL="123825" marR="123825" marT="57150" marB="57150" anchor="ctr"/>
                </a:tc>
              </a:tr>
              <a:tr h="373305">
                <a:tc>
                  <a:txBody>
                    <a:bodyPr/>
                    <a:lstStyle/>
                    <a:p>
                      <a:pPr algn="ctr" fontAlgn="b"/>
                      <a:r>
                        <a:rPr lang="en-US" sz="1200" b="1" u="none" strike="noStrike" dirty="0">
                          <a:effectLst/>
                        </a:rPr>
                        <a:t>Ease of use</a:t>
                      </a:r>
                      <a:endParaRPr lang="en-US" sz="1200" b="1" i="0" u="none" strike="noStrike" dirty="0">
                        <a:solidFill>
                          <a:srgbClr val="000000"/>
                        </a:solidFill>
                        <a:effectLst/>
                        <a:latin typeface="Calibri" panose="020F0502020204030204" pitchFamily="34" charset="0"/>
                      </a:endParaRPr>
                    </a:p>
                  </a:txBody>
                  <a:tcPr marL="0" marR="0" marT="0" marB="0" anchor="b"/>
                </a:tc>
                <a:tc>
                  <a:txBody>
                    <a:bodyPr/>
                    <a:lstStyle/>
                    <a:p>
                      <a:r>
                        <a:rPr lang="en-US" dirty="0"/>
                        <a:t>8</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dirty="0"/>
                        <a:t>DATUM</a:t>
                      </a:r>
                    </a:p>
                  </a:txBody>
                  <a:tcPr marL="123825" marR="123825" marT="57150" marB="57150" anchor="ctr"/>
                </a:tc>
              </a:tr>
              <a:tr h="373305">
                <a:tc>
                  <a:txBody>
                    <a:bodyPr/>
                    <a:lstStyle/>
                    <a:p>
                      <a:pPr algn="ctr" fontAlgn="b"/>
                      <a:endParaRPr lang="en-US" sz="1200" b="1" i="0" u="none" strike="noStrike" dirty="0">
                        <a:solidFill>
                          <a:srgbClr val="000000"/>
                        </a:solidFill>
                        <a:effectLst/>
                        <a:latin typeface="Calibri" panose="020F0502020204030204" pitchFamily="34" charset="0"/>
                      </a:endParaRPr>
                    </a:p>
                  </a:txBody>
                  <a:tcPr marL="0" marR="0" marT="0" marB="0" anchor="b"/>
                </a:tc>
                <a:tc>
                  <a:txBody>
                    <a:bodyPr/>
                    <a:lstStyle/>
                    <a:p>
                      <a:r>
                        <a:rPr lang="en-US" dirty="0"/>
                        <a:t>6</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dirty="0"/>
                        <a:t>DATUM</a:t>
                      </a:r>
                    </a:p>
                  </a:txBody>
                  <a:tcPr marL="123825" marR="123825" marT="57150" marB="57150" anchor="ctr"/>
                </a:tc>
              </a:tr>
              <a:tr h="3733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smtClean="0">
                          <a:effectLst/>
                        </a:rPr>
                        <a:t>Cost</a:t>
                      </a:r>
                      <a:endParaRPr lang="en-US" sz="1200" b="1" i="0" u="none" strike="noStrike" dirty="0" smtClean="0">
                        <a:solidFill>
                          <a:srgbClr val="000000"/>
                        </a:solidFill>
                        <a:effectLst/>
                        <a:latin typeface="Calibri" panose="020F0502020204030204" pitchFamily="34" charset="0"/>
                      </a:endParaRPr>
                    </a:p>
                    <a:p>
                      <a:pPr algn="ctr" fontAlgn="b"/>
                      <a:endParaRPr lang="en-US" sz="1200" b="1" i="0" u="none" strike="noStrike" dirty="0">
                        <a:solidFill>
                          <a:srgbClr val="000000"/>
                        </a:solidFill>
                        <a:effectLst/>
                        <a:latin typeface="Calibri" panose="020F0502020204030204" pitchFamily="34" charset="0"/>
                      </a:endParaRPr>
                    </a:p>
                  </a:txBody>
                  <a:tcPr marL="0" marR="0" marT="0" marB="0" anchor="b"/>
                </a:tc>
                <a:tc>
                  <a:txBody>
                    <a:bodyPr/>
                    <a:lstStyle/>
                    <a:p>
                      <a:r>
                        <a:rPr lang="en-US" dirty="0"/>
                        <a:t>5</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a:t>+</a:t>
                      </a:r>
                    </a:p>
                  </a:txBody>
                  <a:tcPr marL="123825" marR="123825" marT="57150" marB="57150" anchor="ctr"/>
                </a:tc>
                <a:tc>
                  <a:txBody>
                    <a:bodyPr/>
                    <a:lstStyle/>
                    <a:p>
                      <a:r>
                        <a:rPr lang="en-US" dirty="0"/>
                        <a:t>DATUM</a:t>
                      </a:r>
                    </a:p>
                  </a:txBody>
                  <a:tcPr marL="123825" marR="123825" marT="57150" marB="57150" anchor="ctr"/>
                </a:tc>
              </a:tr>
              <a:tr h="3733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smtClean="0">
                          <a:effectLst/>
                        </a:rPr>
                        <a:t>Score(+)</a:t>
                      </a:r>
                      <a:endParaRPr lang="en-US" sz="1200" b="1" i="0" u="none" strike="noStrike" dirty="0" smtClean="0">
                        <a:solidFill>
                          <a:srgbClr val="000000"/>
                        </a:solidFill>
                        <a:effectLst/>
                        <a:latin typeface="Arial" panose="020B0604020202020204" pitchFamily="34" charset="0"/>
                      </a:endParaRPr>
                    </a:p>
                    <a:p>
                      <a:pPr algn="ctr" fontAlgn="b"/>
                      <a:endParaRPr lang="en-US" sz="12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0" marR="0" marT="0" marB="0" anchor="b"/>
                </a:tc>
                <a:tc>
                  <a:txBody>
                    <a:bodyPr/>
                    <a:lstStyle/>
                    <a:p>
                      <a:r>
                        <a:rPr lang="en-US" dirty="0"/>
                        <a:t>20</a:t>
                      </a:r>
                    </a:p>
                  </a:txBody>
                  <a:tcPr marL="123825" marR="123825" marT="57150" marB="57150" anchor="ctr"/>
                </a:tc>
                <a:tc>
                  <a:txBody>
                    <a:bodyPr/>
                    <a:lstStyle/>
                    <a:p>
                      <a:r>
                        <a:rPr lang="en-US"/>
                        <a:t>19</a:t>
                      </a:r>
                    </a:p>
                  </a:txBody>
                  <a:tcPr marL="123825" marR="123825" marT="57150" marB="57150" anchor="ctr"/>
                </a:tc>
                <a:tc>
                  <a:txBody>
                    <a:bodyPr/>
                    <a:lstStyle/>
                    <a:p>
                      <a:r>
                        <a:rPr lang="en-US"/>
                        <a:t>17</a:t>
                      </a:r>
                    </a:p>
                  </a:txBody>
                  <a:tcPr marL="123825" marR="123825" marT="57150" marB="57150" anchor="ctr"/>
                </a:tc>
                <a:tc>
                  <a:txBody>
                    <a:bodyPr/>
                    <a:lstStyle/>
                    <a:p>
                      <a:r>
                        <a:rPr lang="en-US" dirty="0"/>
                        <a:t>--</a:t>
                      </a:r>
                    </a:p>
                  </a:txBody>
                  <a:tcPr marL="123825" marR="123825" marT="57150" marB="57150" anchor="ctr"/>
                </a:tc>
              </a:tr>
              <a:tr h="373305">
                <a:tc>
                  <a:txBody>
                    <a:bodyPr/>
                    <a:lstStyle/>
                    <a:p>
                      <a:pPr algn="ctr" fontAlgn="b"/>
                      <a:r>
                        <a:rPr lang="en-US" sz="1000" b="1" u="none" strike="noStrike" dirty="0" smtClean="0">
                          <a:effectLst/>
                        </a:rPr>
                        <a:t>Score (-)</a:t>
                      </a:r>
                      <a:endParaRPr lang="en-US" sz="1000" b="1"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0" marR="0" marT="0" marB="0" anchor="b"/>
                </a:tc>
                <a:tc>
                  <a:txBody>
                    <a:bodyPr/>
                    <a:lstStyle/>
                    <a:p>
                      <a:r>
                        <a:rPr lang="en-US" dirty="0"/>
                        <a:t>6</a:t>
                      </a:r>
                    </a:p>
                  </a:txBody>
                  <a:tcPr marL="123825" marR="123825" marT="57150" marB="57150" anchor="ctr"/>
                </a:tc>
                <a:tc>
                  <a:txBody>
                    <a:bodyPr/>
                    <a:lstStyle/>
                    <a:p>
                      <a:r>
                        <a:rPr lang="en-US"/>
                        <a:t>13</a:t>
                      </a:r>
                    </a:p>
                  </a:txBody>
                  <a:tcPr marL="123825" marR="123825" marT="57150" marB="57150" anchor="ctr"/>
                </a:tc>
                <a:tc>
                  <a:txBody>
                    <a:bodyPr/>
                    <a:lstStyle/>
                    <a:p>
                      <a:r>
                        <a:rPr lang="en-US"/>
                        <a:t>15</a:t>
                      </a:r>
                    </a:p>
                  </a:txBody>
                  <a:tcPr marL="123825" marR="123825" marT="57150" marB="57150" anchor="ctr"/>
                </a:tc>
                <a:tc>
                  <a:txBody>
                    <a:bodyPr/>
                    <a:lstStyle/>
                    <a:p>
                      <a:r>
                        <a:rPr lang="en-US" dirty="0"/>
                        <a:t>--</a:t>
                      </a:r>
                    </a:p>
                  </a:txBody>
                  <a:tcPr marL="123825" marR="123825" marT="57150" marB="57150" anchor="ctr"/>
                </a:tc>
              </a:tr>
              <a:tr h="373305">
                <a:tc>
                  <a:txBody>
                    <a:bodyPr/>
                    <a:lstStyle/>
                    <a:p>
                      <a:pPr algn="ctr" fontAlgn="b"/>
                      <a:r>
                        <a:rPr lang="en-US" sz="1000" b="1" u="none" strike="noStrike" dirty="0" smtClean="0">
                          <a:effectLst/>
                        </a:rPr>
                        <a:t>Total</a:t>
                      </a:r>
                      <a:endParaRPr lang="en-US" sz="1000" b="1" i="0" u="none" strike="noStrike" dirty="0">
                        <a:solidFill>
                          <a:srgbClr val="000000"/>
                        </a:solidFill>
                        <a:effectLst/>
                        <a:latin typeface="Arial" panose="020B0604020202020204" pitchFamily="34" charset="0"/>
                      </a:endParaRPr>
                    </a:p>
                  </a:txBody>
                  <a:tcPr marL="0" marR="0" marT="0" marB="0" anchor="b"/>
                </a:tc>
                <a:tc>
                  <a:txBody>
                    <a:bodyPr/>
                    <a:lstStyle/>
                    <a:p>
                      <a:r>
                        <a:rPr lang="en-US" dirty="0"/>
                        <a:t/>
                      </a:r>
                      <a:br>
                        <a:rPr lang="en-US" dirty="0"/>
                      </a:br>
                      <a:r>
                        <a:rPr lang="en-US" dirty="0"/>
                        <a:t>26</a:t>
                      </a:r>
                    </a:p>
                  </a:txBody>
                  <a:tcPr marL="123825" marR="123825" marT="57150" marB="57150" anchor="ctr"/>
                </a:tc>
                <a:tc>
                  <a:txBody>
                    <a:bodyPr/>
                    <a:lstStyle/>
                    <a:p>
                      <a:r>
                        <a:rPr lang="en-US"/>
                        <a:t>14</a:t>
                      </a:r>
                    </a:p>
                  </a:txBody>
                  <a:tcPr marL="123825" marR="123825" marT="57150" marB="57150" anchor="ctr"/>
                </a:tc>
                <a:tc>
                  <a:txBody>
                    <a:bodyPr/>
                    <a:lstStyle/>
                    <a:p>
                      <a:r>
                        <a:rPr lang="en-US"/>
                        <a:t>6</a:t>
                      </a:r>
                    </a:p>
                  </a:txBody>
                  <a:tcPr marL="123825" marR="123825" marT="57150" marB="57150" anchor="ctr"/>
                </a:tc>
                <a:tc>
                  <a:txBody>
                    <a:bodyPr/>
                    <a:lstStyle/>
                    <a:p>
                      <a:r>
                        <a:rPr lang="en-US"/>
                        <a:t>2</a:t>
                      </a:r>
                    </a:p>
                  </a:txBody>
                  <a:tcPr marL="123825" marR="123825" marT="57150" marB="57150" anchor="ctr"/>
                </a:tc>
                <a:tc>
                  <a:txBody>
                    <a:bodyPr/>
                    <a:lstStyle/>
                    <a:p>
                      <a:r>
                        <a:rPr lang="en-US" dirty="0"/>
                        <a:t>0</a:t>
                      </a:r>
                    </a:p>
                  </a:txBody>
                  <a:tcPr marL="123825" marR="123825" marT="57150" marB="57150" anchor="ctr"/>
                </a:tc>
              </a:tr>
              <a:tr h="373305">
                <a:tc>
                  <a:txBody>
                    <a:bodyPr/>
                    <a:lstStyle/>
                    <a:p>
                      <a:pPr algn="ctr" fontAlgn="b"/>
                      <a:endParaRPr lang="en-US" sz="1000" b="1"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US" sz="1000" u="none" strike="noStrike">
                          <a:effectLst/>
                        </a:rPr>
                        <a:t> </a:t>
                      </a:r>
                      <a:endParaRPr lang="en-US" sz="1000" b="1"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US" sz="1000" u="none" strike="noStrike">
                          <a:effectLst/>
                        </a:rPr>
                        <a:t> </a:t>
                      </a:r>
                      <a:endParaRPr lang="en-US" sz="1000" b="1"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US" sz="1000" u="none" strike="noStrike">
                          <a:effectLst/>
                        </a:rPr>
                        <a:t> </a:t>
                      </a:r>
                      <a:endParaRPr lang="en-US" sz="1000" b="1"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US" sz="1000" u="none" strike="noStrike">
                          <a:effectLst/>
                        </a:rPr>
                        <a:t> </a:t>
                      </a:r>
                      <a:endParaRPr lang="en-US" sz="1000" b="1"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US" sz="1000" u="none" strike="noStrike" dirty="0">
                          <a:effectLst/>
                        </a:rPr>
                        <a:t> </a:t>
                      </a:r>
                      <a:endParaRPr lang="en-US" sz="1000" b="1" i="0" u="none" strike="noStrike" dirty="0">
                        <a:solidFill>
                          <a:srgbClr val="000000"/>
                        </a:solidFill>
                        <a:effectLst/>
                        <a:latin typeface="Arial" panose="020B0604020202020204" pitchFamily="34" charset="0"/>
                      </a:endParaRPr>
                    </a:p>
                  </a:txBody>
                  <a:tcPr marL="0" marR="0" marT="0" marB="0" anchor="b"/>
                </a:tc>
              </a:tr>
            </a:tbl>
          </a:graphicData>
        </a:graphic>
      </p:graphicFrame>
      <p:pic>
        <p:nvPicPr>
          <p:cNvPr id="7" name="Picture 6"/>
          <p:cNvPicPr>
            <a:picLocks noChangeAspect="1"/>
          </p:cNvPicPr>
          <p:nvPr/>
        </p:nvPicPr>
        <p:blipFill>
          <a:blip r:embed="rId2"/>
          <a:stretch>
            <a:fillRect/>
          </a:stretch>
        </p:blipFill>
        <p:spPr>
          <a:xfrm>
            <a:off x="2490675" y="11017"/>
            <a:ext cx="7347389" cy="974055"/>
          </a:xfrm>
          <a:prstGeom prst="rect">
            <a:avLst/>
          </a:prstGeom>
          <a:noFill/>
          <a:ln w="9525">
            <a:noFill/>
          </a:ln>
        </p:spPr>
      </p:pic>
    </p:spTree>
    <p:extLst>
      <p:ext uri="{BB962C8B-B14F-4D97-AF65-F5344CB8AC3E}">
        <p14:creationId xmlns="" xmlns:p14="http://schemas.microsoft.com/office/powerpoint/2010/main" val="2970408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680</Words>
  <Application>Microsoft Office PowerPoint</Application>
  <PresentationFormat>Custom</PresentationFormat>
  <Paragraphs>487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Review -1</vt:lpstr>
      <vt:lpstr>Client – Designer Interaction</vt:lpstr>
      <vt:lpstr>Problem Definition 1.1</vt:lpstr>
      <vt:lpstr>Identification of Functions</vt:lpstr>
      <vt:lpstr>Morphological Chart</vt:lpstr>
      <vt:lpstr>Functional Tree</vt:lpstr>
      <vt:lpstr>Selection of means for each concepts</vt:lpstr>
      <vt:lpstr>PROBLEM DEFINATION 1.2</vt:lpstr>
      <vt:lpstr>Pugh chart</vt:lpstr>
      <vt:lpstr>Justification for the scores given</vt:lpstr>
      <vt:lpstr>Sub-function Interaction Details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Thinkpad</cp:lastModifiedBy>
  <cp:revision>29</cp:revision>
  <dcterms:created xsi:type="dcterms:W3CDTF">2023-10-18T02:44:12Z</dcterms:created>
  <dcterms:modified xsi:type="dcterms:W3CDTF">2023-10-30T05:16:30Z</dcterms:modified>
</cp:coreProperties>
</file>