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9" r:id="rId4"/>
    <p:sldId id="260" r:id="rId5"/>
    <p:sldId id="264" r:id="rId6"/>
    <p:sldId id="265" r:id="rId7"/>
    <p:sldId id="261" r:id="rId8"/>
    <p:sldId id="267" r:id="rId9"/>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2074545" y="1807845"/>
            <a:ext cx="8353425" cy="5895340"/>
          </a:xfrm>
          <a:prstGeom prst="rect">
            <a:avLst/>
          </a:prstGeom>
          <a:noFill/>
        </p:spPr>
        <p:txBody>
          <a:bodyPr wrap="square" rtlCol="0">
            <a:noAutofit/>
          </a:bodyPr>
          <a:p>
            <a:pPr algn="ct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CEF 345 : SOFTWARE DEVELOPMENT TOOLS</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algn="ct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PRESENTED BY GROUP 24</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indent="0" algn="ctr">
              <a:buFont typeface="Arial" panose="020B0604020202020204" pitchFamily="34" charset="0"/>
              <a:buNone/>
            </a:pP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TAKU-MBI INYANG FE23A153</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algn="ct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TAMANTENG ABERLINE NGUEMTANG FE23A154</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algn="ct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TAMBE ENOWTABI PRINCELY FE23A155</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algn="ct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TAMBE RAMSON NGIEH FE23A156</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algn="ct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TAMBONG ELVIRA ETCHI FE23A158</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endParaRPr>
          </a:p>
          <a:p>
            <a:pPr algn="ctr"/>
            <a:r>
              <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rPr>
              <a:t>SUPERVISED BY : Dr NKEMENI VALERY</a:t>
            </a:r>
            <a:endParaRPr lang="en-US" sz="2400" b="1">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sym typeface="+mn-ea"/>
            </a:endParaRPr>
          </a:p>
        </p:txBody>
      </p:sp>
      <p:sp>
        <p:nvSpPr>
          <p:cNvPr id="5" name="Rectangles 4"/>
          <p:cNvSpPr/>
          <p:nvPr/>
        </p:nvSpPr>
        <p:spPr>
          <a:xfrm>
            <a:off x="-9525" y="8255"/>
            <a:ext cx="12206605" cy="6862445"/>
          </a:xfrm>
          <a:prstGeom prst="rect">
            <a:avLst/>
          </a:prstGeom>
          <a:solidFill>
            <a:schemeClr val="tx1">
              <a:alpha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3110865" y="6207125"/>
            <a:ext cx="9156065" cy="583565"/>
          </a:xfrm>
          <a:prstGeom prst="rect">
            <a:avLst/>
          </a:prstGeom>
          <a:noFill/>
        </p:spPr>
        <p:txBody>
          <a:bodyPr wrap="square" rtlCol="0">
            <a:spAutoFit/>
          </a:bodyPr>
          <a:p>
            <a:r>
              <a:rPr lang="en-US" sz="3200" b="1">
                <a:effectLst>
                  <a:outerShdw blurRad="38100" dist="38100" dir="2700000" algn="tl">
                    <a:srgbClr val="000000">
                      <a:alpha val="43137"/>
                    </a:srgbClr>
                  </a:outerShdw>
                </a:effectLst>
              </a:rPr>
              <a:t>THANK YOU FOR YOUR ATTENTION</a:t>
            </a:r>
            <a:endParaRPr lang="en-US" sz="3200" b="1">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07035" y="312420"/>
            <a:ext cx="11334750" cy="1443355"/>
            <a:chOff x="641" y="492"/>
            <a:chExt cx="17850" cy="2273"/>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534035" y="2143760"/>
            <a:ext cx="10726420" cy="1443355"/>
            <a:chOff x="841" y="3376"/>
            <a:chExt cx="16892" cy="2273"/>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A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661035" y="4229100"/>
            <a:ext cx="10317480" cy="1443355"/>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7030"/>
              <a:ext cx="12070"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07035" y="312420"/>
            <a:ext cx="5083175" cy="617383"/>
            <a:chOff x="641" y="492"/>
            <a:chExt cx="17850" cy="2351"/>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1988"/>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6625590" y="8401685"/>
            <a:ext cx="10726420" cy="1443355"/>
            <a:chOff x="841" y="3376"/>
            <a:chExt cx="16892" cy="2273"/>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A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5759450" y="8641080"/>
            <a:ext cx="10317480" cy="1443355"/>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7030"/>
              <a:ext cx="12070"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pic>
        <p:nvPicPr>
          <p:cNvPr id="2" name="Picture 1"/>
          <p:cNvPicPr>
            <a:picLocks noChangeAspect="1"/>
          </p:cNvPicPr>
          <p:nvPr/>
        </p:nvPicPr>
        <p:blipFill>
          <a:blip r:embed="rId2"/>
          <a:stretch>
            <a:fillRect/>
          </a:stretch>
        </p:blipFill>
        <p:spPr>
          <a:xfrm>
            <a:off x="3962400" y="1116330"/>
            <a:ext cx="8229600" cy="4625340"/>
          </a:xfrm>
          <a:prstGeom prst="rect">
            <a:avLst/>
          </a:prstGeom>
        </p:spPr>
      </p:pic>
      <p:sp>
        <p:nvSpPr>
          <p:cNvPr id="3" name="Text Box 2"/>
          <p:cNvSpPr txBox="1"/>
          <p:nvPr/>
        </p:nvSpPr>
        <p:spPr>
          <a:xfrm>
            <a:off x="407035" y="1264285"/>
            <a:ext cx="3450590" cy="3138170"/>
          </a:xfrm>
          <a:prstGeom prst="rect">
            <a:avLst/>
          </a:prstGeom>
          <a:noFill/>
        </p:spPr>
        <p:txBody>
          <a:bodyPr wrap="square" rtlCol="0">
            <a:spAutoFit/>
          </a:bodyPr>
          <a:p>
            <a:pPr marL="285750" indent="-285750">
              <a:buFont typeface="Arial" panose="020B0604020202020204" pitchFamily="34" charset="0"/>
              <a:buChar char="•"/>
            </a:pPr>
            <a:r>
              <a:rPr lang="en-US" b="1">
                <a:effectLst>
                  <a:outerShdw blurRad="38100" dist="38100" dir="2700000" algn="tl">
                    <a:srgbClr val="000000">
                      <a:alpha val="43137"/>
                    </a:srgbClr>
                  </a:outerShdw>
                </a:effectLst>
              </a:rPr>
              <a:t>The title and various menus(Home, car, database mataintenance etc) and buttons of the homepage was written in html</a:t>
            </a:r>
            <a:endParaRPr lang="en-US" b="1">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a:effectLst>
                  <a:outerShdw blurRad="38100" dist="38100" dir="2700000" algn="tl">
                    <a:srgbClr val="000000">
                      <a:alpha val="43137"/>
                    </a:srgbClr>
                  </a:outerShdw>
                </a:effectLst>
              </a:rPr>
              <a:t>While writing the code we made sure to make use of the debugging tools in VS Code to help us identify any bug in our code to ease the debugging process.</a:t>
            </a:r>
            <a:endParaRPr lang="en-US" b="1">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12593320" y="224790"/>
            <a:ext cx="8229600" cy="4625340"/>
          </a:xfrm>
          <a:prstGeom prst="rect">
            <a:avLst/>
          </a:prstGeom>
        </p:spPr>
      </p:pic>
      <p:pic>
        <p:nvPicPr>
          <p:cNvPr id="5" name="Picture 4"/>
          <p:cNvPicPr>
            <a:picLocks noChangeAspect="1"/>
          </p:cNvPicPr>
          <p:nvPr/>
        </p:nvPicPr>
        <p:blipFill>
          <a:blip r:embed="rId4"/>
          <a:stretch>
            <a:fillRect/>
          </a:stretch>
        </p:blipFill>
        <p:spPr>
          <a:xfrm>
            <a:off x="12593320" y="5015230"/>
            <a:ext cx="8229600" cy="46253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07035" y="312420"/>
            <a:ext cx="5083175" cy="617383"/>
            <a:chOff x="641" y="492"/>
            <a:chExt cx="17850" cy="2351"/>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1988"/>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6625590" y="8401685"/>
            <a:ext cx="10726420" cy="1443355"/>
            <a:chOff x="841" y="3376"/>
            <a:chExt cx="16892" cy="2273"/>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A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5759450" y="8641080"/>
            <a:ext cx="10317480" cy="1443355"/>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7030"/>
              <a:ext cx="12070"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pic>
        <p:nvPicPr>
          <p:cNvPr id="2" name="Picture 1"/>
          <p:cNvPicPr>
            <a:picLocks noChangeAspect="1"/>
          </p:cNvPicPr>
          <p:nvPr/>
        </p:nvPicPr>
        <p:blipFill>
          <a:blip r:embed="rId2"/>
          <a:stretch>
            <a:fillRect/>
          </a:stretch>
        </p:blipFill>
        <p:spPr>
          <a:xfrm>
            <a:off x="12593320" y="0"/>
            <a:ext cx="8229600" cy="4625340"/>
          </a:xfrm>
          <a:prstGeom prst="rect">
            <a:avLst/>
          </a:prstGeom>
        </p:spPr>
      </p:pic>
      <p:sp>
        <p:nvSpPr>
          <p:cNvPr id="3" name="Text Box 2"/>
          <p:cNvSpPr txBox="1"/>
          <p:nvPr/>
        </p:nvSpPr>
        <p:spPr>
          <a:xfrm>
            <a:off x="2317750" y="5737860"/>
            <a:ext cx="7848600" cy="521970"/>
          </a:xfrm>
          <a:prstGeom prst="rect">
            <a:avLst/>
          </a:prstGeom>
          <a:noFill/>
        </p:spPr>
        <p:txBody>
          <a:bodyPr wrap="square" rtlCol="0">
            <a:spAutoFit/>
          </a:bodyPr>
          <a:p>
            <a:pPr marL="285750" indent="-285750">
              <a:buFont typeface="Arial" panose="020B0604020202020204" pitchFamily="34" charset="0"/>
              <a:buChar char="•"/>
            </a:pPr>
            <a:r>
              <a:rPr lang="en-US" sz="2800" b="1">
                <a:effectLst>
                  <a:outerShdw blurRad="38100" dist="38100" dir="2700000" algn="tl">
                    <a:srgbClr val="000000">
                      <a:alpha val="43137"/>
                    </a:srgbClr>
                  </a:outerShdw>
                </a:effectLst>
              </a:rPr>
              <a:t>The styling of the home page was done using CSS</a:t>
            </a:r>
            <a:endParaRPr lang="en-US" sz="2800" b="1">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2197735" y="929640"/>
            <a:ext cx="8229600" cy="4625340"/>
          </a:xfrm>
          <a:prstGeom prst="rect">
            <a:avLst/>
          </a:prstGeom>
        </p:spPr>
      </p:pic>
      <p:pic>
        <p:nvPicPr>
          <p:cNvPr id="5" name="Picture 4"/>
          <p:cNvPicPr>
            <a:picLocks noChangeAspect="1"/>
          </p:cNvPicPr>
          <p:nvPr/>
        </p:nvPicPr>
        <p:blipFill>
          <a:blip r:embed="rId4"/>
          <a:stretch>
            <a:fillRect/>
          </a:stretch>
        </p:blipFill>
        <p:spPr>
          <a:xfrm>
            <a:off x="12593320" y="5015230"/>
            <a:ext cx="8229600" cy="46253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07035" y="312420"/>
            <a:ext cx="5083175" cy="617383"/>
            <a:chOff x="641" y="492"/>
            <a:chExt cx="17850" cy="2351"/>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1988"/>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6625590" y="8401685"/>
            <a:ext cx="10726420" cy="1443355"/>
            <a:chOff x="841" y="3376"/>
            <a:chExt cx="16892" cy="2273"/>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A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5759450" y="8641080"/>
            <a:ext cx="10317480" cy="1443355"/>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7030"/>
              <a:ext cx="12070"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pic>
        <p:nvPicPr>
          <p:cNvPr id="2" name="Picture 1"/>
          <p:cNvPicPr>
            <a:picLocks noChangeAspect="1"/>
          </p:cNvPicPr>
          <p:nvPr/>
        </p:nvPicPr>
        <p:blipFill>
          <a:blip r:embed="rId2"/>
          <a:stretch>
            <a:fillRect/>
          </a:stretch>
        </p:blipFill>
        <p:spPr>
          <a:xfrm>
            <a:off x="12593320" y="0"/>
            <a:ext cx="8229600" cy="4625340"/>
          </a:xfrm>
          <a:prstGeom prst="rect">
            <a:avLst/>
          </a:prstGeom>
        </p:spPr>
      </p:pic>
      <p:sp>
        <p:nvSpPr>
          <p:cNvPr id="3" name="Text Box 2"/>
          <p:cNvSpPr txBox="1"/>
          <p:nvPr/>
        </p:nvSpPr>
        <p:spPr>
          <a:xfrm>
            <a:off x="214630" y="909320"/>
            <a:ext cx="3642360" cy="4719320"/>
          </a:xfrm>
          <a:prstGeom prst="rect">
            <a:avLst/>
          </a:prstGeom>
          <a:noFill/>
        </p:spPr>
        <p:txBody>
          <a:bodyPr wrap="square" rtlCol="0">
            <a:noAutofit/>
          </a:bodyPr>
          <a:p>
            <a:pPr indent="0">
              <a:buFont typeface="Arial" panose="020B0604020202020204" pitchFamily="34" charset="0"/>
              <a:buNone/>
            </a:pPr>
            <a:r>
              <a:rPr lang="en-US" sz="2800" b="1">
                <a:effectLst>
                  <a:outerShdw blurRad="38100" dist="38100" dir="2700000" algn="tl">
                    <a:srgbClr val="000000">
                      <a:alpha val="43137"/>
                    </a:srgbClr>
                  </a:outerShdw>
                </a:effectLst>
              </a:rPr>
              <a:t>And JavaScript to add interactivity, dynamic contents and to improve user friendlyness by combining it with HTML and CSS</a:t>
            </a:r>
            <a:endParaRPr lang="en-US" sz="2800" b="1">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12593320" y="4772660"/>
            <a:ext cx="8229600" cy="4625340"/>
          </a:xfrm>
          <a:prstGeom prst="rect">
            <a:avLst/>
          </a:prstGeom>
        </p:spPr>
      </p:pic>
      <p:pic>
        <p:nvPicPr>
          <p:cNvPr id="5" name="Picture 4"/>
          <p:cNvPicPr>
            <a:picLocks noChangeAspect="1"/>
          </p:cNvPicPr>
          <p:nvPr/>
        </p:nvPicPr>
        <p:blipFill>
          <a:blip r:embed="rId4"/>
          <a:stretch>
            <a:fillRect/>
          </a:stretch>
        </p:blipFill>
        <p:spPr>
          <a:xfrm>
            <a:off x="3962400" y="909320"/>
            <a:ext cx="8229600" cy="46253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664710" y="7839710"/>
            <a:ext cx="11334750" cy="1443355"/>
            <a:chOff x="641" y="492"/>
            <a:chExt cx="17850" cy="2273"/>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84455" y="344805"/>
            <a:ext cx="6010910" cy="1078342"/>
            <a:chOff x="841" y="3376"/>
            <a:chExt cx="16892" cy="3246"/>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2869"/>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THE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4671060" y="7835265"/>
            <a:ext cx="10317480" cy="1443355"/>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7030"/>
              <a:ext cx="12070"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pic>
        <p:nvPicPr>
          <p:cNvPr id="3" name="Picture 2"/>
          <p:cNvPicPr>
            <a:picLocks noChangeAspect="1"/>
          </p:cNvPicPr>
          <p:nvPr/>
        </p:nvPicPr>
        <p:blipFill>
          <a:blip r:embed="rId2"/>
          <a:stretch>
            <a:fillRect/>
          </a:stretch>
        </p:blipFill>
        <p:spPr>
          <a:xfrm>
            <a:off x="3837305" y="1280795"/>
            <a:ext cx="8229600" cy="4625340"/>
          </a:xfrm>
          <a:prstGeom prst="rect">
            <a:avLst/>
          </a:prstGeom>
        </p:spPr>
      </p:pic>
      <p:sp>
        <p:nvSpPr>
          <p:cNvPr id="4" name="Text Box 3"/>
          <p:cNvSpPr txBox="1"/>
          <p:nvPr/>
        </p:nvSpPr>
        <p:spPr>
          <a:xfrm>
            <a:off x="220980" y="1443990"/>
            <a:ext cx="3383280" cy="2861310"/>
          </a:xfrm>
          <a:prstGeom prst="rect">
            <a:avLst/>
          </a:prstGeom>
          <a:noFill/>
        </p:spPr>
        <p:txBody>
          <a:bodyPr wrap="square" rtlCol="0">
            <a:spAutoFit/>
          </a:bodyPr>
          <a:p>
            <a:pPr marL="285750" indent="-285750">
              <a:buFont typeface="Arial" panose="020B0604020202020204" pitchFamily="34" charset="0"/>
              <a:buChar char="•"/>
            </a:pPr>
            <a:r>
              <a:rPr lang="en-US" b="1">
                <a:effectLst>
                  <a:outerShdw blurRad="38100" dist="38100" dir="2700000" algn="tl">
                    <a:srgbClr val="000000">
                      <a:alpha val="43137"/>
                    </a:srgbClr>
                  </a:outerShdw>
                </a:effectLst>
              </a:rPr>
              <a:t>The code was then pushed to the master branch of our Github repository </a:t>
            </a:r>
            <a:endParaRPr lang="en-US" b="1">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a:effectLst>
                  <a:outerShdw blurRad="38100" dist="38100" dir="2700000" algn="tl">
                    <a:srgbClr val="000000">
                      <a:alpha val="43137"/>
                    </a:srgbClr>
                  </a:outerShdw>
                </a:effectLst>
                <a:sym typeface="+mn-ea"/>
              </a:rPr>
              <a:t>We the navigated to the setting tab to find pages</a:t>
            </a:r>
            <a:endParaRPr lang="en-US" b="1">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a:effectLst>
                  <a:outerShdw blurRad="38100" dist="38100" dir="2700000" algn="tl">
                    <a:srgbClr val="000000">
                      <a:alpha val="43137"/>
                    </a:srgbClr>
                  </a:outerShdw>
                </a:effectLst>
                <a:sym typeface="+mn-ea"/>
              </a:rPr>
              <a:t>Since the page was a public repository, it was easy for us to create the Github page for this code</a:t>
            </a:r>
            <a:endParaRPr lang="en-US" b="1">
              <a:effectLst>
                <a:outerShdw blurRad="38100" dist="38100" dir="2700000" algn="tl">
                  <a:srgbClr val="000000">
                    <a:alpha val="43137"/>
                  </a:srgbClr>
                </a:outerShdw>
              </a:effectLst>
            </a:endParaRPr>
          </a:p>
          <a:p>
            <a:endParaRPr lang="en-US" b="1">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664710" y="7839710"/>
            <a:ext cx="11334750" cy="1443355"/>
            <a:chOff x="641" y="492"/>
            <a:chExt cx="17850" cy="2273"/>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5546090" y="6821170"/>
            <a:ext cx="6010910" cy="1078342"/>
            <a:chOff x="841" y="3376"/>
            <a:chExt cx="16892" cy="3246"/>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2869"/>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THE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220980" y="194310"/>
            <a:ext cx="4523105" cy="706120"/>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6660"/>
              <a:ext cx="12070" cy="1680"/>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sp>
        <p:nvSpPr>
          <p:cNvPr id="4" name="Text Box 3"/>
          <p:cNvSpPr txBox="1"/>
          <p:nvPr/>
        </p:nvSpPr>
        <p:spPr>
          <a:xfrm>
            <a:off x="220980" y="1443990"/>
            <a:ext cx="3383280" cy="922020"/>
          </a:xfrm>
          <a:prstGeom prst="rect">
            <a:avLst/>
          </a:prstGeom>
          <a:noFill/>
        </p:spPr>
        <p:txBody>
          <a:bodyPr wrap="square" rtlCol="0">
            <a:spAutoFit/>
          </a:bodyPr>
          <a:p>
            <a:pPr marL="285750" indent="-285750">
              <a:buFont typeface="Arial" panose="020B0604020202020204" pitchFamily="34" charset="0"/>
              <a:buChar char="•"/>
            </a:pPr>
            <a:r>
              <a:rPr lang="en-US" b="1">
                <a:effectLst>
                  <a:outerShdw blurRad="38100" dist="38100" dir="2700000" algn="tl">
                    <a:srgbClr val="000000">
                      <a:alpha val="43137"/>
                    </a:srgbClr>
                  </a:outerShdw>
                </a:effectLst>
              </a:rPr>
              <a:t>We then had to deploy the code from our master branch and saved the work</a:t>
            </a:r>
            <a:endParaRPr lang="en-US" b="1">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4057015" y="1116330"/>
            <a:ext cx="8229600" cy="46253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664710" y="7839710"/>
            <a:ext cx="11334750" cy="1443355"/>
            <a:chOff x="641" y="492"/>
            <a:chExt cx="17850" cy="2273"/>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5546090" y="6821170"/>
            <a:ext cx="6010910" cy="1078342"/>
            <a:chOff x="841" y="3376"/>
            <a:chExt cx="16892" cy="3246"/>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2869"/>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THE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220980" y="194310"/>
            <a:ext cx="4523105" cy="706120"/>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6660"/>
              <a:ext cx="12070" cy="1680"/>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sp>
        <p:nvSpPr>
          <p:cNvPr id="4" name="Text Box 3"/>
          <p:cNvSpPr txBox="1"/>
          <p:nvPr/>
        </p:nvSpPr>
        <p:spPr>
          <a:xfrm>
            <a:off x="220980" y="1443990"/>
            <a:ext cx="3383280" cy="1476375"/>
          </a:xfrm>
          <a:prstGeom prst="rect">
            <a:avLst/>
          </a:prstGeom>
          <a:noFill/>
        </p:spPr>
        <p:txBody>
          <a:bodyPr wrap="square" rtlCol="0">
            <a:spAutoFit/>
          </a:bodyPr>
          <a:p>
            <a:pPr marL="285750" indent="-285750">
              <a:buFont typeface="Arial" panose="020B0604020202020204" pitchFamily="34" charset="0"/>
              <a:buChar char="•"/>
            </a:pPr>
            <a:r>
              <a:rPr lang="en-US" b="1">
                <a:effectLst>
                  <a:outerShdw blurRad="38100" dist="38100" dir="2700000" algn="tl">
                    <a:srgbClr val="000000">
                      <a:alpha val="43137"/>
                    </a:srgbClr>
                  </a:outerShdw>
                </a:effectLst>
              </a:rPr>
              <a:t>A link was then generated once we saved our.</a:t>
            </a:r>
            <a:endParaRPr lang="en-US" b="1">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a:effectLst>
                  <a:outerShdw blurRad="38100" dist="38100" dir="2700000" algn="tl">
                    <a:srgbClr val="000000">
                      <a:alpha val="43137"/>
                    </a:srgbClr>
                  </a:outerShdw>
                </a:effectLst>
              </a:rPr>
              <a:t>This link will automatically direct us to our webpage once we clicked on it. </a:t>
            </a:r>
            <a:endParaRPr lang="en-US" b="1">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3962400" y="1335405"/>
            <a:ext cx="8229600" cy="4625340"/>
          </a:xfrm>
          <a:prstGeom prst="rect">
            <a:avLst/>
          </a:prstGeom>
        </p:spPr>
      </p:pic>
      <p:pic>
        <p:nvPicPr>
          <p:cNvPr id="5" name="Picture 4"/>
          <p:cNvPicPr>
            <a:picLocks noChangeAspect="1"/>
          </p:cNvPicPr>
          <p:nvPr/>
        </p:nvPicPr>
        <p:blipFill>
          <a:blip r:embed="rId3"/>
          <a:stretch>
            <a:fillRect/>
          </a:stretch>
        </p:blipFill>
        <p:spPr>
          <a:xfrm>
            <a:off x="13519785" y="1213485"/>
            <a:ext cx="8229600" cy="48691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12" name="Group 11"/>
          <p:cNvGrpSpPr/>
          <p:nvPr/>
        </p:nvGrpSpPr>
        <p:grpSpPr>
          <a:xfrm>
            <a:off x="-4664710" y="7839710"/>
            <a:ext cx="11334750" cy="1443355"/>
            <a:chOff x="641" y="492"/>
            <a:chExt cx="17850" cy="2273"/>
          </a:xfrm>
        </p:grpSpPr>
        <p:sp>
          <p:nvSpPr>
            <p:cNvPr id="6" name="Cloud 5"/>
            <p:cNvSpPr/>
            <p:nvPr/>
          </p:nvSpPr>
          <p:spPr>
            <a:xfrm>
              <a:off x="641" y="492"/>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4609" y="855"/>
              <a:ext cx="13882" cy="822"/>
            </a:xfrm>
            <a:prstGeom prst="rect">
              <a:avLst/>
            </a:prstGeom>
            <a:noFill/>
          </p:spPr>
          <p:txBody>
            <a:bodyPr wrap="square" rtlCol="0">
              <a:spAutoFit/>
            </a:bodyPr>
            <a:p>
              <a:r>
                <a:rPr lang="en-US" sz="2800" b="1">
                  <a:effectLst>
                    <a:outerShdw blurRad="38100" dist="38100" dir="2700000" algn="tl">
                      <a:srgbClr val="000000">
                        <a:alpha val="43137"/>
                      </a:srgbClr>
                    </a:outerShdw>
                  </a:effectLst>
                </a:rPr>
                <a:t>BUILDING OF THE CODE</a:t>
              </a:r>
              <a:endParaRPr lang="en-US" sz="2800" b="1">
                <a:effectLst>
                  <a:outerShdw blurRad="38100" dist="38100" dir="2700000" algn="tl">
                    <a:srgbClr val="000000">
                      <a:alpha val="43137"/>
                    </a:srgbClr>
                  </a:outerShdw>
                </a:effectLst>
              </a:endParaRPr>
            </a:p>
          </p:txBody>
        </p:sp>
      </p:grpSp>
      <p:grpSp>
        <p:nvGrpSpPr>
          <p:cNvPr id="13" name="Group 12"/>
          <p:cNvGrpSpPr/>
          <p:nvPr/>
        </p:nvGrpSpPr>
        <p:grpSpPr>
          <a:xfrm>
            <a:off x="-5546090" y="6821170"/>
            <a:ext cx="6010910" cy="1078342"/>
            <a:chOff x="841" y="3376"/>
            <a:chExt cx="16892" cy="3246"/>
          </a:xfrm>
        </p:grpSpPr>
        <p:sp>
          <p:nvSpPr>
            <p:cNvPr id="8" name="Cloud 7"/>
            <p:cNvSpPr/>
            <p:nvPr/>
          </p:nvSpPr>
          <p:spPr>
            <a:xfrm>
              <a:off x="841" y="3376"/>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054" y="3753"/>
              <a:ext cx="12679" cy="2869"/>
            </a:xfrm>
            <a:prstGeom prst="rect">
              <a:avLst/>
            </a:prstGeom>
            <a:noFill/>
          </p:spPr>
          <p:txBody>
            <a:bodyPr wrap="square" rtlCol="0">
              <a:spAutoFit/>
            </a:bodyPr>
            <a:p>
              <a:r>
                <a:rPr lang="en-US" sz="2800" b="1">
                  <a:effectLst>
                    <a:outerShdw blurRad="38100" dist="38100" dir="2700000" algn="tl">
                      <a:srgbClr val="000000">
                        <a:alpha val="43137"/>
                      </a:srgbClr>
                    </a:outerShdw>
                  </a:effectLst>
                </a:rPr>
                <a:t>PUSHING THE CODE INTO THE GIT BRANCH</a:t>
              </a:r>
              <a:endParaRPr lang="en-US" sz="2800" b="1">
                <a:effectLst>
                  <a:outerShdw blurRad="38100" dist="38100" dir="2700000" algn="tl">
                    <a:srgbClr val="000000">
                      <a:alpha val="43137"/>
                    </a:srgbClr>
                  </a:outerShdw>
                </a:effectLst>
              </a:endParaRPr>
            </a:p>
          </p:txBody>
        </p:sp>
      </p:grpSp>
      <p:grpSp>
        <p:nvGrpSpPr>
          <p:cNvPr id="15" name="Group 14"/>
          <p:cNvGrpSpPr/>
          <p:nvPr/>
        </p:nvGrpSpPr>
        <p:grpSpPr>
          <a:xfrm>
            <a:off x="220980" y="194310"/>
            <a:ext cx="4523105" cy="706120"/>
            <a:chOff x="1041" y="6660"/>
            <a:chExt cx="16248" cy="2273"/>
          </a:xfrm>
        </p:grpSpPr>
        <p:sp>
          <p:nvSpPr>
            <p:cNvPr id="10" name="Cloud 9"/>
            <p:cNvSpPr/>
            <p:nvPr/>
          </p:nvSpPr>
          <p:spPr>
            <a:xfrm>
              <a:off x="1041" y="6660"/>
              <a:ext cx="2849" cy="2273"/>
            </a:xfrm>
            <a:prstGeom prst="cloud">
              <a:avLst/>
            </a:prstGeom>
            <a:solidFill>
              <a:schemeClr val="bg2">
                <a:lumMod val="50000"/>
              </a:schemeClr>
            </a:solidFill>
            <a:ln>
              <a:solidFill>
                <a:schemeClr val="tx1"/>
              </a:solidFill>
            </a:ln>
            <a:effectLst>
              <a:glow rad="139700">
                <a:schemeClr val="bg1">
                  <a:lumMod val="50000"/>
                  <a:alpha val="40000"/>
                </a:schemeClr>
              </a:glow>
              <a:innerShdw blurRad="63500" dist="50800" dir="13500000">
                <a:prstClr val="black">
                  <a:alpha val="5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5219" y="6660"/>
              <a:ext cx="12070" cy="1680"/>
            </a:xfrm>
            <a:prstGeom prst="rect">
              <a:avLst/>
            </a:prstGeom>
            <a:noFill/>
          </p:spPr>
          <p:txBody>
            <a:bodyPr wrap="square" rtlCol="0">
              <a:spAutoFit/>
            </a:bodyPr>
            <a:p>
              <a:r>
                <a:rPr lang="en-US" sz="2800" b="1">
                  <a:effectLst>
                    <a:outerShdw blurRad="38100" dist="38100" dir="2700000" algn="tl">
                      <a:srgbClr val="000000">
                        <a:alpha val="43137"/>
                      </a:srgbClr>
                    </a:outerShdw>
                  </a:effectLst>
                </a:rPr>
                <a:t>SAVING AND DEPLOYMENT</a:t>
              </a:r>
              <a:endParaRPr lang="en-US" sz="2800" b="1">
                <a:effectLst>
                  <a:outerShdw blurRad="38100" dist="38100" dir="2700000" algn="tl">
                    <a:srgbClr val="000000">
                      <a:alpha val="43137"/>
                    </a:srgbClr>
                  </a:outerShdw>
                </a:effectLst>
              </a:endParaRPr>
            </a:p>
          </p:txBody>
        </p:sp>
      </p:grpSp>
      <p:sp>
        <p:nvSpPr>
          <p:cNvPr id="4" name="Text Box 3"/>
          <p:cNvSpPr txBox="1"/>
          <p:nvPr/>
        </p:nvSpPr>
        <p:spPr>
          <a:xfrm>
            <a:off x="2153285" y="6099810"/>
            <a:ext cx="8770620" cy="460375"/>
          </a:xfrm>
          <a:prstGeom prst="rect">
            <a:avLst/>
          </a:prstGeom>
          <a:noFill/>
        </p:spPr>
        <p:txBody>
          <a:bodyPr wrap="square" rtlCol="0">
            <a:spAutoFit/>
          </a:bodyPr>
          <a:p>
            <a:pPr marL="285750" indent="-285750">
              <a:buFont typeface="Arial" panose="020B0604020202020204" pitchFamily="34" charset="0"/>
              <a:buChar char="•"/>
            </a:pPr>
            <a:r>
              <a:rPr lang="en-US" sz="2400" b="1">
                <a:effectLst>
                  <a:outerShdw blurRad="38100" dist="38100" dir="2700000" algn="tl">
                    <a:srgbClr val="000000">
                      <a:alpha val="43137"/>
                    </a:srgbClr>
                  </a:outerShdw>
                </a:effectLst>
              </a:rPr>
              <a:t>This is the final look at the home page of the CARPRO website </a:t>
            </a:r>
            <a:endParaRPr lang="en-US" sz="2400" b="1">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13773785" y="5173980"/>
            <a:ext cx="8229600" cy="4625340"/>
          </a:xfrm>
          <a:prstGeom prst="rect">
            <a:avLst/>
          </a:prstGeom>
        </p:spPr>
      </p:pic>
      <p:pic>
        <p:nvPicPr>
          <p:cNvPr id="5" name="Picture 4"/>
          <p:cNvPicPr>
            <a:picLocks noChangeAspect="1"/>
          </p:cNvPicPr>
          <p:nvPr/>
        </p:nvPicPr>
        <p:blipFill>
          <a:blip r:embed="rId3"/>
          <a:stretch>
            <a:fillRect/>
          </a:stretch>
        </p:blipFill>
        <p:spPr>
          <a:xfrm>
            <a:off x="2153285" y="1102360"/>
            <a:ext cx="8229600" cy="48691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1781</Words>
  <Application>WPS Presentation</Application>
  <PresentationFormat>Widescreen</PresentationFormat>
  <Paragraphs>78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inyan</dc:creator>
  <cp:lastModifiedBy>Taku Inyang</cp:lastModifiedBy>
  <cp:revision>1</cp:revision>
  <dcterms:created xsi:type="dcterms:W3CDTF">2024-12-06T21:37:30Z</dcterms:created>
  <dcterms:modified xsi:type="dcterms:W3CDTF">2024-12-06T21:37:30Z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D0D3D675B0A849DBA7E7092DD72178BA_11</vt:lpwstr>
  </property>
  <property fmtid="{D5CDD505-2E9C-101B-9397-08002B2CF9AE}" pid="3" name="KSOProductBuildVer">
    <vt:lpwstr>1033-12.2.0.18911</vt:lpwstr>
  </property>
</Properties>
</file>