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velvetech.com/blog/mobile-app-update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1530" y="4646295"/>
            <a:ext cx="6337300" cy="1786255"/>
            <a:chOff x="811530" y="4646295"/>
            <a:chExt cx="6337300" cy="1786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530" y="4646295"/>
              <a:ext cx="6337300" cy="178625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40" y="4688205"/>
              <a:ext cx="6235065" cy="164528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621279" y="906780"/>
            <a:ext cx="2510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Liberation Serif"/>
                <a:cs typeface="Liberation Serif"/>
              </a:rPr>
              <a:t>UNIVERSITY</a:t>
            </a:r>
            <a:r>
              <a:rPr dirty="0" sz="1800" spc="-60" b="1">
                <a:latin typeface="Liberation Serif"/>
                <a:cs typeface="Liberation Serif"/>
              </a:rPr>
              <a:t> </a:t>
            </a:r>
            <a:r>
              <a:rPr dirty="0" sz="1800" b="1">
                <a:latin typeface="Liberation Serif"/>
                <a:cs typeface="Liberation Serif"/>
              </a:rPr>
              <a:t>OF</a:t>
            </a:r>
            <a:r>
              <a:rPr dirty="0" sz="1800" spc="-55" b="1">
                <a:latin typeface="Liberation Serif"/>
                <a:cs typeface="Liberation Serif"/>
              </a:rPr>
              <a:t> </a:t>
            </a:r>
            <a:r>
              <a:rPr dirty="0" sz="1800" spc="-20" b="1">
                <a:latin typeface="Liberation Serif"/>
                <a:cs typeface="Liberation Serif"/>
              </a:rPr>
              <a:t>BUEA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64614" y="2981324"/>
            <a:ext cx="5016500" cy="133667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955"/>
              </a:spcBef>
            </a:pPr>
            <a:r>
              <a:rPr dirty="0" sz="1600" spc="-45" b="1">
                <a:latin typeface="Liberation Serif"/>
                <a:cs typeface="Liberation Serif"/>
              </a:rPr>
              <a:t>FACULTY</a:t>
            </a:r>
            <a:r>
              <a:rPr dirty="0" sz="1600" spc="-50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OF</a:t>
            </a:r>
            <a:r>
              <a:rPr dirty="0" sz="1600" spc="-50" b="1">
                <a:latin typeface="Liberation Serif"/>
                <a:cs typeface="Liberation Serif"/>
              </a:rPr>
              <a:t> </a:t>
            </a:r>
            <a:r>
              <a:rPr dirty="0" sz="1600" spc="-10" b="1">
                <a:latin typeface="Liberation Serif"/>
                <a:cs typeface="Liberation Serif"/>
              </a:rPr>
              <a:t>ENGINEERING</a:t>
            </a:r>
            <a:r>
              <a:rPr dirty="0" sz="1600" spc="-80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AND</a:t>
            </a:r>
            <a:r>
              <a:rPr dirty="0" sz="1600" spc="-15" b="1">
                <a:latin typeface="Liberation Serif"/>
                <a:cs typeface="Liberation Serif"/>
              </a:rPr>
              <a:t> </a:t>
            </a:r>
            <a:r>
              <a:rPr dirty="0" sz="1600" spc="-10" b="1">
                <a:latin typeface="Liberation Serif"/>
                <a:cs typeface="Liberation Serif"/>
              </a:rPr>
              <a:t>TECHNOLOGY</a:t>
            </a:r>
            <a:endParaRPr sz="1600">
              <a:latin typeface="Liberation Serif"/>
              <a:cs typeface="Liberation Serif"/>
            </a:endParaRPr>
          </a:p>
          <a:p>
            <a:pPr marL="12700" marR="5080" indent="332740">
              <a:lnSpc>
                <a:spcPts val="2790"/>
              </a:lnSpc>
              <a:spcBef>
                <a:spcPts val="220"/>
              </a:spcBef>
            </a:pPr>
            <a:r>
              <a:rPr dirty="0" sz="1400" spc="-20" b="1">
                <a:latin typeface="Liberation Serif"/>
                <a:cs typeface="Liberation Serif"/>
              </a:rPr>
              <a:t>DEPARTMENT</a:t>
            </a:r>
            <a:r>
              <a:rPr dirty="0" sz="1400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OF</a:t>
            </a:r>
            <a:r>
              <a:rPr dirty="0" sz="1600" spc="-100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COMPUTER</a:t>
            </a:r>
            <a:r>
              <a:rPr dirty="0" sz="1600" spc="-55" b="1">
                <a:latin typeface="Liberation Serif"/>
                <a:cs typeface="Liberation Serif"/>
              </a:rPr>
              <a:t> </a:t>
            </a:r>
            <a:r>
              <a:rPr dirty="0" sz="1600" spc="-10" b="1">
                <a:latin typeface="Liberation Serif"/>
                <a:cs typeface="Liberation Serif"/>
              </a:rPr>
              <a:t>ENGINEERING </a:t>
            </a:r>
            <a:r>
              <a:rPr dirty="0" sz="1600" b="1">
                <a:latin typeface="Liberation Serif"/>
                <a:cs typeface="Liberation Serif"/>
              </a:rPr>
              <a:t>CEF</a:t>
            </a:r>
            <a:r>
              <a:rPr dirty="0" sz="1600" spc="-70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440:</a:t>
            </a:r>
            <a:r>
              <a:rPr dirty="0" sz="1600" spc="-5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INTERNET</a:t>
            </a:r>
            <a:r>
              <a:rPr dirty="0" sz="1600" spc="-35" b="1">
                <a:latin typeface="Liberation Serif"/>
                <a:cs typeface="Liberation Serif"/>
              </a:rPr>
              <a:t> </a:t>
            </a:r>
            <a:r>
              <a:rPr dirty="0" sz="1600" spc="-10" b="1">
                <a:latin typeface="Liberation Serif"/>
                <a:cs typeface="Liberation Serif"/>
              </a:rPr>
              <a:t>PROGRAMMING</a:t>
            </a:r>
            <a:r>
              <a:rPr dirty="0" sz="1600" spc="-90" b="1">
                <a:latin typeface="Liberation Serif"/>
                <a:cs typeface="Liberation Serif"/>
              </a:rPr>
              <a:t> </a:t>
            </a:r>
            <a:r>
              <a:rPr dirty="0" sz="1600" b="1">
                <a:latin typeface="Liberation Serif"/>
                <a:cs typeface="Liberation Serif"/>
              </a:rPr>
              <a:t>AND</a:t>
            </a:r>
            <a:r>
              <a:rPr dirty="0" sz="1600" spc="-10" b="1">
                <a:latin typeface="Liberation Serif"/>
                <a:cs typeface="Liberation Serif"/>
              </a:rPr>
              <a:t> MOBILE</a:t>
            </a:r>
            <a:endParaRPr sz="1600">
              <a:latin typeface="Liberation Serif"/>
              <a:cs typeface="Liberation Serif"/>
            </a:endParaRPr>
          </a:p>
          <a:p>
            <a:pPr marL="1687195">
              <a:lnSpc>
                <a:spcPts val="1745"/>
              </a:lnSpc>
            </a:pPr>
            <a:r>
              <a:rPr dirty="0" sz="1600" spc="-10" b="1">
                <a:latin typeface="Liberation Serif"/>
                <a:cs typeface="Liberation Serif"/>
              </a:rPr>
              <a:t>PROGRAMMING</a:t>
            </a:r>
            <a:endParaRPr sz="1600">
              <a:latin typeface="Liberation Serif"/>
              <a:cs typeface="Liberation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8659" y="6490970"/>
            <a:ext cx="13246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Liberation Serif"/>
                <a:cs typeface="Liberation Serif"/>
              </a:rPr>
              <a:t>PRESENTED</a:t>
            </a:r>
            <a:r>
              <a:rPr dirty="0" sz="1400" spc="-45">
                <a:latin typeface="Liberation Serif"/>
                <a:cs typeface="Liberation Serif"/>
              </a:rPr>
              <a:t> </a:t>
            </a:r>
            <a:r>
              <a:rPr dirty="0" sz="1400" spc="-25">
                <a:latin typeface="Liberation Serif"/>
                <a:cs typeface="Liberation Serif"/>
              </a:rPr>
              <a:t>BY</a:t>
            </a:r>
            <a:endParaRPr sz="1400">
              <a:latin typeface="Liberation Serif"/>
              <a:cs typeface="Liberation Serif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84225" y="6855459"/>
          <a:ext cx="4870450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69"/>
                <a:gridCol w="3872229"/>
              </a:tblGrid>
              <a:tr h="210185">
                <a:tc>
                  <a:txBody>
                    <a:bodyPr/>
                    <a:lstStyle/>
                    <a:p>
                      <a:pPr algn="ctr" marL="762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FE21A292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>
                          <a:latin typeface="Liberation Serif"/>
                          <a:cs typeface="Liberation Serif"/>
                        </a:rPr>
                        <a:t>NYENTY</a:t>
                      </a:r>
                      <a:r>
                        <a:rPr dirty="0" sz="1400" spc="-8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35">
                          <a:latin typeface="Liberation Serif"/>
                          <a:cs typeface="Liberation Serif"/>
                        </a:rPr>
                        <a:t>PAUL</a:t>
                      </a:r>
                      <a:r>
                        <a:rPr dirty="0" sz="1400" spc="-55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20">
                          <a:latin typeface="Liberation Serif"/>
                          <a:cs typeface="Liberation Serif"/>
                        </a:rPr>
                        <a:t>EGBE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algn="ctr" marL="762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FE21A274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NKAFU</a:t>
                      </a:r>
                      <a:r>
                        <a:rPr dirty="0" sz="1400" spc="-25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55">
                          <a:latin typeface="Liberation Serif"/>
                          <a:cs typeface="Liberation Serif"/>
                        </a:rPr>
                        <a:t>VANIC</a:t>
                      </a:r>
                      <a:r>
                        <a:rPr dirty="0" sz="1400" spc="-75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ASONG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algn="ctr" marL="762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FE21A238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>
                          <a:latin typeface="Liberation Serif"/>
                          <a:cs typeface="Liberation Serif"/>
                        </a:rPr>
                        <a:t>METIEGE</a:t>
                      </a:r>
                      <a:r>
                        <a:rPr dirty="0" sz="1400" spc="-2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OTILI-</a:t>
                      </a:r>
                      <a:r>
                        <a:rPr dirty="0" sz="1400" spc="-55">
                          <a:latin typeface="Liberation Serif"/>
                          <a:cs typeface="Liberation Serif"/>
                        </a:rPr>
                        <a:t>FAVOUR</a:t>
                      </a:r>
                      <a:r>
                        <a:rPr dirty="0" sz="1400" spc="-15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MECHANE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algn="ctr" marL="762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FE21A156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>
                          <a:latin typeface="Liberation Serif"/>
                          <a:cs typeface="Liberation Serif"/>
                        </a:rPr>
                        <a:t>CHAM</a:t>
                      </a:r>
                      <a:r>
                        <a:rPr dirty="0" sz="1400" spc="-65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>
                          <a:latin typeface="Liberation Serif"/>
                          <a:cs typeface="Liberation Serif"/>
                        </a:rPr>
                        <a:t>KANG</a:t>
                      </a:r>
                      <a:r>
                        <a:rPr dirty="0" sz="1400" spc="-6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20">
                          <a:latin typeface="Liberation Serif"/>
                          <a:cs typeface="Liberation Serif"/>
                        </a:rPr>
                        <a:t>NIBA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algn="ctr" marL="762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FE21A141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560"/>
                        </a:lnSpc>
                      </a:pP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ASONGLEFAC</a:t>
                      </a:r>
                      <a:r>
                        <a:rPr dirty="0" sz="1400" spc="-35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40">
                          <a:latin typeface="Liberation Serif"/>
                          <a:cs typeface="Liberation Serif"/>
                        </a:rPr>
                        <a:t>ZINGWA</a:t>
                      </a:r>
                      <a:r>
                        <a:rPr dirty="0" sz="1400" spc="-80">
                          <a:latin typeface="Liberation Serif"/>
                          <a:cs typeface="Liberation Serif"/>
                        </a:rPr>
                        <a:t> </a:t>
                      </a:r>
                      <a:r>
                        <a:rPr dirty="0" sz="1400" spc="-10">
                          <a:latin typeface="Liberation Serif"/>
                          <a:cs typeface="Liberation Serif"/>
                        </a:rPr>
                        <a:t>LIONEL</a:t>
                      </a:r>
                      <a:endParaRPr sz="1400">
                        <a:latin typeface="Liberation Serif"/>
                        <a:cs typeface="Liberation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708659" y="8732519"/>
            <a:ext cx="33991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Liberation Serif"/>
                <a:cs typeface="Liberation Serif"/>
              </a:rPr>
              <a:t>Lecturer:</a:t>
            </a:r>
            <a:r>
              <a:rPr dirty="0" sz="2200" spc="-105">
                <a:latin typeface="Liberation Serif"/>
                <a:cs typeface="Liberation Serif"/>
              </a:rPr>
              <a:t> </a:t>
            </a:r>
            <a:r>
              <a:rPr dirty="0" sz="2200">
                <a:latin typeface="Liberation Serif"/>
                <a:cs typeface="Liberation Serif"/>
              </a:rPr>
              <a:t>Dr.</a:t>
            </a:r>
            <a:r>
              <a:rPr dirty="0" sz="2200" spc="-95">
                <a:latin typeface="Liberation Serif"/>
                <a:cs typeface="Liberation Serif"/>
              </a:rPr>
              <a:t> </a:t>
            </a:r>
            <a:r>
              <a:rPr dirty="0" sz="2200">
                <a:latin typeface="Liberation Serif"/>
                <a:cs typeface="Liberation Serif"/>
              </a:rPr>
              <a:t>Nkemene</a:t>
            </a:r>
            <a:r>
              <a:rPr dirty="0" sz="2200" spc="-135">
                <a:latin typeface="Liberation Serif"/>
                <a:cs typeface="Liberation Serif"/>
              </a:rPr>
              <a:t> </a:t>
            </a:r>
            <a:r>
              <a:rPr dirty="0" sz="2200" spc="-20">
                <a:latin typeface="Liberation Serif"/>
                <a:cs typeface="Liberation Serif"/>
              </a:rPr>
              <a:t>Valery</a:t>
            </a:r>
            <a:endParaRPr sz="2200">
              <a:latin typeface="Liberation Serif"/>
              <a:cs typeface="Liberation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2839" y="4652009"/>
            <a:ext cx="5507990" cy="1711960"/>
          </a:xfrm>
          <a:prstGeom prst="rect">
            <a:avLst/>
          </a:prstGeom>
          <a:ln w="9525">
            <a:solidFill>
              <a:srgbClr val="8EAADB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dirty="0" sz="2400" spc="-2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rlito"/>
                <a:cs typeface="Carlito"/>
              </a:rPr>
              <a:t>App</a:t>
            </a:r>
            <a:r>
              <a:rPr dirty="0" sz="2400" spc="-20" b="1">
                <a:solidFill>
                  <a:srgbClr val="FFFFFF"/>
                </a:solidFill>
                <a:latin typeface="Carlito"/>
                <a:cs typeface="Carlito"/>
              </a:rPr>
              <a:t> Development</a:t>
            </a:r>
            <a:r>
              <a:rPr dirty="0" sz="2400" spc="-2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rlito"/>
                <a:cs typeface="Carlito"/>
              </a:rPr>
              <a:t>Process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6557" y="1271282"/>
            <a:ext cx="1534147" cy="1622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59" y="1484630"/>
            <a:ext cx="6331585" cy="7562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people.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People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communicate,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socialize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others.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varying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build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attend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requirements.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developer(s).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chapter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410"/>
              </a:lnSpc>
              <a:spcBef>
                <a:spcPts val="1285"/>
              </a:spcBef>
              <a:buFont typeface="OpenSymbol"/>
              <a:buChar char="•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80"/>
              </a:lnSpc>
              <a:buFont typeface="OpenSymbol"/>
              <a:buChar char="•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Planning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80"/>
              </a:lnSpc>
              <a:buFont typeface="OpenSymbol"/>
              <a:buChar char="•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UI/UX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80"/>
              </a:lnSpc>
              <a:buFont typeface="OpenSymbol"/>
              <a:buChar char="•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App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80"/>
              </a:lnSpc>
              <a:buFont typeface="OpenSymbol"/>
              <a:buChar char="•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Application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80"/>
              </a:lnSpc>
              <a:buFont typeface="OpenSymbol"/>
              <a:buChar char="•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Deployment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410"/>
              </a:lnSpc>
              <a:buFont typeface="OpenSymbol"/>
              <a:buChar char="•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Strategy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 marL="12700" marR="209550">
              <a:lnSpc>
                <a:spcPct val="110100"/>
              </a:lnSpc>
              <a:spcBef>
                <a:spcPts val="14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strategy.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25">
                <a:latin typeface="Times New Roman"/>
                <a:cs typeface="Times New Roman"/>
              </a:rPr>
              <a:t> to </a:t>
            </a:r>
            <a:r>
              <a:rPr dirty="0" sz="1200">
                <a:latin typeface="Times New Roman"/>
                <a:cs typeface="Times New Roman"/>
              </a:rPr>
              <a:t>start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thinking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carefully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capabilities,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2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questions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answered: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8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problem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solve?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users?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achieve?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Competitors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potential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competitors.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purpose?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performing?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installs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reviews?</a:t>
            </a:r>
            <a:endParaRPr sz="1200">
              <a:latin typeface="Times New Roman"/>
              <a:cs typeface="Times New Roman"/>
            </a:endParaRPr>
          </a:p>
          <a:p>
            <a:pPr marL="12700" marR="60960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competitors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bypass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mistakes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0">
                <a:latin typeface="Times New Roman"/>
                <a:cs typeface="Times New Roman"/>
              </a:rPr>
              <a:t> made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industry.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Moreover,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landscape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similar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apps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differentiate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competitors.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Platform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platform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IOS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pick?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perhaps,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cross-platform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language,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framework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choose.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59" y="697230"/>
            <a:ext cx="6313805" cy="8538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Monetization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Lastly,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monetization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consumer</a:t>
            </a:r>
            <a:endParaRPr sz="1200">
              <a:latin typeface="Times New Roman"/>
              <a:cs typeface="Times New Roman"/>
            </a:endParaRPr>
          </a:p>
          <a:p>
            <a:pPr marL="12700" marR="300355">
              <a:lnSpc>
                <a:spcPct val="110100"/>
              </a:lnSpc>
            </a:pP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investment,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various </a:t>
            </a:r>
            <a:r>
              <a:rPr dirty="0" sz="1200">
                <a:latin typeface="Times New Roman"/>
                <a:cs typeface="Times New Roman"/>
              </a:rPr>
              <a:t>options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8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In-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advertising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In-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purchases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Subscriptions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Affiliate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marketing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Paid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apps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200" spc="-5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In-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advertising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835"/>
              </a:spcBef>
            </a:pP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3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2:</a:t>
            </a:r>
            <a:r>
              <a:rPr dirty="0" u="sng" sz="1400" spc="-9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400" spc="-2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1400" spc="-2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Planning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6040">
              <a:lnSpc>
                <a:spcPct val="1101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planning.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already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mind,</a:t>
            </a:r>
            <a:r>
              <a:rPr dirty="0" sz="1200" spc="-20">
                <a:latin typeface="Times New Roman"/>
                <a:cs typeface="Times New Roman"/>
              </a:rPr>
              <a:t> have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you’re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heading.</a:t>
            </a:r>
            <a:endParaRPr sz="1200">
              <a:latin typeface="Times New Roman"/>
              <a:cs typeface="Times New Roman"/>
            </a:endParaRPr>
          </a:p>
          <a:p>
            <a:pPr marL="12700" marR="136525">
              <a:lnSpc>
                <a:spcPct val="110100"/>
              </a:lnSpc>
              <a:spcBef>
                <a:spcPts val="695"/>
              </a:spcBef>
            </a:pPr>
            <a:r>
              <a:rPr dirty="0" sz="1200">
                <a:latin typeface="Times New Roman"/>
                <a:cs typeface="Times New Roman"/>
              </a:rPr>
              <a:t>Now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jumping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Functional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Non-</a:t>
            </a:r>
            <a:r>
              <a:rPr dirty="0" sz="1200" spc="-10">
                <a:latin typeface="Times New Roman"/>
                <a:cs typeface="Times New Roman"/>
              </a:rPr>
              <a:t>Functional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landlords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upload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pictures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apartments,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make</a:t>
            </a:r>
            <a:endParaRPr sz="1200">
              <a:latin typeface="Times New Roman"/>
              <a:cs typeface="Times New Roman"/>
            </a:endParaRPr>
          </a:p>
          <a:p>
            <a:pPr marL="12700" marR="403860">
              <a:lnSpc>
                <a:spcPct val="110100"/>
              </a:lnSpc>
            </a:pPr>
            <a:r>
              <a:rPr dirty="0" sz="1200" spc="-20">
                <a:latin typeface="Times New Roman"/>
                <a:cs typeface="Times New Roman"/>
              </a:rPr>
              <a:t>payments.We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tenants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search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available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apartments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prices.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 functional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12700" marR="80645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non-</a:t>
            </a:r>
            <a:r>
              <a:rPr dirty="0" sz="1200" spc="-10">
                <a:latin typeface="Times New Roman"/>
                <a:cs typeface="Times New Roman"/>
              </a:rPr>
              <a:t>functional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software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important.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Roadmap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roadmap.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you’ll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goals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you’ve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set.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release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Minimum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(MVP)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successful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avoid</a:t>
            </a:r>
            <a:endParaRPr sz="1200">
              <a:latin typeface="Times New Roman"/>
              <a:cs typeface="Times New Roman"/>
            </a:endParaRPr>
          </a:p>
          <a:p>
            <a:pPr marL="12700" marR="53975">
              <a:lnSpc>
                <a:spcPct val="110100"/>
              </a:lnSpc>
            </a:pP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potential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failures.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Hence,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roadmap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things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ranking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priority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 features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Technology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mobile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12700" marR="100330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iOS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iOS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developers.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cross-platform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25">
                <a:latin typeface="Times New Roman"/>
                <a:cs typeface="Times New Roman"/>
              </a:rPr>
              <a:t> you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someone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Titanium,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Xamarin,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React,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multi-platform development.</a:t>
            </a:r>
            <a:r>
              <a:rPr dirty="0" sz="1200" spc="-50">
                <a:latin typeface="Times New Roman"/>
                <a:cs typeface="Times New Roman"/>
              </a:rPr>
              <a:t> 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app.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835"/>
              </a:spcBef>
            </a:pP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3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3:</a:t>
            </a:r>
            <a:r>
              <a:rPr dirty="0" u="sng" sz="1400" spc="-2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UI/UX</a:t>
            </a:r>
            <a:r>
              <a:rPr dirty="0" u="sng" sz="1400" spc="-3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59" y="969010"/>
            <a:ext cx="6350635" cy="806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3840">
              <a:lnSpc>
                <a:spcPct val="1101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attention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it </a:t>
            </a:r>
            <a:r>
              <a:rPr dirty="0" sz="1200">
                <a:latin typeface="Times New Roman"/>
                <a:cs typeface="Times New Roman"/>
              </a:rPr>
              <a:t>turns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faulty,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immediately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competitors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abandon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worked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 marL="12700" marR="255904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So,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UI/UX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intuitive,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user-friendly,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engaging,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seamless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experience. Let’s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closely.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Information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Workflows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12700" marR="606425">
              <a:lnSpc>
                <a:spcPct val="110100"/>
              </a:lnSpc>
            </a:pPr>
            <a:r>
              <a:rPr dirty="0" sz="1200" spc="-10">
                <a:latin typeface="Times New Roman"/>
                <a:cs typeface="Times New Roman"/>
              </a:rPr>
              <a:t>architecture.</a:t>
            </a:r>
            <a:r>
              <a:rPr dirty="0" sz="1200" spc="-50">
                <a:latin typeface="Times New Roman"/>
                <a:cs typeface="Times New Roman"/>
              </a:rPr>
              <a:t> 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be </a:t>
            </a:r>
            <a:r>
              <a:rPr dirty="0" sz="1200">
                <a:latin typeface="Times New Roman"/>
                <a:cs typeface="Times New Roman"/>
              </a:rPr>
              <a:t>displayed,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marL="12700" marR="177165">
              <a:lnSpc>
                <a:spcPct val="110100"/>
              </a:lnSpc>
              <a:spcBef>
                <a:spcPts val="695"/>
              </a:spcBef>
            </a:pP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workflow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diagrams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helpful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keeping </a:t>
            </a:r>
            <a:r>
              <a:rPr dirty="0" sz="1200">
                <a:latin typeface="Times New Roman"/>
                <a:cs typeface="Times New Roman"/>
              </a:rPr>
              <a:t>track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possible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interactions.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Essentially,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navigation</a:t>
            </a:r>
            <a:r>
              <a:rPr dirty="0" sz="1200" spc="-25">
                <a:latin typeface="Times New Roman"/>
                <a:cs typeface="Times New Roman"/>
              </a:rPr>
              <a:t> is </a:t>
            </a:r>
            <a:r>
              <a:rPr dirty="0" sz="1200" spc="-10">
                <a:latin typeface="Times New Roman"/>
                <a:cs typeface="Times New Roman"/>
              </a:rPr>
              <a:t>implemented.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Wireframes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Next,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sketches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wireframes.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conceptual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layouts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structure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functionality.</a:t>
            </a:r>
            <a:endParaRPr sz="1200">
              <a:latin typeface="Times New Roman"/>
              <a:cs typeface="Times New Roman"/>
            </a:endParaRPr>
          </a:p>
          <a:p>
            <a:pPr marL="12700" marR="226060">
              <a:lnSpc>
                <a:spcPct val="110100"/>
              </a:lnSpc>
              <a:spcBef>
                <a:spcPts val="700"/>
              </a:spcBef>
            </a:pPr>
            <a:r>
              <a:rPr dirty="0" sz="1200" spc="-10">
                <a:latin typeface="Times New Roman"/>
                <a:cs typeface="Times New Roman"/>
              </a:rPr>
              <a:t>Wireframes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emphasize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aesthetics.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finished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intuitive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seamless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Style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Guides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Style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branding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usually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aspect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app: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844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Fonts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Color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scheme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Spacing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positioning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instructions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Buttons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Widgets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relevant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elements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Style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strategy.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app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always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harmonious.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Mockups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mockups.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Essentially,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final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renderings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style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wireframes.</a:t>
            </a:r>
            <a:endParaRPr sz="1200">
              <a:latin typeface="Times New Roman"/>
              <a:cs typeface="Times New Roman"/>
            </a:endParaRPr>
          </a:p>
          <a:p>
            <a:pPr marL="12700" marR="637540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consistent throughout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app.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59" y="697230"/>
            <a:ext cx="6323965" cy="553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Prototypes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Finally,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UI/UX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prototypes.</a:t>
            </a:r>
            <a:endParaRPr sz="1200">
              <a:latin typeface="Times New Roman"/>
              <a:cs typeface="Times New Roman"/>
            </a:endParaRPr>
          </a:p>
          <a:p>
            <a:pPr marL="12700" marR="313055">
              <a:lnSpc>
                <a:spcPct val="110100"/>
              </a:lnSpc>
              <a:spcBef>
                <a:spcPts val="700"/>
              </a:spcBef>
            </a:pPr>
            <a:r>
              <a:rPr dirty="0" sz="1200" spc="-10">
                <a:latin typeface="Times New Roman"/>
                <a:cs typeface="Times New Roman"/>
              </a:rPr>
              <a:t>Prototypes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simulate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workflow.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everything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completion.</a:t>
            </a:r>
            <a:endParaRPr sz="1200">
              <a:latin typeface="Times New Roman"/>
              <a:cs typeface="Times New Roman"/>
            </a:endParaRPr>
          </a:p>
          <a:p>
            <a:pPr marL="12700" marR="586105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time-</a:t>
            </a:r>
            <a:r>
              <a:rPr dirty="0" sz="1200">
                <a:latin typeface="Times New Roman"/>
                <a:cs typeface="Times New Roman"/>
              </a:rPr>
              <a:t>consuming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don’t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overlook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properly,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prototype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functionality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mishaps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fix.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650"/>
              </a:lnSpc>
              <a:spcBef>
                <a:spcPts val="835"/>
              </a:spcBef>
            </a:pP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1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4:</a:t>
            </a:r>
            <a:r>
              <a:rPr dirty="0" u="sng" sz="1400" spc="-9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App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Development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Now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our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Typically,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backend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frontend.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Backend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backend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involves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databases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server-</a:t>
            </a:r>
            <a:r>
              <a:rPr dirty="0" sz="1200">
                <a:latin typeface="Times New Roman"/>
                <a:cs typeface="Times New Roman"/>
              </a:rPr>
              <a:t>side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responsible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10">
                <a:latin typeface="Times New Roman"/>
                <a:cs typeface="Times New Roman"/>
              </a:rPr>
              <a:t> performance.</a:t>
            </a:r>
            <a:endParaRPr sz="1200">
              <a:latin typeface="Times New Roman"/>
              <a:cs typeface="Times New Roman"/>
            </a:endParaRPr>
          </a:p>
          <a:p>
            <a:pPr marL="12700" marR="175260">
              <a:lnSpc>
                <a:spcPct val="110100"/>
              </a:lnSpc>
              <a:spcBef>
                <a:spcPts val="695"/>
              </a:spcBef>
            </a:pP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appropriate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app.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Additionally,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database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environment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selected.</a:t>
            </a:r>
            <a:endParaRPr sz="1200">
              <a:latin typeface="Times New Roman"/>
              <a:cs typeface="Times New Roman"/>
            </a:endParaRPr>
          </a:p>
          <a:p>
            <a:pPr marL="12700" marR="137795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backend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cycle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determines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mobile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5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10">
                <a:latin typeface="Times New Roman"/>
                <a:cs typeface="Times New Roman"/>
              </a:rPr>
              <a:t>Frontend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frontend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end-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approaches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-25">
                <a:latin typeface="Times New Roman"/>
                <a:cs typeface="Times New Roman"/>
              </a:rPr>
              <a:t> it.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700"/>
              </a:spcBef>
            </a:pPr>
            <a:r>
              <a:rPr dirty="0" sz="1200" spc="-10" b="1">
                <a:latin typeface="Times New Roman"/>
                <a:cs typeface="Times New Roman"/>
              </a:rPr>
              <a:t>Platform-</a:t>
            </a:r>
            <a:r>
              <a:rPr dirty="0" sz="1200" b="1">
                <a:latin typeface="Times New Roman"/>
                <a:cs typeface="Times New Roman"/>
              </a:rPr>
              <a:t>specific.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exclusively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code </a:t>
            </a:r>
            <a:r>
              <a:rPr dirty="0" sz="1200">
                <a:latin typeface="Times New Roman"/>
                <a:cs typeface="Times New Roman"/>
              </a:rPr>
              <a:t>isn’t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iOS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Android,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might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more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responsiveness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8659" y="7167245"/>
            <a:ext cx="6336665" cy="181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0014">
              <a:lnSpc>
                <a:spcPct val="1101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Cross-</a:t>
            </a:r>
            <a:r>
              <a:rPr dirty="0" sz="1200" b="1">
                <a:latin typeface="Times New Roman"/>
                <a:cs typeface="Times New Roman"/>
              </a:rPr>
              <a:t>platform.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manner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platforms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codebase.They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compatible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aren’t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attached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benefits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cost-effectiveness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reusability.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Hybrid.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</a:t>
            </a:r>
            <a:r>
              <a:rPr dirty="0" sz="1200" spc="-10">
                <a:latin typeface="Times New Roman"/>
                <a:cs typeface="Times New Roman"/>
              </a:rPr>
              <a:t> elements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platform-</a:t>
            </a:r>
            <a:r>
              <a:rPr dirty="0" sz="1200" spc="-10">
                <a:latin typeface="Times New Roman"/>
                <a:cs typeface="Times New Roman"/>
              </a:rPr>
              <a:t>specific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10">
                <a:latin typeface="Times New Roman"/>
                <a:cs typeface="Times New Roman"/>
              </a:rPr>
              <a:t> applications.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technologies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shell.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platforms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don’t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cross-platform solution.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59" y="695959"/>
            <a:ext cx="6341745" cy="851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1650"/>
              </a:lnSpc>
              <a:spcBef>
                <a:spcPts val="100"/>
              </a:spcBef>
            </a:pP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5: 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dirty="0" u="sng" sz="1400" spc="-8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App</a:t>
            </a:r>
            <a:r>
              <a:rPr dirty="0" u="sng" sz="1400" spc="-3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Once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begin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stable,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doesn’t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bugs.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delivery,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deployment.</a:t>
            </a:r>
            <a:endParaRPr sz="1200">
              <a:latin typeface="Times New Roman"/>
              <a:cs typeface="Times New Roman"/>
            </a:endParaRPr>
          </a:p>
          <a:p>
            <a:pPr marL="12700" marR="351155">
              <a:lnSpc>
                <a:spcPct val="110100"/>
              </a:lnSpc>
              <a:spcBef>
                <a:spcPts val="700"/>
              </a:spcBef>
            </a:pPr>
            <a:r>
              <a:rPr dirty="0" sz="1200" spc="-10" b="1">
                <a:latin typeface="Times New Roman"/>
                <a:cs typeface="Times New Roman"/>
              </a:rPr>
              <a:t>Functionality.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everything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well.</a:t>
            </a:r>
            <a:endParaRPr sz="1200">
              <a:latin typeface="Times New Roman"/>
              <a:cs typeface="Times New Roman"/>
            </a:endParaRPr>
          </a:p>
          <a:p>
            <a:pPr marL="12700" marR="178435">
              <a:lnSpc>
                <a:spcPct val="110100"/>
              </a:lnSpc>
              <a:spcBef>
                <a:spcPts val="700"/>
              </a:spcBef>
            </a:pPr>
            <a:r>
              <a:rPr dirty="0" sz="1200" b="1">
                <a:latin typeface="Times New Roman"/>
                <a:cs typeface="Times New Roman"/>
              </a:rPr>
              <a:t>Performance.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you’ll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attention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responsiveness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concurrent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marL="12700" marR="133985">
              <a:lnSpc>
                <a:spcPct val="110100"/>
              </a:lnSpc>
              <a:spcBef>
                <a:spcPts val="695"/>
              </a:spcBef>
            </a:pPr>
            <a:r>
              <a:rPr dirty="0" sz="1200" spc="-10" b="1">
                <a:latin typeface="Times New Roman"/>
                <a:cs typeface="Times New Roman"/>
              </a:rPr>
              <a:t>Security.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enterprise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solutions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insurance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health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applications,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protection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utmost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importance.</a:t>
            </a:r>
            <a:endParaRPr sz="1200">
              <a:latin typeface="Times New Roman"/>
              <a:cs typeface="Times New Roman"/>
            </a:endParaRPr>
          </a:p>
          <a:p>
            <a:pPr marL="12700" marR="72390">
              <a:lnSpc>
                <a:spcPct val="110100"/>
              </a:lnSpc>
              <a:spcBef>
                <a:spcPts val="700"/>
              </a:spcBef>
            </a:pPr>
            <a:r>
              <a:rPr dirty="0" sz="1200" spc="-25">
                <a:latin typeface="Times New Roman"/>
                <a:cs typeface="Times New Roman"/>
              </a:rPr>
              <a:t>Yet,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consumer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confidence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step,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adheres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standards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aren’t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loopholes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the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36195">
              <a:lnSpc>
                <a:spcPct val="110100"/>
              </a:lnSpc>
              <a:spcBef>
                <a:spcPts val="700"/>
              </a:spcBef>
            </a:pPr>
            <a:r>
              <a:rPr dirty="0" sz="1200" b="1">
                <a:latin typeface="Times New Roman"/>
                <a:cs typeface="Times New Roman"/>
              </a:rPr>
              <a:t>Platform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Device.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 </a:t>
            </a:r>
            <a:r>
              <a:rPr dirty="0" sz="1200">
                <a:latin typeface="Times New Roman"/>
                <a:cs typeface="Times New Roman"/>
              </a:rPr>
              <a:t>updating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monthly,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compatibility.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Hence,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be </a:t>
            </a:r>
            <a:r>
              <a:rPr dirty="0" sz="1200">
                <a:latin typeface="Times New Roman"/>
                <a:cs typeface="Times New Roman"/>
              </a:rPr>
              <a:t>tested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simulators.</a:t>
            </a:r>
            <a:endParaRPr sz="1200">
              <a:latin typeface="Times New Roman"/>
              <a:cs typeface="Times New Roman"/>
            </a:endParaRPr>
          </a:p>
          <a:p>
            <a:pPr algn="just" marL="12700" marR="102235">
              <a:lnSpc>
                <a:spcPct val="110100"/>
              </a:lnSpc>
              <a:spcBef>
                <a:spcPts val="700"/>
              </a:spcBef>
            </a:pPr>
            <a:r>
              <a:rPr dirty="0" sz="1200" b="1">
                <a:latin typeface="Times New Roman"/>
                <a:cs typeface="Times New Roman"/>
              </a:rPr>
              <a:t>Extended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Review.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proceeding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deployment,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arrange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launch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thing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650"/>
              </a:lnSpc>
            </a:pP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2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6:</a:t>
            </a:r>
            <a:r>
              <a:rPr dirty="0" u="sng" sz="1400" spc="-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deployment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either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submit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our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Apple’s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Google’s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distribution.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submit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review.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considered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stricter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marketplace.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dirty="0" u="sng" sz="1400" spc="-2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7:</a:t>
            </a:r>
            <a:r>
              <a:rPr dirty="0" u="sng" sz="1400" spc="-1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Support</a:t>
            </a:r>
            <a:r>
              <a:rPr dirty="0" u="sng" sz="1400" spc="-1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1400" spc="-25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dirty="0" u="sng" sz="1400" spc="-2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solidFill>
                  <a:srgbClr val="1F497C"/>
                </a:solidFill>
                <a:uFill>
                  <a:solidFill>
                    <a:srgbClr val="1F497C"/>
                  </a:solidFill>
                </a:uFill>
                <a:latin typeface="Times New Roman"/>
                <a:cs typeface="Times New Roman"/>
              </a:rPr>
              <a:t>Monitoring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159385">
              <a:lnSpc>
                <a:spcPct val="110100"/>
              </a:lnSpc>
            </a:pPr>
            <a:r>
              <a:rPr dirty="0" sz="1200">
                <a:latin typeface="Times New Roman"/>
                <a:cs typeface="Times New Roman"/>
              </a:rPr>
              <a:t>Once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steadily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analytical</a:t>
            </a:r>
            <a:r>
              <a:rPr dirty="0" sz="1200" spc="-25">
                <a:latin typeface="Times New Roman"/>
                <a:cs typeface="Times New Roman"/>
              </a:rPr>
              <a:t> hat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KPIs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844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App </a:t>
            </a:r>
            <a:r>
              <a:rPr dirty="0" sz="1200" spc="-10">
                <a:latin typeface="Times New Roman"/>
                <a:cs typeface="Times New Roman"/>
              </a:rPr>
              <a:t>downloads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Active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20">
                <a:latin typeface="Times New Roman"/>
                <a:cs typeface="Times New Roman"/>
              </a:rPr>
              <a:t>Average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Retention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Churn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59" y="678815"/>
            <a:ext cx="6316345" cy="230505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66675" indent="-62230">
              <a:lnSpc>
                <a:spcPct val="100000"/>
              </a:lnSpc>
              <a:spcBef>
                <a:spcPts val="244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Conversions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lifetime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Ratings</a:t>
            </a:r>
            <a:endParaRPr sz="1200">
              <a:latin typeface="Times New Roman"/>
              <a:cs typeface="Times New Roman"/>
            </a:endParaRPr>
          </a:p>
          <a:p>
            <a:pPr marL="66675" indent="-62230">
              <a:lnSpc>
                <a:spcPct val="100000"/>
              </a:lnSpc>
              <a:spcBef>
                <a:spcPts val="145"/>
              </a:spcBef>
              <a:buSzPct val="91666"/>
              <a:buFont typeface="OpenSymbol"/>
              <a:buChar char="•"/>
              <a:tabLst>
                <a:tab pos="66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Reviews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15265">
              <a:lnSpc>
                <a:spcPct val="1101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u="sng" sz="120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r>
              <a:rPr dirty="0" u="none" sz="1200" spc="-4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require</a:t>
            </a:r>
            <a:r>
              <a:rPr dirty="0" u="none" sz="1200" spc="-4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regular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updates</a:t>
            </a:r>
            <a:r>
              <a:rPr dirty="0" u="none" sz="1200" spc="24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to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keep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up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with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the</a:t>
            </a:r>
            <a:r>
              <a:rPr dirty="0" u="none" sz="1200" spc="-4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latest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operating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system</a:t>
            </a:r>
            <a:r>
              <a:rPr dirty="0" u="none" sz="1200" spc="-4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changes,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 spc="-10">
                <a:latin typeface="Times New Roman"/>
                <a:cs typeface="Times New Roman"/>
              </a:rPr>
              <a:t>review </a:t>
            </a:r>
            <a:r>
              <a:rPr dirty="0" u="none" sz="1200">
                <a:latin typeface="Times New Roman"/>
                <a:cs typeface="Times New Roman"/>
              </a:rPr>
              <a:t>guidelines,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and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 spc="-10">
                <a:latin typeface="Times New Roman"/>
                <a:cs typeface="Times New Roman"/>
              </a:rPr>
              <a:t>performance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standards.</a:t>
            </a:r>
            <a:r>
              <a:rPr dirty="0" u="none" sz="1200" spc="-3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Otherwise,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you’ve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just</a:t>
            </a:r>
            <a:r>
              <a:rPr dirty="0" u="none" sz="1200" spc="-4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invested</a:t>
            </a:r>
            <a:r>
              <a:rPr dirty="0" u="none" sz="1200" spc="-3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in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a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solution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that</a:t>
            </a:r>
            <a:r>
              <a:rPr dirty="0" u="none" sz="1200" spc="-3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won’t</a:t>
            </a:r>
            <a:r>
              <a:rPr dirty="0" u="none" sz="1200" spc="-40">
                <a:latin typeface="Times New Roman"/>
                <a:cs typeface="Times New Roman"/>
              </a:rPr>
              <a:t> </a:t>
            </a:r>
            <a:r>
              <a:rPr dirty="0" u="none" sz="1200" spc="-20">
                <a:latin typeface="Times New Roman"/>
                <a:cs typeface="Times New Roman"/>
              </a:rPr>
              <a:t>stay </a:t>
            </a:r>
            <a:r>
              <a:rPr dirty="0" u="none" sz="1200" spc="-10">
                <a:latin typeface="Times New Roman"/>
                <a:cs typeface="Times New Roman"/>
              </a:rPr>
              <a:t>functional</a:t>
            </a:r>
            <a:r>
              <a:rPr dirty="0" u="none" sz="1200" spc="-15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for</a:t>
            </a:r>
            <a:r>
              <a:rPr dirty="0" u="none" sz="1200" spc="-10">
                <a:latin typeface="Times New Roman"/>
                <a:cs typeface="Times New Roman"/>
              </a:rPr>
              <a:t> </a:t>
            </a:r>
            <a:r>
              <a:rPr dirty="0" u="none" sz="1200">
                <a:latin typeface="Times New Roman"/>
                <a:cs typeface="Times New Roman"/>
              </a:rPr>
              <a:t>very</a:t>
            </a:r>
            <a:r>
              <a:rPr dirty="0" u="none" sz="1200" spc="-10">
                <a:latin typeface="Times New Roman"/>
                <a:cs typeface="Times New Roman"/>
              </a:rPr>
              <a:t> long.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continuous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maintenance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support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yourself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outside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you.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2024-04-01T19:04:09Z</dcterms:created>
  <dcterms:modified xsi:type="dcterms:W3CDTF">2024-04-01T19:04:09Z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Writer</vt:lpwstr>
  </property>
  <property fmtid="{D5CDD505-2E9C-101B-9397-08002B2CF9AE}" pid="4" name="LastSaved">
    <vt:filetime>2024-04-01T00:00:00Z</vt:filetime>
  </property>
  <property fmtid="{D5CDD505-2E9C-101B-9397-08002B2CF9AE}" pid="5" name="Producer">
    <vt:lpwstr>3-Heights(TM) PDF Security Shell 4.8.25.2 (http://www.pdf-tools.com)</vt:lpwstr>
  </property>
</Properties>
</file>