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AB90-47A3-73BA-3AEA-2C5DC855C487}"/>
              </a:ext>
            </a:extLst>
          </p:cNvPr>
          <p:cNvSpPr>
            <a:spLocks noGrp="1"/>
          </p:cNvSpPr>
          <p:nvPr>
            <p:ph type="ctrTitle"/>
          </p:nvPr>
        </p:nvSpPr>
        <p:spPr>
          <a:xfrm>
            <a:off x="1892628" y="618728"/>
            <a:ext cx="4684685" cy="898291"/>
          </a:xfrm>
        </p:spPr>
        <p:txBody>
          <a:bodyPr/>
          <a:lstStyle/>
          <a:p>
            <a:r>
              <a:rPr lang="en-GB" dirty="0"/>
              <a:t>Introduction    </a:t>
            </a:r>
            <a:endParaRPr lang="en-US" dirty="0"/>
          </a:p>
        </p:txBody>
      </p:sp>
      <p:sp>
        <p:nvSpPr>
          <p:cNvPr id="3" name="Subtitle 2">
            <a:extLst>
              <a:ext uri="{FF2B5EF4-FFF2-40B4-BE49-F238E27FC236}">
                <a16:creationId xmlns:a16="http://schemas.microsoft.com/office/drawing/2014/main" id="{FC0FD644-208E-469C-A33D-A45881CDFC04}"/>
              </a:ext>
            </a:extLst>
          </p:cNvPr>
          <p:cNvSpPr>
            <a:spLocks noGrp="1"/>
          </p:cNvSpPr>
          <p:nvPr>
            <p:ph type="subTitle" idx="1"/>
          </p:nvPr>
        </p:nvSpPr>
        <p:spPr>
          <a:xfrm>
            <a:off x="1210182" y="2208461"/>
            <a:ext cx="7766936" cy="2441078"/>
          </a:xfrm>
        </p:spPr>
        <p:txBody>
          <a:bodyPr/>
          <a:lstStyle/>
          <a:p>
            <a:pPr lvl="1"/>
            <a:r>
              <a:rPr lang="en-GB" dirty="0"/>
              <a:t>Mobile applications have become an integral part of our daily lives, transforming the way we communicate, work, shop, and entertain ourselves. With the widespread adoption of smartphones and tablets, mobile apps have emerged as powerful tools for businesses to engage with their customers and streamline operations</a:t>
            </a:r>
            <a:endParaRPr lang="en-US" dirty="0"/>
          </a:p>
        </p:txBody>
      </p:sp>
    </p:spTree>
    <p:extLst>
      <p:ext uri="{BB962C8B-B14F-4D97-AF65-F5344CB8AC3E}">
        <p14:creationId xmlns:p14="http://schemas.microsoft.com/office/powerpoint/2010/main" val="226614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B387-DC5F-FABA-B098-D6A1DA4ED02F}"/>
              </a:ext>
            </a:extLst>
          </p:cNvPr>
          <p:cNvSpPr>
            <a:spLocks noGrp="1"/>
          </p:cNvSpPr>
          <p:nvPr>
            <p:ph type="title"/>
          </p:nvPr>
        </p:nvSpPr>
        <p:spPr/>
        <p:txBody>
          <a:bodyPr/>
          <a:lstStyle/>
          <a:p>
            <a:r>
              <a:rPr lang="en-GB" b="1" i="0" dirty="0">
                <a:solidFill>
                  <a:srgbClr val="0D0D0D"/>
                </a:solidFill>
                <a:effectLst/>
                <a:latin typeface="Söhne"/>
              </a:rPr>
              <a:t>Mobile Application Architectures and Design Patterns</a:t>
            </a:r>
            <a:endParaRPr lang="en-US" dirty="0"/>
          </a:p>
        </p:txBody>
      </p:sp>
      <p:sp>
        <p:nvSpPr>
          <p:cNvPr id="3" name="Content Placeholder 2">
            <a:extLst>
              <a:ext uri="{FF2B5EF4-FFF2-40B4-BE49-F238E27FC236}">
                <a16:creationId xmlns:a16="http://schemas.microsoft.com/office/drawing/2014/main" id="{ACCD7558-CEAB-3074-9E27-BF078E6104E3}"/>
              </a:ext>
            </a:extLst>
          </p:cNvPr>
          <p:cNvSpPr>
            <a:spLocks noGrp="1"/>
          </p:cNvSpPr>
          <p:nvPr>
            <p:ph idx="1"/>
          </p:nvPr>
        </p:nvSpPr>
        <p:spPr>
          <a:xfrm>
            <a:off x="623607" y="2075659"/>
            <a:ext cx="8596668" cy="4517619"/>
          </a:xfrm>
        </p:spPr>
        <p:txBody>
          <a:bodyPr>
            <a:normAutofit/>
          </a:bodyPr>
          <a:lstStyle/>
          <a:p>
            <a:pPr marL="0" indent="0">
              <a:buNone/>
            </a:pPr>
            <a:r>
              <a:rPr lang="en-GB" b="1" i="0" dirty="0">
                <a:solidFill>
                  <a:srgbClr val="0D0D0D"/>
                </a:solidFill>
                <a:effectLst/>
                <a:latin typeface="Söhne"/>
              </a:rPr>
              <a:t>1. </a:t>
            </a:r>
            <a:r>
              <a:rPr lang="en-GB" b="1" i="0" u="sng" dirty="0">
                <a:solidFill>
                  <a:srgbClr val="0D0D0D"/>
                </a:solidFill>
                <a:effectLst/>
                <a:latin typeface="Söhne"/>
              </a:rPr>
              <a:t>Mobile Application Architectures</a:t>
            </a:r>
            <a:r>
              <a:rPr lang="en-GB" b="1" i="0" dirty="0">
                <a:solidFill>
                  <a:srgbClr val="0D0D0D"/>
                </a:solidFill>
                <a:effectLst/>
                <a:latin typeface="Söhne"/>
              </a:rPr>
              <a:t>:</a:t>
            </a:r>
            <a:endParaRPr lang="en-GB" b="0" i="0" dirty="0">
              <a:solidFill>
                <a:srgbClr val="0D0D0D"/>
              </a:solidFill>
              <a:effectLst/>
              <a:latin typeface="Söhne"/>
            </a:endParaRPr>
          </a:p>
          <a:p>
            <a:r>
              <a:rPr lang="en-GB" b="1" i="0" dirty="0">
                <a:solidFill>
                  <a:srgbClr val="0D0D0D"/>
                </a:solidFill>
                <a:effectLst/>
                <a:latin typeface="Söhne"/>
              </a:rPr>
              <a:t>Monolithic:</a:t>
            </a:r>
            <a:r>
              <a:rPr lang="en-GB" b="0" i="0" dirty="0">
                <a:solidFill>
                  <a:srgbClr val="0D0D0D"/>
                </a:solidFill>
                <a:effectLst/>
                <a:latin typeface="Söhne"/>
              </a:rPr>
              <a:t> Simple, tightly coupled components.</a:t>
            </a:r>
          </a:p>
          <a:p>
            <a:r>
              <a:rPr lang="en-GB" b="1" i="0" dirty="0">
                <a:solidFill>
                  <a:srgbClr val="0D0D0D"/>
                </a:solidFill>
                <a:effectLst/>
                <a:latin typeface="Söhne"/>
              </a:rPr>
              <a:t>Client-Server:</a:t>
            </a:r>
            <a:r>
              <a:rPr lang="en-GB" b="0" i="0" dirty="0">
                <a:solidFill>
                  <a:srgbClr val="0D0D0D"/>
                </a:solidFill>
                <a:effectLst/>
                <a:latin typeface="Söhne"/>
              </a:rPr>
              <a:t> Two-tier architecture for better separation of concerns.</a:t>
            </a:r>
          </a:p>
          <a:p>
            <a:r>
              <a:rPr lang="en-GB" b="1" i="0" dirty="0" err="1">
                <a:solidFill>
                  <a:srgbClr val="0D0D0D"/>
                </a:solidFill>
                <a:effectLst/>
                <a:latin typeface="Söhne"/>
              </a:rPr>
              <a:t>Microservices</a:t>
            </a:r>
            <a:r>
              <a:rPr lang="en-GB" b="1" i="0" dirty="0">
                <a:solidFill>
                  <a:srgbClr val="0D0D0D"/>
                </a:solidFill>
                <a:effectLst/>
                <a:latin typeface="Söhne"/>
              </a:rPr>
              <a:t>:</a:t>
            </a:r>
            <a:r>
              <a:rPr lang="en-GB" b="0" i="0" dirty="0">
                <a:solidFill>
                  <a:srgbClr val="0D0D0D"/>
                </a:solidFill>
                <a:effectLst/>
                <a:latin typeface="Söhne"/>
              </a:rPr>
              <a:t> Distributed architecture for scalability and fault isolation.</a:t>
            </a:r>
          </a:p>
          <a:p>
            <a:pPr marL="0" indent="0">
              <a:buNone/>
            </a:pPr>
            <a:r>
              <a:rPr lang="en-GB" b="1" i="0" dirty="0">
                <a:solidFill>
                  <a:srgbClr val="0D0D0D"/>
                </a:solidFill>
                <a:effectLst/>
                <a:latin typeface="Söhne"/>
              </a:rPr>
              <a:t>2. </a:t>
            </a:r>
            <a:r>
              <a:rPr lang="en-GB" b="1" i="0" u="sng" dirty="0">
                <a:solidFill>
                  <a:srgbClr val="0D0D0D"/>
                </a:solidFill>
                <a:effectLst/>
                <a:latin typeface="Söhne"/>
              </a:rPr>
              <a:t>Design Patterns</a:t>
            </a:r>
            <a:r>
              <a:rPr lang="en-GB" b="1" i="0" dirty="0">
                <a:solidFill>
                  <a:srgbClr val="0D0D0D"/>
                </a:solidFill>
                <a:effectLst/>
                <a:latin typeface="Söhne"/>
              </a:rPr>
              <a:t>:</a:t>
            </a:r>
            <a:endParaRPr lang="en-GB" b="0" i="0" dirty="0">
              <a:solidFill>
                <a:srgbClr val="0D0D0D"/>
              </a:solidFill>
              <a:effectLst/>
              <a:latin typeface="Söhne"/>
            </a:endParaRPr>
          </a:p>
          <a:p>
            <a:r>
              <a:rPr lang="en-GB" b="1" i="0" dirty="0">
                <a:solidFill>
                  <a:srgbClr val="0D0D0D"/>
                </a:solidFill>
                <a:effectLst/>
                <a:latin typeface="Söhne"/>
              </a:rPr>
              <a:t>MVC:</a:t>
            </a:r>
            <a:r>
              <a:rPr lang="en-GB" b="0" i="0" dirty="0">
                <a:solidFill>
                  <a:srgbClr val="0D0D0D"/>
                </a:solidFill>
                <a:effectLst/>
                <a:latin typeface="Söhne"/>
              </a:rPr>
              <a:t> Separates app into Model, View, and Controller.</a:t>
            </a:r>
          </a:p>
          <a:p>
            <a:r>
              <a:rPr lang="en-GB" b="1" i="0" dirty="0">
                <a:solidFill>
                  <a:srgbClr val="0D0D0D"/>
                </a:solidFill>
                <a:effectLst/>
                <a:latin typeface="Söhne"/>
              </a:rPr>
              <a:t>MVVM:</a:t>
            </a:r>
            <a:r>
              <a:rPr lang="en-GB" b="0" i="0" dirty="0">
                <a:solidFill>
                  <a:srgbClr val="0D0D0D"/>
                </a:solidFill>
                <a:effectLst/>
                <a:latin typeface="Söhne"/>
              </a:rPr>
              <a:t> Similar to MVC but introduces a </a:t>
            </a:r>
            <a:r>
              <a:rPr lang="en-GB" b="0" i="0" dirty="0" err="1">
                <a:solidFill>
                  <a:srgbClr val="0D0D0D"/>
                </a:solidFill>
                <a:effectLst/>
                <a:latin typeface="Söhne"/>
              </a:rPr>
              <a:t>ViewModel</a:t>
            </a:r>
            <a:r>
              <a:rPr lang="en-GB" b="0" i="0" dirty="0">
                <a:solidFill>
                  <a:srgbClr val="0D0D0D"/>
                </a:solidFill>
                <a:effectLst/>
                <a:latin typeface="Söhne"/>
              </a:rPr>
              <a:t> for better separation.</a:t>
            </a:r>
          </a:p>
          <a:p>
            <a:r>
              <a:rPr lang="en-GB" b="1" i="0" dirty="0">
                <a:solidFill>
                  <a:srgbClr val="0D0D0D"/>
                </a:solidFill>
                <a:effectLst/>
                <a:latin typeface="Söhne"/>
              </a:rPr>
              <a:t>Singleton:</a:t>
            </a:r>
            <a:r>
              <a:rPr lang="en-GB" b="0" i="0" dirty="0">
                <a:solidFill>
                  <a:srgbClr val="0D0D0D"/>
                </a:solidFill>
                <a:effectLst/>
                <a:latin typeface="Söhne"/>
              </a:rPr>
              <a:t> Ensures a single instance of a class globally.</a:t>
            </a:r>
          </a:p>
          <a:p>
            <a:r>
              <a:rPr lang="en-GB" b="1" i="0" dirty="0">
                <a:solidFill>
                  <a:srgbClr val="0D0D0D"/>
                </a:solidFill>
                <a:effectLst/>
                <a:latin typeface="Söhne"/>
              </a:rPr>
              <a:t>Observer:</a:t>
            </a:r>
            <a:r>
              <a:rPr lang="en-GB" b="0" i="0" dirty="0">
                <a:solidFill>
                  <a:srgbClr val="0D0D0D"/>
                </a:solidFill>
                <a:effectLst/>
                <a:latin typeface="Söhne"/>
              </a:rPr>
              <a:t> Allows one-to-many dependency between objects.</a:t>
            </a:r>
          </a:p>
          <a:p>
            <a:r>
              <a:rPr lang="en-GB" b="1" i="0" dirty="0">
                <a:solidFill>
                  <a:srgbClr val="0D0D0D"/>
                </a:solidFill>
                <a:effectLst/>
                <a:latin typeface="Söhne"/>
              </a:rPr>
              <a:t>Factory:</a:t>
            </a:r>
            <a:r>
              <a:rPr lang="en-GB" b="0" i="0" dirty="0">
                <a:solidFill>
                  <a:srgbClr val="0D0D0D"/>
                </a:solidFill>
                <a:effectLst/>
                <a:latin typeface="Söhne"/>
              </a:rPr>
              <a:t> Provides an interface for creating objects.</a:t>
            </a:r>
          </a:p>
          <a:p>
            <a:endParaRPr lang="en-US" dirty="0"/>
          </a:p>
        </p:txBody>
      </p:sp>
    </p:spTree>
    <p:extLst>
      <p:ext uri="{BB962C8B-B14F-4D97-AF65-F5344CB8AC3E}">
        <p14:creationId xmlns:p14="http://schemas.microsoft.com/office/powerpoint/2010/main" val="242892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13A9-07B2-DB7A-0119-BC8EB6F23E23}"/>
              </a:ext>
            </a:extLst>
          </p:cNvPr>
          <p:cNvSpPr>
            <a:spLocks noGrp="1"/>
          </p:cNvSpPr>
          <p:nvPr>
            <p:ph type="title"/>
          </p:nvPr>
        </p:nvSpPr>
        <p:spPr/>
        <p:txBody>
          <a:bodyPr>
            <a:normAutofit fontScale="90000"/>
          </a:bodyPr>
          <a:lstStyle/>
          <a:p>
            <a:r>
              <a:rPr lang="en-GB" b="1" i="0" dirty="0">
                <a:solidFill>
                  <a:srgbClr val="0D0D0D"/>
                </a:solidFill>
                <a:effectLst/>
                <a:latin typeface="Söhne"/>
              </a:rPr>
              <a:t>Collecting and </a:t>
            </a:r>
            <a:r>
              <a:rPr lang="en-GB" b="1" i="0" dirty="0" err="1">
                <a:solidFill>
                  <a:srgbClr val="0D0D0D"/>
                </a:solidFill>
                <a:effectLst/>
                <a:latin typeface="Söhne"/>
              </a:rPr>
              <a:t>Analyzing</a:t>
            </a:r>
            <a:r>
              <a:rPr lang="en-GB" b="1" i="0" dirty="0">
                <a:solidFill>
                  <a:srgbClr val="0D0D0D"/>
                </a:solidFill>
                <a:effectLst/>
                <a:latin typeface="Söhne"/>
              </a:rPr>
              <a:t> User Requirements for a Mobile Application (Requirement Engineering)</a:t>
            </a:r>
            <a:endParaRPr lang="en-US" dirty="0"/>
          </a:p>
        </p:txBody>
      </p:sp>
      <p:sp>
        <p:nvSpPr>
          <p:cNvPr id="3" name="Content Placeholder 2">
            <a:extLst>
              <a:ext uri="{FF2B5EF4-FFF2-40B4-BE49-F238E27FC236}">
                <a16:creationId xmlns:a16="http://schemas.microsoft.com/office/drawing/2014/main" id="{39CCB0DE-05EF-2F76-C199-BC1EF3390575}"/>
              </a:ext>
            </a:extLst>
          </p:cNvPr>
          <p:cNvSpPr>
            <a:spLocks noGrp="1"/>
          </p:cNvSpPr>
          <p:nvPr>
            <p:ph idx="1"/>
          </p:nvPr>
        </p:nvSpPr>
        <p:spPr>
          <a:xfrm>
            <a:off x="677334" y="1620487"/>
            <a:ext cx="8596668" cy="5237513"/>
          </a:xfrm>
        </p:spPr>
        <p:txBody>
          <a:bodyPr/>
          <a:lstStyle/>
          <a:p>
            <a:pPr marL="0" indent="0">
              <a:buNone/>
            </a:pPr>
            <a:r>
              <a:rPr lang="en-GB" b="0" i="0" dirty="0">
                <a:solidFill>
                  <a:srgbClr val="0D0D0D"/>
                </a:solidFill>
                <a:effectLst/>
                <a:latin typeface="Söhne"/>
              </a:rPr>
              <a:t>Requirement engineering is like solving a puzzle, where understanding user needs is the key piece</a:t>
            </a:r>
          </a:p>
          <a:p>
            <a:pPr marL="0" indent="0">
              <a:buNone/>
            </a:pPr>
            <a:r>
              <a:rPr lang="en-GB" b="1" i="0" dirty="0">
                <a:solidFill>
                  <a:srgbClr val="0D0D0D"/>
                </a:solidFill>
                <a:effectLst/>
                <a:latin typeface="Söhne"/>
              </a:rPr>
              <a:t>Eliciting User Requirements:</a:t>
            </a:r>
            <a:endParaRPr lang="en-GB" b="0" i="0" dirty="0">
              <a:solidFill>
                <a:srgbClr val="0D0D0D"/>
              </a:solidFill>
              <a:effectLst/>
              <a:latin typeface="Söhne"/>
            </a:endParaRPr>
          </a:p>
          <a:p>
            <a:r>
              <a:rPr lang="en-GB" b="1" i="0" dirty="0">
                <a:solidFill>
                  <a:srgbClr val="0D0D0D"/>
                </a:solidFill>
                <a:effectLst/>
                <a:latin typeface="Söhne"/>
              </a:rPr>
              <a:t>Interviews:</a:t>
            </a:r>
            <a:r>
              <a:rPr lang="en-GB" b="0" i="0" dirty="0">
                <a:solidFill>
                  <a:srgbClr val="0D0D0D"/>
                </a:solidFill>
                <a:effectLst/>
                <a:latin typeface="Söhne"/>
              </a:rPr>
              <a:t> Dive into users' minds through one-on-one talks or group discussions.</a:t>
            </a:r>
          </a:p>
          <a:p>
            <a:r>
              <a:rPr lang="en-GB" b="1" i="0" dirty="0">
                <a:solidFill>
                  <a:srgbClr val="0D0D0D"/>
                </a:solidFill>
                <a:effectLst/>
                <a:latin typeface="Söhne"/>
              </a:rPr>
              <a:t>Surveys:</a:t>
            </a:r>
            <a:r>
              <a:rPr lang="en-GB" b="0" i="0" dirty="0">
                <a:solidFill>
                  <a:srgbClr val="0D0D0D"/>
                </a:solidFill>
                <a:effectLst/>
                <a:latin typeface="Söhne"/>
              </a:rPr>
              <a:t> Crowdsource insights through structured questionnaires.</a:t>
            </a:r>
          </a:p>
          <a:p>
            <a:r>
              <a:rPr lang="en-GB" b="1" i="0" dirty="0">
                <a:solidFill>
                  <a:srgbClr val="0D0D0D"/>
                </a:solidFill>
                <a:effectLst/>
                <a:latin typeface="Söhne"/>
              </a:rPr>
              <a:t>Observation:</a:t>
            </a:r>
            <a:r>
              <a:rPr lang="en-GB" b="0" i="0" dirty="0">
                <a:solidFill>
                  <a:srgbClr val="0D0D0D"/>
                </a:solidFill>
                <a:effectLst/>
                <a:latin typeface="Söhne"/>
              </a:rPr>
              <a:t> Watch users in action to catch the subtleties of their interactions.</a:t>
            </a:r>
          </a:p>
          <a:p>
            <a:r>
              <a:rPr lang="en-GB" b="1" i="0" dirty="0">
                <a:solidFill>
                  <a:srgbClr val="0D0D0D"/>
                </a:solidFill>
                <a:effectLst/>
                <a:latin typeface="Söhne"/>
              </a:rPr>
              <a:t>Brainstorming:</a:t>
            </a:r>
            <a:r>
              <a:rPr lang="en-GB" b="0" i="0" dirty="0">
                <a:solidFill>
                  <a:srgbClr val="0D0D0D"/>
                </a:solidFill>
                <a:effectLst/>
                <a:latin typeface="Söhne"/>
              </a:rPr>
              <a:t> Let creativity flow with collaborative idea generation sessions.</a:t>
            </a:r>
          </a:p>
          <a:p>
            <a:pPr marL="0" indent="0">
              <a:buNone/>
            </a:pPr>
            <a:r>
              <a:rPr lang="en-GB" b="1" i="0" dirty="0" err="1">
                <a:solidFill>
                  <a:srgbClr val="0D0D0D"/>
                </a:solidFill>
                <a:effectLst/>
                <a:latin typeface="Söhne"/>
              </a:rPr>
              <a:t>Analyzing</a:t>
            </a:r>
            <a:r>
              <a:rPr lang="en-GB" b="1" i="0" dirty="0">
                <a:solidFill>
                  <a:srgbClr val="0D0D0D"/>
                </a:solidFill>
                <a:effectLst/>
                <a:latin typeface="Söhne"/>
              </a:rPr>
              <a:t> User Requirements:</a:t>
            </a:r>
            <a:endParaRPr lang="en-GB" b="0" i="0" dirty="0">
              <a:solidFill>
                <a:srgbClr val="0D0D0D"/>
              </a:solidFill>
              <a:effectLst/>
              <a:latin typeface="Söhne"/>
            </a:endParaRPr>
          </a:p>
          <a:p>
            <a:r>
              <a:rPr lang="en-GB" b="1" i="0" dirty="0">
                <a:solidFill>
                  <a:srgbClr val="0D0D0D"/>
                </a:solidFill>
                <a:effectLst/>
                <a:latin typeface="Söhne"/>
              </a:rPr>
              <a:t>Prioritization:</a:t>
            </a:r>
            <a:r>
              <a:rPr lang="en-GB" b="0" i="0" dirty="0">
                <a:solidFill>
                  <a:srgbClr val="0D0D0D"/>
                </a:solidFill>
                <a:effectLst/>
                <a:latin typeface="Söhne"/>
              </a:rPr>
              <a:t> Sort out the must-haves from the nice-to-haves.</a:t>
            </a:r>
          </a:p>
          <a:p>
            <a:r>
              <a:rPr lang="en-GB" b="1" i="0" dirty="0">
                <a:solidFill>
                  <a:srgbClr val="0D0D0D"/>
                </a:solidFill>
                <a:effectLst/>
                <a:latin typeface="Söhne"/>
              </a:rPr>
              <a:t>Categorization:</a:t>
            </a:r>
            <a:r>
              <a:rPr lang="en-GB" b="0" i="0" dirty="0">
                <a:solidFill>
                  <a:srgbClr val="0D0D0D"/>
                </a:solidFill>
                <a:effectLst/>
                <a:latin typeface="Söhne"/>
              </a:rPr>
              <a:t> Group similar requirements to uncover common themes.</a:t>
            </a:r>
          </a:p>
          <a:p>
            <a:r>
              <a:rPr lang="en-GB" b="1" i="0" dirty="0">
                <a:solidFill>
                  <a:srgbClr val="0D0D0D"/>
                </a:solidFill>
                <a:effectLst/>
                <a:latin typeface="Söhne"/>
              </a:rPr>
              <a:t>Feasibility Analysis:</a:t>
            </a:r>
            <a:r>
              <a:rPr lang="en-GB" b="0" i="0" dirty="0">
                <a:solidFill>
                  <a:srgbClr val="0D0D0D"/>
                </a:solidFill>
                <a:effectLst/>
                <a:latin typeface="Söhne"/>
              </a:rPr>
              <a:t> Check if dreams match reality with a feasibility check.</a:t>
            </a:r>
          </a:p>
          <a:p>
            <a:r>
              <a:rPr lang="en-GB" b="1" i="0" dirty="0">
                <a:solidFill>
                  <a:srgbClr val="0D0D0D"/>
                </a:solidFill>
                <a:effectLst/>
                <a:latin typeface="Söhne"/>
              </a:rPr>
              <a:t>Requirement Documentation:</a:t>
            </a:r>
            <a:r>
              <a:rPr lang="en-GB" b="0" i="0" dirty="0">
                <a:solidFill>
                  <a:srgbClr val="0D0D0D"/>
                </a:solidFill>
                <a:effectLst/>
                <a:latin typeface="Söhne"/>
              </a:rPr>
              <a:t> Put it all down in clear and concise documentation.</a:t>
            </a:r>
          </a:p>
          <a:p>
            <a:pPr marL="0" indent="0">
              <a:buNone/>
            </a:pPr>
            <a:endParaRPr lang="en-US" dirty="0"/>
          </a:p>
        </p:txBody>
      </p:sp>
    </p:spTree>
    <p:extLst>
      <p:ext uri="{BB962C8B-B14F-4D97-AF65-F5344CB8AC3E}">
        <p14:creationId xmlns:p14="http://schemas.microsoft.com/office/powerpoint/2010/main" val="254059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8F192-5ED7-306E-69BB-31D69C7D383F}"/>
              </a:ext>
            </a:extLst>
          </p:cNvPr>
          <p:cNvSpPr>
            <a:spLocks noGrp="1"/>
          </p:cNvSpPr>
          <p:nvPr>
            <p:ph idx="1"/>
          </p:nvPr>
        </p:nvSpPr>
        <p:spPr>
          <a:xfrm>
            <a:off x="677334" y="210293"/>
            <a:ext cx="8596668" cy="5831070"/>
          </a:xfrm>
        </p:spPr>
        <p:txBody>
          <a:bodyPr/>
          <a:lstStyle/>
          <a:p>
            <a:pPr marL="0" indent="0">
              <a:buNone/>
            </a:pPr>
            <a:r>
              <a:rPr lang="en-GB" b="1" i="0" dirty="0">
                <a:solidFill>
                  <a:srgbClr val="0D0D0D"/>
                </a:solidFill>
                <a:effectLst/>
                <a:latin typeface="Söhne"/>
              </a:rPr>
              <a:t>Tools and Techniques:</a:t>
            </a:r>
            <a:endParaRPr lang="en-GB" b="0" i="0" dirty="0">
              <a:solidFill>
                <a:srgbClr val="0D0D0D"/>
              </a:solidFill>
              <a:effectLst/>
              <a:latin typeface="Söhne"/>
            </a:endParaRPr>
          </a:p>
          <a:p>
            <a:r>
              <a:rPr lang="en-GB" b="1" i="0" dirty="0">
                <a:solidFill>
                  <a:srgbClr val="0D0D0D"/>
                </a:solidFill>
                <a:effectLst/>
                <a:latin typeface="Söhne"/>
              </a:rPr>
              <a:t>Prototyping Tools:</a:t>
            </a:r>
            <a:r>
              <a:rPr lang="en-GB" b="0" i="0" dirty="0">
                <a:solidFill>
                  <a:srgbClr val="0D0D0D"/>
                </a:solidFill>
                <a:effectLst/>
                <a:latin typeface="Söhne"/>
              </a:rPr>
              <a:t> Bring ideas to life visually with prototyping tools.</a:t>
            </a:r>
          </a:p>
          <a:p>
            <a:r>
              <a:rPr lang="en-GB" b="1" i="0" dirty="0">
                <a:solidFill>
                  <a:srgbClr val="0D0D0D"/>
                </a:solidFill>
                <a:effectLst/>
                <a:latin typeface="Söhne"/>
              </a:rPr>
              <a:t>Requirement Management Tools:</a:t>
            </a:r>
            <a:r>
              <a:rPr lang="en-GB" b="0" i="0" dirty="0">
                <a:solidFill>
                  <a:srgbClr val="0D0D0D"/>
                </a:solidFill>
                <a:effectLst/>
                <a:latin typeface="Söhne"/>
              </a:rPr>
              <a:t> Keep track of requirements with specialized software.</a:t>
            </a:r>
          </a:p>
          <a:p>
            <a:r>
              <a:rPr lang="en-GB" b="1" i="0" dirty="0">
                <a:solidFill>
                  <a:srgbClr val="0D0D0D"/>
                </a:solidFill>
                <a:effectLst/>
                <a:latin typeface="Söhne"/>
              </a:rPr>
              <a:t>Collaboration Platforms:</a:t>
            </a:r>
            <a:r>
              <a:rPr lang="en-GB" b="0" i="0" dirty="0">
                <a:solidFill>
                  <a:srgbClr val="0D0D0D"/>
                </a:solidFill>
                <a:effectLst/>
                <a:latin typeface="Söhne"/>
              </a:rPr>
              <a:t> Stay connected and share ideas seamlessly with collaboration tools.</a:t>
            </a:r>
          </a:p>
          <a:p>
            <a:pPr marL="0" indent="0">
              <a:buNone/>
            </a:pPr>
            <a:r>
              <a:rPr lang="en-GB" b="1" i="0" dirty="0">
                <a:solidFill>
                  <a:srgbClr val="0D0D0D"/>
                </a:solidFill>
                <a:effectLst/>
                <a:latin typeface="Söhne"/>
              </a:rPr>
              <a:t> Best Practices:</a:t>
            </a:r>
            <a:endParaRPr lang="en-GB" b="0" i="0" dirty="0">
              <a:solidFill>
                <a:srgbClr val="0D0D0D"/>
              </a:solidFill>
              <a:effectLst/>
              <a:latin typeface="Söhne"/>
            </a:endParaRPr>
          </a:p>
          <a:p>
            <a:r>
              <a:rPr lang="en-GB" b="1" i="0" dirty="0">
                <a:solidFill>
                  <a:srgbClr val="0D0D0D"/>
                </a:solidFill>
                <a:effectLst/>
                <a:latin typeface="Söhne"/>
              </a:rPr>
              <a:t>Engage Stakeholders:</a:t>
            </a:r>
            <a:r>
              <a:rPr lang="en-GB" b="0" i="0" dirty="0">
                <a:solidFill>
                  <a:srgbClr val="0D0D0D"/>
                </a:solidFill>
                <a:effectLst/>
                <a:latin typeface="Söhne"/>
              </a:rPr>
              <a:t> Make sure everyone has a voice in the process.</a:t>
            </a:r>
          </a:p>
          <a:p>
            <a:r>
              <a:rPr lang="en-GB" b="1" i="0" dirty="0">
                <a:solidFill>
                  <a:srgbClr val="0D0D0D"/>
                </a:solidFill>
                <a:effectLst/>
                <a:latin typeface="Söhne"/>
              </a:rPr>
              <a:t>Iterative Approach:</a:t>
            </a:r>
            <a:r>
              <a:rPr lang="en-GB" b="0" i="0" dirty="0">
                <a:solidFill>
                  <a:srgbClr val="0D0D0D"/>
                </a:solidFill>
                <a:effectLst/>
                <a:latin typeface="Söhne"/>
              </a:rPr>
              <a:t> Adapt and evolve with an iterative </a:t>
            </a:r>
            <a:r>
              <a:rPr lang="en-GB" b="0" i="0" dirty="0" err="1">
                <a:solidFill>
                  <a:srgbClr val="0D0D0D"/>
                </a:solidFill>
                <a:effectLst/>
                <a:latin typeface="Söhne"/>
              </a:rPr>
              <a:t>mindset</a:t>
            </a:r>
            <a:r>
              <a:rPr lang="en-GB" b="0" i="0" dirty="0">
                <a:solidFill>
                  <a:srgbClr val="0D0D0D"/>
                </a:solidFill>
                <a:effectLst/>
                <a:latin typeface="Söhne"/>
              </a:rPr>
              <a:t>.</a:t>
            </a:r>
          </a:p>
          <a:p>
            <a:r>
              <a:rPr lang="en-GB" b="1" i="0" dirty="0">
                <a:solidFill>
                  <a:srgbClr val="0D0D0D"/>
                </a:solidFill>
                <a:effectLst/>
                <a:latin typeface="Söhne"/>
              </a:rPr>
              <a:t>Clear Communication:</a:t>
            </a:r>
            <a:r>
              <a:rPr lang="en-GB" b="0" i="0" dirty="0">
                <a:solidFill>
                  <a:srgbClr val="0D0D0D"/>
                </a:solidFill>
                <a:effectLst/>
                <a:latin typeface="Söhne"/>
              </a:rPr>
              <a:t> Avoid confusion with clear and concise communication.</a:t>
            </a:r>
          </a:p>
          <a:p>
            <a:r>
              <a:rPr lang="en-GB" b="1" i="0" dirty="0">
                <a:solidFill>
                  <a:srgbClr val="0D0D0D"/>
                </a:solidFill>
                <a:effectLst/>
                <a:latin typeface="Söhne"/>
              </a:rPr>
              <a:t>Validation and Verification:</a:t>
            </a:r>
            <a:r>
              <a:rPr lang="en-GB" b="0" i="0" dirty="0">
                <a:solidFill>
                  <a:srgbClr val="0D0D0D"/>
                </a:solidFill>
                <a:effectLst/>
                <a:latin typeface="Söhne"/>
              </a:rPr>
              <a:t> Double-check to ensure requirements hit the mark.</a:t>
            </a:r>
          </a:p>
          <a:p>
            <a:endParaRPr lang="en-US" dirty="0"/>
          </a:p>
        </p:txBody>
      </p:sp>
    </p:spTree>
    <p:extLst>
      <p:ext uri="{BB962C8B-B14F-4D97-AF65-F5344CB8AC3E}">
        <p14:creationId xmlns:p14="http://schemas.microsoft.com/office/powerpoint/2010/main" val="242508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D575-2479-33FE-2988-F535C2B923C1}"/>
              </a:ext>
            </a:extLst>
          </p:cNvPr>
          <p:cNvSpPr>
            <a:spLocks noGrp="1"/>
          </p:cNvSpPr>
          <p:nvPr>
            <p:ph type="title"/>
          </p:nvPr>
        </p:nvSpPr>
        <p:spPr/>
        <p:txBody>
          <a:bodyPr/>
          <a:lstStyle/>
          <a:p>
            <a:r>
              <a:rPr lang="en-GB" b="1" i="0" dirty="0">
                <a:solidFill>
                  <a:srgbClr val="0D0D0D"/>
                </a:solidFill>
                <a:effectLst/>
                <a:latin typeface="Söhne"/>
              </a:rPr>
              <a:t>Estimating Mobile App Development Cost</a:t>
            </a:r>
            <a:endParaRPr lang="en-US" dirty="0"/>
          </a:p>
        </p:txBody>
      </p:sp>
      <p:sp>
        <p:nvSpPr>
          <p:cNvPr id="3" name="Content Placeholder 2">
            <a:extLst>
              <a:ext uri="{FF2B5EF4-FFF2-40B4-BE49-F238E27FC236}">
                <a16:creationId xmlns:a16="http://schemas.microsoft.com/office/drawing/2014/main" id="{D06E4B6A-C0EB-06E5-931B-09EB1FCE0EB1}"/>
              </a:ext>
            </a:extLst>
          </p:cNvPr>
          <p:cNvSpPr>
            <a:spLocks noGrp="1"/>
          </p:cNvSpPr>
          <p:nvPr>
            <p:ph idx="1"/>
          </p:nvPr>
        </p:nvSpPr>
        <p:spPr>
          <a:xfrm>
            <a:off x="677334" y="1270000"/>
            <a:ext cx="8596668" cy="4841459"/>
          </a:xfrm>
        </p:spPr>
        <p:txBody>
          <a:bodyPr/>
          <a:lstStyle/>
          <a:p>
            <a:pPr marL="0" indent="0">
              <a:buNone/>
            </a:pPr>
            <a:r>
              <a:rPr lang="en-GB" b="0" i="0" dirty="0">
                <a:solidFill>
                  <a:srgbClr val="0D0D0D"/>
                </a:solidFill>
                <a:effectLst/>
                <a:latin typeface="Söhne"/>
              </a:rPr>
              <a:t>   Estimating app development costs is like predicting the future – tricky but essential for planning.</a:t>
            </a:r>
          </a:p>
          <a:p>
            <a:pPr marL="0" indent="0">
              <a:buNone/>
            </a:pPr>
            <a:r>
              <a:rPr lang="en-GB" b="1" i="0" dirty="0">
                <a:solidFill>
                  <a:srgbClr val="0D0D0D"/>
                </a:solidFill>
                <a:effectLst/>
                <a:latin typeface="Söhne"/>
              </a:rPr>
              <a:t>Understanding Project Scope:</a:t>
            </a:r>
            <a:endParaRPr lang="en-GB" b="0" i="0" dirty="0">
              <a:solidFill>
                <a:srgbClr val="0D0D0D"/>
              </a:solidFill>
              <a:effectLst/>
              <a:latin typeface="Söhne"/>
            </a:endParaRPr>
          </a:p>
          <a:p>
            <a:r>
              <a:rPr lang="en-GB" b="1" i="0" dirty="0">
                <a:solidFill>
                  <a:srgbClr val="0D0D0D"/>
                </a:solidFill>
                <a:effectLst/>
                <a:latin typeface="Söhne"/>
              </a:rPr>
              <a:t>Features:</a:t>
            </a:r>
            <a:r>
              <a:rPr lang="en-GB" b="0" i="0" dirty="0">
                <a:solidFill>
                  <a:srgbClr val="0D0D0D"/>
                </a:solidFill>
                <a:effectLst/>
                <a:latin typeface="Söhne"/>
              </a:rPr>
              <a:t> Identify key features and functionalities required for the app.</a:t>
            </a:r>
          </a:p>
          <a:p>
            <a:r>
              <a:rPr lang="en-GB" b="1" i="0" dirty="0">
                <a:solidFill>
                  <a:srgbClr val="0D0D0D"/>
                </a:solidFill>
                <a:effectLst/>
                <a:latin typeface="Söhne"/>
              </a:rPr>
              <a:t>Platforms:</a:t>
            </a:r>
            <a:r>
              <a:rPr lang="en-GB" b="0" i="0" dirty="0">
                <a:solidFill>
                  <a:srgbClr val="0D0D0D"/>
                </a:solidFill>
                <a:effectLst/>
                <a:latin typeface="Söhne"/>
              </a:rPr>
              <a:t> Determine if the app will be developed for iOS, Android, or both.</a:t>
            </a:r>
          </a:p>
          <a:p>
            <a:r>
              <a:rPr lang="en-GB" b="1" i="0" dirty="0">
                <a:solidFill>
                  <a:srgbClr val="0D0D0D"/>
                </a:solidFill>
                <a:effectLst/>
                <a:latin typeface="Söhne"/>
              </a:rPr>
              <a:t>Complexity:</a:t>
            </a:r>
            <a:r>
              <a:rPr lang="en-GB" b="0" i="0" dirty="0">
                <a:solidFill>
                  <a:srgbClr val="0D0D0D"/>
                </a:solidFill>
                <a:effectLst/>
                <a:latin typeface="Söhne"/>
              </a:rPr>
              <a:t> Assess the complexity of features and interactions.    </a:t>
            </a:r>
          </a:p>
          <a:p>
            <a:pPr marL="0" indent="0">
              <a:buNone/>
            </a:pPr>
            <a:r>
              <a:rPr lang="en-GB" b="0" i="0" dirty="0">
                <a:solidFill>
                  <a:srgbClr val="0D0D0D"/>
                </a:solidFill>
                <a:effectLst/>
                <a:latin typeface="Söhne"/>
              </a:rPr>
              <a:t>       </a:t>
            </a:r>
            <a:r>
              <a:rPr lang="en-GB" b="1" i="0" dirty="0">
                <a:solidFill>
                  <a:srgbClr val="0D0D0D"/>
                </a:solidFill>
                <a:effectLst/>
                <a:latin typeface="Söhne"/>
              </a:rPr>
              <a:t>Breaking Down Costs:</a:t>
            </a:r>
            <a:endParaRPr lang="en-GB" b="0" i="0" dirty="0">
              <a:solidFill>
                <a:srgbClr val="0D0D0D"/>
              </a:solidFill>
              <a:effectLst/>
              <a:latin typeface="Söhne"/>
            </a:endParaRPr>
          </a:p>
          <a:p>
            <a:r>
              <a:rPr lang="en-GB" b="1" i="0" dirty="0">
                <a:solidFill>
                  <a:srgbClr val="0D0D0D"/>
                </a:solidFill>
                <a:effectLst/>
                <a:latin typeface="Söhne"/>
              </a:rPr>
              <a:t>Development:</a:t>
            </a:r>
            <a:r>
              <a:rPr lang="en-GB" b="0" i="0" dirty="0">
                <a:solidFill>
                  <a:srgbClr val="0D0D0D"/>
                </a:solidFill>
                <a:effectLst/>
                <a:latin typeface="Söhne"/>
              </a:rPr>
              <a:t> Estimate costs based on development hours and rates.</a:t>
            </a:r>
          </a:p>
          <a:p>
            <a:r>
              <a:rPr lang="en-GB" b="1" i="0" dirty="0">
                <a:solidFill>
                  <a:srgbClr val="0D0D0D"/>
                </a:solidFill>
                <a:effectLst/>
                <a:latin typeface="Söhne"/>
              </a:rPr>
              <a:t>Design:</a:t>
            </a:r>
            <a:r>
              <a:rPr lang="en-GB" b="0" i="0" dirty="0">
                <a:solidFill>
                  <a:srgbClr val="0D0D0D"/>
                </a:solidFill>
                <a:effectLst/>
                <a:latin typeface="Söhne"/>
              </a:rPr>
              <a:t> Factor in costs for UI/UX design and branding.</a:t>
            </a:r>
          </a:p>
          <a:p>
            <a:r>
              <a:rPr lang="en-GB" b="1" i="0" dirty="0">
                <a:solidFill>
                  <a:srgbClr val="0D0D0D"/>
                </a:solidFill>
                <a:effectLst/>
                <a:latin typeface="Söhne"/>
              </a:rPr>
              <a:t>Testing:</a:t>
            </a:r>
            <a:r>
              <a:rPr lang="en-GB" b="0" i="0" dirty="0">
                <a:solidFill>
                  <a:srgbClr val="0D0D0D"/>
                </a:solidFill>
                <a:effectLst/>
                <a:latin typeface="Söhne"/>
              </a:rPr>
              <a:t> Allocate budget for quality assurance and testing phases.</a:t>
            </a:r>
          </a:p>
          <a:p>
            <a:r>
              <a:rPr lang="en-GB" b="1" i="0" dirty="0">
                <a:solidFill>
                  <a:srgbClr val="0D0D0D"/>
                </a:solidFill>
                <a:effectLst/>
                <a:latin typeface="Söhne"/>
              </a:rPr>
              <a:t>Infrastructure:</a:t>
            </a:r>
            <a:r>
              <a:rPr lang="en-GB" b="0" i="0" dirty="0">
                <a:solidFill>
                  <a:srgbClr val="0D0D0D"/>
                </a:solidFill>
                <a:effectLst/>
                <a:latin typeface="Söhne"/>
              </a:rPr>
              <a:t> Consider costs for hosting, servers, and backend development.</a:t>
            </a:r>
          </a:p>
          <a:p>
            <a:r>
              <a:rPr lang="en-GB" b="1" i="0" dirty="0">
                <a:solidFill>
                  <a:srgbClr val="0D0D0D"/>
                </a:solidFill>
                <a:effectLst/>
                <a:latin typeface="Söhne"/>
              </a:rPr>
              <a:t>Maintenance:</a:t>
            </a:r>
            <a:r>
              <a:rPr lang="en-GB" b="0" i="0" dirty="0">
                <a:solidFill>
                  <a:srgbClr val="0D0D0D"/>
                </a:solidFill>
                <a:effectLst/>
                <a:latin typeface="Söhne"/>
              </a:rPr>
              <a:t> Account for ongoing maintenance and updates post-launch.</a:t>
            </a:r>
          </a:p>
          <a:p>
            <a:pPr marL="0" indent="0">
              <a:buNone/>
            </a:pPr>
            <a:endParaRPr lang="en-US" dirty="0"/>
          </a:p>
        </p:txBody>
      </p:sp>
    </p:spTree>
    <p:extLst>
      <p:ext uri="{BB962C8B-B14F-4D97-AF65-F5344CB8AC3E}">
        <p14:creationId xmlns:p14="http://schemas.microsoft.com/office/powerpoint/2010/main" val="361502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8334D-A61B-9D80-FD6A-CD795C3962C7}"/>
              </a:ext>
            </a:extLst>
          </p:cNvPr>
          <p:cNvSpPr>
            <a:spLocks noGrp="1"/>
          </p:cNvSpPr>
          <p:nvPr>
            <p:ph idx="1"/>
          </p:nvPr>
        </p:nvSpPr>
        <p:spPr>
          <a:xfrm>
            <a:off x="677334" y="581397"/>
            <a:ext cx="8596668" cy="5459966"/>
          </a:xfrm>
        </p:spPr>
        <p:txBody>
          <a:bodyPr/>
          <a:lstStyle/>
          <a:p>
            <a:pPr marL="0" indent="0">
              <a:buNone/>
            </a:pPr>
            <a:r>
              <a:rPr lang="en-GB" b="1" i="0" dirty="0">
                <a:solidFill>
                  <a:srgbClr val="0D0D0D"/>
                </a:solidFill>
                <a:effectLst/>
                <a:latin typeface="Söhne"/>
              </a:rPr>
              <a:t>Considering Variables:</a:t>
            </a:r>
            <a:endParaRPr lang="en-GB" b="0" i="0" dirty="0">
              <a:solidFill>
                <a:srgbClr val="0D0D0D"/>
              </a:solidFill>
              <a:effectLst/>
              <a:latin typeface="Söhne"/>
            </a:endParaRPr>
          </a:p>
          <a:p>
            <a:r>
              <a:rPr lang="en-GB" b="1" i="0" dirty="0">
                <a:solidFill>
                  <a:srgbClr val="0D0D0D"/>
                </a:solidFill>
                <a:effectLst/>
                <a:latin typeface="Söhne"/>
              </a:rPr>
              <a:t>Team Composition:</a:t>
            </a:r>
            <a:r>
              <a:rPr lang="en-GB" b="0" i="0" dirty="0">
                <a:solidFill>
                  <a:srgbClr val="0D0D0D"/>
                </a:solidFill>
                <a:effectLst/>
                <a:latin typeface="Söhne"/>
              </a:rPr>
              <a:t> Costs vary based on the size and expertise of the development team.</a:t>
            </a:r>
          </a:p>
          <a:p>
            <a:r>
              <a:rPr lang="en-GB" b="1" i="0" dirty="0">
                <a:solidFill>
                  <a:srgbClr val="0D0D0D"/>
                </a:solidFill>
                <a:effectLst/>
                <a:latin typeface="Söhne"/>
              </a:rPr>
              <a:t>Outsourcing vs. In-house:</a:t>
            </a:r>
            <a:r>
              <a:rPr lang="en-GB" b="0" i="0" dirty="0">
                <a:solidFill>
                  <a:srgbClr val="0D0D0D"/>
                </a:solidFill>
                <a:effectLst/>
                <a:latin typeface="Söhne"/>
              </a:rPr>
              <a:t> Compare costs of outsourcing development vs. keeping it in-house.</a:t>
            </a:r>
          </a:p>
          <a:p>
            <a:r>
              <a:rPr lang="en-GB" b="1" i="0" dirty="0">
                <a:solidFill>
                  <a:srgbClr val="0D0D0D"/>
                </a:solidFill>
                <a:effectLst/>
                <a:latin typeface="Söhne"/>
              </a:rPr>
              <a:t>Location:</a:t>
            </a:r>
            <a:r>
              <a:rPr lang="en-GB" b="0" i="0" dirty="0">
                <a:solidFill>
                  <a:srgbClr val="0D0D0D"/>
                </a:solidFill>
                <a:effectLst/>
                <a:latin typeface="Söhne"/>
              </a:rPr>
              <a:t> Costs differ based on the location of development teams (onshore vs. offshore).</a:t>
            </a:r>
          </a:p>
          <a:p>
            <a:r>
              <a:rPr lang="en-GB" b="1" i="0" dirty="0">
                <a:solidFill>
                  <a:srgbClr val="0D0D0D"/>
                </a:solidFill>
                <a:effectLst/>
                <a:latin typeface="Söhne"/>
              </a:rPr>
              <a:t>Timeline:</a:t>
            </a:r>
            <a:r>
              <a:rPr lang="en-GB" b="0" i="0" dirty="0">
                <a:solidFill>
                  <a:srgbClr val="0D0D0D"/>
                </a:solidFill>
                <a:effectLst/>
                <a:latin typeface="Söhne"/>
              </a:rPr>
              <a:t> Rushed timelines may incur higher costs due to overtime or additional resources.</a:t>
            </a:r>
          </a:p>
          <a:p>
            <a:pPr marL="0" indent="0">
              <a:buNone/>
            </a:pPr>
            <a:r>
              <a:rPr lang="en-GB" b="1" i="0" dirty="0">
                <a:solidFill>
                  <a:srgbClr val="0D0D0D"/>
                </a:solidFill>
                <a:effectLst/>
                <a:latin typeface="Söhne"/>
              </a:rPr>
              <a:t>. Tools and Resources</a:t>
            </a:r>
            <a:endParaRPr lang="en-GB" b="0" i="0" dirty="0">
              <a:solidFill>
                <a:srgbClr val="0D0D0D"/>
              </a:solidFill>
              <a:effectLst/>
              <a:latin typeface="Söhne"/>
            </a:endParaRPr>
          </a:p>
          <a:p>
            <a:r>
              <a:rPr lang="en-GB" b="1" i="0" dirty="0">
                <a:solidFill>
                  <a:srgbClr val="0D0D0D"/>
                </a:solidFill>
                <a:effectLst/>
                <a:latin typeface="Söhne"/>
              </a:rPr>
              <a:t>Estimation Tools:</a:t>
            </a:r>
            <a:r>
              <a:rPr lang="en-GB" b="0" i="0" dirty="0">
                <a:solidFill>
                  <a:srgbClr val="0D0D0D"/>
                </a:solidFill>
                <a:effectLst/>
                <a:latin typeface="Söhne"/>
              </a:rPr>
              <a:t> Utilize project estimation tools and calculators for quick estimates.</a:t>
            </a:r>
          </a:p>
          <a:p>
            <a:r>
              <a:rPr lang="en-GB" b="1" i="0" dirty="0">
                <a:solidFill>
                  <a:srgbClr val="0D0D0D"/>
                </a:solidFill>
                <a:effectLst/>
                <a:latin typeface="Söhne"/>
              </a:rPr>
              <a:t>Industry Benchmarks:</a:t>
            </a:r>
            <a:r>
              <a:rPr lang="en-GB" b="0" i="0" dirty="0">
                <a:solidFill>
                  <a:srgbClr val="0D0D0D"/>
                </a:solidFill>
                <a:effectLst/>
                <a:latin typeface="Söhne"/>
              </a:rPr>
              <a:t> Refer to industry benchmarks and case studies for cost reference.</a:t>
            </a:r>
          </a:p>
          <a:p>
            <a:r>
              <a:rPr lang="en-GB" b="1" i="0" dirty="0">
                <a:solidFill>
                  <a:srgbClr val="0D0D0D"/>
                </a:solidFill>
                <a:effectLst/>
                <a:latin typeface="Söhne"/>
              </a:rPr>
              <a:t>Consultation:</a:t>
            </a:r>
            <a:r>
              <a:rPr lang="en-GB" b="0" i="0" dirty="0">
                <a:solidFill>
                  <a:srgbClr val="0D0D0D"/>
                </a:solidFill>
                <a:effectLst/>
                <a:latin typeface="Söhne"/>
              </a:rPr>
              <a:t> Seek advice from industry experts or app development agencies for accurate estimates.</a:t>
            </a:r>
          </a:p>
          <a:p>
            <a:pPr marL="0" indent="0">
              <a:buNone/>
            </a:pPr>
            <a:endParaRPr lang="en-US" dirty="0"/>
          </a:p>
        </p:txBody>
      </p:sp>
    </p:spTree>
    <p:extLst>
      <p:ext uri="{BB962C8B-B14F-4D97-AF65-F5344CB8AC3E}">
        <p14:creationId xmlns:p14="http://schemas.microsoft.com/office/powerpoint/2010/main" val="331502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6BFC-C977-1398-D363-359E1A14F743}"/>
              </a:ext>
            </a:extLst>
          </p:cNvPr>
          <p:cNvSpPr>
            <a:spLocks noGrp="1"/>
          </p:cNvSpPr>
          <p:nvPr>
            <p:ph type="title"/>
          </p:nvPr>
        </p:nvSpPr>
        <p:spPr>
          <a:xfrm>
            <a:off x="677334" y="609600"/>
            <a:ext cx="8596668" cy="1278412"/>
          </a:xfrm>
        </p:spPr>
        <p:txBody>
          <a:bodyPr/>
          <a:lstStyle/>
          <a:p>
            <a:r>
              <a:rPr lang="en-GB" b="1" dirty="0"/>
              <a:t>Major Types of Mobile Apps And     Differences </a:t>
            </a:r>
            <a:endParaRPr lang="en-US" dirty="0"/>
          </a:p>
        </p:txBody>
      </p:sp>
      <p:sp>
        <p:nvSpPr>
          <p:cNvPr id="3" name="Content Placeholder 2">
            <a:extLst>
              <a:ext uri="{FF2B5EF4-FFF2-40B4-BE49-F238E27FC236}">
                <a16:creationId xmlns:a16="http://schemas.microsoft.com/office/drawing/2014/main" id="{2EE5FA65-5305-6B28-0832-F71384F22A92}"/>
              </a:ext>
            </a:extLst>
          </p:cNvPr>
          <p:cNvSpPr>
            <a:spLocks noGrp="1"/>
          </p:cNvSpPr>
          <p:nvPr>
            <p:ph idx="1"/>
          </p:nvPr>
        </p:nvSpPr>
        <p:spPr/>
        <p:txBody>
          <a:bodyPr/>
          <a:lstStyle/>
          <a:p>
            <a:pPr marL="0" indent="0">
              <a:buNone/>
            </a:pPr>
            <a:r>
              <a:rPr lang="en-GB" b="1" i="0" u="sng" dirty="0">
                <a:solidFill>
                  <a:srgbClr val="0D0D0D"/>
                </a:solidFill>
                <a:effectLst/>
                <a:latin typeface="Söhne"/>
              </a:rPr>
              <a:t>Native Apps:</a:t>
            </a:r>
            <a:endParaRPr lang="en-GB" b="0" i="0" u="sng" dirty="0">
              <a:solidFill>
                <a:srgbClr val="0D0D0D"/>
              </a:solidFill>
              <a:effectLst/>
              <a:latin typeface="Söhne"/>
            </a:endParaRPr>
          </a:p>
          <a:p>
            <a:r>
              <a:rPr lang="en-GB" b="0" i="0" dirty="0">
                <a:solidFill>
                  <a:srgbClr val="0D0D0D"/>
                </a:solidFill>
                <a:effectLst/>
                <a:latin typeface="Söhne"/>
              </a:rPr>
              <a:t>Built for specific platforms (iOS, Android) using platform-specific languages (Swift, Java).</a:t>
            </a:r>
          </a:p>
          <a:p>
            <a:r>
              <a:rPr lang="en-GB" b="0" i="0" dirty="0">
                <a:solidFill>
                  <a:srgbClr val="0D0D0D"/>
                </a:solidFill>
                <a:effectLst/>
                <a:latin typeface="Söhne"/>
              </a:rPr>
              <a:t>Best performance and user experience due to direct access to device features.</a:t>
            </a:r>
          </a:p>
          <a:p>
            <a:r>
              <a:rPr lang="en-GB" b="0" i="0" dirty="0">
                <a:solidFill>
                  <a:srgbClr val="0D0D0D"/>
                </a:solidFill>
                <a:effectLst/>
                <a:latin typeface="Söhne"/>
              </a:rPr>
              <a:t>Distributed through app stores.</a:t>
            </a:r>
          </a:p>
          <a:p>
            <a:r>
              <a:rPr lang="en-GB" b="0" i="0" dirty="0">
                <a:solidFill>
                  <a:srgbClr val="0D0D0D"/>
                </a:solidFill>
                <a:effectLst/>
                <a:latin typeface="Söhne"/>
              </a:rPr>
              <a:t>Full offline support.</a:t>
            </a:r>
          </a:p>
          <a:p>
            <a:r>
              <a:rPr lang="en-GB" b="0" i="0" dirty="0">
                <a:solidFill>
                  <a:srgbClr val="0D0D0D"/>
                </a:solidFill>
                <a:effectLst/>
                <a:latin typeface="Söhne"/>
              </a:rPr>
              <a:t>Examples: Facebook, Instagram.</a:t>
            </a:r>
          </a:p>
          <a:p>
            <a:pPr marL="0" indent="0">
              <a:buNone/>
            </a:pPr>
            <a:endParaRPr lang="en-US" dirty="0"/>
          </a:p>
        </p:txBody>
      </p:sp>
    </p:spTree>
    <p:extLst>
      <p:ext uri="{BB962C8B-B14F-4D97-AF65-F5344CB8AC3E}">
        <p14:creationId xmlns:p14="http://schemas.microsoft.com/office/powerpoint/2010/main" val="24215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7D397-0F5B-2330-8936-FBA796A8EB9A}"/>
              </a:ext>
            </a:extLst>
          </p:cNvPr>
          <p:cNvSpPr>
            <a:spLocks noGrp="1"/>
          </p:cNvSpPr>
          <p:nvPr>
            <p:ph idx="1"/>
          </p:nvPr>
        </p:nvSpPr>
        <p:spPr>
          <a:xfrm>
            <a:off x="677334" y="1167742"/>
            <a:ext cx="8596668" cy="5299154"/>
          </a:xfrm>
        </p:spPr>
        <p:txBody>
          <a:bodyPr/>
          <a:lstStyle/>
          <a:p>
            <a:r>
              <a:rPr lang="en-GB" b="1" i="0" u="sng" dirty="0">
                <a:solidFill>
                  <a:srgbClr val="0D0D0D"/>
                </a:solidFill>
                <a:effectLst/>
                <a:latin typeface="Söhne"/>
              </a:rPr>
              <a:t>Progressive Web Apps (PWAs</a:t>
            </a:r>
            <a:r>
              <a:rPr lang="en-GB" b="1" i="0" dirty="0">
                <a:solidFill>
                  <a:srgbClr val="0D0D0D"/>
                </a:solidFill>
                <a:effectLst/>
                <a:latin typeface="Söhne"/>
              </a:rPr>
              <a:t>)</a:t>
            </a:r>
          </a:p>
          <a:p>
            <a:endParaRPr lang="en-US" dirty="0"/>
          </a:p>
        </p:txBody>
      </p:sp>
      <p:sp>
        <p:nvSpPr>
          <p:cNvPr id="5" name="TextBox 4">
            <a:extLst>
              <a:ext uri="{FF2B5EF4-FFF2-40B4-BE49-F238E27FC236}">
                <a16:creationId xmlns:a16="http://schemas.microsoft.com/office/drawing/2014/main" id="{37F986EE-8DB1-DA30-C7B1-BDCC6BB65F03}"/>
              </a:ext>
            </a:extLst>
          </p:cNvPr>
          <p:cNvSpPr txBox="1"/>
          <p:nvPr/>
        </p:nvSpPr>
        <p:spPr>
          <a:xfrm>
            <a:off x="841169" y="1719448"/>
            <a:ext cx="8432833" cy="2585323"/>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latin typeface="Söhne"/>
              </a:rPr>
              <a:t>Development:</a:t>
            </a:r>
            <a:r>
              <a:rPr lang="en-GB" b="0" i="0" dirty="0">
                <a:solidFill>
                  <a:srgbClr val="0D0D0D"/>
                </a:solidFill>
                <a:effectLst/>
                <a:latin typeface="Söhne"/>
              </a:rPr>
              <a:t> Developed using web technologies (HTML, CSS, JavaScript) and can be accessed through a web browser.</a:t>
            </a:r>
          </a:p>
          <a:p>
            <a:pPr algn="l">
              <a:buFont typeface="Arial" panose="020B0604020202020204" pitchFamily="34" charset="0"/>
              <a:buChar char="•"/>
            </a:pPr>
            <a:r>
              <a:rPr lang="en-GB" b="1" i="0" dirty="0">
                <a:solidFill>
                  <a:srgbClr val="0D0D0D"/>
                </a:solidFill>
                <a:effectLst/>
                <a:latin typeface="Söhne"/>
              </a:rPr>
              <a:t>Performance:</a:t>
            </a:r>
            <a:r>
              <a:rPr lang="en-GB" b="0" i="0" dirty="0">
                <a:solidFill>
                  <a:srgbClr val="0D0D0D"/>
                </a:solidFill>
                <a:effectLst/>
                <a:latin typeface="Söhne"/>
              </a:rPr>
              <a:t> Generally not as fast as native apps but offer a good user experience, especially when optimized.</a:t>
            </a:r>
          </a:p>
          <a:p>
            <a:pPr algn="l">
              <a:buFont typeface="Arial" panose="020B0604020202020204" pitchFamily="34" charset="0"/>
              <a:buChar char="•"/>
            </a:pPr>
            <a:r>
              <a:rPr lang="en-GB" b="1" i="0" dirty="0">
                <a:solidFill>
                  <a:srgbClr val="0D0D0D"/>
                </a:solidFill>
                <a:effectLst/>
                <a:latin typeface="Söhne"/>
              </a:rPr>
              <a:t>Distribution:</a:t>
            </a:r>
            <a:r>
              <a:rPr lang="en-GB" b="0" i="0" dirty="0">
                <a:solidFill>
                  <a:srgbClr val="0D0D0D"/>
                </a:solidFill>
                <a:effectLst/>
                <a:latin typeface="Söhne"/>
              </a:rPr>
              <a:t> Accessed through URLs and can be installed on the home screen of a device.</a:t>
            </a:r>
          </a:p>
          <a:p>
            <a:pPr algn="l">
              <a:buFont typeface="Arial" panose="020B0604020202020204" pitchFamily="34" charset="0"/>
              <a:buChar char="•"/>
            </a:pPr>
            <a:r>
              <a:rPr lang="en-GB" b="1" i="0" dirty="0">
                <a:solidFill>
                  <a:srgbClr val="0D0D0D"/>
                </a:solidFill>
                <a:effectLst/>
                <a:latin typeface="Söhne"/>
              </a:rPr>
              <a:t>Offline Support:</a:t>
            </a:r>
            <a:r>
              <a:rPr lang="en-GB" b="0" i="0" dirty="0">
                <a:solidFill>
                  <a:srgbClr val="0D0D0D"/>
                </a:solidFill>
                <a:effectLst/>
                <a:latin typeface="Söhne"/>
              </a:rPr>
              <a:t> Can work offline to some extent using service workers for caching content.</a:t>
            </a:r>
          </a:p>
          <a:p>
            <a:pPr algn="l">
              <a:buFont typeface="Arial" panose="020B0604020202020204" pitchFamily="34" charset="0"/>
              <a:buChar char="•"/>
            </a:pPr>
            <a:r>
              <a:rPr lang="en-GB" b="1" i="0" dirty="0">
                <a:solidFill>
                  <a:srgbClr val="0D0D0D"/>
                </a:solidFill>
                <a:effectLst/>
                <a:latin typeface="Söhne"/>
              </a:rPr>
              <a:t>Examples:</a:t>
            </a:r>
            <a:r>
              <a:rPr lang="en-GB" b="0" i="0" dirty="0">
                <a:solidFill>
                  <a:srgbClr val="0D0D0D"/>
                </a:solidFill>
                <a:effectLst/>
                <a:latin typeface="Söhne"/>
              </a:rPr>
              <a:t> Twitter </a:t>
            </a:r>
            <a:r>
              <a:rPr lang="en-GB" b="0" i="0" dirty="0" err="1">
                <a:solidFill>
                  <a:srgbClr val="0D0D0D"/>
                </a:solidFill>
                <a:effectLst/>
                <a:latin typeface="Söhne"/>
              </a:rPr>
              <a:t>Lite</a:t>
            </a:r>
            <a:r>
              <a:rPr lang="en-GB" b="0" i="0" dirty="0">
                <a:solidFill>
                  <a:srgbClr val="0D0D0D"/>
                </a:solidFill>
                <a:effectLst/>
                <a:latin typeface="Söhne"/>
              </a:rPr>
              <a:t>, Flipkart </a:t>
            </a:r>
            <a:r>
              <a:rPr lang="en-GB" b="0" i="0" dirty="0" err="1">
                <a:solidFill>
                  <a:srgbClr val="0D0D0D"/>
                </a:solidFill>
                <a:effectLst/>
                <a:latin typeface="Söhne"/>
              </a:rPr>
              <a:t>Lite</a:t>
            </a:r>
            <a:r>
              <a:rPr lang="en-GB" b="0" i="0" dirty="0">
                <a:solidFill>
                  <a:srgbClr val="0D0D0D"/>
                </a:solidFill>
                <a:effectLst/>
                <a:latin typeface="Söhne"/>
              </a:rPr>
              <a:t>.</a:t>
            </a:r>
          </a:p>
        </p:txBody>
      </p:sp>
    </p:spTree>
    <p:extLst>
      <p:ext uri="{BB962C8B-B14F-4D97-AF65-F5344CB8AC3E}">
        <p14:creationId xmlns:p14="http://schemas.microsoft.com/office/powerpoint/2010/main" val="353053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B8F2A-3197-D4AD-A687-8107B6268B0A}"/>
              </a:ext>
            </a:extLst>
          </p:cNvPr>
          <p:cNvSpPr>
            <a:spLocks noGrp="1"/>
          </p:cNvSpPr>
          <p:nvPr>
            <p:ph idx="1"/>
          </p:nvPr>
        </p:nvSpPr>
        <p:spPr>
          <a:xfrm>
            <a:off x="725910" y="554727"/>
            <a:ext cx="8084431" cy="5472610"/>
          </a:xfrm>
        </p:spPr>
        <p:txBody>
          <a:bodyPr/>
          <a:lstStyle/>
          <a:p>
            <a:pPr marL="0" indent="0">
              <a:buNone/>
            </a:pPr>
            <a:r>
              <a:rPr lang="en-GB" b="1" i="0" u="sng" dirty="0">
                <a:solidFill>
                  <a:srgbClr val="0D0D0D"/>
                </a:solidFill>
                <a:effectLst/>
                <a:latin typeface="Söhne"/>
              </a:rPr>
              <a:t>Hybrid Apps</a:t>
            </a:r>
          </a:p>
          <a:p>
            <a:r>
              <a:rPr lang="en-GB" b="1" i="0" dirty="0">
                <a:solidFill>
                  <a:srgbClr val="0D0D0D"/>
                </a:solidFill>
                <a:effectLst/>
                <a:latin typeface="Söhne"/>
              </a:rPr>
              <a:t>Development:</a:t>
            </a:r>
            <a:r>
              <a:rPr lang="en-GB" b="0" i="0" dirty="0">
                <a:solidFill>
                  <a:srgbClr val="0D0D0D"/>
                </a:solidFill>
                <a:effectLst/>
                <a:latin typeface="Söhne"/>
              </a:rPr>
              <a:t> Developed using web technologies (HTML, CSS, JavaScript) but wrapped in a native container for deployment.</a:t>
            </a:r>
          </a:p>
          <a:p>
            <a:r>
              <a:rPr lang="en-GB" b="1" i="0" dirty="0">
                <a:solidFill>
                  <a:srgbClr val="0D0D0D"/>
                </a:solidFill>
                <a:effectLst/>
                <a:latin typeface="Söhne"/>
              </a:rPr>
              <a:t>Performance:</a:t>
            </a:r>
            <a:r>
              <a:rPr lang="en-GB" b="0" i="0" dirty="0">
                <a:solidFill>
                  <a:srgbClr val="0D0D0D"/>
                </a:solidFill>
                <a:effectLst/>
                <a:latin typeface="Söhne"/>
              </a:rPr>
              <a:t> Can suffer from performance issues compared to native apps due to the overhead of the container.</a:t>
            </a:r>
          </a:p>
          <a:p>
            <a:r>
              <a:rPr lang="en-GB" b="1" i="0" dirty="0">
                <a:solidFill>
                  <a:srgbClr val="0D0D0D"/>
                </a:solidFill>
                <a:effectLst/>
                <a:latin typeface="Söhne"/>
              </a:rPr>
              <a:t>Distribution:</a:t>
            </a:r>
            <a:r>
              <a:rPr lang="en-GB" b="0" i="0" dirty="0">
                <a:solidFill>
                  <a:srgbClr val="0D0D0D"/>
                </a:solidFill>
                <a:effectLst/>
                <a:latin typeface="Söhne"/>
              </a:rPr>
              <a:t> Distributed through app stores like native apps.</a:t>
            </a:r>
          </a:p>
          <a:p>
            <a:r>
              <a:rPr lang="en-GB" b="1" i="0" dirty="0">
                <a:solidFill>
                  <a:srgbClr val="0D0D0D"/>
                </a:solidFill>
                <a:effectLst/>
                <a:latin typeface="Söhne"/>
              </a:rPr>
              <a:t>Offline Support:</a:t>
            </a:r>
            <a:r>
              <a:rPr lang="en-GB" b="0" i="0" dirty="0">
                <a:solidFill>
                  <a:srgbClr val="0D0D0D"/>
                </a:solidFill>
                <a:effectLst/>
                <a:latin typeface="Söhne"/>
              </a:rPr>
              <a:t> Offline functionality can be implemented but may not be as seamless as native apps.</a:t>
            </a:r>
          </a:p>
          <a:p>
            <a:r>
              <a:rPr lang="en-GB" b="1" i="0" dirty="0">
                <a:solidFill>
                  <a:srgbClr val="0D0D0D"/>
                </a:solidFill>
                <a:effectLst/>
                <a:latin typeface="Söhne"/>
              </a:rPr>
              <a:t>Examples:</a:t>
            </a:r>
            <a:r>
              <a:rPr lang="en-GB" b="0" i="0" dirty="0">
                <a:solidFill>
                  <a:srgbClr val="0D0D0D"/>
                </a:solidFill>
                <a:effectLst/>
                <a:latin typeface="Söhne"/>
              </a:rPr>
              <a:t> Instagram, Airbnb.</a:t>
            </a:r>
          </a:p>
          <a:p>
            <a:endParaRPr lang="en-US" u="sng" dirty="0"/>
          </a:p>
        </p:txBody>
      </p:sp>
    </p:spTree>
    <p:extLst>
      <p:ext uri="{BB962C8B-B14F-4D97-AF65-F5344CB8AC3E}">
        <p14:creationId xmlns:p14="http://schemas.microsoft.com/office/powerpoint/2010/main" val="233658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60217-63F5-D0A8-82E4-9EAE3D91DF7C}"/>
              </a:ext>
            </a:extLst>
          </p:cNvPr>
          <p:cNvSpPr>
            <a:spLocks noGrp="1"/>
          </p:cNvSpPr>
          <p:nvPr>
            <p:ph idx="1"/>
          </p:nvPr>
        </p:nvSpPr>
        <p:spPr>
          <a:xfrm>
            <a:off x="677334" y="494805"/>
            <a:ext cx="8596668" cy="5546557"/>
          </a:xfrm>
        </p:spPr>
        <p:txBody>
          <a:bodyPr/>
          <a:lstStyle/>
          <a:p>
            <a:pPr marL="0" indent="0">
              <a:buNone/>
            </a:pPr>
            <a:r>
              <a:rPr lang="en-GB" b="1" i="0" dirty="0">
                <a:solidFill>
                  <a:srgbClr val="0D0D0D"/>
                </a:solidFill>
                <a:effectLst/>
                <a:latin typeface="Söhne"/>
              </a:rPr>
              <a:t>Comparison:</a:t>
            </a:r>
            <a:endParaRPr lang="en-GB" b="0" i="0" dirty="0">
              <a:solidFill>
                <a:srgbClr val="0D0D0D"/>
              </a:solidFill>
              <a:effectLst/>
              <a:latin typeface="Söhne"/>
            </a:endParaRPr>
          </a:p>
          <a:p>
            <a:r>
              <a:rPr lang="en-GB" b="1" i="0" dirty="0">
                <a:solidFill>
                  <a:srgbClr val="0D0D0D"/>
                </a:solidFill>
                <a:effectLst/>
                <a:latin typeface="Söhne"/>
              </a:rPr>
              <a:t>Performance:</a:t>
            </a:r>
            <a:r>
              <a:rPr lang="en-GB" b="0" i="0" dirty="0">
                <a:solidFill>
                  <a:srgbClr val="0D0D0D"/>
                </a:solidFill>
                <a:effectLst/>
                <a:latin typeface="Söhne"/>
              </a:rPr>
              <a:t> Native apps typically offer the best performance due to direct access to device features, followed by hybrid apps, and then PWAs.</a:t>
            </a:r>
          </a:p>
          <a:p>
            <a:r>
              <a:rPr lang="en-GB" b="1" i="0" dirty="0">
                <a:solidFill>
                  <a:srgbClr val="0D0D0D"/>
                </a:solidFill>
                <a:effectLst/>
                <a:latin typeface="Söhne"/>
              </a:rPr>
              <a:t>Development:</a:t>
            </a:r>
            <a:r>
              <a:rPr lang="en-GB" b="0" i="0" dirty="0">
                <a:solidFill>
                  <a:srgbClr val="0D0D0D"/>
                </a:solidFill>
                <a:effectLst/>
                <a:latin typeface="Söhne"/>
              </a:rPr>
              <a:t> Native apps require separate development for each platform, while PWAs and hybrid apps can be developed using web technologies.</a:t>
            </a:r>
          </a:p>
          <a:p>
            <a:r>
              <a:rPr lang="en-GB" b="1" i="0" dirty="0">
                <a:solidFill>
                  <a:srgbClr val="0D0D0D"/>
                </a:solidFill>
                <a:effectLst/>
                <a:latin typeface="Söhne"/>
              </a:rPr>
              <a:t>Distribution:</a:t>
            </a:r>
            <a:r>
              <a:rPr lang="en-GB" b="0" i="0" dirty="0">
                <a:solidFill>
                  <a:srgbClr val="0D0D0D"/>
                </a:solidFill>
                <a:effectLst/>
                <a:latin typeface="Söhne"/>
              </a:rPr>
              <a:t> Native and hybrid apps are distributed through app stores, while PWAs are accessed through URLs.</a:t>
            </a:r>
          </a:p>
          <a:p>
            <a:r>
              <a:rPr lang="en-GB" b="1" i="0" dirty="0">
                <a:solidFill>
                  <a:srgbClr val="0D0D0D"/>
                </a:solidFill>
                <a:effectLst/>
                <a:latin typeface="Söhne"/>
              </a:rPr>
              <a:t>Offline Support:</a:t>
            </a:r>
            <a:r>
              <a:rPr lang="en-GB" b="0" i="0" dirty="0">
                <a:solidFill>
                  <a:srgbClr val="0D0D0D"/>
                </a:solidFill>
                <a:effectLst/>
                <a:latin typeface="Söhne"/>
              </a:rPr>
              <a:t> Native apps and hybrid apps can offer full offline functionality, while PWAs can work offline to some extent.</a:t>
            </a:r>
          </a:p>
          <a:p>
            <a:r>
              <a:rPr lang="en-GB" b="1" i="0" dirty="0">
                <a:solidFill>
                  <a:srgbClr val="0D0D0D"/>
                </a:solidFill>
                <a:effectLst/>
                <a:latin typeface="Söhne"/>
              </a:rPr>
              <a:t>Updates:</a:t>
            </a:r>
            <a:r>
              <a:rPr lang="en-GB" b="0" i="0" dirty="0">
                <a:solidFill>
                  <a:srgbClr val="0D0D0D"/>
                </a:solidFill>
                <a:effectLst/>
                <a:latin typeface="Söhne"/>
              </a:rPr>
              <a:t> PWAs are easier to update as changes are reflected immediately upon updating the web server, while native and hybrid apps require users to download updates from the app store.</a:t>
            </a:r>
          </a:p>
          <a:p>
            <a:endParaRPr lang="en-US" dirty="0"/>
          </a:p>
        </p:txBody>
      </p:sp>
    </p:spTree>
    <p:extLst>
      <p:ext uri="{BB962C8B-B14F-4D97-AF65-F5344CB8AC3E}">
        <p14:creationId xmlns:p14="http://schemas.microsoft.com/office/powerpoint/2010/main" val="213002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8D23-CDD3-02E7-CA6B-834785E9C6DC}"/>
              </a:ext>
            </a:extLst>
          </p:cNvPr>
          <p:cNvSpPr>
            <a:spLocks noGrp="1"/>
          </p:cNvSpPr>
          <p:nvPr>
            <p:ph type="title"/>
          </p:nvPr>
        </p:nvSpPr>
        <p:spPr/>
        <p:txBody>
          <a:bodyPr/>
          <a:lstStyle/>
          <a:p>
            <a:r>
              <a:rPr lang="en-GB" dirty="0"/>
              <a:t>Comparison Between Mobile App Programming Languages </a:t>
            </a:r>
            <a:endParaRPr lang="en-US" dirty="0"/>
          </a:p>
        </p:txBody>
      </p:sp>
      <p:sp>
        <p:nvSpPr>
          <p:cNvPr id="3" name="Content Placeholder 2">
            <a:extLst>
              <a:ext uri="{FF2B5EF4-FFF2-40B4-BE49-F238E27FC236}">
                <a16:creationId xmlns:a16="http://schemas.microsoft.com/office/drawing/2014/main" id="{CC5587C2-CE8C-3F28-E3BE-8DE1A1832D25}"/>
              </a:ext>
            </a:extLst>
          </p:cNvPr>
          <p:cNvSpPr>
            <a:spLocks noGrp="1"/>
          </p:cNvSpPr>
          <p:nvPr>
            <p:ph idx="1"/>
          </p:nvPr>
        </p:nvSpPr>
        <p:spPr>
          <a:xfrm>
            <a:off x="538788" y="1820103"/>
            <a:ext cx="8596668" cy="4517362"/>
          </a:xfrm>
        </p:spPr>
        <p:txBody>
          <a:bodyPr/>
          <a:lstStyle/>
          <a:p>
            <a:pPr marL="0" indent="0">
              <a:buNone/>
            </a:pPr>
            <a:r>
              <a:rPr lang="en-GB" b="1" i="0" dirty="0">
                <a:solidFill>
                  <a:srgbClr val="0D0D0D"/>
                </a:solidFill>
                <a:effectLst/>
                <a:latin typeface="Söhne"/>
              </a:rPr>
              <a:t>Swift (iOS):</a:t>
            </a:r>
            <a:endParaRPr lang="en-GB" b="0" i="0" dirty="0">
              <a:solidFill>
                <a:srgbClr val="0D0D0D"/>
              </a:solidFill>
              <a:effectLst/>
              <a:latin typeface="Söhne"/>
            </a:endParaRPr>
          </a:p>
          <a:p>
            <a:r>
              <a:rPr lang="en-GB" b="0" i="0" dirty="0">
                <a:solidFill>
                  <a:srgbClr val="0D0D0D"/>
                </a:solidFill>
                <a:effectLst/>
                <a:latin typeface="Söhne"/>
              </a:rPr>
              <a:t>Developed by Apple for iOS app development.</a:t>
            </a:r>
          </a:p>
          <a:p>
            <a:r>
              <a:rPr lang="en-GB" b="0" i="0" dirty="0">
                <a:solidFill>
                  <a:srgbClr val="0D0D0D"/>
                </a:solidFill>
                <a:effectLst/>
                <a:latin typeface="Söhne"/>
              </a:rPr>
              <a:t>Offers modern syntax, strong type inference, and safety features.</a:t>
            </a:r>
          </a:p>
          <a:p>
            <a:r>
              <a:rPr lang="en-GB" b="0" i="0" dirty="0">
                <a:solidFill>
                  <a:srgbClr val="0D0D0D"/>
                </a:solidFill>
                <a:effectLst/>
                <a:latin typeface="Söhne"/>
              </a:rPr>
              <a:t>Swift is optimized for performance and efficiency on Apple platforms.</a:t>
            </a:r>
          </a:p>
          <a:p>
            <a:r>
              <a:rPr lang="en-GB" b="0" i="0" dirty="0">
                <a:solidFill>
                  <a:srgbClr val="0D0D0D"/>
                </a:solidFill>
                <a:effectLst/>
                <a:latin typeface="Söhne"/>
              </a:rPr>
              <a:t>Continuously evolving with updates and improvements from Apple</a:t>
            </a:r>
          </a:p>
          <a:p>
            <a:pPr marL="0" indent="0">
              <a:buNone/>
            </a:pPr>
            <a:r>
              <a:rPr lang="en-GB" sz="1600" b="1" i="0" dirty="0">
                <a:solidFill>
                  <a:srgbClr val="0D0D0D"/>
                </a:solidFill>
                <a:effectLst/>
                <a:latin typeface="Söhne"/>
              </a:rPr>
              <a:t>Java/</a:t>
            </a:r>
            <a:r>
              <a:rPr lang="en-GB" sz="1600" b="1" i="0" dirty="0" err="1">
                <a:solidFill>
                  <a:srgbClr val="0D0D0D"/>
                </a:solidFill>
                <a:effectLst/>
                <a:latin typeface="Söhne"/>
              </a:rPr>
              <a:t>Kotlin</a:t>
            </a:r>
            <a:r>
              <a:rPr lang="en-GB" sz="1600" b="1" i="0" dirty="0">
                <a:solidFill>
                  <a:srgbClr val="0D0D0D"/>
                </a:solidFill>
                <a:effectLst/>
                <a:latin typeface="Söhne"/>
              </a:rPr>
              <a:t> (Android):</a:t>
            </a:r>
            <a:endParaRPr lang="en-GB" sz="1600" b="0" i="0" dirty="0">
              <a:solidFill>
                <a:srgbClr val="0D0D0D"/>
              </a:solidFill>
              <a:effectLst/>
              <a:latin typeface="Söhne"/>
            </a:endParaRPr>
          </a:p>
          <a:p>
            <a:r>
              <a:rPr lang="en-GB" sz="1600" b="0" i="0" dirty="0">
                <a:solidFill>
                  <a:srgbClr val="0D0D0D"/>
                </a:solidFill>
                <a:effectLst/>
                <a:latin typeface="Söhne"/>
              </a:rPr>
              <a:t>Java has been traditionally used for Android app development.</a:t>
            </a:r>
          </a:p>
          <a:p>
            <a:r>
              <a:rPr lang="en-GB" sz="1600" b="0" i="0" dirty="0" err="1">
                <a:solidFill>
                  <a:srgbClr val="0D0D0D"/>
                </a:solidFill>
                <a:effectLst/>
                <a:latin typeface="Söhne"/>
              </a:rPr>
              <a:t>Kotlin</a:t>
            </a:r>
            <a:r>
              <a:rPr lang="en-GB" sz="1600" b="0" i="0" dirty="0">
                <a:solidFill>
                  <a:srgbClr val="0D0D0D"/>
                </a:solidFill>
                <a:effectLst/>
                <a:latin typeface="Söhne"/>
              </a:rPr>
              <a:t>, introduced by </a:t>
            </a:r>
            <a:r>
              <a:rPr lang="en-GB" sz="1600" b="0" i="0" dirty="0" err="1">
                <a:solidFill>
                  <a:srgbClr val="0D0D0D"/>
                </a:solidFill>
                <a:effectLst/>
                <a:latin typeface="Söhne"/>
              </a:rPr>
              <a:t>JetBrains</a:t>
            </a:r>
            <a:r>
              <a:rPr lang="en-GB" sz="1600" b="0" i="0" dirty="0">
                <a:solidFill>
                  <a:srgbClr val="0D0D0D"/>
                </a:solidFill>
                <a:effectLst/>
                <a:latin typeface="Söhne"/>
              </a:rPr>
              <a:t>, is now preferred for its conciseness and safety features.</a:t>
            </a:r>
          </a:p>
          <a:p>
            <a:r>
              <a:rPr lang="en-GB" sz="1600" b="0" i="0" dirty="0">
                <a:solidFill>
                  <a:srgbClr val="0D0D0D"/>
                </a:solidFill>
                <a:effectLst/>
                <a:latin typeface="Söhne"/>
              </a:rPr>
              <a:t>Both languages offer robust tooling and extensive libraries for Android development.</a:t>
            </a:r>
          </a:p>
          <a:p>
            <a:r>
              <a:rPr lang="en-GB" sz="1600" b="0" i="0" dirty="0" err="1">
                <a:solidFill>
                  <a:srgbClr val="0D0D0D"/>
                </a:solidFill>
                <a:effectLst/>
                <a:latin typeface="Söhne"/>
              </a:rPr>
              <a:t>Kotlin</a:t>
            </a:r>
            <a:r>
              <a:rPr lang="en-GB" sz="1600" b="0" i="0" dirty="0">
                <a:solidFill>
                  <a:srgbClr val="0D0D0D"/>
                </a:solidFill>
                <a:effectLst/>
                <a:latin typeface="Söhne"/>
              </a:rPr>
              <a:t> is interoperable with Java, making migration smoother for existing projects</a:t>
            </a:r>
          </a:p>
          <a:p>
            <a:pPr marL="0" indent="0">
              <a:buNone/>
            </a:pPr>
            <a:endParaRPr lang="en-US" sz="1600" dirty="0"/>
          </a:p>
        </p:txBody>
      </p:sp>
    </p:spTree>
    <p:extLst>
      <p:ext uri="{BB962C8B-B14F-4D97-AF65-F5344CB8AC3E}">
        <p14:creationId xmlns:p14="http://schemas.microsoft.com/office/powerpoint/2010/main" val="383150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CFD45-97CD-E7EF-E033-1F3ABEC458A4}"/>
              </a:ext>
            </a:extLst>
          </p:cNvPr>
          <p:cNvSpPr>
            <a:spLocks noGrp="1"/>
          </p:cNvSpPr>
          <p:nvPr>
            <p:ph idx="1"/>
          </p:nvPr>
        </p:nvSpPr>
        <p:spPr>
          <a:xfrm>
            <a:off x="677334" y="415637"/>
            <a:ext cx="8596668" cy="5625726"/>
          </a:xfrm>
        </p:spPr>
        <p:txBody>
          <a:bodyPr/>
          <a:lstStyle/>
          <a:p>
            <a:pPr marL="0" indent="0">
              <a:buNone/>
            </a:pPr>
            <a:r>
              <a:rPr lang="en-GB" b="1" i="0" dirty="0">
                <a:solidFill>
                  <a:srgbClr val="0D0D0D"/>
                </a:solidFill>
                <a:effectLst/>
                <a:latin typeface="Söhne"/>
              </a:rPr>
              <a:t>JavaScript (React Native, Ionic):</a:t>
            </a:r>
            <a:endParaRPr lang="en-GB" b="0" i="0" dirty="0">
              <a:solidFill>
                <a:srgbClr val="0D0D0D"/>
              </a:solidFill>
              <a:effectLst/>
              <a:latin typeface="Söhne"/>
            </a:endParaRPr>
          </a:p>
          <a:p>
            <a:r>
              <a:rPr lang="en-GB" b="0" i="0" dirty="0">
                <a:solidFill>
                  <a:srgbClr val="0D0D0D"/>
                </a:solidFill>
                <a:effectLst/>
                <a:latin typeface="Söhne"/>
              </a:rPr>
              <a:t>Widely used for cross-platform mobile app development.</a:t>
            </a:r>
          </a:p>
          <a:p>
            <a:r>
              <a:rPr lang="en-GB" b="0" i="0" dirty="0">
                <a:solidFill>
                  <a:srgbClr val="0D0D0D"/>
                </a:solidFill>
                <a:effectLst/>
                <a:latin typeface="Söhne"/>
              </a:rPr>
              <a:t>React Native allows developers to build native-like apps using JavaScript and React.</a:t>
            </a:r>
          </a:p>
          <a:p>
            <a:r>
              <a:rPr lang="en-GB" b="0" i="0" dirty="0">
                <a:solidFill>
                  <a:srgbClr val="0D0D0D"/>
                </a:solidFill>
                <a:effectLst/>
                <a:latin typeface="Söhne"/>
              </a:rPr>
              <a:t>Ionic combines Angular with HTML/CSS/JavaScript for hybrid app development.</a:t>
            </a:r>
          </a:p>
          <a:p>
            <a:r>
              <a:rPr lang="en-GB" b="0" i="0" dirty="0">
                <a:solidFill>
                  <a:srgbClr val="0D0D0D"/>
                </a:solidFill>
                <a:effectLst/>
                <a:latin typeface="Söhne"/>
              </a:rPr>
              <a:t>Offers rapid development and code reuse across platforms.</a:t>
            </a:r>
          </a:p>
          <a:p>
            <a:pPr marL="0" indent="0">
              <a:buNone/>
            </a:pPr>
            <a:r>
              <a:rPr lang="en-GB" b="1" i="0" dirty="0">
                <a:solidFill>
                  <a:srgbClr val="0D0D0D"/>
                </a:solidFill>
                <a:effectLst/>
                <a:latin typeface="Söhne"/>
              </a:rPr>
              <a:t>Dart (Flutter):</a:t>
            </a:r>
            <a:endParaRPr lang="en-GB" b="0" i="0" dirty="0">
              <a:solidFill>
                <a:srgbClr val="0D0D0D"/>
              </a:solidFill>
              <a:effectLst/>
              <a:latin typeface="Söhne"/>
            </a:endParaRPr>
          </a:p>
          <a:p>
            <a:r>
              <a:rPr lang="en-GB" b="0" i="0" dirty="0">
                <a:solidFill>
                  <a:srgbClr val="0D0D0D"/>
                </a:solidFill>
                <a:effectLst/>
                <a:latin typeface="Söhne"/>
              </a:rPr>
              <a:t>Developed by Google for building cross-platform mobile apps with Flutter.</a:t>
            </a:r>
          </a:p>
          <a:p>
            <a:r>
              <a:rPr lang="en-GB" b="0" i="0" dirty="0">
                <a:solidFill>
                  <a:srgbClr val="0D0D0D"/>
                </a:solidFill>
                <a:effectLst/>
                <a:latin typeface="Söhne"/>
              </a:rPr>
              <a:t>Dart is optimized for UI development with Flutter's reactive framework.</a:t>
            </a:r>
          </a:p>
          <a:p>
            <a:r>
              <a:rPr lang="en-GB" b="0" i="0" dirty="0">
                <a:solidFill>
                  <a:srgbClr val="0D0D0D"/>
                </a:solidFill>
                <a:effectLst/>
                <a:latin typeface="Söhne"/>
              </a:rPr>
              <a:t>Provides hot reload for fast iteration and a single codebase for iOS and Android.</a:t>
            </a:r>
          </a:p>
          <a:p>
            <a:r>
              <a:rPr lang="en-GB" b="0" i="0" dirty="0">
                <a:solidFill>
                  <a:srgbClr val="0D0D0D"/>
                </a:solidFill>
                <a:effectLst/>
                <a:latin typeface="Söhne"/>
              </a:rPr>
              <a:t>Dart is known for its simplicity, productivity, and performance.</a:t>
            </a:r>
          </a:p>
          <a:p>
            <a:pPr marL="0" indent="0">
              <a:buNone/>
            </a:pPr>
            <a:endParaRPr lang="en-US" dirty="0"/>
          </a:p>
        </p:txBody>
      </p:sp>
    </p:spTree>
    <p:extLst>
      <p:ext uri="{BB962C8B-B14F-4D97-AF65-F5344CB8AC3E}">
        <p14:creationId xmlns:p14="http://schemas.microsoft.com/office/powerpoint/2010/main" val="9605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B42E-28D7-E826-7B54-0BC5E555CBD5}"/>
              </a:ext>
            </a:extLst>
          </p:cNvPr>
          <p:cNvSpPr>
            <a:spLocks noGrp="1"/>
          </p:cNvSpPr>
          <p:nvPr>
            <p:ph type="title"/>
          </p:nvPr>
        </p:nvSpPr>
        <p:spPr/>
        <p:txBody>
          <a:bodyPr/>
          <a:lstStyle/>
          <a:p>
            <a:r>
              <a:rPr lang="en-GB" b="1" i="0" dirty="0">
                <a:solidFill>
                  <a:srgbClr val="0D0D0D"/>
                </a:solidFill>
                <a:effectLst/>
                <a:latin typeface="Söhne"/>
              </a:rPr>
              <a:t>Mobile App Development Frameworks Comparison</a:t>
            </a:r>
            <a:endParaRPr lang="en-US" dirty="0"/>
          </a:p>
        </p:txBody>
      </p:sp>
      <p:sp>
        <p:nvSpPr>
          <p:cNvPr id="3" name="Content Placeholder 2">
            <a:extLst>
              <a:ext uri="{FF2B5EF4-FFF2-40B4-BE49-F238E27FC236}">
                <a16:creationId xmlns:a16="http://schemas.microsoft.com/office/drawing/2014/main" id="{C9E67CAD-22BE-7437-EFBF-895B75A0C567}"/>
              </a:ext>
            </a:extLst>
          </p:cNvPr>
          <p:cNvSpPr>
            <a:spLocks noGrp="1"/>
          </p:cNvSpPr>
          <p:nvPr>
            <p:ph idx="1"/>
          </p:nvPr>
        </p:nvSpPr>
        <p:spPr>
          <a:xfrm>
            <a:off x="1185179" y="1488613"/>
            <a:ext cx="8596668" cy="3880773"/>
          </a:xfrm>
        </p:spPr>
        <p:txBody>
          <a:bodyPr/>
          <a:lstStyle/>
          <a:p>
            <a:pPr marL="0" indent="0">
              <a:buNone/>
            </a:pPr>
            <a:r>
              <a:rPr lang="en-GB" b="1" i="0" dirty="0">
                <a:solidFill>
                  <a:srgbClr val="0D0D0D"/>
                </a:solidFill>
                <a:effectLst/>
                <a:latin typeface="Söhne"/>
              </a:rPr>
              <a:t>React Native</a:t>
            </a:r>
            <a:endParaRPr lang="en-GB" b="0" i="0" dirty="0">
              <a:solidFill>
                <a:srgbClr val="0D0D0D"/>
              </a:solidFill>
              <a:effectLst/>
              <a:latin typeface="Söhne"/>
            </a:endParaRPr>
          </a:p>
          <a:p>
            <a:r>
              <a:rPr lang="en-GB" b="1" i="0" dirty="0">
                <a:solidFill>
                  <a:srgbClr val="0D0D0D"/>
                </a:solidFill>
                <a:effectLst/>
                <a:latin typeface="Söhne"/>
              </a:rPr>
              <a:t>Language:</a:t>
            </a:r>
            <a:r>
              <a:rPr lang="en-GB" b="0" i="0" dirty="0">
                <a:solidFill>
                  <a:srgbClr val="0D0D0D"/>
                </a:solidFill>
                <a:effectLst/>
                <a:latin typeface="Söhne"/>
              </a:rPr>
              <a:t> JavaScript</a:t>
            </a:r>
          </a:p>
          <a:p>
            <a:r>
              <a:rPr lang="en-GB" b="1" i="0" dirty="0">
                <a:solidFill>
                  <a:srgbClr val="0D0D0D"/>
                </a:solidFill>
                <a:effectLst/>
                <a:latin typeface="Söhne"/>
              </a:rPr>
              <a:t>Performance:</a:t>
            </a:r>
            <a:r>
              <a:rPr lang="en-GB" b="0" i="0" dirty="0">
                <a:solidFill>
                  <a:srgbClr val="0D0D0D"/>
                </a:solidFill>
                <a:effectLst/>
                <a:latin typeface="Söhne"/>
              </a:rPr>
              <a:t> Near-native performance with platform-specific components.</a:t>
            </a:r>
          </a:p>
          <a:p>
            <a:r>
              <a:rPr lang="en-GB" b="1" i="0" dirty="0">
                <a:solidFill>
                  <a:srgbClr val="0D0D0D"/>
                </a:solidFill>
                <a:effectLst/>
                <a:latin typeface="Söhne"/>
              </a:rPr>
              <a:t>Cost &amp; Time to Market:</a:t>
            </a:r>
            <a:r>
              <a:rPr lang="en-GB" b="0" i="0" dirty="0">
                <a:solidFill>
                  <a:srgbClr val="0D0D0D"/>
                </a:solidFill>
                <a:effectLst/>
                <a:latin typeface="Söhne"/>
              </a:rPr>
              <a:t> Cost-effective and rapid development with code sharing.</a:t>
            </a:r>
          </a:p>
          <a:p>
            <a:r>
              <a:rPr lang="en-GB" b="1" i="0" dirty="0">
                <a:solidFill>
                  <a:srgbClr val="0D0D0D"/>
                </a:solidFill>
                <a:effectLst/>
                <a:latin typeface="Söhne"/>
              </a:rPr>
              <a:t>UX &amp; UI:</a:t>
            </a:r>
            <a:r>
              <a:rPr lang="en-GB" b="0" i="0" dirty="0">
                <a:solidFill>
                  <a:srgbClr val="0D0D0D"/>
                </a:solidFill>
                <a:effectLst/>
                <a:latin typeface="Söhne"/>
              </a:rPr>
              <a:t> Native-like UI and smooth user experience.</a:t>
            </a:r>
          </a:p>
          <a:p>
            <a:r>
              <a:rPr lang="en-GB" b="1" i="0" dirty="0">
                <a:solidFill>
                  <a:srgbClr val="0D0D0D"/>
                </a:solidFill>
                <a:effectLst/>
                <a:latin typeface="Söhne"/>
              </a:rPr>
              <a:t>Complexity:</a:t>
            </a:r>
            <a:r>
              <a:rPr lang="en-GB" b="0" i="0" dirty="0">
                <a:solidFill>
                  <a:srgbClr val="0D0D0D"/>
                </a:solidFill>
                <a:effectLst/>
                <a:latin typeface="Söhne"/>
              </a:rPr>
              <a:t> Moderate; ideal for developers familiar with React.</a:t>
            </a:r>
          </a:p>
          <a:p>
            <a:r>
              <a:rPr lang="en-GB" b="1" i="0" dirty="0">
                <a:solidFill>
                  <a:srgbClr val="0D0D0D"/>
                </a:solidFill>
                <a:effectLst/>
                <a:latin typeface="Söhne"/>
              </a:rPr>
              <a:t>Community Support:</a:t>
            </a:r>
            <a:r>
              <a:rPr lang="en-GB" b="0" i="0" dirty="0">
                <a:solidFill>
                  <a:srgbClr val="0D0D0D"/>
                </a:solidFill>
                <a:effectLst/>
                <a:latin typeface="Söhne"/>
              </a:rPr>
              <a:t> Large and active community with extensive resources.</a:t>
            </a:r>
          </a:p>
          <a:p>
            <a:r>
              <a:rPr lang="en-GB" b="1" i="0" u="sng" dirty="0">
                <a:solidFill>
                  <a:srgbClr val="0D0D0D"/>
                </a:solidFill>
                <a:effectLst/>
                <a:latin typeface="Söhne"/>
              </a:rPr>
              <a:t>Where to Use:</a:t>
            </a:r>
            <a:r>
              <a:rPr lang="en-GB" b="0" i="0" dirty="0">
                <a:solidFill>
                  <a:srgbClr val="0D0D0D"/>
                </a:solidFill>
                <a:effectLst/>
                <a:latin typeface="Söhne"/>
              </a:rPr>
              <a:t> Cross-platform apps with frequent updates or complex UI needs.</a:t>
            </a:r>
          </a:p>
          <a:p>
            <a:endParaRPr lang="en-US" dirty="0"/>
          </a:p>
        </p:txBody>
      </p:sp>
    </p:spTree>
    <p:extLst>
      <p:ext uri="{BB962C8B-B14F-4D97-AF65-F5344CB8AC3E}">
        <p14:creationId xmlns:p14="http://schemas.microsoft.com/office/powerpoint/2010/main" val="152839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546B6-EA93-2A73-6018-52AB6EB66626}"/>
              </a:ext>
            </a:extLst>
          </p:cNvPr>
          <p:cNvSpPr>
            <a:spLocks noGrp="1"/>
          </p:cNvSpPr>
          <p:nvPr>
            <p:ph idx="1"/>
          </p:nvPr>
        </p:nvSpPr>
        <p:spPr>
          <a:xfrm>
            <a:off x="677334" y="148442"/>
            <a:ext cx="8596668" cy="6709558"/>
          </a:xfrm>
        </p:spPr>
        <p:txBody>
          <a:bodyPr>
            <a:normAutofit lnSpcReduction="10000"/>
          </a:bodyPr>
          <a:lstStyle/>
          <a:p>
            <a:pPr marL="0" indent="0">
              <a:buNone/>
            </a:pPr>
            <a:r>
              <a:rPr lang="en-GB" b="1" i="0" dirty="0">
                <a:solidFill>
                  <a:srgbClr val="0D0D0D"/>
                </a:solidFill>
                <a:effectLst/>
                <a:latin typeface="Söhne"/>
              </a:rPr>
              <a:t>Flutter</a:t>
            </a:r>
            <a:endParaRPr lang="en-GB" b="0" i="0" dirty="0">
              <a:solidFill>
                <a:srgbClr val="0D0D0D"/>
              </a:solidFill>
              <a:effectLst/>
              <a:latin typeface="Söhne"/>
            </a:endParaRPr>
          </a:p>
          <a:p>
            <a:r>
              <a:rPr lang="en-GB" b="1" i="0" dirty="0">
                <a:solidFill>
                  <a:srgbClr val="0D0D0D"/>
                </a:solidFill>
                <a:effectLst/>
                <a:latin typeface="Söhne"/>
              </a:rPr>
              <a:t>Language:</a:t>
            </a:r>
            <a:r>
              <a:rPr lang="en-GB" b="0" i="0" dirty="0">
                <a:solidFill>
                  <a:srgbClr val="0D0D0D"/>
                </a:solidFill>
                <a:effectLst/>
                <a:latin typeface="Söhne"/>
              </a:rPr>
              <a:t> Dart</a:t>
            </a:r>
          </a:p>
          <a:p>
            <a:r>
              <a:rPr lang="en-GB" b="1" i="0" dirty="0">
                <a:solidFill>
                  <a:srgbClr val="0D0D0D"/>
                </a:solidFill>
                <a:effectLst/>
                <a:latin typeface="Söhne"/>
              </a:rPr>
              <a:t>Performance:</a:t>
            </a:r>
            <a:r>
              <a:rPr lang="en-GB" b="0" i="0" dirty="0">
                <a:solidFill>
                  <a:srgbClr val="0D0D0D"/>
                </a:solidFill>
                <a:effectLst/>
                <a:latin typeface="Söhne"/>
              </a:rPr>
              <a:t> Near-native performance with compiled codebase.</a:t>
            </a:r>
          </a:p>
          <a:p>
            <a:r>
              <a:rPr lang="en-GB" b="1" i="0" dirty="0">
                <a:solidFill>
                  <a:srgbClr val="0D0D0D"/>
                </a:solidFill>
                <a:effectLst/>
                <a:latin typeface="Söhne"/>
              </a:rPr>
              <a:t>Cost &amp; Time to Market:</a:t>
            </a:r>
            <a:r>
              <a:rPr lang="en-GB" b="0" i="0" dirty="0">
                <a:solidFill>
                  <a:srgbClr val="0D0D0D"/>
                </a:solidFill>
                <a:effectLst/>
                <a:latin typeface="Söhne"/>
              </a:rPr>
              <a:t> Quick development with hot reload feature and single codebase.</a:t>
            </a:r>
          </a:p>
          <a:p>
            <a:r>
              <a:rPr lang="en-GB" b="1" i="0" dirty="0">
                <a:solidFill>
                  <a:srgbClr val="0D0D0D"/>
                </a:solidFill>
                <a:effectLst/>
                <a:latin typeface="Söhne"/>
              </a:rPr>
              <a:t>UX &amp; UI:</a:t>
            </a:r>
            <a:r>
              <a:rPr lang="en-GB" b="0" i="0" dirty="0">
                <a:solidFill>
                  <a:srgbClr val="0D0D0D"/>
                </a:solidFill>
                <a:effectLst/>
                <a:latin typeface="Söhne"/>
              </a:rPr>
              <a:t> Highly customizable UI with rich set of widgets.</a:t>
            </a:r>
          </a:p>
          <a:p>
            <a:r>
              <a:rPr lang="en-GB" b="1" i="0" dirty="0">
                <a:solidFill>
                  <a:srgbClr val="0D0D0D"/>
                </a:solidFill>
                <a:effectLst/>
                <a:latin typeface="Söhne"/>
              </a:rPr>
              <a:t>Complexity:</a:t>
            </a:r>
            <a:r>
              <a:rPr lang="en-GB" b="0" i="0" dirty="0">
                <a:solidFill>
                  <a:srgbClr val="0D0D0D"/>
                </a:solidFill>
                <a:effectLst/>
                <a:latin typeface="Söhne"/>
              </a:rPr>
              <a:t> Moderate to high; suitable for experienced developers.</a:t>
            </a:r>
          </a:p>
          <a:p>
            <a:r>
              <a:rPr lang="en-GB" b="1" i="0" dirty="0">
                <a:solidFill>
                  <a:srgbClr val="0D0D0D"/>
                </a:solidFill>
                <a:effectLst/>
                <a:latin typeface="Söhne"/>
              </a:rPr>
              <a:t>Community Support:</a:t>
            </a:r>
            <a:r>
              <a:rPr lang="en-GB" b="0" i="0" dirty="0">
                <a:solidFill>
                  <a:srgbClr val="0D0D0D"/>
                </a:solidFill>
                <a:effectLst/>
                <a:latin typeface="Söhne"/>
              </a:rPr>
              <a:t> Growing community backed by Google.</a:t>
            </a:r>
          </a:p>
          <a:p>
            <a:r>
              <a:rPr lang="en-GB" b="1" i="0" u="sng" dirty="0">
                <a:solidFill>
                  <a:srgbClr val="0D0D0D"/>
                </a:solidFill>
                <a:effectLst/>
                <a:latin typeface="Söhne"/>
              </a:rPr>
              <a:t>Where to Use</a:t>
            </a:r>
            <a:r>
              <a:rPr lang="en-GB" b="1" i="0" dirty="0">
                <a:solidFill>
                  <a:srgbClr val="0D0D0D"/>
                </a:solidFill>
                <a:effectLst/>
                <a:latin typeface="Söhne"/>
              </a:rPr>
              <a:t>:</a:t>
            </a:r>
            <a:r>
              <a:rPr lang="en-GB" b="0" i="0" dirty="0">
                <a:solidFill>
                  <a:srgbClr val="0D0D0D"/>
                </a:solidFill>
                <a:effectLst/>
                <a:latin typeface="Söhne"/>
              </a:rPr>
              <a:t> High-performance, visually appealing cross-platform apps.</a:t>
            </a:r>
          </a:p>
          <a:p>
            <a:pPr marL="0" indent="0">
              <a:buNone/>
            </a:pPr>
            <a:r>
              <a:rPr lang="en-GB" b="1" i="0" dirty="0">
                <a:solidFill>
                  <a:srgbClr val="0D0D0D"/>
                </a:solidFill>
                <a:effectLst/>
                <a:latin typeface="Söhne"/>
              </a:rPr>
              <a:t>Ionic</a:t>
            </a:r>
            <a:endParaRPr lang="en-GB" b="0" i="0" dirty="0">
              <a:solidFill>
                <a:srgbClr val="0D0D0D"/>
              </a:solidFill>
              <a:effectLst/>
              <a:latin typeface="Söhne"/>
            </a:endParaRPr>
          </a:p>
          <a:p>
            <a:r>
              <a:rPr lang="en-GB" b="1" i="0" dirty="0">
                <a:solidFill>
                  <a:srgbClr val="0D0D0D"/>
                </a:solidFill>
                <a:effectLst/>
                <a:latin typeface="Söhne"/>
              </a:rPr>
              <a:t>Language:</a:t>
            </a:r>
            <a:r>
              <a:rPr lang="en-GB" b="0" i="0" dirty="0">
                <a:solidFill>
                  <a:srgbClr val="0D0D0D"/>
                </a:solidFill>
                <a:effectLst/>
                <a:latin typeface="Söhne"/>
              </a:rPr>
              <a:t> HTML, CSS, JavaScript (Angular/React)</a:t>
            </a:r>
          </a:p>
          <a:p>
            <a:r>
              <a:rPr lang="en-GB" b="1" i="0" dirty="0">
                <a:solidFill>
                  <a:srgbClr val="0D0D0D"/>
                </a:solidFill>
                <a:effectLst/>
                <a:latin typeface="Söhne"/>
              </a:rPr>
              <a:t>Performance:</a:t>
            </a:r>
            <a:r>
              <a:rPr lang="en-GB" b="0" i="0" dirty="0">
                <a:solidFill>
                  <a:srgbClr val="0D0D0D"/>
                </a:solidFill>
                <a:effectLst/>
                <a:latin typeface="Söhne"/>
              </a:rPr>
              <a:t> Generally good; may not match native performance.</a:t>
            </a:r>
          </a:p>
          <a:p>
            <a:r>
              <a:rPr lang="en-GB" b="1" i="0" dirty="0">
                <a:solidFill>
                  <a:srgbClr val="0D0D0D"/>
                </a:solidFill>
                <a:effectLst/>
                <a:latin typeface="Söhne"/>
              </a:rPr>
              <a:t>Cost &amp; Time to Market:</a:t>
            </a:r>
            <a:r>
              <a:rPr lang="en-GB" b="0" i="0" dirty="0">
                <a:solidFill>
                  <a:srgbClr val="0D0D0D"/>
                </a:solidFill>
                <a:effectLst/>
                <a:latin typeface="Söhne"/>
              </a:rPr>
              <a:t> Cost-effective and quick development with web technologies.</a:t>
            </a:r>
          </a:p>
          <a:p>
            <a:r>
              <a:rPr lang="en-GB" b="1" i="0" dirty="0">
                <a:solidFill>
                  <a:srgbClr val="0D0D0D"/>
                </a:solidFill>
                <a:effectLst/>
                <a:latin typeface="Söhne"/>
              </a:rPr>
              <a:t>UX &amp; UI:</a:t>
            </a:r>
            <a:r>
              <a:rPr lang="en-GB" b="0" i="0" dirty="0">
                <a:solidFill>
                  <a:srgbClr val="0D0D0D"/>
                </a:solidFill>
                <a:effectLst/>
                <a:latin typeface="Söhne"/>
              </a:rPr>
              <a:t> Native-like UI experience using web technologies.</a:t>
            </a:r>
          </a:p>
          <a:p>
            <a:r>
              <a:rPr lang="en-GB" b="1" i="0" dirty="0">
                <a:solidFill>
                  <a:srgbClr val="0D0D0D"/>
                </a:solidFill>
                <a:effectLst/>
                <a:latin typeface="Söhne"/>
              </a:rPr>
              <a:t>Complexity:</a:t>
            </a:r>
            <a:r>
              <a:rPr lang="en-GB" b="0" i="0" dirty="0">
                <a:solidFill>
                  <a:srgbClr val="0D0D0D"/>
                </a:solidFill>
                <a:effectLst/>
                <a:latin typeface="Söhne"/>
              </a:rPr>
              <a:t> Low to moderate; suitable for web developers.</a:t>
            </a:r>
          </a:p>
          <a:p>
            <a:r>
              <a:rPr lang="en-GB" b="1" i="0" dirty="0">
                <a:solidFill>
                  <a:srgbClr val="0D0D0D"/>
                </a:solidFill>
                <a:effectLst/>
                <a:latin typeface="Söhne"/>
              </a:rPr>
              <a:t>Community Support:</a:t>
            </a:r>
            <a:r>
              <a:rPr lang="en-GB" b="0" i="0" dirty="0">
                <a:solidFill>
                  <a:srgbClr val="0D0D0D"/>
                </a:solidFill>
                <a:effectLst/>
                <a:latin typeface="Söhne"/>
              </a:rPr>
              <a:t> Large and active community with extensive plugins.</a:t>
            </a:r>
          </a:p>
          <a:p>
            <a:r>
              <a:rPr lang="en-GB" b="1" i="0" u="sng" dirty="0">
                <a:solidFill>
                  <a:srgbClr val="0D0D0D"/>
                </a:solidFill>
                <a:effectLst/>
                <a:latin typeface="Söhne"/>
              </a:rPr>
              <a:t>Where to Use:</a:t>
            </a:r>
            <a:r>
              <a:rPr lang="en-GB" b="0" i="0" dirty="0">
                <a:solidFill>
                  <a:srgbClr val="0D0D0D"/>
                </a:solidFill>
                <a:effectLst/>
                <a:latin typeface="Söhne"/>
              </a:rPr>
              <a:t> Cross-platform apps with a focus on web developers or existing web codebases.</a:t>
            </a:r>
          </a:p>
          <a:p>
            <a:pPr marL="0" indent="0">
              <a:buNone/>
            </a:pPr>
            <a:endParaRPr lang="en-US" dirty="0"/>
          </a:p>
        </p:txBody>
      </p:sp>
    </p:spTree>
    <p:extLst>
      <p:ext uri="{BB962C8B-B14F-4D97-AF65-F5344CB8AC3E}">
        <p14:creationId xmlns:p14="http://schemas.microsoft.com/office/powerpoint/2010/main" val="30688496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Introduction    </vt:lpstr>
      <vt:lpstr>Major Types of Mobile Apps And     Differences </vt:lpstr>
      <vt:lpstr>PowerPoint Presentation</vt:lpstr>
      <vt:lpstr>PowerPoint Presentation</vt:lpstr>
      <vt:lpstr>PowerPoint Presentation</vt:lpstr>
      <vt:lpstr>Comparison Between Mobile App Programming Languages </vt:lpstr>
      <vt:lpstr>PowerPoint Presentation</vt:lpstr>
      <vt:lpstr>Mobile App Development Frameworks Comparison</vt:lpstr>
      <vt:lpstr>PowerPoint Presentation</vt:lpstr>
      <vt:lpstr>Mobile Application Architectures and Design Patterns</vt:lpstr>
      <vt:lpstr>Collecting and Analyzing User Requirements for a Mobile Application (Requirement Engineering)</vt:lpstr>
      <vt:lpstr>PowerPoint Presentation</vt:lpstr>
      <vt:lpstr>Estimating Mobile App Development Cost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Nkafu Asong</dc:creator>
  <cp:lastModifiedBy>Nkafu Asong</cp:lastModifiedBy>
  <cp:revision>1</cp:revision>
  <dcterms:created xsi:type="dcterms:W3CDTF">2024-04-01T11:00:32Z</dcterms:created>
  <dcterms:modified xsi:type="dcterms:W3CDTF">2024-04-01T13:18:39Z</dcterms:modified>
</cp:coreProperties>
</file>