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79" r:id="rId9"/>
    <p:sldId id="280" r:id="rId10"/>
    <p:sldId id="289" r:id="rId11"/>
    <p:sldId id="281" r:id="rId12"/>
    <p:sldId id="290" r:id="rId13"/>
    <p:sldId id="282" r:id="rId14"/>
    <p:sldId id="288" r:id="rId15"/>
    <p:sldId id="283" r:id="rId16"/>
    <p:sldId id="291" r:id="rId17"/>
    <p:sldId id="285" r:id="rId18"/>
    <p:sldId id="286" r:id="rId19"/>
    <p:sldId id="278" r:id="rId20"/>
    <p:sldId id="28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OR YOU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5756" autoAdjust="0"/>
  </p:normalViewPr>
  <p:slideViewPr>
    <p:cSldViewPr snapToGrid="0" snapToObjects="1">
      <p:cViewPr>
        <p:scale>
          <a:sx n="94" d="100"/>
          <a:sy n="94" d="100"/>
        </p:scale>
        <p:origin x="-1504" y="-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4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67081-9CFA-7D4A-BF5A-79F871FEC485}" type="datetimeFigureOut">
              <a:rPr lang="en-US" smtClean="0"/>
              <a:t>17-09-28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1B46B-CB8B-D14B-AE68-01478F8CA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2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1B46B-CB8B-D14B-AE68-01478F8CA8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44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17-09-28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pPr/>
              <a:t>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pPr/>
              <a:t>17-09-28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17-09-28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17-09-28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2007-CDD1-4BCF-B9F4-9D458EFEEFE1}" type="datetime1">
              <a:rPr lang="en-US" smtClean="0"/>
              <a:pPr/>
              <a:t>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F265-CA88-4C30-A9AD-02E6A5184734}" type="datetime1">
              <a:rPr lang="en-US" smtClean="0"/>
              <a:pPr/>
              <a:t>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3242C-D747-4ADD-80D8-99421268E3A8}" type="datetime1">
              <a:rPr lang="en-US" smtClean="0"/>
              <a:pPr/>
              <a:t>17-09-28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539" r:id="rId1"/>
    <p:sldLayoutId id="2147484540" r:id="rId2"/>
    <p:sldLayoutId id="2147484541" r:id="rId3"/>
    <p:sldLayoutId id="2147484542" r:id="rId4"/>
    <p:sldLayoutId id="2147484543" r:id="rId5"/>
    <p:sldLayoutId id="2147484544" r:id="rId6"/>
    <p:sldLayoutId id="2147484545" r:id="rId7"/>
    <p:sldLayoutId id="2147484546" r:id="rId8"/>
    <p:sldLayoutId id="2147484547" r:id="rId9"/>
    <p:sldLayoutId id="2147484548" r:id="rId10"/>
    <p:sldLayoutId id="214748454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1527"/>
            <a:ext cx="7772400" cy="14455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Cache hierarchy for modern computers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0763" y="3091251"/>
            <a:ext cx="6400800" cy="2302804"/>
          </a:xfrm>
        </p:spPr>
        <p:txBody>
          <a:bodyPr>
            <a:normAutofit/>
          </a:bodyPr>
          <a:lstStyle/>
          <a:p>
            <a:r>
              <a:rPr lang="en-US" dirty="0" smtClean="0"/>
              <a:t>Name:Anwana Affiong</a:t>
            </a:r>
            <a:r>
              <a:rPr lang="en-US" dirty="0"/>
              <a:t> </a:t>
            </a:r>
            <a:r>
              <a:rPr lang="en-US" dirty="0" smtClean="0"/>
              <a:t>Bassey</a:t>
            </a:r>
          </a:p>
          <a:p>
            <a:r>
              <a:rPr lang="en-US" dirty="0" smtClean="0"/>
              <a:t>7138634</a:t>
            </a:r>
          </a:p>
          <a:p>
            <a:r>
              <a:rPr lang="en-US" dirty="0" smtClean="0"/>
              <a:t>CEG 4136-</a:t>
            </a:r>
            <a:r>
              <a:rPr lang="en-US" dirty="0" smtClean="0"/>
              <a:t>PROF.M.BOLIC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21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93" y="370793"/>
            <a:ext cx="4515082" cy="227716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QUESTION</a:t>
            </a:r>
          </a:p>
          <a:p>
            <a:pPr marL="0" indent="0">
              <a:buNone/>
            </a:pPr>
            <a:r>
              <a:rPr lang="en-US" dirty="0" smtClean="0"/>
              <a:t>This architecture only allows one, two or 4 sub caches either 1 or 2 Mbyte, please could anyone give a reason why?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146" y="174899"/>
            <a:ext cx="2628900" cy="320186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17693" y="3657507"/>
            <a:ext cx="4515082" cy="2277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 smtClean="0"/>
              <a:t>Answer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t is because allows </a:t>
            </a:r>
            <a:r>
              <a:rPr lang="en-US" dirty="0"/>
              <a:t>flexibility in system- on-chip (SoC) layouts and lets us use </a:t>
            </a:r>
            <a:r>
              <a:rPr lang="en-US" dirty="0" smtClean="0"/>
              <a:t>different sub-cache </a:t>
            </a:r>
            <a:r>
              <a:rPr lang="en-US" dirty="0"/>
              <a:t>building blocks in different SoCs with reduced </a:t>
            </a:r>
            <a:r>
              <a:rPr lang="en-US" dirty="0" smtClean="0"/>
              <a:t>effort.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3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56" y="309209"/>
            <a:ext cx="6622898" cy="947219"/>
          </a:xfrm>
        </p:spPr>
        <p:txBody>
          <a:bodyPr>
            <a:noAutofit/>
          </a:bodyPr>
          <a:lstStyle/>
          <a:p>
            <a:r>
              <a:rPr lang="en-US" sz="3600" dirty="0" smtClean="0"/>
              <a:t>Sub-cache &amp;Latency optimization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L3 cache optimizes both latency and bandwidth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cache lightly loaded operates in a latency reducing mode</a:t>
            </a:r>
          </a:p>
          <a:p>
            <a:pPr>
              <a:buFont typeface="Wingdings" charset="2"/>
              <a:buChar char="Ø"/>
            </a:pPr>
            <a:r>
              <a:rPr lang="en-US" sz="1800" dirty="0"/>
              <a:t>processor tag </a:t>
            </a:r>
            <a:r>
              <a:rPr lang="en-US" sz="1800" dirty="0" smtClean="0"/>
              <a:t>probe </a:t>
            </a:r>
            <a:r>
              <a:rPr lang="en-US" sz="1800" dirty="0"/>
              <a:t>assumes a hit and reserve necessary data buses and buffers in advance </a:t>
            </a:r>
            <a:r>
              <a:rPr lang="en-US" sz="1800" dirty="0" smtClean="0"/>
              <a:t>thereby  minimizing latency</a:t>
            </a:r>
            <a:endParaRPr lang="en-US" sz="1800" dirty="0"/>
          </a:p>
          <a:p>
            <a:pPr>
              <a:buFont typeface="Arial"/>
              <a:buChar char="•"/>
            </a:pPr>
            <a:r>
              <a:rPr lang="en-US" sz="2400" dirty="0" smtClean="0"/>
              <a:t> if line not present, request is forward to DRAM with minimal latency, otherwise……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Tags of the sub-caches are physically located near the l3 controller to provide hit/miss results with minimum possible latency</a:t>
            </a:r>
            <a:endParaRPr lang="en-US" sz="18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237" y="263103"/>
            <a:ext cx="1729490" cy="117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8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1989"/>
            <a:ext cx="4623175" cy="221563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QUESTION</a:t>
            </a:r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the request rate is high and the L3 cache does not contain enough resources</a:t>
            </a:r>
            <a:r>
              <a:rPr lang="en-US" dirty="0" smtClean="0"/>
              <a:t>, does anyone know what happens?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146" y="174899"/>
            <a:ext cx="2628900" cy="320186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642627"/>
            <a:ext cx="4623175" cy="2734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Answer</a:t>
            </a:r>
          </a:p>
          <a:p>
            <a:pPr marL="0" indent="0">
              <a:buNone/>
            </a:pPr>
            <a:r>
              <a:rPr lang="en-US" dirty="0" smtClean="0"/>
              <a:t>So the  L3 cache controller sends the request to the tags as a query only, which will determine the cache status without initiating a data transfer.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7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084" y="457200"/>
            <a:ext cx="8229600" cy="1143000"/>
          </a:xfrm>
        </p:spPr>
        <p:txBody>
          <a:bodyPr/>
          <a:lstStyle/>
          <a:p>
            <a:r>
              <a:rPr lang="en-US" dirty="0" smtClean="0"/>
              <a:t>Bandwidth(l3-cache)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084" y="2019009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dedicated read buffer holds data from each sub-cache until it can be returned to the requesting core</a:t>
            </a:r>
          </a:p>
          <a:p>
            <a:r>
              <a:rPr lang="en-US" sz="2400" dirty="0"/>
              <a:t> A dedicated </a:t>
            </a:r>
            <a:r>
              <a:rPr lang="en-US" sz="2400" dirty="0" smtClean="0"/>
              <a:t>write buffer per core holds the allocation data until it can be written to the cache</a:t>
            </a:r>
          </a:p>
          <a:p>
            <a:r>
              <a:rPr lang="en-US" sz="2400" dirty="0" smtClean="0"/>
              <a:t>Combined L3 data read and write bandwidth is limited to two 64byte cache line access per block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510" y="303015"/>
            <a:ext cx="1729490" cy="117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76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84380"/>
            <a:ext cx="5136618" cy="161444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Can we have many copies of shared data in the caches?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164" y="229670"/>
            <a:ext cx="2628900" cy="242330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3111" y="4971670"/>
            <a:ext cx="2619681" cy="1280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Yes it can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972421" y="5277126"/>
            <a:ext cx="1270094" cy="6590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58180" y="4085940"/>
            <a:ext cx="3073011" cy="2328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Now with  cache coherence, it a protocol that ensures each level of caches have the most recent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325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149990" cy="1143000"/>
          </a:xfrm>
        </p:spPr>
        <p:txBody>
          <a:bodyPr/>
          <a:lstStyle/>
          <a:p>
            <a:r>
              <a:rPr lang="en-US" dirty="0" smtClean="0"/>
              <a:t>coherency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316" y="1823846"/>
            <a:ext cx="8229600" cy="327555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Misses in l3 cache, memory controller is the ordering point of request from different cores.</a:t>
            </a:r>
          </a:p>
          <a:p>
            <a:r>
              <a:rPr lang="en-US" sz="2400" dirty="0" smtClean="0"/>
              <a:t>Data movement in  and out of l3 then its controller must ensure no coherency violation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277" y="424604"/>
            <a:ext cx="1729490" cy="117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6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413" y="3636463"/>
            <a:ext cx="5190664" cy="306448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ANSWER</a:t>
            </a:r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could negatively affect the cache performance of programs running on other </a:t>
            </a:r>
            <a:r>
              <a:rPr lang="en-US" dirty="0" smtClean="0"/>
              <a:t>cores</a:t>
            </a:r>
            <a:r>
              <a:rPr lang="en-US" dirty="0"/>
              <a:t> </a:t>
            </a:r>
            <a:r>
              <a:rPr lang="en-US" dirty="0" smtClean="0"/>
              <a:t>and the </a:t>
            </a:r>
            <a:r>
              <a:rPr lang="en-US" dirty="0"/>
              <a:t>situation can be detected when a core exhibits a high in- stall rate and a low cache hit rate, which indicates that it is not benefiting much from the L3 cache and is probably </a:t>
            </a:r>
            <a:r>
              <a:rPr lang="en-US" dirty="0" smtClean="0"/>
              <a:t>polluting </a:t>
            </a:r>
            <a:r>
              <a:rPr lang="en-US" dirty="0"/>
              <a:t>the cache for other cores.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305" y="0"/>
            <a:ext cx="2628900" cy="344504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93413" y="256689"/>
            <a:ext cx="5190664" cy="283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QUESTION</a:t>
            </a:r>
          </a:p>
          <a:p>
            <a:pPr marL="0" indent="0">
              <a:buNone/>
            </a:pPr>
            <a:r>
              <a:rPr lang="en-US" dirty="0" smtClean="0"/>
              <a:t>With multi-programmed workloads, if a program running on one core has poor caching characteristics in what way will it affect things?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28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619" y="349120"/>
            <a:ext cx="5866245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582502" cy="14125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Does anyone have an idea of what Xfire means?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108080"/>
            <a:ext cx="2628900" cy="32018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7490" y="3998952"/>
            <a:ext cx="81475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Answer: </a:t>
            </a:r>
          </a:p>
          <a:p>
            <a:endParaRPr lang="en-US" sz="2800" dirty="0" smtClean="0"/>
          </a:p>
          <a:p>
            <a:r>
              <a:rPr lang="en-US" sz="2800" dirty="0" smtClean="0"/>
              <a:t>It is a bandwidth which is a useful metrics for evaluating and comparing topologies.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8791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dirty="0" smtClean="0"/>
              <a:t>Researching this topic provided a good insight on each level of caches (the level 1 , 2 and 3 caches) . Which we currently studied in computer architecture  and are  yet to go in depth in this course in topics  like </a:t>
            </a:r>
          </a:p>
          <a:p>
            <a:pPr>
              <a:buFont typeface="Wingdings" charset="2"/>
              <a:buChar char="ü"/>
            </a:pPr>
            <a:r>
              <a:rPr lang="en-US" sz="7000" dirty="0" smtClean="0"/>
              <a:t>coherency </a:t>
            </a:r>
          </a:p>
          <a:p>
            <a:pPr>
              <a:buFont typeface="Wingdings" charset="2"/>
              <a:buChar char="ü"/>
            </a:pPr>
            <a:endParaRPr lang="en-US" dirty="0" smtClean="0"/>
          </a:p>
          <a:p>
            <a:pPr>
              <a:buFont typeface="Wingdings" charset="2"/>
              <a:buChar char="ü"/>
            </a:pPr>
            <a:endParaRPr lang="en-US" dirty="0"/>
          </a:p>
          <a:p>
            <a:pPr>
              <a:buFont typeface="Wingdings" charset="2"/>
              <a:buChar char="ü"/>
            </a:pPr>
            <a:r>
              <a:rPr lang="en-US" sz="7200" dirty="0"/>
              <a:t>Different Optimizations performed on the level of  caches</a:t>
            </a:r>
          </a:p>
          <a:p>
            <a:pPr>
              <a:buFont typeface="Wingdings" charset="2"/>
              <a:buChar char="ü"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84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9187" y="1688747"/>
            <a:ext cx="503984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THANK YOU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0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2070" y="216160"/>
            <a:ext cx="5985655" cy="1765039"/>
          </a:xfrm>
        </p:spPr>
        <p:txBody>
          <a:bodyPr>
            <a:normAutofit/>
          </a:bodyPr>
          <a:lstStyle/>
          <a:p>
            <a:r>
              <a:rPr lang="en-US" dirty="0" smtClean="0"/>
              <a:t>Just a simple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522" y="1711000"/>
            <a:ext cx="5509646" cy="1428327"/>
          </a:xfrm>
        </p:spPr>
        <p:txBody>
          <a:bodyPr vert="horz">
            <a:normAutofit fontScale="47500" lnSpcReduction="20000"/>
          </a:bodyPr>
          <a:lstStyle/>
          <a:p>
            <a:pPr lvl="0"/>
            <a:r>
              <a:rPr lang="en-US" sz="4600" dirty="0">
                <a:solidFill>
                  <a:prstClr val="white"/>
                </a:solidFill>
              </a:rPr>
              <a:t>Does anyone know the </a:t>
            </a:r>
            <a:r>
              <a:rPr lang="en-US" sz="4600" dirty="0" smtClean="0">
                <a:solidFill>
                  <a:prstClr val="white"/>
                </a:solidFill>
              </a:rPr>
              <a:t>two  </a:t>
            </a:r>
            <a:r>
              <a:rPr lang="en-US" sz="4600" dirty="0">
                <a:solidFill>
                  <a:prstClr val="white"/>
                </a:solidFill>
              </a:rPr>
              <a:t>largest </a:t>
            </a:r>
            <a:r>
              <a:rPr lang="en-US" sz="4600" dirty="0" smtClean="0">
                <a:solidFill>
                  <a:prstClr val="white"/>
                </a:solidFill>
              </a:rPr>
              <a:t>makers </a:t>
            </a:r>
            <a:r>
              <a:rPr lang="en-US" sz="4600" dirty="0">
                <a:solidFill>
                  <a:prstClr val="white"/>
                </a:solidFill>
              </a:rPr>
              <a:t>of computer </a:t>
            </a:r>
            <a:r>
              <a:rPr lang="en-US" sz="4600" dirty="0" smtClean="0">
                <a:solidFill>
                  <a:prstClr val="white"/>
                </a:solidFill>
              </a:rPr>
              <a:t>microprocessors  ???</a:t>
            </a:r>
            <a:endParaRPr lang="en-US" sz="4600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422" y="1530874"/>
            <a:ext cx="2628900" cy="309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3394" y="3706344"/>
            <a:ext cx="58530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Answer:</a:t>
            </a:r>
          </a:p>
          <a:p>
            <a:endParaRPr lang="en-US" sz="2400" dirty="0"/>
          </a:p>
          <a:p>
            <a:r>
              <a:rPr lang="en-US" sz="2400" dirty="0" smtClean="0"/>
              <a:t>Intel and AMD, which is also know as Advance </a:t>
            </a:r>
            <a:r>
              <a:rPr lang="en-US" sz="2400" dirty="0"/>
              <a:t>M</a:t>
            </a:r>
            <a:r>
              <a:rPr lang="en-US" sz="2400" dirty="0" smtClean="0"/>
              <a:t>icro </a:t>
            </a:r>
            <a:r>
              <a:rPr lang="en-US" sz="2400" dirty="0"/>
              <a:t>D</a:t>
            </a:r>
            <a:r>
              <a:rPr lang="en-US" sz="2400" dirty="0" smtClean="0"/>
              <a:t>evices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311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400" dirty="0" smtClean="0"/>
              <a:t> </a:t>
            </a:r>
          </a:p>
          <a:p>
            <a:endParaRPr lang="en-US" sz="1400" dirty="0"/>
          </a:p>
          <a:p>
            <a:pPr lvl="0">
              <a:buFont typeface="Wingdings" charset="2"/>
              <a:buChar char="u"/>
            </a:pPr>
            <a:r>
              <a:rPr lang="pl-PL" sz="1400" dirty="0"/>
              <a:t> </a:t>
            </a:r>
            <a:r>
              <a:rPr lang="pl-PL" sz="1400" dirty="0" err="1"/>
              <a:t>B.Hughes,G.Donelyp.comway</a:t>
            </a:r>
            <a:r>
              <a:rPr lang="pl-PL" sz="1400" dirty="0"/>
              <a:t>, </a:t>
            </a:r>
            <a:r>
              <a:rPr lang="pl-PL" sz="1400" dirty="0" err="1"/>
              <a:t>N.kalyanasundharam</a:t>
            </a:r>
            <a:r>
              <a:rPr lang="pl-PL" sz="1400" dirty="0"/>
              <a:t>(2010 March). </a:t>
            </a:r>
            <a:r>
              <a:rPr lang="pl-PL" sz="1400" dirty="0" err="1"/>
              <a:t>Retrieved</a:t>
            </a:r>
            <a:r>
              <a:rPr lang="pl-PL" sz="1400" dirty="0"/>
              <a:t> from file:///</a:t>
            </a:r>
            <a:r>
              <a:rPr lang="pl-PL" sz="1400" dirty="0" err="1"/>
              <a:t>Users</a:t>
            </a:r>
            <a:r>
              <a:rPr lang="pl-PL" sz="1400" dirty="0"/>
              <a:t>/</a:t>
            </a:r>
            <a:r>
              <a:rPr lang="pl-PL" sz="1400" dirty="0" err="1"/>
              <a:t>jenny</a:t>
            </a:r>
            <a:r>
              <a:rPr lang="pl-PL" sz="1400" dirty="0"/>
              <a:t>/</a:t>
            </a:r>
            <a:r>
              <a:rPr lang="pl-PL" sz="1400" dirty="0" err="1"/>
              <a:t>Downloads</a:t>
            </a:r>
            <a:r>
              <a:rPr lang="pl-PL" sz="1400" dirty="0"/>
              <a:t>/Cache%20Hierarchy%20and%20Memory%20Subsystem%20of%20the%20AMD%20Opteron%20Processor%20(1).pdf</a:t>
            </a:r>
            <a:endParaRPr lang="en-US" sz="1400" dirty="0"/>
          </a:p>
          <a:p>
            <a:pPr>
              <a:buFont typeface="Wingdings" charset="2"/>
              <a:buChar char="u"/>
            </a:pPr>
            <a:endParaRPr lang="en-US" sz="1400" dirty="0" smtClean="0"/>
          </a:p>
          <a:p>
            <a:pPr>
              <a:buFont typeface="Wingdings" charset="2"/>
              <a:buChar char="u"/>
            </a:pPr>
            <a:r>
              <a:rPr lang="en-US" sz="1400" dirty="0" err="1" smtClean="0"/>
              <a:t>Segalini</a:t>
            </a:r>
            <a:r>
              <a:rPr lang="en-US" sz="1400" dirty="0" smtClean="0"/>
              <a:t>, </a:t>
            </a:r>
            <a:r>
              <a:rPr lang="en-US" sz="1400" dirty="0"/>
              <a:t>(</a:t>
            </a:r>
            <a:r>
              <a:rPr lang="en-US" sz="1400" dirty="0" smtClean="0"/>
              <a:t>2015)</a:t>
            </a:r>
            <a:r>
              <a:rPr lang="en-US" sz="1400" dirty="0"/>
              <a:t>. [online</a:t>
            </a:r>
            <a:r>
              <a:rPr lang="en-US" sz="1400" dirty="0" smtClean="0"/>
              <a:t>].</a:t>
            </a:r>
            <a:r>
              <a:rPr lang="en-US" sz="1400" dirty="0" err="1" smtClean="0"/>
              <a:t>Retrived</a:t>
            </a:r>
            <a:r>
              <a:rPr lang="en-US" sz="1400" dirty="0" smtClean="0"/>
              <a:t> from: </a:t>
            </a:r>
            <a:r>
              <a:rPr lang="en-US" sz="1400" dirty="0"/>
              <a:t>http://</a:t>
            </a:r>
            <a:r>
              <a:rPr lang="en-US" sz="1400" dirty="0" err="1"/>
              <a:t>home.deib.polimi.it</a:t>
            </a:r>
            <a:r>
              <a:rPr lang="en-US" sz="1400" dirty="0"/>
              <a:t>/</a:t>
            </a:r>
            <a:r>
              <a:rPr lang="en-US" sz="1400" dirty="0" err="1"/>
              <a:t>silvano</a:t>
            </a:r>
            <a:r>
              <a:rPr lang="en-US" sz="1400" dirty="0"/>
              <a:t>/</a:t>
            </a:r>
            <a:r>
              <a:rPr lang="en-US" sz="1400" dirty="0" err="1"/>
              <a:t>FilePDF</a:t>
            </a:r>
            <a:r>
              <a:rPr lang="en-US" sz="1400" dirty="0"/>
              <a:t>/ARC-MULTIMEDIA/Segalini%20Simone%20739362%20-%20AMD%20Opteron%20Processor%20Presentation.pdf [Accessed 21 Sep. 2017]</a:t>
            </a:r>
            <a:r>
              <a:rPr lang="en-US" sz="1400" dirty="0" smtClean="0"/>
              <a:t>.</a:t>
            </a:r>
          </a:p>
          <a:p>
            <a:pPr>
              <a:buFont typeface="Wingdings" charset="2"/>
              <a:buChar char="u"/>
            </a:pPr>
            <a:endParaRPr lang="en-US" sz="1400" dirty="0" smtClean="0"/>
          </a:p>
          <a:p>
            <a:pPr lvl="0">
              <a:buFont typeface="Wingdings" charset="2"/>
              <a:buChar char="u"/>
            </a:pPr>
            <a:r>
              <a:rPr lang="en-US" sz="1400" dirty="0" err="1" smtClean="0"/>
              <a:t>mohammadradpour</a:t>
            </a:r>
            <a:r>
              <a:rPr lang="en-US" sz="1400" dirty="0" smtClean="0"/>
              <a:t> </a:t>
            </a:r>
            <a:r>
              <a:rPr lang="en-US" sz="1400" dirty="0"/>
              <a:t>(</a:t>
            </a:r>
            <a:r>
              <a:rPr lang="en-US" sz="1400" dirty="0" smtClean="0"/>
              <a:t>2015)</a:t>
            </a:r>
            <a:r>
              <a:rPr lang="en-US" sz="1400" dirty="0"/>
              <a:t>. </a:t>
            </a:r>
            <a:r>
              <a:rPr lang="en-US" sz="1400" i="1" dirty="0"/>
              <a:t>Intel® Nehalem Micro-Architecture</a:t>
            </a:r>
            <a:r>
              <a:rPr lang="en-US" sz="1400" dirty="0"/>
              <a:t>. [online] </a:t>
            </a:r>
            <a:r>
              <a:rPr lang="en-US" sz="1400" dirty="0" err="1"/>
              <a:t>Slideshare.net</a:t>
            </a:r>
            <a:r>
              <a:rPr lang="en-US" sz="1400" dirty="0"/>
              <a:t>. Available at: https://</a:t>
            </a:r>
            <a:r>
              <a:rPr lang="en-US" sz="1400" dirty="0" err="1"/>
              <a:t>www.slideshare.net</a:t>
            </a:r>
            <a:r>
              <a:rPr lang="en-US" sz="1400" dirty="0"/>
              <a:t>/</a:t>
            </a:r>
            <a:r>
              <a:rPr lang="en-US" sz="1400" dirty="0" err="1"/>
              <a:t>mohammadradpour</a:t>
            </a:r>
            <a:r>
              <a:rPr lang="en-US" sz="1400" dirty="0"/>
              <a:t>/nehalem-49037869?next_slideshow=1 [Accessed 21 Sep. 2017]</a:t>
            </a:r>
            <a:r>
              <a:rPr lang="en-US" sz="1400" dirty="0" smtClean="0"/>
              <a:t>.</a:t>
            </a:r>
          </a:p>
          <a:p>
            <a:pPr lvl="0"/>
            <a:endParaRPr lang="en-US" sz="1400" dirty="0" smtClean="0"/>
          </a:p>
          <a:p>
            <a:pPr lvl="0">
              <a:buFont typeface="Wingdings" charset="2"/>
              <a:buChar char="u"/>
            </a:pPr>
            <a:r>
              <a:rPr lang="en-US" sz="1400" dirty="0"/>
              <a:t> </a:t>
            </a:r>
            <a:r>
              <a:rPr lang="en-US" sz="1400" dirty="0" smtClean="0"/>
              <a:t>N.A,(2017).[online]</a:t>
            </a:r>
            <a:r>
              <a:rPr lang="en-US" sz="1400" dirty="0" err="1" smtClean="0"/>
              <a:t>aAvailable</a:t>
            </a:r>
            <a:r>
              <a:rPr lang="en-US" sz="1400" dirty="0" smtClean="0"/>
              <a:t> at:</a:t>
            </a:r>
            <a:r>
              <a:rPr lang="pl-PL" sz="1400" dirty="0" err="1" smtClean="0"/>
              <a:t>https</a:t>
            </a:r>
            <a:r>
              <a:rPr lang="pl-PL" sz="1400" dirty="0"/>
              <a:t>://</a:t>
            </a:r>
            <a:r>
              <a:rPr lang="pl-PL" sz="1400" dirty="0" err="1"/>
              <a:t>en.wikipedia.org</a:t>
            </a:r>
            <a:r>
              <a:rPr lang="pl-PL" sz="1400" dirty="0"/>
              <a:t>/</a:t>
            </a:r>
            <a:r>
              <a:rPr lang="pl-PL" sz="1400" dirty="0" err="1"/>
              <a:t>wiki</a:t>
            </a:r>
            <a:r>
              <a:rPr lang="pl-PL" sz="1400" dirty="0"/>
              <a:t>/</a:t>
            </a:r>
            <a:r>
              <a:rPr lang="pl-PL" sz="1400" dirty="0" err="1" smtClean="0"/>
              <a:t>Cache_coherence</a:t>
            </a:r>
            <a:endParaRPr lang="pl-PL" sz="1400" dirty="0" smtClean="0"/>
          </a:p>
          <a:p>
            <a:pPr marL="0" indent="0">
              <a:buNone/>
            </a:pP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5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23660" y="198499"/>
            <a:ext cx="7772400" cy="1470025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23660" y="2133599"/>
            <a:ext cx="7772400" cy="2054493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To discuss the cache hierarchy for modern computers. Touch a bit on the cache hierarchy of  one the Intel processor microarchitecture  and the 12 core AMD Opteron processor. </a:t>
            </a:r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26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1258"/>
            <a:ext cx="3008313" cy="137801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Cache hierarchy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31926"/>
            <a:ext cx="3008313" cy="3971932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Cache hierarchy or multilevel caches refers to memory designed generally to hold data  which are most likely requested by the processors.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4114279" y="362266"/>
            <a:ext cx="48292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Example :</a:t>
            </a:r>
            <a:r>
              <a:rPr lang="en-US" sz="3200" dirty="0" smtClean="0"/>
              <a:t>Intel processor microarchitecture  cache hierarchy</a:t>
            </a:r>
            <a:endParaRPr lang="en-US" sz="3200" dirty="0"/>
          </a:p>
        </p:txBody>
      </p:sp>
      <p:pic>
        <p:nvPicPr>
          <p:cNvPr id="5" name="Content Placeholder 4" descr="Screen Shot 2017-09-19 at 10.16.5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" b="-28942"/>
          <a:stretch/>
        </p:blipFill>
        <p:spPr>
          <a:xfrm>
            <a:off x="3831770" y="2323715"/>
            <a:ext cx="5111750" cy="4750445"/>
          </a:xfrm>
        </p:spPr>
      </p:pic>
    </p:spTree>
    <p:extLst>
      <p:ext uri="{BB962C8B-B14F-4D97-AF65-F5344CB8AC3E}">
        <p14:creationId xmlns:p14="http://schemas.microsoft.com/office/powerpoint/2010/main" val="388154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621257" y="144459"/>
            <a:ext cx="6228863" cy="11119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Intel’s cache hierarchy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65802" y="1460274"/>
            <a:ext cx="3850817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3-level cache hierarchy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L1 cache-(32kb I +32 KB D, 8way) 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 4 cycles latency                    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L2 cache 256kb (unshared, per core, 8 way)</a:t>
            </a:r>
          </a:p>
          <a:p>
            <a:pPr marL="342900" indent="-342900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11 cycles latency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L3 cache  up to 24MB(shared among all cores)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16way (30-40cycles), 24way(30-60cycles)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Line size-(64byte)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6" y="144459"/>
            <a:ext cx="2148350" cy="131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15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vs. unified 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caches gives bandwidth</a:t>
            </a:r>
          </a:p>
          <a:p>
            <a:r>
              <a:rPr lang="en-US" dirty="0" smtClean="0"/>
              <a:t>Unified gives flexibity</a:t>
            </a:r>
          </a:p>
          <a:p>
            <a:r>
              <a:rPr lang="en-US" dirty="0" smtClean="0"/>
              <a:t>Usage of both give aggregate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69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3698" y="457200"/>
            <a:ext cx="6133101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Cache hierarchy of the 12 co®e AMD Opteron processor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89163" y="1600201"/>
            <a:ext cx="4140923" cy="4844056"/>
          </a:xfrm>
        </p:spPr>
        <p:txBody>
          <a:bodyPr>
            <a:normAutofit lnSpcReduction="10000"/>
          </a:bodyPr>
          <a:lstStyle/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3-level hierarchy</a:t>
            </a:r>
          </a:p>
          <a:p>
            <a:pPr>
              <a:buFont typeface="Arial"/>
              <a:buChar char="•"/>
            </a:pPr>
            <a:r>
              <a:rPr lang="en-US" sz="1800" dirty="0"/>
              <a:t>L1 cache-(64kb I +64KB D, 2way</a:t>
            </a:r>
            <a:r>
              <a:rPr lang="en-US" sz="1800" dirty="0" smtClean="0"/>
              <a:t>) </a:t>
            </a:r>
          </a:p>
          <a:p>
            <a:pPr>
              <a:buFont typeface="Wingdings" charset="2"/>
              <a:buChar char="Ø"/>
            </a:pPr>
            <a:r>
              <a:rPr lang="en-US" sz="1800" dirty="0" smtClean="0"/>
              <a:t>Load-to-use 3 clock cycles </a:t>
            </a:r>
          </a:p>
          <a:p>
            <a:pPr>
              <a:buFont typeface="Wingdings" charset="2"/>
              <a:buChar char="§"/>
            </a:pPr>
            <a:r>
              <a:rPr lang="en-US" sz="1800" dirty="0" smtClean="0"/>
              <a:t> L2 cache -(512kbyte each, 16 way)</a:t>
            </a:r>
          </a:p>
          <a:p>
            <a:pPr>
              <a:buFont typeface="Wingdings" charset="2"/>
              <a:buChar char="Ø"/>
            </a:pPr>
            <a:r>
              <a:rPr lang="en-US" sz="1800" dirty="0" smtClean="0"/>
              <a:t>Best case Load</a:t>
            </a:r>
            <a:r>
              <a:rPr lang="en-US" sz="1800" dirty="0"/>
              <a:t>-to-use </a:t>
            </a:r>
            <a:r>
              <a:rPr lang="en-US" sz="1800" dirty="0" smtClean="0"/>
              <a:t>is 12 </a:t>
            </a:r>
            <a:r>
              <a:rPr lang="en-US" sz="1800" dirty="0"/>
              <a:t>clock cycles </a:t>
            </a:r>
            <a:endParaRPr lang="en-US" sz="1800" dirty="0" smtClean="0"/>
          </a:p>
          <a:p>
            <a:pPr>
              <a:buFont typeface="Wingdings" charset="2"/>
              <a:buChar char="§"/>
            </a:pPr>
            <a:r>
              <a:rPr lang="en-US" sz="1800" dirty="0" smtClean="0"/>
              <a:t> </a:t>
            </a:r>
            <a:r>
              <a:rPr lang="en-US" sz="1800" dirty="0" smtClean="0"/>
              <a:t>L3 cache -6Mbyte</a:t>
            </a:r>
          </a:p>
          <a:p>
            <a:pPr>
              <a:buFont typeface="Wingdings" charset="2"/>
              <a:buChar char="§"/>
            </a:pPr>
            <a:r>
              <a:rPr lang="en-US" sz="1800" dirty="0"/>
              <a:t> </a:t>
            </a:r>
            <a:r>
              <a:rPr lang="en-US" sz="1800" dirty="0" smtClean="0"/>
              <a:t>all caches(64byte lines)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6" name="Content Placeholder 5" descr="Screen Shot 2017-09-19 at 10.45.01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995" b="-15995"/>
          <a:stretch>
            <a:fillRect/>
          </a:stretch>
        </p:blipFill>
        <p:spPr>
          <a:xfrm>
            <a:off x="4648200" y="1783606"/>
            <a:ext cx="4038600" cy="452596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63" y="263103"/>
            <a:ext cx="1729490" cy="117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87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614" y="333599"/>
            <a:ext cx="6286204" cy="882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Shared l3 cache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614" y="1467914"/>
            <a:ext cx="7867066" cy="99090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L3 cache in this design plays two roles in the design</a:t>
            </a:r>
          </a:p>
          <a:p>
            <a:pPr algn="l"/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249826" y="2796564"/>
            <a:ext cx="479663" cy="11618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5688399" y="2796564"/>
            <a:ext cx="606237" cy="11618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9614" y="4201602"/>
            <a:ext cx="2286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traditional cache associated with the processor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93887" y="4201602"/>
            <a:ext cx="214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Storage for a cache directory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277" y="155024"/>
            <a:ext cx="1729490" cy="117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74" y="347600"/>
            <a:ext cx="713634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shared l3 cache configuration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2400" dirty="0" smtClean="0"/>
              <a:t>6Mbyte is a victim cache</a:t>
            </a:r>
          </a:p>
          <a:p>
            <a:r>
              <a:rPr lang="en-US" sz="2400" dirty="0" smtClean="0"/>
              <a:t>Built </a:t>
            </a:r>
            <a:r>
              <a:rPr lang="en-US" sz="2400" dirty="0"/>
              <a:t>with two 1-Mbyte and 2-Mbyte sub-</a:t>
            </a:r>
            <a:r>
              <a:rPr lang="en-US" sz="2400" dirty="0" smtClean="0"/>
              <a:t>caches</a:t>
            </a:r>
          </a:p>
          <a:p>
            <a:r>
              <a:rPr lang="en-US" sz="2400" dirty="0" smtClean="0"/>
              <a:t>Allows 1,2 &amp; 4 sub-caches (each is 1 or 2-Mbyte)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uses the round-robin to victimize first, then </a:t>
            </a:r>
            <a:r>
              <a:rPr lang="en-US" sz="2400" dirty="0" smtClean="0"/>
              <a:t>LRU </a:t>
            </a:r>
            <a:r>
              <a:rPr lang="en-US" sz="2400" dirty="0" smtClean="0"/>
              <a:t>to victimize last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L</a:t>
            </a:r>
            <a:r>
              <a:rPr lang="en-US" sz="2400" dirty="0" smtClean="0"/>
              <a:t>3 cache as a victim reduces overlap between contents </a:t>
            </a:r>
            <a:r>
              <a:rPr lang="en-US" sz="2400" dirty="0" smtClean="0"/>
              <a:t>of </a:t>
            </a:r>
            <a:r>
              <a:rPr lang="en-US" sz="2400" dirty="0" smtClean="0"/>
              <a:t>L2 and </a:t>
            </a:r>
            <a:r>
              <a:rPr lang="en-US" sz="2400" dirty="0" smtClean="0"/>
              <a:t>L3 </a:t>
            </a:r>
            <a:r>
              <a:rPr lang="en-US" sz="2400" dirty="0" smtClean="0"/>
              <a:t>caches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14" y="263103"/>
            <a:ext cx="1729490" cy="117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12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2487980</TotalTime>
  <Words>960</Words>
  <Application>Microsoft Macintosh PowerPoint</Application>
  <PresentationFormat>On-screen Show (4:3)</PresentationFormat>
  <Paragraphs>117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Twilight</vt:lpstr>
      <vt:lpstr>Cache hierarchy for modern computers</vt:lpstr>
      <vt:lpstr>Just a simple question</vt:lpstr>
      <vt:lpstr>OBJECTIVE</vt:lpstr>
      <vt:lpstr>Cache hierarchy</vt:lpstr>
      <vt:lpstr>Intel’s cache hierarchy</vt:lpstr>
      <vt:lpstr>Split vs. unified  caches</vt:lpstr>
      <vt:lpstr>Cache hierarchy of the 12 co®e AMD Opteron processor</vt:lpstr>
      <vt:lpstr>Shared l3 cache </vt:lpstr>
      <vt:lpstr>shared l3 cache configuration</vt:lpstr>
      <vt:lpstr>PowerPoint Presentation</vt:lpstr>
      <vt:lpstr>Sub-cache &amp;Latency optimization</vt:lpstr>
      <vt:lpstr>PowerPoint Presentation</vt:lpstr>
      <vt:lpstr>Bandwidth(l3-cache)</vt:lpstr>
      <vt:lpstr>PowerPoint Presentation</vt:lpstr>
      <vt:lpstr>coherency</vt:lpstr>
      <vt:lpstr>PowerPoint Presentation</vt:lpstr>
      <vt:lpstr>question</vt:lpstr>
      <vt:lpstr>conclusion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hierarchy for modern computers</dc:title>
  <dc:creator>FOR YOU</dc:creator>
  <cp:lastModifiedBy>FOR YOU</cp:lastModifiedBy>
  <cp:revision>149</cp:revision>
  <dcterms:created xsi:type="dcterms:W3CDTF">2017-09-18T16:29:28Z</dcterms:created>
  <dcterms:modified xsi:type="dcterms:W3CDTF">2017-09-29T02:53:07Z</dcterms:modified>
</cp:coreProperties>
</file>