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  <p:sldMasterId id="2147483976" r:id="rId2"/>
  </p:sldMasterIdLst>
  <p:notesMasterIdLst>
    <p:notesMasterId r:id="rId24"/>
  </p:notesMasterIdLst>
  <p:sldIdLst>
    <p:sldId id="256" r:id="rId3"/>
    <p:sldId id="257" r:id="rId4"/>
    <p:sldId id="269" r:id="rId5"/>
    <p:sldId id="270" r:id="rId6"/>
    <p:sldId id="277" r:id="rId7"/>
    <p:sldId id="258" r:id="rId8"/>
    <p:sldId id="260" r:id="rId9"/>
    <p:sldId id="261" r:id="rId10"/>
    <p:sldId id="264" r:id="rId11"/>
    <p:sldId id="265" r:id="rId12"/>
    <p:sldId id="282" r:id="rId13"/>
    <p:sldId id="267" r:id="rId14"/>
    <p:sldId id="271" r:id="rId15"/>
    <p:sldId id="279" r:id="rId16"/>
    <p:sldId id="278" r:id="rId17"/>
    <p:sldId id="280" r:id="rId18"/>
    <p:sldId id="281" r:id="rId19"/>
    <p:sldId id="276" r:id="rId20"/>
    <p:sldId id="273" r:id="rId21"/>
    <p:sldId id="275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5F395-74D2-4377-95B1-361FA2DE83B1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F71A5-F06C-4025-8590-6095018B2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prune insignificant activations (Stage 4), a</a:t>
            </a:r>
          </a:p>
          <a:p>
            <a:r>
              <a:rPr lang="en-US" altLang="zh-CN" dirty="0"/>
              <a:t>thresholding operation is added to the activation function of each neural network layer. This</a:t>
            </a:r>
          </a:p>
          <a:p>
            <a:r>
              <a:rPr lang="en-US" altLang="zh-CN" dirty="0"/>
              <a:t>function checks each activity value and zeros all activations below the threshold, removing them</a:t>
            </a:r>
          </a:p>
          <a:p>
            <a:r>
              <a:rPr lang="en-US" altLang="zh-CN" dirty="0"/>
              <a:t>from the prediction computation. To study faults in neural network weights (Stage 5), we built a</a:t>
            </a:r>
          </a:p>
          <a:p>
            <a:r>
              <a:rPr lang="en-US" altLang="zh-CN" dirty="0"/>
              <a:t>fault injection framework around </a:t>
            </a:r>
            <a:r>
              <a:rPr lang="en-US" altLang="zh-CN" dirty="0" err="1"/>
              <a:t>Keras</a:t>
            </a:r>
            <a:r>
              <a:rPr lang="en-US" altLang="zh-CN" dirty="0"/>
              <a:t>. Before making predictions, the framework uses a fault</a:t>
            </a:r>
          </a:p>
          <a:p>
            <a:r>
              <a:rPr lang="en-US" altLang="zh-CN" dirty="0"/>
              <a:t>distribution, derived from SPICE simulations for low-voltage SRAMs, to randomly mutate</a:t>
            </a:r>
          </a:p>
          <a:p>
            <a:r>
              <a:rPr lang="en-US" altLang="zh-CN" dirty="0"/>
              <a:t>model weights. If a user wishes to add an unsafe optimization, it needs to be implemented in</a:t>
            </a:r>
          </a:p>
          <a:p>
            <a:r>
              <a:rPr lang="en-US" altLang="zh-CN" dirty="0"/>
              <a:t>the software model.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F71A5-F06C-4025-8590-6095018B2AE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28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341F-9769-4762-8559-842365490D2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807-C515-4A83-8AF5-490E5A21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85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341F-9769-4762-8559-842365490D2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807-C515-4A83-8AF5-490E5A21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2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341F-9769-4762-8559-842365490D2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807-C515-4A83-8AF5-490E5A21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363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114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341F-9769-4762-8559-842365490D2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807-C515-4A83-8AF5-490E5A21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9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341F-9769-4762-8559-842365490D2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807-C515-4A83-8AF5-490E5A21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7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341F-9769-4762-8559-842365490D2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807-C515-4A83-8AF5-490E5A21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77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341F-9769-4762-8559-842365490D2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807-C515-4A83-8AF5-490E5A21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0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341F-9769-4762-8559-842365490D2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807-C515-4A83-8AF5-490E5A21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41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341F-9769-4762-8559-842365490D2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807-C515-4A83-8AF5-490E5A21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7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341F-9769-4762-8559-842365490D2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807-C515-4A83-8AF5-490E5A21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92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341F-9769-4762-8559-842365490D2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807-C515-4A83-8AF5-490E5A21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6006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341F-9769-4762-8559-842365490D2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807-C515-4A83-8AF5-490E5A21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32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341F-9769-4762-8559-842365490D2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807-C515-4A83-8AF5-490E5A21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02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341F-9769-4762-8559-842365490D2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807-C515-4A83-8AF5-490E5A21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7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341F-9769-4762-8559-842365490D2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807-C515-4A83-8AF5-490E5A21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98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341F-9769-4762-8559-842365490D2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807-C515-4A83-8AF5-490E5A21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5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341F-9769-4762-8559-842365490D2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807-C515-4A83-8AF5-490E5A21B6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8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341F-9769-4762-8559-842365490D2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807-C515-4A83-8AF5-490E5A21B6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9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341F-9769-4762-8559-842365490D2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807-C515-4A83-8AF5-490E5A21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341F-9769-4762-8559-842365490D2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807-C515-4A83-8AF5-490E5A21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77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341F-9769-4762-8559-842365490D2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807-C515-4A83-8AF5-490E5A21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26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CC341F-9769-4762-8559-842365490D2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95807-C515-4A83-8AF5-490E5A21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7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C341F-9769-4762-8559-842365490D2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95807-C515-4A83-8AF5-490E5A21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866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supervised-and-unsupervised-machine-learning-algorithms/" TargetMode="External"/><Relationship Id="rId7" Type="http://schemas.openxmlformats.org/officeDocument/2006/relationships/hyperlink" Target="http://tech.ifeng.com/a/20171003/44706297_0.shtml" TargetMode="External"/><Relationship Id="rId2" Type="http://schemas.openxmlformats.org/officeDocument/2006/relationships/hyperlink" Target="https://stanford.edu/~rezab/nips2014workshop/submits/minerva.pdf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slideshare.net/ExtractConf" TargetMode="External"/><Relationship Id="rId5" Type="http://schemas.openxmlformats.org/officeDocument/2006/relationships/hyperlink" Target="http://machinelearning.wustl.edu/mlpapers/paper_files/AISTATS2010_ErhanCBV10.pdf" TargetMode="External"/><Relationship Id="rId4" Type="http://schemas.openxmlformats.org/officeDocument/2006/relationships/hyperlink" Target="http://www.cs.toronto.edu/~hinton/science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4F0C0-952D-458E-A65E-9920592C2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solidFill>
                  <a:schemeClr val="bg1">
                    <a:lumMod val="95000"/>
                  </a:schemeClr>
                </a:solidFill>
              </a:rPr>
              <a:t>Deep Learning </a:t>
            </a:r>
            <a:br>
              <a:rPr lang="en-US" altLang="zh-CN" sz="6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zh-CN" sz="6000" dirty="0">
                <a:solidFill>
                  <a:schemeClr val="bg1">
                    <a:lumMod val="95000"/>
                  </a:schemeClr>
                </a:solidFill>
              </a:rPr>
              <a:t>Computer Architecture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B06C82-5C09-4ACC-B351-BD5819207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95000"/>
                    <a:alpha val="80000"/>
                  </a:schemeClr>
                </a:solidFill>
                <a:latin typeface="+mj-lt"/>
              </a:rPr>
              <a:t>CEG-4136</a:t>
            </a:r>
          </a:p>
          <a:p>
            <a:r>
              <a:rPr lang="en-US" altLang="zh-CN" dirty="0">
                <a:solidFill>
                  <a:schemeClr val="bg1">
                    <a:lumMod val="95000"/>
                    <a:alpha val="80000"/>
                  </a:schemeClr>
                </a:solidFill>
                <a:latin typeface="+mj-lt"/>
              </a:rPr>
              <a:t>Instructor: </a:t>
            </a:r>
            <a:r>
              <a:rPr lang="en-US" altLang="zh-CN" dirty="0" err="1">
                <a:solidFill>
                  <a:schemeClr val="bg1">
                    <a:lumMod val="95000"/>
                    <a:alpha val="80000"/>
                  </a:schemeClr>
                </a:solidFill>
                <a:latin typeface="+mj-lt"/>
              </a:rPr>
              <a:t>Miodrag</a:t>
            </a:r>
            <a:r>
              <a:rPr lang="en-US" altLang="zh-CN" dirty="0">
                <a:solidFill>
                  <a:schemeClr val="bg1">
                    <a:lumMod val="95000"/>
                    <a:alpha val="80000"/>
                  </a:schemeClr>
                </a:solidFill>
                <a:latin typeface="+mj-lt"/>
              </a:rPr>
              <a:t> </a:t>
            </a:r>
            <a:r>
              <a:rPr lang="en-US" altLang="zh-CN" dirty="0" err="1">
                <a:solidFill>
                  <a:schemeClr val="bg1">
                    <a:lumMod val="95000"/>
                    <a:alpha val="80000"/>
                  </a:schemeClr>
                </a:solidFill>
                <a:latin typeface="+mj-lt"/>
              </a:rPr>
              <a:t>Bolic</a:t>
            </a:r>
            <a:endParaRPr lang="en-US" altLang="zh-CN" dirty="0">
              <a:solidFill>
                <a:schemeClr val="bg1">
                  <a:lumMod val="95000"/>
                  <a:alpha val="80000"/>
                </a:schemeClr>
              </a:solidFill>
              <a:latin typeface="+mj-lt"/>
            </a:endParaRPr>
          </a:p>
          <a:p>
            <a:endParaRPr lang="en-US" altLang="zh-CN" dirty="0">
              <a:solidFill>
                <a:schemeClr val="bg1">
                  <a:lumMod val="95000"/>
                  <a:alpha val="80000"/>
                </a:schemeClr>
              </a:solidFill>
              <a:latin typeface="+mj-lt"/>
            </a:endParaRPr>
          </a:p>
          <a:p>
            <a:r>
              <a:rPr lang="en-US" altLang="zh-CN" dirty="0">
                <a:solidFill>
                  <a:schemeClr val="bg1">
                    <a:lumMod val="95000"/>
                    <a:alpha val="80000"/>
                  </a:schemeClr>
                </a:solidFill>
                <a:latin typeface="+mj-lt"/>
              </a:rPr>
              <a:t>By: Shuai Niu</a:t>
            </a:r>
            <a:endParaRPr lang="zh-CN" altLang="en-US" dirty="0">
              <a:solidFill>
                <a:schemeClr val="bg1">
                  <a:lumMod val="95000"/>
                  <a:alpha val="8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2977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42611-3ABD-42AE-BAD4-CA332686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Understand Neural Networks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D22C8-F880-4611-8AA3-202EC609B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Layers are interconnected in a complex way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0F4D86-6B8C-4B76-B4EE-07347F0FB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852" y="2441637"/>
            <a:ext cx="6111487" cy="387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19C97-2A4E-4179-964F-2701A4CF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Understand Neural Networks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7ED4A-8CDD-41F3-98B9-F23464FA9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Q3.Is more hidden layers always good?</a:t>
            </a:r>
          </a:p>
          <a:p>
            <a:pPr marL="0" indent="0">
              <a:buNone/>
            </a:pPr>
            <a:r>
              <a:rPr lang="en-US" altLang="zh-CN" dirty="0"/>
              <a:t>Not necessarily, to determine if the function set(network) is good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                                                     </a:t>
            </a:r>
            <a:r>
              <a:rPr lang="en-US" altLang="zh-CN" dirty="0"/>
              <a:t>The least value of L means the best neural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network.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Details are mathematical.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9BAB54-2AB0-498A-A3F9-3E1369F7C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10" y="3074991"/>
            <a:ext cx="3164098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21265-09B4-4757-BB6E-4C2DEC7E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we do about deep learning as computer engineers?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EA99C-CE67-4CB5-984B-55189D8B7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Q4.What is the bottleneck of deep learning?</a:t>
            </a:r>
          </a:p>
          <a:p>
            <a:pPr marL="0" indent="0">
              <a:buNone/>
            </a:pPr>
            <a:r>
              <a:rPr lang="en-US" altLang="zh-CN" dirty="0"/>
              <a:t>Hardware limits, tooling fragmentation(since different purpose needs different neural networks, and different neural networks needs different platform to train), architecture design</a:t>
            </a:r>
          </a:p>
          <a:p>
            <a:r>
              <a:rPr lang="en-US" altLang="zh-CN" dirty="0"/>
              <a:t>One approach is to build an accelerator (combination of software and hardware) to improve the training speed of deep neural network.</a:t>
            </a:r>
          </a:p>
          <a:p>
            <a:r>
              <a:rPr lang="en-US" altLang="zh-CN" dirty="0"/>
              <a:t>Key concept: </a:t>
            </a:r>
            <a:r>
              <a:rPr lang="en-US" altLang="zh-CN" b="1" dirty="0"/>
              <a:t>Minerva</a:t>
            </a:r>
          </a:p>
          <a:p>
            <a:r>
              <a:rPr lang="en-US" altLang="zh-CN" dirty="0"/>
              <a:t>A three-pronged approach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59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B2F28-0F7C-416C-A64C-EE29786C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Minerva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8B6C3-9F3F-4CCB-B61A-889CAC87F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Three levels design: Software, hardware and circuits.</a:t>
            </a:r>
          </a:p>
          <a:p>
            <a:r>
              <a:rPr lang="en-US" altLang="zh-CN" dirty="0"/>
              <a:t>Minerva addresses this issue (fragmentation) with a layered design that provides language flexibility and execution efficiency simultaneously within one coherent framework.</a:t>
            </a:r>
          </a:p>
          <a:p>
            <a:r>
              <a:rPr lang="en-US" altLang="zh-CN" dirty="0"/>
              <a:t>It can run on laptop, workstation, multi-core server, and even server clusters. Same user codes all the way through.</a:t>
            </a:r>
          </a:p>
        </p:txBody>
      </p:sp>
    </p:spTree>
    <p:extLst>
      <p:ext uri="{BB962C8B-B14F-4D97-AF65-F5344CB8AC3E}">
        <p14:creationId xmlns:p14="http://schemas.microsoft.com/office/powerpoint/2010/main" val="408239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2E9B0-8A88-4BF5-8C7F-83A43E0F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Five-stage design</a:t>
            </a:r>
            <a:endParaRPr lang="zh-CN" altLang="en-US" dirty="0"/>
          </a:p>
        </p:txBody>
      </p:sp>
      <p:pic>
        <p:nvPicPr>
          <p:cNvPr id="5" name="内容占位符 4" descr="图片包含 屏幕截图&#10;&#10;已生成极高可信度的说明">
            <a:extLst>
              <a:ext uri="{FF2B5EF4-FFF2-40B4-BE49-F238E27FC236}">
                <a16:creationId xmlns:a16="http://schemas.microsoft.com/office/drawing/2014/main" id="{89918740-D242-4C8D-84F0-1D72E8A3A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469" y="2180976"/>
            <a:ext cx="7973538" cy="3562847"/>
          </a:xfrm>
        </p:spPr>
      </p:pic>
    </p:spTree>
    <p:extLst>
      <p:ext uri="{BB962C8B-B14F-4D97-AF65-F5344CB8AC3E}">
        <p14:creationId xmlns:p14="http://schemas.microsoft.com/office/powerpoint/2010/main" val="363690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61109-1041-4101-9D3D-EB4D5628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Level: </a:t>
            </a:r>
            <a:r>
              <a:rPr lang="en-US" altLang="zh-CN" dirty="0" err="1"/>
              <a:t>Keras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821CB-1660-4D07-BD1D-E882DD603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software model built on top of the </a:t>
            </a:r>
            <a:r>
              <a:rPr lang="en-US" altLang="zh-CN" dirty="0" err="1"/>
              <a:t>Keras</a:t>
            </a:r>
            <a:r>
              <a:rPr lang="en-US" altLang="zh-CN" dirty="0"/>
              <a:t> machine learning library</a:t>
            </a:r>
          </a:p>
          <a:p>
            <a:r>
              <a:rPr lang="en-US" altLang="zh-CN" dirty="0"/>
              <a:t>GPU-accelerated code enables us to explore the large hyperparameter space during stage 1. (Parameters assigned with values prior to learning process)</a:t>
            </a:r>
          </a:p>
          <a:p>
            <a:r>
              <a:rPr lang="en-US" altLang="zh-CN" dirty="0"/>
              <a:t>There are analytical codes built around </a:t>
            </a:r>
            <a:r>
              <a:rPr lang="en-US" altLang="zh-CN" dirty="0" err="1"/>
              <a:t>Keras</a:t>
            </a:r>
            <a:r>
              <a:rPr lang="en-US" altLang="zh-CN" dirty="0"/>
              <a:t> to test neural network accuracy.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25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E893D-FDFD-4A41-8BEA-3AF151B3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 Level: Aladdin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044CE-8279-42D9-B89D-17CB795B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cycle-accurate, power, performance, and area simulator(PPA)</a:t>
            </a:r>
          </a:p>
          <a:p>
            <a:r>
              <a:rPr lang="en-US" altLang="zh-CN" dirty="0"/>
              <a:t>Automates a large design space exploration of microarchitectural parameters found in stage1 (loop level parallelism, memory bandwidth, clock frequency, etc.)</a:t>
            </a:r>
          </a:p>
          <a:p>
            <a:r>
              <a:rPr lang="en-US" altLang="zh-CN" dirty="0"/>
              <a:t>Extended to support fixed-point data types, operation pruning and SRAM fault detection </a:t>
            </a:r>
          </a:p>
          <a:p>
            <a:r>
              <a:rPr lang="en-US" altLang="zh-CN" dirty="0"/>
              <a:t>Each variable and array in C is tagged to specify its precision.</a:t>
            </a:r>
          </a:p>
          <a:p>
            <a:r>
              <a:rPr lang="en-US" altLang="zh-CN" dirty="0"/>
              <a:t>Nominal SRAM libraries are replaced with low-voltage libraries for power modeling.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12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0B814-283E-4BD7-84F6-91B786A9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Circuit Level: EDA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527FA-554D-43DD-8928-730481EA3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Aladdin requires detailed PPA hardware characterization to be fed into its models to get accurate results. </a:t>
            </a:r>
          </a:p>
          <a:p>
            <a:r>
              <a:rPr lang="en-US" altLang="zh-CN" dirty="0"/>
              <a:t>These characterization libraries are built using </a:t>
            </a:r>
            <a:r>
              <a:rPr lang="en-US" altLang="zh-CN" dirty="0" err="1"/>
              <a:t>PrimePower</a:t>
            </a:r>
            <a:r>
              <a:rPr lang="en-US" altLang="zh-CN" dirty="0"/>
              <a:t> for all </a:t>
            </a:r>
            <a:r>
              <a:rPr lang="en-US" altLang="zh-CN" dirty="0" err="1"/>
              <a:t>datapath</a:t>
            </a:r>
            <a:r>
              <a:rPr lang="en-US" altLang="zh-CN" dirty="0"/>
              <a:t> elements needed to simulate neural network accelerators with commercial standard cell libraries in 40 nm CMOS.</a:t>
            </a:r>
          </a:p>
          <a:p>
            <a:pPr marL="0" indent="0">
              <a:buNone/>
            </a:pPr>
            <a:r>
              <a:rPr lang="en-US" altLang="zh-CN" b="1" dirty="0"/>
              <a:t>Q5.Is Aladdin aware of network accuracy?</a:t>
            </a:r>
          </a:p>
          <a:p>
            <a:r>
              <a:rPr lang="en-US" altLang="zh-CN" dirty="0"/>
              <a:t>Note that Aladdin only models the PPA of the workload, and error at architecture level. (Between simulation and real hardware)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60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C33CC-64C4-471E-8A81-F7F0F8FB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49FAF-3BEE-4AA2-AADD-A68DAB807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Deep learning is still a fast-growing new area to explore. </a:t>
            </a:r>
          </a:p>
          <a:p>
            <a:r>
              <a:rPr lang="en-US" altLang="zh-CN" dirty="0"/>
              <a:t>Computer engineers still have a lot of works to do to optimize deep learning algorithm and its hardware performance.</a:t>
            </a:r>
          </a:p>
          <a:p>
            <a:r>
              <a:rPr lang="en-US" altLang="zh-CN" dirty="0"/>
              <a:t>Programming the training algorithms in parallel and making them compatible with many cores system can greatly increase the training efficiency.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295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755F7-DFDD-43B8-95AA-9244E024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		     Questions?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84CA7-52BA-42C3-96AC-29BA2C51A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38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1776E-3563-4AC0-89A6-34F95595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1ADC2-82BA-4DD3-AD00-CB90275F4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Applications of deep learning</a:t>
            </a:r>
          </a:p>
          <a:p>
            <a:r>
              <a:rPr lang="en-US" altLang="zh-CN" dirty="0"/>
              <a:t>Have a general idea of what deep learning is</a:t>
            </a:r>
          </a:p>
          <a:p>
            <a:r>
              <a:rPr lang="en-US" altLang="zh-CN" dirty="0"/>
              <a:t>Understand the advantage of deep learning</a:t>
            </a:r>
          </a:p>
          <a:p>
            <a:r>
              <a:rPr lang="en-US" altLang="zh-CN" dirty="0"/>
              <a:t>Know the implementations of deep learning on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53950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A2E10AA-416C-4233-9395-66BF95DD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887BDC7-69A3-498D-99FE-12A640F08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hlinkClick r:id="rId2"/>
              </a:rPr>
              <a:t>https://stanford.edu/~rezab/nips2014workshop/submits/minerva.pdf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https://machinelearningmastery.com/supervised-and-unsupervised-machine-learning-algorithms/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http://www.cs.toronto.edu/~hinton/science.pdf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http://machinelearning.wustl.edu/mlpapers/paper_files/AISTATS2010_ErhanCBV10.pdf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https://www.slideshare.net/ExtractConf</a:t>
            </a:r>
            <a:endParaRPr lang="en-US" altLang="zh-CN" dirty="0"/>
          </a:p>
          <a:p>
            <a:r>
              <a:rPr lang="en-US" altLang="zh-CN" dirty="0"/>
              <a:t>https://machinelearningmastery.com/what-is-deep-learning/</a:t>
            </a:r>
          </a:p>
          <a:p>
            <a:r>
              <a:rPr lang="en-US" altLang="zh-CN" dirty="0">
                <a:hlinkClick r:id="rId7"/>
              </a:rPr>
              <a:t>http://tech.ifeng.com/a/20171003/44706297_0.shtml</a:t>
            </a:r>
            <a:r>
              <a:rPr lang="en-US" altLang="zh-CN" dirty="0"/>
              <a:t> (Chinese site)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30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66534D-29EF-409B-8113-DAAD60D7C443}"/>
              </a:ext>
            </a:extLst>
          </p:cNvPr>
          <p:cNvSpPr txBox="1"/>
          <p:nvPr/>
        </p:nvSpPr>
        <p:spPr>
          <a:xfrm>
            <a:off x="1660125" y="2805344"/>
            <a:ext cx="7918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                                 </a:t>
            </a:r>
            <a:r>
              <a:rPr lang="en-US" altLang="zh-CN" sz="7200" dirty="0"/>
              <a:t>Thank you!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04974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://img.mp.itc.cn/upload/20170416/67a4bcbedbee43ba8653e8963b1fabbc_th.jpeg">
            <a:extLst>
              <a:ext uri="{FF2B5EF4-FFF2-40B4-BE49-F238E27FC236}">
                <a16:creationId xmlns:a16="http://schemas.microsoft.com/office/drawing/2014/main" id="{177764B5-C4EE-4AEC-94C8-AEB89C60B5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10" y="1842856"/>
            <a:ext cx="3155722" cy="20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24D4A7C-AFD7-41A5-A2C8-0E1BCF19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33CFE5-6FEC-4788-8F35-DCDE05838386}"/>
              </a:ext>
            </a:extLst>
          </p:cNvPr>
          <p:cNvSpPr txBox="1"/>
          <p:nvPr/>
        </p:nvSpPr>
        <p:spPr>
          <a:xfrm>
            <a:off x="4767308" y="1944210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Auto-coloring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9BA8DB-8807-4DB0-97B2-E4D89A5DE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098" y="1752600"/>
            <a:ext cx="2206148" cy="23532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2F2DD8C-74A2-4667-92D9-B17B630C5390}"/>
              </a:ext>
            </a:extLst>
          </p:cNvPr>
          <p:cNvSpPr txBox="1"/>
          <p:nvPr/>
        </p:nvSpPr>
        <p:spPr>
          <a:xfrm>
            <a:off x="9472474" y="1944210"/>
            <a:ext cx="2024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Predicting human face using extremely low resolution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78D32A-9AFB-4B13-9645-332513C9726E}"/>
              </a:ext>
            </a:extLst>
          </p:cNvPr>
          <p:cNvSpPr txBox="1"/>
          <p:nvPr/>
        </p:nvSpPr>
        <p:spPr>
          <a:xfrm>
            <a:off x="1376039" y="4856085"/>
            <a:ext cx="4119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 analyzing</a:t>
            </a:r>
          </a:p>
          <a:p>
            <a:r>
              <a:rPr lang="en-US" altLang="zh-CN" dirty="0"/>
              <a:t>Text: President Barack Obama completed his tour of Asia, met with leaders, and returned to the US.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511E5C-A246-4E4A-B306-BF99BB2C063F}"/>
              </a:ext>
            </a:extLst>
          </p:cNvPr>
          <p:cNvSpPr txBox="1"/>
          <p:nvPr/>
        </p:nvSpPr>
        <p:spPr>
          <a:xfrm>
            <a:off x="6205491" y="4856084"/>
            <a:ext cx="3462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Analyze the facts:</a:t>
            </a:r>
          </a:p>
          <a:p>
            <a:r>
              <a:rPr lang="en-US" altLang="zh-CN" dirty="0"/>
              <a:t>Obama is the president of the US.</a:t>
            </a:r>
          </a:p>
          <a:p>
            <a:r>
              <a:rPr lang="en-US" altLang="zh-CN" dirty="0"/>
              <a:t>Obama met with leaders.</a:t>
            </a:r>
          </a:p>
          <a:p>
            <a:r>
              <a:rPr lang="en-US" altLang="zh-CN" dirty="0"/>
              <a:t>Asia has leaders.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45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3AB04-A1B1-4C7D-9F41-92B73782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02213-D4C7-4186-8C51-5A75293AA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 Sentiment Analyze</a:t>
            </a:r>
          </a:p>
          <a:p>
            <a:pPr marL="0" indent="0">
              <a:buNone/>
            </a:pPr>
            <a:r>
              <a:rPr lang="en-US" altLang="zh-CN" dirty="0"/>
              <a:t>Text: Just got the new iPhone, what a masterpiece!  </a:t>
            </a:r>
          </a:p>
          <a:p>
            <a:pPr marL="0" indent="0">
              <a:buNone/>
            </a:pPr>
            <a:r>
              <a:rPr lang="en-US" altLang="zh-CN" dirty="0"/>
              <a:t>Analyze: Happy, amazed.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Financial fraud detection, advertising(guess you like…)</a:t>
            </a:r>
          </a:p>
          <a:p>
            <a:pPr marL="0" indent="0">
              <a:buNone/>
            </a:pPr>
            <a:r>
              <a:rPr lang="en-US" altLang="zh-CN" dirty="0"/>
              <a:t>Voice recognition, translation..</a:t>
            </a:r>
          </a:p>
          <a:p>
            <a:pPr marL="0" indent="0">
              <a:buNone/>
            </a:pPr>
            <a:r>
              <a:rPr lang="en-US" altLang="zh-CN" dirty="0"/>
              <a:t>Many more…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50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45F1A-6AFC-469A-BE90-D1656BB7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deep learning?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4ADB6-CDDC-4B86-A654-D2EF3E91B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subfield of machine learning concerned with algorithms inspired by the structure and function of the brain called :</a:t>
            </a:r>
          </a:p>
          <a:p>
            <a:r>
              <a:rPr lang="en-US" altLang="zh-CN" dirty="0"/>
              <a:t>“Artificial Neural Networks” or “Deep Neural Networks”</a:t>
            </a:r>
          </a:p>
          <a:p>
            <a:r>
              <a:rPr lang="en-US" altLang="zh-CN" dirty="0"/>
              <a:t>Capable of learning unsupervised data that is unstructured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1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32DB7-C6F1-4EA7-BD6D-4F892F9C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deep learning?</a:t>
            </a:r>
            <a:endParaRPr lang="zh-CN" altLang="en-US" dirty="0"/>
          </a:p>
        </p:txBody>
      </p:sp>
      <p:pic>
        <p:nvPicPr>
          <p:cNvPr id="1026" name="Picture 2" descr="Why Deep Learning?">
            <a:extLst>
              <a:ext uri="{FF2B5EF4-FFF2-40B4-BE49-F238E27FC236}">
                <a16:creationId xmlns:a16="http://schemas.microsoft.com/office/drawing/2014/main" id="{93BB2FC0-DD32-4E1D-BFB6-7FB5BBF502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10" y="1896122"/>
            <a:ext cx="4550471" cy="329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46E4B5-9E1B-41EA-8F5E-1706F95D341F}"/>
              </a:ext>
            </a:extLst>
          </p:cNvPr>
          <p:cNvSpPr txBox="1"/>
          <p:nvPr/>
        </p:nvSpPr>
        <p:spPr>
          <a:xfrm>
            <a:off x="6622743" y="1896122"/>
            <a:ext cx="43855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Bigger data means better performance</a:t>
            </a:r>
          </a:p>
          <a:p>
            <a:endParaRPr lang="en-US" altLang="zh-CN" sz="2000" dirty="0"/>
          </a:p>
          <a:p>
            <a:r>
              <a:rPr lang="en-US" altLang="zh-CN" sz="2000" dirty="0"/>
              <a:t>Performance continues to increase as data becomes larger</a:t>
            </a:r>
          </a:p>
          <a:p>
            <a:endParaRPr lang="en-US" altLang="zh-CN" sz="2000" dirty="0"/>
          </a:p>
          <a:p>
            <a:r>
              <a:rPr lang="en-US" altLang="zh-CN" sz="2000" dirty="0"/>
              <a:t>Other machine learning algorithms cannot have such performance increase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131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4D1ED-7D7A-483D-8584-B545E085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deep learning?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388B5-A77E-44A8-B48D-205B3D936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Much more accurate than traditional learning models.</a:t>
            </a:r>
          </a:p>
          <a:p>
            <a:r>
              <a:rPr lang="en-US" altLang="zh-CN" dirty="0"/>
              <a:t>An example (In a nutshell):</a:t>
            </a:r>
          </a:p>
          <a:p>
            <a:r>
              <a:rPr lang="en-US" altLang="zh-CN" dirty="0"/>
              <a:t>Traditional way of training a machine to recognize cat and tiger</a:t>
            </a:r>
          </a:p>
          <a:p>
            <a:pPr marL="0" indent="0">
              <a:buNone/>
            </a:pPr>
            <a:r>
              <a:rPr lang="en-US" altLang="zh-CN" dirty="0"/>
              <a:t>Give machine sets of features: eyes, furs, claws, sounds…</a:t>
            </a:r>
            <a:r>
              <a:rPr lang="en-US" altLang="zh-CN" dirty="0" err="1"/>
              <a:t>etc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High error rate, as features(tags) become more, machine sometimes cannot correctly tell whether this picture is a cat or a tiger.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009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CE0F7-0DF5-4A4F-877C-EEF22F9D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deep learning?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EBD46-474F-4D09-9417-EBFC86F43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10" y="1984898"/>
            <a:ext cx="9136770" cy="411480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Deep learning training method</a:t>
            </a:r>
          </a:p>
          <a:p>
            <a:pPr marL="0" indent="0">
              <a:buNone/>
            </a:pPr>
            <a:r>
              <a:rPr lang="en-US" altLang="zh-CN" dirty="0"/>
              <a:t>Give machine millions of pictures with cats . Then give another millions of pictures without cats. </a:t>
            </a:r>
          </a:p>
          <a:p>
            <a:pPr marL="0" indent="0">
              <a:buNone/>
            </a:pPr>
            <a:r>
              <a:rPr lang="en-US" altLang="zh-CN" dirty="0"/>
              <a:t>Use deep learning and its neural networks to let the machine recognize by itself which ones are cats without telling machine the features.</a:t>
            </a:r>
          </a:p>
          <a:p>
            <a:pPr marL="0" indent="0">
              <a:buNone/>
            </a:pPr>
            <a:r>
              <a:rPr lang="en-US" altLang="zh-CN" b="1" dirty="0"/>
              <a:t>Q1. Why</a:t>
            </a:r>
            <a:r>
              <a:rPr lang="zh-CN" altLang="en-US" b="1" dirty="0"/>
              <a:t> </a:t>
            </a:r>
            <a:r>
              <a:rPr lang="en-US" altLang="zh-CN" b="1" dirty="0"/>
              <a:t>is</a:t>
            </a:r>
            <a:r>
              <a:rPr lang="zh-CN" altLang="en-US" b="1" dirty="0"/>
              <a:t> </a:t>
            </a:r>
            <a:r>
              <a:rPr lang="en-US" altLang="zh-CN" b="1" dirty="0"/>
              <a:t>this</a:t>
            </a:r>
            <a:r>
              <a:rPr lang="zh-CN" altLang="en-US" b="1" dirty="0"/>
              <a:t> </a:t>
            </a:r>
            <a:r>
              <a:rPr lang="en-US" altLang="zh-CN" b="1" dirty="0"/>
              <a:t>way</a:t>
            </a:r>
            <a:r>
              <a:rPr lang="zh-CN" altLang="en-US" b="1" dirty="0"/>
              <a:t> </a:t>
            </a:r>
            <a:r>
              <a:rPr lang="en-US" altLang="zh-CN" b="1" dirty="0"/>
              <a:t>better?</a:t>
            </a:r>
          </a:p>
          <a:p>
            <a:pPr marL="0" indent="0">
              <a:buNone/>
            </a:pPr>
            <a:r>
              <a:rPr lang="en-US" altLang="zh-CN" dirty="0"/>
              <a:t>Think about when prof ask you to memorize a definition then write down the exact sentence(you probably get marks off). Or ask you to understand a definition then rephrase it in your own words(higher chance to get full marks).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99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B4975-4814-4606-AD49-75E3C4F5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Understand Neural Networks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F8776-5EA8-4F04-A7E5-A25C8141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Q2.Neural network is not a new concept, why is deep learning neural network different than others?</a:t>
            </a:r>
          </a:p>
          <a:p>
            <a:pPr marL="0" indent="0">
              <a:buNone/>
            </a:pPr>
            <a:r>
              <a:rPr lang="en-US" altLang="zh-CN" dirty="0"/>
              <a:t>A neural network which has many hidden layers</a:t>
            </a:r>
          </a:p>
          <a:p>
            <a:pPr marL="0" indent="0">
              <a:buNone/>
            </a:pPr>
            <a:r>
              <a:rPr lang="en-US" altLang="zh-CN" dirty="0"/>
              <a:t>Traditional neural networks consists of input layer, hidden layers and output layer. </a:t>
            </a:r>
          </a:p>
          <a:p>
            <a:pPr marL="0" indent="0">
              <a:buNone/>
            </a:pPr>
            <a:r>
              <a:rPr lang="en-US" altLang="zh-CN" dirty="0"/>
              <a:t>Deep neural network expands the hidden layers so that less network parameters are needed.</a:t>
            </a:r>
          </a:p>
        </p:txBody>
      </p:sp>
    </p:spTree>
    <p:extLst>
      <p:ext uri="{BB962C8B-B14F-4D97-AF65-F5344CB8AC3E}">
        <p14:creationId xmlns:p14="http://schemas.microsoft.com/office/powerpoint/2010/main" val="131225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TM02900771[[fn=切片]]</Template>
  <TotalTime>895</TotalTime>
  <Words>1104</Words>
  <Application>Microsoft Office PowerPoint</Application>
  <PresentationFormat>宽屏</PresentationFormat>
  <Paragraphs>111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宋体</vt:lpstr>
      <vt:lpstr>幼圆</vt:lpstr>
      <vt:lpstr>Arial</vt:lpstr>
      <vt:lpstr>Calibri</vt:lpstr>
      <vt:lpstr>Calibri Light</vt:lpstr>
      <vt:lpstr>Corbel</vt:lpstr>
      <vt:lpstr>Wingdings 2</vt:lpstr>
      <vt:lpstr>HDOfficeLightV0</vt:lpstr>
      <vt:lpstr>Digital Blue Tunnel 16x9</vt:lpstr>
      <vt:lpstr>Deep Learning  Computer Architecture</vt:lpstr>
      <vt:lpstr>Objectives</vt:lpstr>
      <vt:lpstr>Applications</vt:lpstr>
      <vt:lpstr>Applications</vt:lpstr>
      <vt:lpstr>What is deep learning?</vt:lpstr>
      <vt:lpstr>Why deep learning?</vt:lpstr>
      <vt:lpstr>Why deep learning?</vt:lpstr>
      <vt:lpstr>Why deep learning?</vt:lpstr>
      <vt:lpstr>Understand Neural Networks</vt:lpstr>
      <vt:lpstr>Understand Neural Networks</vt:lpstr>
      <vt:lpstr>Understand Neural Networks</vt:lpstr>
      <vt:lpstr>What can we do about deep learning as computer engineers?</vt:lpstr>
      <vt:lpstr>Introduction to Minerva</vt:lpstr>
      <vt:lpstr>Five-stage design</vt:lpstr>
      <vt:lpstr>Software Level: Keras</vt:lpstr>
      <vt:lpstr>Architecture Level: Aladdin</vt:lpstr>
      <vt:lpstr>Circuit Level: EDA</vt:lpstr>
      <vt:lpstr>Conclusion</vt:lpstr>
      <vt:lpstr>        Questions?</vt:lpstr>
      <vt:lpstr>References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Shuai Niu</dc:creator>
  <cp:lastModifiedBy>Shuai Niu</cp:lastModifiedBy>
  <cp:revision>44</cp:revision>
  <dcterms:created xsi:type="dcterms:W3CDTF">2017-10-06T17:23:53Z</dcterms:created>
  <dcterms:modified xsi:type="dcterms:W3CDTF">2017-10-12T15:54:48Z</dcterms:modified>
</cp:coreProperties>
</file>