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0" r:id="rId4"/>
    <p:sldId id="257" r:id="rId5"/>
    <p:sldId id="261" r:id="rId6"/>
    <p:sldId id="262" r:id="rId7"/>
    <p:sldId id="258" r:id="rId8"/>
    <p:sldId id="259" r:id="rId9"/>
    <p:sldId id="283" r:id="rId10"/>
    <p:sldId id="284" r:id="rId11"/>
    <p:sldId id="260" r:id="rId12"/>
    <p:sldId id="282" r:id="rId13"/>
    <p:sldId id="274" r:id="rId14"/>
    <p:sldId id="272" r:id="rId15"/>
    <p:sldId id="280" r:id="rId16"/>
    <p:sldId id="281" r:id="rId17"/>
    <p:sldId id="266" r:id="rId18"/>
    <p:sldId id="267" r:id="rId19"/>
    <p:sldId id="287" r:id="rId20"/>
    <p:sldId id="288" r:id="rId21"/>
    <p:sldId id="268" r:id="rId22"/>
    <p:sldId id="285" r:id="rId23"/>
    <p:sldId id="286" r:id="rId24"/>
    <p:sldId id="269" r:id="rId25"/>
    <p:sldId id="289" r:id="rId26"/>
    <p:sldId id="27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9111" autoAdjust="0"/>
    <p:restoredTop sz="94660"/>
  </p:normalViewPr>
  <p:slideViewPr>
    <p:cSldViewPr>
      <p:cViewPr varScale="1">
        <p:scale>
          <a:sx n="59" d="100"/>
          <a:sy n="59" d="100"/>
        </p:scale>
        <p:origin x="-78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BDFAED3-9C5E-4FB3-B22A-DA285FFEBF1C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37EDD5D-2DD8-41D2-AE7B-5A5589FA0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AED3-9C5E-4FB3-B22A-DA285FFEBF1C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D5D-2DD8-41D2-AE7B-5A5589FA0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AED3-9C5E-4FB3-B22A-DA285FFEBF1C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D5D-2DD8-41D2-AE7B-5A5589FA0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DFAED3-9C5E-4FB3-B22A-DA285FFEBF1C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37EDD5D-2DD8-41D2-AE7B-5A5589FA04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BDFAED3-9C5E-4FB3-B22A-DA285FFEBF1C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37EDD5D-2DD8-41D2-AE7B-5A5589FA0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AED3-9C5E-4FB3-B22A-DA285FFEBF1C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D5D-2DD8-41D2-AE7B-5A5589FA04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AED3-9C5E-4FB3-B22A-DA285FFEBF1C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D5D-2DD8-41D2-AE7B-5A5589FA04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DFAED3-9C5E-4FB3-B22A-DA285FFEBF1C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37EDD5D-2DD8-41D2-AE7B-5A5589FA04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AED3-9C5E-4FB3-B22A-DA285FFEBF1C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D5D-2DD8-41D2-AE7B-5A5589FA0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DFAED3-9C5E-4FB3-B22A-DA285FFEBF1C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37EDD5D-2DD8-41D2-AE7B-5A5589FA04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DFAED3-9C5E-4FB3-B22A-DA285FFEBF1C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37EDD5D-2DD8-41D2-AE7B-5A5589FA04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BDFAED3-9C5E-4FB3-B22A-DA285FFEBF1C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37EDD5D-2DD8-41D2-AE7B-5A5589FA0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af.edu/2013/fall/cs441/OpenMP-SC08.pdf" TargetMode="External"/><Relationship Id="rId2" Type="http://schemas.openxmlformats.org/officeDocument/2006/relationships/hyperlink" Target="http://www.linuxjournal.com/article/836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.archive.org/web/20140307224104/http:/www.stfc.ac.uk/cse/25052.aspx" TargetMode="External"/><Relationship Id="rId4" Type="http://schemas.openxmlformats.org/officeDocument/2006/relationships/hyperlink" Target="http://www.inf.ed.ac.uk/teaching/courses/pa/Notes/lecture02-types.pdf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4.0 </a:t>
            </a:r>
            <a:r>
              <a:rPr lang="en-US" dirty="0" smtClean="0"/>
              <a:t>Efficiency For </a:t>
            </a:r>
            <a:r>
              <a:rPr lang="en-US" dirty="0" smtClean="0"/>
              <a:t>Heterogeneous Parallel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Jeffrey Douangpaseuth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Name the two levels of parallelism that are exposed by </a:t>
            </a:r>
            <a:r>
              <a:rPr lang="en-US" dirty="0" err="1" smtClean="0"/>
              <a:t>OpenMP</a:t>
            </a:r>
            <a:r>
              <a:rPr lang="en-US" dirty="0" smtClean="0"/>
              <a:t> 4.0’s new directives?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Thread-Level Parallelism</a:t>
            </a:r>
            <a:br>
              <a:rPr lang="en-US" sz="2800" dirty="0" smtClean="0"/>
            </a:br>
            <a:r>
              <a:rPr lang="en-US" sz="2200" dirty="0" smtClean="0"/>
              <a:t>(Task-Level Parallelism)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Data-Level Parallelism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57200"/>
            <a:ext cx="6091238" cy="6115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09600"/>
            <a:ext cx="7267575" cy="523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Mini-Applications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 smtClean="0"/>
              <a:t>TeaLeak</a:t>
            </a:r>
            <a:endParaRPr lang="en-US" sz="2800" dirty="0" smtClean="0"/>
          </a:p>
          <a:p>
            <a:pPr lvl="1"/>
            <a:r>
              <a:rPr lang="en-US" sz="2400" dirty="0" smtClean="0"/>
              <a:t>Implicit heat-conduction algorithm</a:t>
            </a:r>
          </a:p>
          <a:p>
            <a:pPr lvl="1"/>
            <a:r>
              <a:rPr lang="en-US" sz="2400" dirty="0" smtClean="0"/>
              <a:t>Sparse linear algebra</a:t>
            </a:r>
          </a:p>
          <a:p>
            <a:pPr lvl="1"/>
            <a:r>
              <a:rPr lang="en-US" sz="2400" dirty="0" smtClean="0"/>
              <a:t>Memory-bounded</a:t>
            </a:r>
            <a:endParaRPr lang="en-US" sz="2500" dirty="0" smtClean="0"/>
          </a:p>
          <a:p>
            <a:r>
              <a:rPr lang="en-US" sz="2800" dirty="0" err="1" smtClean="0"/>
              <a:t>CloverLeak</a:t>
            </a:r>
            <a:endParaRPr lang="en-US" sz="2800" dirty="0" smtClean="0"/>
          </a:p>
          <a:p>
            <a:pPr lvl="1"/>
            <a:r>
              <a:rPr lang="en-US" sz="2400" dirty="0" smtClean="0"/>
              <a:t>Euler hydrodynamics equations</a:t>
            </a:r>
          </a:p>
          <a:p>
            <a:pPr lvl="1"/>
            <a:r>
              <a:rPr lang="en-US" sz="2400" dirty="0" smtClean="0"/>
              <a:t>Structured grid algebra</a:t>
            </a:r>
          </a:p>
          <a:p>
            <a:pPr lvl="1"/>
            <a:r>
              <a:rPr lang="en-US" sz="2400" dirty="0" smtClean="0"/>
              <a:t>Memory-bounded</a:t>
            </a:r>
          </a:p>
          <a:p>
            <a:r>
              <a:rPr lang="en-US" sz="2800" dirty="0" smtClean="0"/>
              <a:t>Bristol University Docking Engine (BUDE)</a:t>
            </a:r>
          </a:p>
          <a:p>
            <a:pPr lvl="1"/>
            <a:r>
              <a:rPr lang="en-US" sz="2400" dirty="0" smtClean="0"/>
              <a:t>Molecule energy binding benchmark</a:t>
            </a:r>
          </a:p>
          <a:p>
            <a:pPr lvl="1"/>
            <a:r>
              <a:rPr lang="en-US" sz="2400" dirty="0" smtClean="0"/>
              <a:t>Many math calculations</a:t>
            </a:r>
          </a:p>
          <a:p>
            <a:pPr lvl="1"/>
            <a:r>
              <a:rPr lang="en-US" sz="2400" dirty="0" smtClean="0"/>
              <a:t>CPU-bounded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strong and weak scalability in HPC?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strong and weak scalability in HPC?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Strong Scalability</a:t>
            </a:r>
          </a:p>
          <a:p>
            <a:pPr lvl="1"/>
            <a:r>
              <a:rPr lang="en-US" dirty="0" smtClean="0"/>
              <a:t>Computation time for a fixed-size total workload with respect to the number of processors</a:t>
            </a:r>
          </a:p>
          <a:p>
            <a:r>
              <a:rPr lang="en-US" b="1" dirty="0" smtClean="0"/>
              <a:t>Weak Scalability</a:t>
            </a:r>
          </a:p>
          <a:p>
            <a:pPr lvl="1"/>
            <a:r>
              <a:rPr lang="en-US" dirty="0" smtClean="0"/>
              <a:t>Computation time for a fixed-size workload per processor with respect to the number of processors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HPC Test Devices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Cray XC40 supercomputer</a:t>
            </a:r>
          </a:p>
          <a:p>
            <a:r>
              <a:rPr lang="en-US" sz="2800" dirty="0" smtClean="0"/>
              <a:t>Intel Xeon </a:t>
            </a:r>
            <a:r>
              <a:rPr lang="en-US" sz="2800" dirty="0" err="1" smtClean="0"/>
              <a:t>Haswell</a:t>
            </a:r>
            <a:r>
              <a:rPr lang="en-US" sz="2800" dirty="0" smtClean="0"/>
              <a:t> CPU E5-2698 v3</a:t>
            </a:r>
          </a:p>
          <a:p>
            <a:r>
              <a:rPr lang="en-US" sz="2800" dirty="0" smtClean="0"/>
              <a:t>NVIDIA K20X GPU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-76199"/>
            <a:ext cx="4429245" cy="365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0"/>
            <a:ext cx="44218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3645212"/>
            <a:ext cx="3906146" cy="32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you think CPU performance is so bad for these tests?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Heterogeneous Parallel Programming?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you think CPU performance is so bad for these tests?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These tests are much more independently parallelizable which cater more towards GPUs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476625"/>
            <a:ext cx="53721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76200"/>
            <a:ext cx="4648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 b="2083"/>
          <a:stretch>
            <a:fillRect/>
          </a:stretch>
        </p:blipFill>
        <p:spPr bwMode="auto">
          <a:xfrm>
            <a:off x="4648200" y="0"/>
            <a:ext cx="449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some advantages of having multiple test applications?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some advantages of having multiple test applications?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Much easier to recognize and understand irregularities in results</a:t>
            </a:r>
          </a:p>
          <a:p>
            <a:r>
              <a:rPr lang="en-US" sz="2800" dirty="0" smtClean="0"/>
              <a:t>Recognize similarities and/or differences that would otherwise not be apparent using one test</a:t>
            </a:r>
          </a:p>
          <a:p>
            <a:r>
              <a:rPr lang="en-US" sz="2800" dirty="0" smtClean="0"/>
              <a:t>etc</a:t>
            </a:r>
            <a:endParaRPr 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it related to what you learned?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Insight on the current state of some tools used for heterogeneous parallel processing</a:t>
            </a:r>
          </a:p>
          <a:p>
            <a:r>
              <a:rPr lang="en-US" sz="2800" dirty="0" smtClean="0"/>
              <a:t>Understanding pros and cons between parallel programming tools</a:t>
            </a:r>
          </a:p>
          <a:p>
            <a:r>
              <a:rPr lang="en-US" sz="2800" dirty="0" smtClean="0"/>
              <a:t>Optimizations differences between devices</a:t>
            </a:r>
          </a:p>
          <a:p>
            <a:r>
              <a:rPr lang="en-US" sz="2800" dirty="0" smtClean="0"/>
              <a:t>Importance of multiple test cases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[1] M. Martineau, S. McIntosh-Smith and W. </a:t>
            </a:r>
            <a:r>
              <a:rPr lang="en-US" dirty="0" err="1" smtClean="0"/>
              <a:t>Gaudin</a:t>
            </a:r>
            <a:r>
              <a:rPr lang="en-US" dirty="0" smtClean="0"/>
              <a:t>, "Evaluating </a:t>
            </a:r>
            <a:r>
              <a:rPr lang="en-US" dirty="0" err="1" smtClean="0"/>
              <a:t>OpenMP</a:t>
            </a:r>
            <a:r>
              <a:rPr lang="en-US" dirty="0" smtClean="0"/>
              <a:t> 4.0's Effectiveness as a Heterogeneous Parallel Programming Model," 2016 IEEE International Parallel and Distributed Processing Symposium Workshops (IPDPSW), Chicago, IL, 2016, pp. 338-347</a:t>
            </a:r>
          </a:p>
          <a:p>
            <a:r>
              <a:rPr lang="en-US" dirty="0" smtClean="0"/>
              <a:t>[2] A. Shan (2006) Heterogeneous Processing: a Strategy for Augmenting Moore’s Law [Online]</a:t>
            </a:r>
            <a:r>
              <a:rPr lang="en-US" dirty="0" smtClean="0">
                <a:hlinkClick r:id="rId2"/>
              </a:rPr>
              <a:t> www.linuxjournal.com/article/8368</a:t>
            </a:r>
            <a:endParaRPr lang="en-US" dirty="0" smtClean="0"/>
          </a:p>
          <a:p>
            <a:r>
              <a:rPr lang="en-US" dirty="0" smtClean="0"/>
              <a:t>[3] T. Mattson, L. Meadows (2013) A “Hands-on” Introduction to </a:t>
            </a:r>
            <a:r>
              <a:rPr lang="en-US" dirty="0" err="1" smtClean="0"/>
              <a:t>OpenMP</a:t>
            </a:r>
            <a:r>
              <a:rPr lang="en-US" dirty="0" smtClean="0"/>
              <a:t> [Online] </a:t>
            </a:r>
            <a:r>
              <a:rPr lang="en-US" dirty="0" smtClean="0">
                <a:hlinkClick r:id="rId3"/>
              </a:rPr>
              <a:t>https://www.cs.uaf.edu/2013/fall/cs441/OpenMP-SC08.pdf</a:t>
            </a:r>
            <a:endParaRPr lang="en-US" dirty="0" smtClean="0"/>
          </a:p>
          <a:p>
            <a:r>
              <a:rPr lang="en-US" dirty="0" smtClean="0"/>
              <a:t>[4] G. </a:t>
            </a:r>
            <a:r>
              <a:rPr lang="en-US" dirty="0" err="1" smtClean="0"/>
              <a:t>Chrysos</a:t>
            </a:r>
            <a:r>
              <a:rPr lang="en-US" dirty="0" smtClean="0"/>
              <a:t> (2012) Intel Xeon Phi X100 Family Coprocessor – the Architecture [Online] </a:t>
            </a:r>
            <a:r>
              <a:rPr lang="en-US" dirty="0" smtClean="0">
                <a:hlinkClick r:id="rId2"/>
              </a:rPr>
              <a:t>https://software.intel.com/en-us/articles/intel-xeon-phi-coprocessor-codename-knights-corner</a:t>
            </a:r>
          </a:p>
          <a:p>
            <a:r>
              <a:rPr lang="en-US" dirty="0" smtClean="0"/>
              <a:t>[5] The University of Edinburgh (2017) Lect. 2: Types of Parallelism [Online] </a:t>
            </a:r>
            <a:r>
              <a:rPr lang="en-US" dirty="0" smtClean="0">
                <a:hlinkClick r:id="rId4"/>
              </a:rPr>
              <a:t>www.inf.ed.ac.uk/teaching/courses/pa/Notes/lecture02-types.pdf</a:t>
            </a:r>
            <a:endParaRPr lang="en-US" dirty="0" smtClean="0"/>
          </a:p>
          <a:p>
            <a:r>
              <a:rPr lang="en-US" dirty="0" smtClean="0"/>
              <a:t>[6] I.J. Bush, W. Smith (2014) CSE – The Weak Scaling of DL_POLY 3 [Online] </a:t>
            </a:r>
            <a:r>
              <a:rPr lang="en-US" dirty="0" smtClean="0">
                <a:hlinkClick r:id="rId5"/>
              </a:rPr>
              <a:t>https://web.archive.org/web/20140307224104/http://www.stfc.ac.uk/cse/25052.aspx</a:t>
            </a:r>
            <a:endParaRPr 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Period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www.ctvnews.ca/polopoly_fs/1.1441495.1378396011!/httpImage/image.jpg_gen/derivatives/landscape_960/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90133" y="0"/>
            <a:ext cx="1219199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Heterogeneous Parallel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Cooperative computing using various types of processors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OpenMP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API for multiprocessing programming</a:t>
            </a:r>
          </a:p>
          <a:p>
            <a:r>
              <a:rPr lang="en-US" dirty="0" smtClean="0"/>
              <a:t>Compiler </a:t>
            </a:r>
            <a:r>
              <a:rPr lang="en-US" dirty="0" smtClean="0"/>
              <a:t>directives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505200"/>
            <a:ext cx="55245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in </a:t>
            </a:r>
            <a:r>
              <a:rPr lang="en-US" dirty="0" err="1" smtClean="0"/>
              <a:t>OpenMP</a:t>
            </a:r>
            <a:r>
              <a:rPr lang="en-US" dirty="0" smtClean="0"/>
              <a:t> 4.0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Offloading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Computation delegation</a:t>
            </a:r>
          </a:p>
          <a:p>
            <a:r>
              <a:rPr lang="en-US" sz="2800" b="1" dirty="0" smtClean="0"/>
              <a:t>target</a:t>
            </a:r>
            <a:r>
              <a:rPr lang="en-US" sz="2800" dirty="0" smtClean="0"/>
              <a:t> directive</a:t>
            </a:r>
            <a:endParaRPr lang="en-US" sz="2800" b="1" dirty="0" smtClean="0"/>
          </a:p>
          <a:p>
            <a:r>
              <a:rPr lang="en-US" sz="2800" dirty="0" smtClean="0"/>
              <a:t>Two target devices:</a:t>
            </a:r>
          </a:p>
          <a:p>
            <a:pPr lvl="1"/>
            <a:r>
              <a:rPr lang="en-US" sz="2800" dirty="0" smtClean="0"/>
              <a:t>Graphical Processing Unit (GPU)</a:t>
            </a:r>
          </a:p>
          <a:p>
            <a:pPr lvl="1"/>
            <a:r>
              <a:rPr lang="en-US" sz="2800" dirty="0" smtClean="0"/>
              <a:t>Knights Corner (KNC)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Data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Logical separation of target and host memories</a:t>
            </a:r>
          </a:p>
          <a:p>
            <a:r>
              <a:rPr lang="en-US" b="1" dirty="0" smtClean="0"/>
              <a:t>target map(direction: variable[</a:t>
            </a:r>
            <a:r>
              <a:rPr lang="en-US" b="1" dirty="0" err="1" smtClean="0"/>
              <a:t>begin:end</a:t>
            </a:r>
            <a:r>
              <a:rPr lang="en-US" b="1" dirty="0" smtClean="0"/>
              <a:t>]</a:t>
            </a:r>
          </a:p>
          <a:p>
            <a:r>
              <a:rPr lang="en-US" b="1" dirty="0" smtClean="0"/>
              <a:t>target data map</a:t>
            </a:r>
          </a:p>
          <a:p>
            <a:r>
              <a:rPr lang="en-US" b="1" dirty="0" smtClean="0"/>
              <a:t>target update to / from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Levels of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Thread teams and task distribution</a:t>
            </a:r>
          </a:p>
          <a:p>
            <a:pPr lvl="1"/>
            <a:r>
              <a:rPr lang="en-US" sz="2500" b="1" dirty="0" smtClean="0"/>
              <a:t>teams</a:t>
            </a:r>
            <a:r>
              <a:rPr lang="en-US" sz="2500" dirty="0" smtClean="0"/>
              <a:t> and </a:t>
            </a:r>
            <a:r>
              <a:rPr lang="en-US" sz="2500" b="1" dirty="0" smtClean="0"/>
              <a:t>distribute </a:t>
            </a:r>
            <a:r>
              <a:rPr lang="en-US" sz="2500" dirty="0" smtClean="0"/>
              <a:t>directives</a:t>
            </a:r>
          </a:p>
          <a:p>
            <a:r>
              <a:rPr lang="en-US" sz="2800" dirty="0" smtClean="0"/>
              <a:t>SIMD instruction support</a:t>
            </a:r>
          </a:p>
          <a:p>
            <a:pPr lvl="1"/>
            <a:r>
              <a:rPr lang="en-US" sz="2500" b="1" dirty="0" err="1" smtClean="0"/>
              <a:t>simd</a:t>
            </a:r>
            <a:r>
              <a:rPr lang="en-US" sz="2500" dirty="0" smtClean="0"/>
              <a:t> directive</a:t>
            </a:r>
            <a:endParaRPr lang="en-US" sz="2500" b="1" dirty="0" smtClean="0"/>
          </a:p>
          <a:p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the two levels of parallelism that are exposed by </a:t>
            </a:r>
            <a:r>
              <a:rPr lang="en-US" dirty="0" err="1" smtClean="0"/>
              <a:t>OpenMP</a:t>
            </a:r>
            <a:r>
              <a:rPr lang="en-US" dirty="0" smtClean="0"/>
              <a:t> 4.0’s new directives?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840</TotalTime>
  <Words>531</Words>
  <Application>Microsoft Office PowerPoint</Application>
  <PresentationFormat>On-screen Show (4:3)</PresentationFormat>
  <Paragraphs>74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Oriel</vt:lpstr>
      <vt:lpstr>OpenMP 4.0 Efficiency For Heterogeneous Parallel Programming</vt:lpstr>
      <vt:lpstr>What is Heterogeneous Parallel Programming?</vt:lpstr>
      <vt:lpstr>What is Heterogeneous Parallel Programming?</vt:lpstr>
      <vt:lpstr>What is OpenMP?</vt:lpstr>
      <vt:lpstr>New Features in OpenMP 4.0</vt:lpstr>
      <vt:lpstr>Device Offloading</vt:lpstr>
      <vt:lpstr>Device Data Environment</vt:lpstr>
      <vt:lpstr>Multiple Levels of Parallelism</vt:lpstr>
      <vt:lpstr>Name the two levels of parallelism that are exposed by OpenMP 4.0’s new directives?</vt:lpstr>
      <vt:lpstr>Name the two levels of parallelism that are exposed by OpenMP 4.0’s new directives?</vt:lpstr>
      <vt:lpstr>Slide 11</vt:lpstr>
      <vt:lpstr>Slide 12</vt:lpstr>
      <vt:lpstr>Performance Tests </vt:lpstr>
      <vt:lpstr>Test Mini-Applications</vt:lpstr>
      <vt:lpstr>What is strong and weak scalability in HPC?</vt:lpstr>
      <vt:lpstr>What is strong and weak scalability in HPC?</vt:lpstr>
      <vt:lpstr>HPC Test Devices</vt:lpstr>
      <vt:lpstr>Slide 18</vt:lpstr>
      <vt:lpstr>Why do you think CPU performance is so bad for these tests?</vt:lpstr>
      <vt:lpstr>Why do you think CPU performance is so bad for these tests?</vt:lpstr>
      <vt:lpstr>Slide 21</vt:lpstr>
      <vt:lpstr>What are some advantages of having multiple test applications?</vt:lpstr>
      <vt:lpstr>What are some advantages of having multiple test applications?</vt:lpstr>
      <vt:lpstr>How is it related to what you learned?</vt:lpstr>
      <vt:lpstr>References</vt:lpstr>
      <vt:lpstr>Question Period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 4.0</dc:title>
  <dc:creator>Jeffrey Douangpaseuth</dc:creator>
  <cp:lastModifiedBy>Jeffrey Douangpaseuth</cp:lastModifiedBy>
  <cp:revision>66</cp:revision>
  <dcterms:created xsi:type="dcterms:W3CDTF">2017-10-03T17:00:54Z</dcterms:created>
  <dcterms:modified xsi:type="dcterms:W3CDTF">2017-10-04T17:01:36Z</dcterms:modified>
</cp:coreProperties>
</file>