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notesMasterIdLst>
    <p:notesMasterId r:id="rId17"/>
  </p:notesMasterIdLst>
  <p:sldIdLst>
    <p:sldId id="256" r:id="rId2"/>
    <p:sldId id="269" r:id="rId3"/>
    <p:sldId id="257" r:id="rId4"/>
    <p:sldId id="258" r:id="rId5"/>
    <p:sldId id="259" r:id="rId6"/>
    <p:sldId id="260" r:id="rId7"/>
    <p:sldId id="27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636"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17B8C77-437F-4AEA-A34C-EF2E4347FF78}" type="datetimeFigureOut">
              <a:rPr lang="en-CA"/>
              <a:pPr>
                <a:defRPr/>
              </a:pPr>
              <a:t>29/09/2017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9A2F6105-6202-46C3-83F2-C8205874B10F}" type="slidenum">
              <a:rPr lang="en-CA"/>
              <a:pPr>
                <a:defRPr/>
              </a:pPr>
              <a:t>‹#›</a:t>
            </a:fld>
            <a:endParaRPr lang="en-CA"/>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CA" smtClean="0"/>
              <a:t>OpenMP: shared memory, MPI for distributed memory.</a:t>
            </a:r>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B1F5C3-B982-4386-90B6-4A46EFF8E909}" type="slidenum">
              <a:rPr lang="en-CA">
                <a:cs typeface="Arial" charset="0"/>
              </a:rPr>
              <a:pPr fontAlgn="base">
                <a:spcBef>
                  <a:spcPct val="0"/>
                </a:spcBef>
                <a:spcAft>
                  <a:spcPct val="0"/>
                </a:spcAft>
              </a:pPr>
              <a:t>4</a:t>
            </a:fld>
            <a:endParaRPr lang="en-CA">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Pthread</a:t>
            </a:r>
          </a:p>
          <a:p>
            <a:pPr>
              <a:spcBef>
                <a:spcPct val="0"/>
              </a:spcBef>
            </a:pPr>
            <a:r>
              <a:rPr lang="en-US" smtClean="0"/>
              <a:t>the dynamically allocated heap memory, and obviously the global variables, is shared by the threads. This can cause programming difficulties. Often, one needs a variable that is global to the routines called within a thread but that is not shared between threads. A set of Pthreads functions is used to manipulate thread local storage to address these requirements</a:t>
            </a:r>
          </a:p>
          <a:p>
            <a:pPr>
              <a:spcBef>
                <a:spcPct val="0"/>
              </a:spcBef>
            </a:pPr>
            <a:r>
              <a:rPr lang="en-US" smtClean="0"/>
              <a:t>In general, Pthreads is not recommended as a generalpurpose parallel program development technology. While it has its place in specialized situations, and in the hands of expert programmers, the unstructured nature of Pthreads constructs makes difficult the development of correct and maintainable programs. In addition, recall that the number of threads is not related to the number of processors available. These characteristics make Pthreads programs not easily scalable to a large number of processors</a:t>
            </a:r>
          </a:p>
          <a:p>
            <a:pPr>
              <a:spcBef>
                <a:spcPct val="0"/>
              </a:spcBef>
            </a:pPr>
            <a:endParaRPr lang="en-US" smtClean="0"/>
          </a:p>
          <a:p>
            <a:pPr>
              <a:spcBef>
                <a:spcPct val="0"/>
              </a:spcBef>
            </a:pPr>
            <a:r>
              <a:rPr lang="en-US" smtClean="0"/>
              <a:t>OpenMP</a:t>
            </a:r>
          </a:p>
          <a:p>
            <a:pPr>
              <a:spcBef>
                <a:spcPct val="0"/>
              </a:spcBef>
            </a:pPr>
            <a:r>
              <a:rPr lang="en-US" smtClean="0"/>
              <a:t>In May 2008 the OpenMP 3.0 version was released [26]. The major change in this version was the support for explicit tasks. Explicit tasks ease the parallelization of applications where units of work are generated dynamically, as in recursive structures or in while loops. This new characteristic is very powerful. By supporting while loops and other iterative control structures, it is possible to handle graph algorithms and dynamic data structures, for instance.</a:t>
            </a:r>
          </a:p>
          <a:p>
            <a:pPr>
              <a:spcBef>
                <a:spcPct val="0"/>
              </a:spcBef>
            </a:pPr>
            <a:r>
              <a:rPr lang="en-US" smtClean="0"/>
              <a:t>OpenMP is implemented as a combination of a set of compiler directives, pragmas, and a runtime providing both management of the thread pool and a set of library routines.</a:t>
            </a:r>
          </a:p>
          <a:p>
            <a:pPr>
              <a:spcBef>
                <a:spcPct val="0"/>
              </a:spcBef>
            </a:pPr>
            <a:endParaRPr lang="en-CA" smtClean="0"/>
          </a:p>
          <a:p>
            <a:pPr>
              <a:spcBef>
                <a:spcPct val="0"/>
              </a:spcBef>
            </a:pPr>
            <a:r>
              <a:rPr lang="en-CA" smtClean="0"/>
              <a:t>Message passing interface</a:t>
            </a:r>
          </a:p>
          <a:p>
            <a:pPr>
              <a:spcBef>
                <a:spcPct val="0"/>
              </a:spcBef>
            </a:pPr>
            <a:endParaRPr lang="en-CA"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EE52678-1991-4153-A23C-F4269E24954F}" type="slidenum">
              <a:rPr lang="en-CA">
                <a:cs typeface="Arial" charset="0"/>
              </a:rPr>
              <a:pPr fontAlgn="base">
                <a:spcBef>
                  <a:spcPct val="0"/>
                </a:spcBef>
                <a:spcAft>
                  <a:spcPct val="0"/>
                </a:spcAft>
              </a:pPr>
              <a:t>5</a:t>
            </a:fld>
            <a:endParaRPr lang="en-CA">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CA" smtClean="0"/>
              <a:t>Enumerates them.</a:t>
            </a:r>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F60BD74-7F35-4DCC-AF7D-A8FF91AE0EB0}" type="slidenum">
              <a:rPr lang="en-CA">
                <a:cs typeface="Arial" charset="0"/>
              </a:rPr>
              <a:pPr fontAlgn="base">
                <a:spcBef>
                  <a:spcPct val="0"/>
                </a:spcBef>
                <a:spcAft>
                  <a:spcPct val="0"/>
                </a:spcAft>
              </a:pPr>
              <a:t>10</a:t>
            </a:fld>
            <a:endParaRPr lang="en-CA">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fld id="{CF364CF1-ABA5-40F3-83C2-333755136A34}" type="datetimeFigureOut">
              <a:rPr lang="en-CA"/>
              <a:pPr>
                <a:defRPr/>
              </a:pPr>
              <a:t>29/09/2017</a:t>
            </a:fld>
            <a:endParaRPr lang="en-CA"/>
          </a:p>
        </p:txBody>
      </p:sp>
      <p:sp>
        <p:nvSpPr>
          <p:cNvPr id="8" name="Footer Placeholder 4"/>
          <p:cNvSpPr>
            <a:spLocks noGrp="1"/>
          </p:cNvSpPr>
          <p:nvPr>
            <p:ph type="ftr" sz="quarter" idx="11"/>
          </p:nvPr>
        </p:nvSpPr>
        <p:spPr/>
        <p:txBody>
          <a:bodyPr/>
          <a:lstStyle>
            <a:lvl1pPr>
              <a:defRPr/>
            </a:lvl1pPr>
          </a:lstStyle>
          <a:p>
            <a:pPr>
              <a:defRPr/>
            </a:pPr>
            <a:endParaRPr lang="en-CA"/>
          </a:p>
        </p:txBody>
      </p:sp>
      <p:sp>
        <p:nvSpPr>
          <p:cNvPr id="9" name="Slide Number Placeholder 5"/>
          <p:cNvSpPr>
            <a:spLocks noGrp="1"/>
          </p:cNvSpPr>
          <p:nvPr>
            <p:ph type="sldNum" sz="quarter" idx="12"/>
          </p:nvPr>
        </p:nvSpPr>
        <p:spPr/>
        <p:txBody>
          <a:bodyPr/>
          <a:lstStyle>
            <a:lvl1pPr>
              <a:defRPr/>
            </a:lvl1pPr>
          </a:lstStyle>
          <a:p>
            <a:pPr>
              <a:defRPr/>
            </a:pPr>
            <a:fld id="{DA115E9D-178F-4C14-BD31-099E67199423}" type="slidenum">
              <a:rPr lang="en-CA"/>
              <a:pPr>
                <a:defRPr/>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FD0995D-AF72-43DA-B488-B8E39C62A946}" type="datetimeFigureOut">
              <a:rPr lang="en-CA"/>
              <a:pPr>
                <a:defRPr/>
              </a:pPr>
              <a:t>29/09/2017</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8930FB0E-5E30-4633-986A-B5C39C74FCB8}" type="slidenum">
              <a:rPr lang="en-CA"/>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D795928E-6E06-42CE-9410-408F23A6FFC3}" type="datetimeFigureOut">
              <a:rPr lang="en-CA"/>
              <a:pPr>
                <a:defRPr/>
              </a:pPr>
              <a:t>29/09/2017</a:t>
            </a:fld>
            <a:endParaRPr lang="en-CA"/>
          </a:p>
        </p:txBody>
      </p:sp>
      <p:sp>
        <p:nvSpPr>
          <p:cNvPr id="7" name="Footer Placeholder 4"/>
          <p:cNvSpPr>
            <a:spLocks noGrp="1"/>
          </p:cNvSpPr>
          <p:nvPr>
            <p:ph type="ftr" sz="quarter" idx="11"/>
          </p:nvPr>
        </p:nvSpPr>
        <p:spPr/>
        <p:txBody>
          <a:bodyPr/>
          <a:lstStyle>
            <a:lvl1pPr>
              <a:defRPr/>
            </a:lvl1pPr>
          </a:lstStyle>
          <a:p>
            <a:pPr>
              <a:defRPr/>
            </a:pPr>
            <a:endParaRPr lang="en-CA"/>
          </a:p>
        </p:txBody>
      </p:sp>
      <p:sp>
        <p:nvSpPr>
          <p:cNvPr id="8" name="Slide Number Placeholder 5"/>
          <p:cNvSpPr>
            <a:spLocks noGrp="1"/>
          </p:cNvSpPr>
          <p:nvPr>
            <p:ph type="sldNum" sz="quarter" idx="12"/>
          </p:nvPr>
        </p:nvSpPr>
        <p:spPr/>
        <p:txBody>
          <a:bodyPr/>
          <a:lstStyle>
            <a:lvl1pPr>
              <a:defRPr/>
            </a:lvl1pPr>
          </a:lstStyle>
          <a:p>
            <a:pPr>
              <a:defRPr/>
            </a:pPr>
            <a:fld id="{19409B4F-8062-4FD5-97E1-13D3D6F1DFF4}" type="slidenum">
              <a:rPr lang="en-CA"/>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2577ACF-6824-4145-AA1A-424D440251D3}" type="datetimeFigureOut">
              <a:rPr lang="en-CA"/>
              <a:pPr>
                <a:defRPr/>
              </a:pPr>
              <a:t>29/09/2017</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4FCBFD08-4FB8-4812-A8D6-E755221669BE}" type="slidenum">
              <a:rPr lang="en-CA"/>
              <a:pPr>
                <a:defRPr/>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0"/>
          </p:nvPr>
        </p:nvSpPr>
        <p:spPr/>
        <p:txBody>
          <a:bodyPr/>
          <a:lstStyle>
            <a:lvl1pPr>
              <a:defRPr/>
            </a:lvl1pPr>
          </a:lstStyle>
          <a:p>
            <a:pPr>
              <a:defRPr/>
            </a:pPr>
            <a:fld id="{550422CF-29F1-4FE9-B2C2-FB2B894BF223}" type="datetimeFigureOut">
              <a:rPr lang="en-CA"/>
              <a:pPr>
                <a:defRPr/>
              </a:pPr>
              <a:t>29/09/2017</a:t>
            </a:fld>
            <a:endParaRPr lang="en-CA"/>
          </a:p>
        </p:txBody>
      </p:sp>
      <p:sp>
        <p:nvSpPr>
          <p:cNvPr id="8" name="Footer Placeholder 4"/>
          <p:cNvSpPr>
            <a:spLocks noGrp="1"/>
          </p:cNvSpPr>
          <p:nvPr>
            <p:ph type="ftr" sz="quarter" idx="11"/>
          </p:nvPr>
        </p:nvSpPr>
        <p:spPr/>
        <p:txBody>
          <a:bodyPr/>
          <a:lstStyle>
            <a:lvl1pPr>
              <a:defRPr/>
            </a:lvl1pPr>
          </a:lstStyle>
          <a:p>
            <a:pPr>
              <a:defRPr/>
            </a:pPr>
            <a:endParaRPr lang="en-CA"/>
          </a:p>
        </p:txBody>
      </p:sp>
      <p:sp>
        <p:nvSpPr>
          <p:cNvPr id="9" name="Slide Number Placeholder 5"/>
          <p:cNvSpPr>
            <a:spLocks noGrp="1"/>
          </p:cNvSpPr>
          <p:nvPr>
            <p:ph type="sldNum" sz="quarter" idx="12"/>
          </p:nvPr>
        </p:nvSpPr>
        <p:spPr/>
        <p:txBody>
          <a:bodyPr/>
          <a:lstStyle>
            <a:lvl1pPr>
              <a:defRPr/>
            </a:lvl1pPr>
          </a:lstStyle>
          <a:p>
            <a:pPr>
              <a:defRPr/>
            </a:pPr>
            <a:fld id="{0637E8B7-326C-494B-9CF6-3A36C26D2C4B}" type="slidenum">
              <a:rPr lang="en-CA"/>
              <a:pPr>
                <a:defRPr/>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009D609F-8ED4-4712-94E0-58B05F00D2ED}" type="datetimeFigureOut">
              <a:rPr lang="en-CA"/>
              <a:pPr>
                <a:defRPr/>
              </a:pPr>
              <a:t>29/09/2017</a:t>
            </a:fld>
            <a:endParaRPr lang="en-CA"/>
          </a:p>
        </p:txBody>
      </p:sp>
      <p:sp>
        <p:nvSpPr>
          <p:cNvPr id="6" name="Footer Placeholder 4"/>
          <p:cNvSpPr>
            <a:spLocks noGrp="1"/>
          </p:cNvSpPr>
          <p:nvPr>
            <p:ph type="ftr" sz="quarter" idx="11"/>
          </p:nvPr>
        </p:nvSpPr>
        <p:spPr/>
        <p:txBody>
          <a:bodyPr/>
          <a:lstStyle>
            <a:lvl1pPr>
              <a:defRPr/>
            </a:lvl1pPr>
          </a:lstStyle>
          <a:p>
            <a:pPr>
              <a:defRPr/>
            </a:pPr>
            <a:endParaRPr lang="en-CA"/>
          </a:p>
        </p:txBody>
      </p:sp>
      <p:sp>
        <p:nvSpPr>
          <p:cNvPr id="7" name="Slide Number Placeholder 5"/>
          <p:cNvSpPr>
            <a:spLocks noGrp="1"/>
          </p:cNvSpPr>
          <p:nvPr>
            <p:ph type="sldNum" sz="quarter" idx="12"/>
          </p:nvPr>
        </p:nvSpPr>
        <p:spPr/>
        <p:txBody>
          <a:bodyPr/>
          <a:lstStyle>
            <a:lvl1pPr>
              <a:defRPr/>
            </a:lvl1pPr>
          </a:lstStyle>
          <a:p>
            <a:pPr>
              <a:defRPr/>
            </a:pPr>
            <a:fld id="{F9AEE814-3A58-4130-9876-A25A3A9471FA}" type="slidenum">
              <a:rPr lang="en-CA"/>
              <a:pPr>
                <a:defRPr/>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CF1E4816-D178-4436-BD74-BF0CA25414A3}" type="datetimeFigureOut">
              <a:rPr lang="en-CA"/>
              <a:pPr>
                <a:defRPr/>
              </a:pPr>
              <a:t>29/09/2017</a:t>
            </a:fld>
            <a:endParaRPr lang="en-CA"/>
          </a:p>
        </p:txBody>
      </p:sp>
      <p:sp>
        <p:nvSpPr>
          <p:cNvPr id="8" name="Footer Placeholder 4"/>
          <p:cNvSpPr>
            <a:spLocks noGrp="1"/>
          </p:cNvSpPr>
          <p:nvPr>
            <p:ph type="ftr" sz="quarter" idx="11"/>
          </p:nvPr>
        </p:nvSpPr>
        <p:spPr/>
        <p:txBody>
          <a:bodyPr/>
          <a:lstStyle>
            <a:lvl1pPr>
              <a:defRPr/>
            </a:lvl1pPr>
          </a:lstStyle>
          <a:p>
            <a:pPr>
              <a:defRPr/>
            </a:pPr>
            <a:endParaRPr lang="en-CA"/>
          </a:p>
        </p:txBody>
      </p:sp>
      <p:sp>
        <p:nvSpPr>
          <p:cNvPr id="9" name="Slide Number Placeholder 5"/>
          <p:cNvSpPr>
            <a:spLocks noGrp="1"/>
          </p:cNvSpPr>
          <p:nvPr>
            <p:ph type="sldNum" sz="quarter" idx="12"/>
          </p:nvPr>
        </p:nvSpPr>
        <p:spPr/>
        <p:txBody>
          <a:bodyPr/>
          <a:lstStyle>
            <a:lvl1pPr>
              <a:defRPr/>
            </a:lvl1pPr>
          </a:lstStyle>
          <a:p>
            <a:pPr>
              <a:defRPr/>
            </a:pPr>
            <a:fld id="{662E9050-9377-46C7-B340-7F911C61D162}" type="slidenum">
              <a:rPr lang="en-CA"/>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AD523C57-E093-470F-AEF5-74A6244D54AA}" type="datetimeFigureOut">
              <a:rPr lang="en-CA"/>
              <a:pPr>
                <a:defRPr/>
              </a:pPr>
              <a:t>29/09/2017</a:t>
            </a:fld>
            <a:endParaRPr lang="en-CA"/>
          </a:p>
        </p:txBody>
      </p:sp>
      <p:sp>
        <p:nvSpPr>
          <p:cNvPr id="4" name="Footer Placeholder 4"/>
          <p:cNvSpPr>
            <a:spLocks noGrp="1"/>
          </p:cNvSpPr>
          <p:nvPr>
            <p:ph type="ftr" sz="quarter" idx="11"/>
          </p:nvPr>
        </p:nvSpPr>
        <p:spPr/>
        <p:txBody>
          <a:bodyPr/>
          <a:lstStyle>
            <a:lvl1pPr>
              <a:defRPr/>
            </a:lvl1pPr>
          </a:lstStyle>
          <a:p>
            <a:pPr>
              <a:defRPr/>
            </a:pPr>
            <a:endParaRPr lang="en-CA"/>
          </a:p>
        </p:txBody>
      </p:sp>
      <p:sp>
        <p:nvSpPr>
          <p:cNvPr id="5" name="Slide Number Placeholder 5"/>
          <p:cNvSpPr>
            <a:spLocks noGrp="1"/>
          </p:cNvSpPr>
          <p:nvPr>
            <p:ph type="sldNum" sz="quarter" idx="12"/>
          </p:nvPr>
        </p:nvSpPr>
        <p:spPr/>
        <p:txBody>
          <a:bodyPr/>
          <a:lstStyle>
            <a:lvl1pPr>
              <a:defRPr/>
            </a:lvl1pPr>
          </a:lstStyle>
          <a:p>
            <a:pPr>
              <a:defRPr/>
            </a:pPr>
            <a:fld id="{98804EAB-BBB2-4607-9AF0-2F5C3C2A09D5}" type="slidenum">
              <a:rPr lang="en-CA"/>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510FF120-BC00-4B3C-B877-6584376089BA}" type="datetimeFigureOut">
              <a:rPr lang="en-CA"/>
              <a:pPr>
                <a:defRPr/>
              </a:pPr>
              <a:t>29/09/2017</a:t>
            </a:fld>
            <a:endParaRPr lang="en-CA"/>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en-CA"/>
          </a:p>
        </p:txBody>
      </p:sp>
      <p:sp>
        <p:nvSpPr>
          <p:cNvPr id="6" name="Slide Number Placeholder 8"/>
          <p:cNvSpPr>
            <a:spLocks noGrp="1"/>
          </p:cNvSpPr>
          <p:nvPr>
            <p:ph type="sldNum" sz="quarter" idx="12"/>
          </p:nvPr>
        </p:nvSpPr>
        <p:spPr/>
        <p:txBody>
          <a:bodyPr/>
          <a:lstStyle>
            <a:lvl1pPr>
              <a:defRPr/>
            </a:lvl1pPr>
          </a:lstStyle>
          <a:p>
            <a:pPr>
              <a:defRPr/>
            </a:pPr>
            <a:fld id="{A50F5DE4-2C5D-4685-A561-92BA8B9BDFD4}" type="slidenum">
              <a:rPr lang="en-CA"/>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a:xfrm>
            <a:off x="465138" y="6459538"/>
            <a:ext cx="2619375" cy="365125"/>
          </a:xfrm>
        </p:spPr>
        <p:txBody>
          <a:bodyPr/>
          <a:lstStyle>
            <a:lvl1pPr algn="l">
              <a:defRPr smtClean="0"/>
            </a:lvl1pPr>
          </a:lstStyle>
          <a:p>
            <a:pPr>
              <a:defRPr/>
            </a:pPr>
            <a:fld id="{871C1F0C-0F0D-4FB6-BA05-5F23E6A76BD7}" type="datetimeFigureOut">
              <a:rPr lang="en-CA"/>
              <a:pPr>
                <a:defRPr/>
              </a:pPr>
              <a:t>29/09/2017</a:t>
            </a:fld>
            <a:endParaRPr lang="en-CA"/>
          </a:p>
        </p:txBody>
      </p:sp>
      <p:sp>
        <p:nvSpPr>
          <p:cNvPr id="8" name="Footer Placeholder 5"/>
          <p:cNvSpPr>
            <a:spLocks noGrp="1"/>
          </p:cNvSpPr>
          <p:nvPr>
            <p:ph type="ftr" sz="quarter" idx="11"/>
          </p:nvPr>
        </p:nvSpPr>
        <p:spPr>
          <a:xfrm>
            <a:off x="4800600" y="6459538"/>
            <a:ext cx="4648200" cy="365125"/>
          </a:xfrm>
        </p:spPr>
        <p:txBody>
          <a:bodyPr/>
          <a:lstStyle>
            <a:lvl1pPr algn="l">
              <a:defRPr>
                <a:solidFill>
                  <a:schemeClr val="tx2"/>
                </a:solidFill>
              </a:defRPr>
            </a:lvl1pPr>
          </a:lstStyle>
          <a:p>
            <a:pPr>
              <a:defRPr/>
            </a:pPr>
            <a:endParaRPr lang="en-CA"/>
          </a:p>
        </p:txBody>
      </p:sp>
      <p:sp>
        <p:nvSpPr>
          <p:cNvPr id="9" name="Slide Number Placeholder 6"/>
          <p:cNvSpPr>
            <a:spLocks noGrp="1"/>
          </p:cNvSpPr>
          <p:nvPr>
            <p:ph type="sldNum" sz="quarter" idx="12"/>
          </p:nvPr>
        </p:nvSpPr>
        <p:spPr/>
        <p:txBody>
          <a:bodyPr/>
          <a:lstStyle>
            <a:lvl1pPr>
              <a:defRPr smtClean="0">
                <a:solidFill>
                  <a:schemeClr val="tx2"/>
                </a:solidFill>
              </a:defRPr>
            </a:lvl1pPr>
          </a:lstStyle>
          <a:p>
            <a:pPr>
              <a:defRPr/>
            </a:pPr>
            <a:fld id="{2803A43D-3ED0-4B30-98EB-56F9FABE3D5C}" type="slidenum">
              <a:rPr lang="en-CA"/>
              <a:pPr>
                <a:defRPr/>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lvl1pPr>
              <a:defRPr/>
            </a:lvl1pPr>
          </a:lstStyle>
          <a:p>
            <a:pPr>
              <a:defRPr/>
            </a:pPr>
            <a:fld id="{7E32D56E-935A-4689-95DA-FE3AE5D68C5C}" type="datetimeFigureOut">
              <a:rPr lang="en-CA"/>
              <a:pPr>
                <a:defRPr/>
              </a:pPr>
              <a:t>29/09/2017</a:t>
            </a:fld>
            <a:endParaRPr lang="en-CA"/>
          </a:p>
        </p:txBody>
      </p:sp>
      <p:sp>
        <p:nvSpPr>
          <p:cNvPr id="8" name="Footer Placeholder 5"/>
          <p:cNvSpPr>
            <a:spLocks noGrp="1"/>
          </p:cNvSpPr>
          <p:nvPr>
            <p:ph type="ftr" sz="quarter" idx="11"/>
          </p:nvPr>
        </p:nvSpPr>
        <p:spPr/>
        <p:txBody>
          <a:bodyPr/>
          <a:lstStyle>
            <a:lvl1pPr>
              <a:defRPr/>
            </a:lvl1pPr>
          </a:lstStyle>
          <a:p>
            <a:pPr>
              <a:defRPr/>
            </a:pPr>
            <a:endParaRPr lang="en-CA"/>
          </a:p>
        </p:txBody>
      </p:sp>
      <p:sp>
        <p:nvSpPr>
          <p:cNvPr id="9" name="Slide Number Placeholder 6"/>
          <p:cNvSpPr>
            <a:spLocks noGrp="1"/>
          </p:cNvSpPr>
          <p:nvPr>
            <p:ph type="sldNum" sz="quarter" idx="12"/>
          </p:nvPr>
        </p:nvSpPr>
        <p:spPr/>
        <p:txBody>
          <a:bodyPr/>
          <a:lstStyle>
            <a:lvl1pPr>
              <a:defRPr/>
            </a:lvl1pPr>
          </a:lstStyle>
          <a:p>
            <a:pPr>
              <a:defRPr/>
            </a:pPr>
            <a:fld id="{4FF3F680-7D03-41FB-A605-AA5263F2DE1E}" type="slidenum">
              <a:rPr lang="en-CA"/>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p:cNvSpPr>
            <a:spLocks noGrp="1"/>
          </p:cNvSpPr>
          <p:nvPr>
            <p:ph type="body" idx="1"/>
          </p:nvPr>
        </p:nvSpPr>
        <p:spPr bwMode="auto">
          <a:xfrm>
            <a:off x="1096963" y="1846263"/>
            <a:ext cx="10058400" cy="40227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lgn="l" fontAlgn="auto">
              <a:spcBef>
                <a:spcPts val="0"/>
              </a:spcBef>
              <a:spcAft>
                <a:spcPts val="0"/>
              </a:spcAft>
              <a:defRPr sz="900" smtClean="0">
                <a:solidFill>
                  <a:srgbClr val="FFFFFF"/>
                </a:solidFill>
                <a:latin typeface="+mn-lt"/>
                <a:cs typeface="+mn-cs"/>
              </a:defRPr>
            </a:lvl1pPr>
          </a:lstStyle>
          <a:p>
            <a:pPr>
              <a:defRPr/>
            </a:pPr>
            <a:fld id="{3D5D6A72-A8B3-44E4-A5B5-B5DFFB23E389}" type="datetimeFigureOut">
              <a:rPr lang="en-CA"/>
              <a:pPr>
                <a:defRPr/>
              </a:pPr>
              <a:t>29/09/2017</a:t>
            </a:fld>
            <a:endParaRPr lang="en-CA"/>
          </a:p>
        </p:txBody>
      </p:sp>
      <p:sp>
        <p:nvSpPr>
          <p:cNvPr id="5"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lgn="ctr" fontAlgn="auto">
              <a:spcBef>
                <a:spcPts val="0"/>
              </a:spcBef>
              <a:spcAft>
                <a:spcPts val="0"/>
              </a:spcAft>
              <a:defRPr sz="900" cap="all" baseline="0">
                <a:solidFill>
                  <a:srgbClr val="FFFFFF"/>
                </a:solidFill>
                <a:latin typeface="+mn-lt"/>
                <a:cs typeface="+mn-cs"/>
              </a:defRPr>
            </a:lvl1pPr>
          </a:lstStyle>
          <a:p>
            <a:pPr>
              <a:defRPr/>
            </a:pPr>
            <a:endParaRPr lang="en-CA"/>
          </a:p>
        </p:txBody>
      </p:sp>
      <p:sp>
        <p:nvSpPr>
          <p:cNvPr id="6" name="Slide Number Placeholder 5"/>
          <p:cNvSpPr>
            <a:spLocks noGrp="1"/>
          </p:cNvSpPr>
          <p:nvPr>
            <p:ph type="sldNum" sz="quarter" idx="4"/>
          </p:nvPr>
        </p:nvSpPr>
        <p:spPr>
          <a:xfrm>
            <a:off x="9901238" y="6459538"/>
            <a:ext cx="1311275" cy="365125"/>
          </a:xfrm>
          <a:prstGeom prst="rect">
            <a:avLst/>
          </a:prstGeom>
        </p:spPr>
        <p:txBody>
          <a:bodyPr vert="horz" lIns="91440" tIns="45720" rIns="91440" bIns="45720" rtlCol="0" anchor="ctr"/>
          <a:lstStyle>
            <a:lvl1pPr algn="r" fontAlgn="auto">
              <a:spcBef>
                <a:spcPts val="0"/>
              </a:spcBef>
              <a:spcAft>
                <a:spcPts val="0"/>
              </a:spcAft>
              <a:defRPr sz="1050" smtClean="0">
                <a:solidFill>
                  <a:srgbClr val="FFFFFF"/>
                </a:solidFill>
                <a:latin typeface="+mn-lt"/>
                <a:cs typeface="+mn-cs"/>
              </a:defRPr>
            </a:lvl1pPr>
          </a:lstStyle>
          <a:p>
            <a:pPr>
              <a:defRPr/>
            </a:pPr>
            <a:fld id="{20B8F683-48B5-4C15-A64E-AA3C986DF494}" type="slidenum">
              <a:rPr lang="en-CA"/>
              <a:pPr>
                <a:defRPr/>
              </a:pPr>
              <a:t>‹#›</a:t>
            </a:fld>
            <a:endParaRPr lang="en-CA"/>
          </a:p>
        </p:txBody>
      </p:sp>
      <p:cxnSp>
        <p:nvCxnSpPr>
          <p:cNvPr id="10" name="Straight Connector 9"/>
          <p:cNvCxnSpPr/>
          <p:nvPr/>
        </p:nvCxnSpPr>
        <p:spPr>
          <a:xfrm>
            <a:off x="1193800" y="1738313"/>
            <a:ext cx="996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51" r:id="rId1"/>
    <p:sldLayoutId id="2147483950" r:id="rId2"/>
    <p:sldLayoutId id="2147483952" r:id="rId3"/>
    <p:sldLayoutId id="2147483949" r:id="rId4"/>
    <p:sldLayoutId id="2147483948" r:id="rId5"/>
    <p:sldLayoutId id="2147483947" r:id="rId6"/>
    <p:sldLayoutId id="2147483953" r:id="rId7"/>
    <p:sldLayoutId id="2147483954" r:id="rId8"/>
    <p:sldLayoutId id="2147483955" r:id="rId9"/>
    <p:sldLayoutId id="2147483946" r:id="rId10"/>
    <p:sldLayoutId id="2147483956" r:id="rId11"/>
  </p:sldLayoutIdLst>
  <p:txStyles>
    <p:titleStyle>
      <a:lvl1pPr algn="l" rtl="0" fontAlgn="base">
        <a:lnSpc>
          <a:spcPct val="85000"/>
        </a:lnSpc>
        <a:spcBef>
          <a:spcPct val="0"/>
        </a:spcBef>
        <a:spcAft>
          <a:spcPct val="0"/>
        </a:spcAft>
        <a:defRPr sz="4800" kern="1200" spc="-50">
          <a:solidFill>
            <a:srgbClr val="404040"/>
          </a:solidFill>
          <a:latin typeface="+mj-lt"/>
          <a:ea typeface="+mj-ea"/>
          <a:cs typeface="+mj-cs"/>
        </a:defRPr>
      </a:lvl1pPr>
      <a:lvl2pPr algn="l" rtl="0" fontAlgn="base">
        <a:lnSpc>
          <a:spcPct val="85000"/>
        </a:lnSpc>
        <a:spcBef>
          <a:spcPct val="0"/>
        </a:spcBef>
        <a:spcAft>
          <a:spcPct val="0"/>
        </a:spcAft>
        <a:defRPr sz="4800">
          <a:solidFill>
            <a:srgbClr val="404040"/>
          </a:solidFill>
          <a:latin typeface="Calibri Light" pitchFamily="34" charset="0"/>
        </a:defRPr>
      </a:lvl2pPr>
      <a:lvl3pPr algn="l" rtl="0" fontAlgn="base">
        <a:lnSpc>
          <a:spcPct val="85000"/>
        </a:lnSpc>
        <a:spcBef>
          <a:spcPct val="0"/>
        </a:spcBef>
        <a:spcAft>
          <a:spcPct val="0"/>
        </a:spcAft>
        <a:defRPr sz="4800">
          <a:solidFill>
            <a:srgbClr val="404040"/>
          </a:solidFill>
          <a:latin typeface="Calibri Light" pitchFamily="34" charset="0"/>
        </a:defRPr>
      </a:lvl3pPr>
      <a:lvl4pPr algn="l" rtl="0" fontAlgn="base">
        <a:lnSpc>
          <a:spcPct val="85000"/>
        </a:lnSpc>
        <a:spcBef>
          <a:spcPct val="0"/>
        </a:spcBef>
        <a:spcAft>
          <a:spcPct val="0"/>
        </a:spcAft>
        <a:defRPr sz="4800">
          <a:solidFill>
            <a:srgbClr val="404040"/>
          </a:solidFill>
          <a:latin typeface="Calibri Light" pitchFamily="34" charset="0"/>
        </a:defRPr>
      </a:lvl4pPr>
      <a:lvl5pPr algn="l" rtl="0" fontAlgn="base">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p:titleStyle>
    <p:bodyStyle>
      <a:lvl1pPr marL="90488" indent="-90488" algn="l" rtl="0" fontAlgn="base">
        <a:lnSpc>
          <a:spcPct val="90000"/>
        </a:lnSpc>
        <a:spcBef>
          <a:spcPts val="1200"/>
        </a:spcBef>
        <a:spcAft>
          <a:spcPts val="200"/>
        </a:spcAft>
        <a:buClr>
          <a:schemeClr val="accent1"/>
        </a:buClr>
        <a:buSzPct val="100000"/>
        <a:buFont typeface="Calibri"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ctrTitle"/>
          </p:nvPr>
        </p:nvSpPr>
        <p:spPr>
          <a:xfrm>
            <a:off x="1096963" y="758825"/>
            <a:ext cx="10058400" cy="3565525"/>
          </a:xfrm>
        </p:spPr>
        <p:txBody>
          <a:bodyPr>
            <a:normAutofit fontScale="90000"/>
          </a:bodyPr>
          <a:lstStyle/>
          <a:p>
            <a:pPr fontAlgn="auto">
              <a:spcAft>
                <a:spcPts val="0"/>
              </a:spcAft>
              <a:defRPr/>
            </a:pPr>
            <a:r>
              <a:rPr lang="en-US" dirty="0"/>
              <a:t>A Survey of Parallel Programming Models and Tools in the Multi and Many-Core Era</a:t>
            </a:r>
            <a:endParaRPr lang="en-CA" dirty="0"/>
          </a:p>
        </p:txBody>
      </p:sp>
      <p:sp>
        <p:nvSpPr>
          <p:cNvPr id="3" name="Subtitle 2">
            <a:extLst>
              <a:ext uri="{FF2B5EF4-FFF2-40B4-BE49-F238E27FC236}"/>
            </a:extLst>
          </p:cNvPr>
          <p:cNvSpPr>
            <a:spLocks noGrp="1"/>
          </p:cNvSpPr>
          <p:nvPr>
            <p:ph type="subTitle" idx="1"/>
          </p:nvPr>
        </p:nvSpPr>
        <p:spPr>
          <a:xfrm>
            <a:off x="1100138" y="4456113"/>
            <a:ext cx="10058400" cy="1143000"/>
          </a:xfrm>
        </p:spPr>
        <p:txBody>
          <a:bodyPr rtlCol="0"/>
          <a:lstStyle/>
          <a:p>
            <a:pPr fontAlgn="auto">
              <a:defRPr/>
            </a:pPr>
            <a:r>
              <a:rPr lang="en-CA" dirty="0"/>
              <a:t>By Alexandre Demers, 7477367</a:t>
            </a:r>
          </a:p>
          <a:p>
            <a:pPr fontAlgn="auto">
              <a:defRPr/>
            </a:pPr>
            <a:r>
              <a:rPr lang="en-CA" dirty="0"/>
              <a:t>CEG4136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pPr fontAlgn="auto">
              <a:spcAft>
                <a:spcPts val="0"/>
              </a:spcAft>
              <a:defRPr/>
            </a:pPr>
            <a:r>
              <a:rPr lang="en-CA" dirty="0">
                <a:solidFill>
                  <a:schemeClr val="tx1">
                    <a:lumMod val="75000"/>
                    <a:lumOff val="25000"/>
                  </a:schemeClr>
                </a:solidFill>
              </a:rPr>
              <a:t>Language With Parallel Support</a:t>
            </a:r>
          </a:p>
        </p:txBody>
      </p:sp>
      <p:sp>
        <p:nvSpPr>
          <p:cNvPr id="25602" name="Content Placeholder 2"/>
          <p:cNvSpPr>
            <a:spLocks noGrp="1"/>
          </p:cNvSpPr>
          <p:nvPr>
            <p:ph idx="1"/>
          </p:nvPr>
        </p:nvSpPr>
        <p:spPr/>
        <p:txBody>
          <a:bodyPr/>
          <a:lstStyle/>
          <a:p>
            <a:pPr lvl="1">
              <a:buFont typeface="Arial" charset="0"/>
              <a:buChar char="•"/>
            </a:pPr>
            <a:r>
              <a:rPr lang="en-CA" sz="2000" smtClean="0"/>
              <a:t>There are also languages that support parallel programming models, but they are not always HPC-oriented.</a:t>
            </a:r>
          </a:p>
          <a:p>
            <a:pPr lvl="2">
              <a:buFont typeface="Arial" charset="0"/>
              <a:buChar char="•"/>
            </a:pPr>
            <a:r>
              <a:rPr lang="en-CA" sz="1600" smtClean="0"/>
              <a:t>Java</a:t>
            </a:r>
          </a:p>
          <a:p>
            <a:pPr lvl="2">
              <a:buFont typeface="Arial" charset="0"/>
              <a:buChar char="•"/>
            </a:pPr>
            <a:r>
              <a:rPr lang="en-CA" sz="1600" smtClean="0"/>
              <a:t>High Performance Fortran</a:t>
            </a:r>
          </a:p>
          <a:p>
            <a:pPr lvl="2">
              <a:buFont typeface="Arial" charset="0"/>
              <a:buChar char="•"/>
            </a:pPr>
            <a:r>
              <a:rPr lang="en-CA" sz="1600" smtClean="0"/>
              <a:t>Cilk</a:t>
            </a:r>
          </a:p>
          <a:p>
            <a:pPr lvl="2">
              <a:buFont typeface="Arial" charset="0"/>
              <a:buChar char="•"/>
            </a:pPr>
            <a:r>
              <a:rPr lang="en-CA" sz="1600" smtClean="0"/>
              <a:t>Z-Level Programming Language</a:t>
            </a:r>
          </a:p>
          <a:p>
            <a:pPr lvl="2">
              <a:buFont typeface="Arial" charset="0"/>
              <a:buChar char="•"/>
            </a:pPr>
            <a:r>
              <a:rPr lang="en-CA" sz="1600" smtClean="0"/>
              <a:t>Erlang</a:t>
            </a:r>
          </a:p>
          <a:p>
            <a:pPr lvl="2">
              <a:buFont typeface="Arial" charset="0"/>
              <a:buChar char="•"/>
            </a:pPr>
            <a:r>
              <a:rPr lang="en-CA" sz="1600" smtClean="0"/>
              <a:t>Glasgow Parallel Haskell</a:t>
            </a:r>
            <a:endParaRPr lang="en-CA"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pPr fontAlgn="auto">
              <a:spcAft>
                <a:spcPts val="0"/>
              </a:spcAft>
              <a:defRPr/>
            </a:pPr>
            <a:r>
              <a:rPr lang="en-CA" dirty="0">
                <a:solidFill>
                  <a:schemeClr val="tx1">
                    <a:lumMod val="75000"/>
                    <a:lumOff val="25000"/>
                  </a:schemeClr>
                </a:solidFill>
              </a:rPr>
              <a:t>Distributed Programming</a:t>
            </a:r>
          </a:p>
        </p:txBody>
      </p:sp>
      <p:sp>
        <p:nvSpPr>
          <p:cNvPr id="27651" name="Content Placeholder 2"/>
          <p:cNvSpPr>
            <a:spLocks noGrp="1"/>
          </p:cNvSpPr>
          <p:nvPr>
            <p:ph idx="1"/>
          </p:nvPr>
        </p:nvSpPr>
        <p:spPr/>
        <p:txBody>
          <a:bodyPr/>
          <a:lstStyle/>
          <a:p>
            <a:pPr lvl="1">
              <a:buFont typeface="Arial" charset="0"/>
              <a:buChar char="•"/>
            </a:pPr>
            <a:r>
              <a:rPr lang="en-CA" sz="2000" smtClean="0"/>
              <a:t>Different architectures include parallel programming models:</a:t>
            </a:r>
          </a:p>
          <a:p>
            <a:pPr lvl="2">
              <a:buFont typeface="Arial" charset="0"/>
              <a:buChar char="•"/>
            </a:pPr>
            <a:r>
              <a:rPr lang="en-CA" sz="1600" smtClean="0"/>
              <a:t>Grid Computing </a:t>
            </a:r>
          </a:p>
          <a:p>
            <a:pPr lvl="2">
              <a:buFont typeface="Arial" charset="0"/>
              <a:buChar char="•"/>
            </a:pPr>
            <a:r>
              <a:rPr lang="en-CA" sz="1600" smtClean="0"/>
              <a:t>CORBA</a:t>
            </a:r>
          </a:p>
          <a:p>
            <a:pPr lvl="2">
              <a:buFont typeface="Arial" charset="0"/>
              <a:buChar char="•"/>
            </a:pPr>
            <a:r>
              <a:rPr lang="en-CA" sz="1600" smtClean="0"/>
              <a:t>Distributed Component Object</a:t>
            </a:r>
          </a:p>
          <a:p>
            <a:pPr lvl="2">
              <a:buFont typeface="Arial" charset="0"/>
              <a:buChar char="•"/>
            </a:pPr>
            <a:r>
              <a:rPr lang="en-CA" sz="1600" smtClean="0"/>
              <a:t>Web Services</a:t>
            </a:r>
          </a:p>
          <a:p>
            <a:pPr lvl="2">
              <a:buFont typeface="Arial" charset="0"/>
              <a:buChar char="•"/>
            </a:pPr>
            <a:r>
              <a:rPr lang="en-CA" sz="1600" smtClean="0"/>
              <a:t>SOA</a:t>
            </a:r>
          </a:p>
          <a:p>
            <a:pPr lvl="2">
              <a:buFont typeface="Arial" charset="0"/>
              <a:buChar char="•"/>
            </a:pPr>
            <a:r>
              <a:rPr lang="en-CA" sz="1600" smtClean="0"/>
              <a:t>REST</a:t>
            </a:r>
          </a:p>
          <a:p>
            <a:pPr lvl="2">
              <a:buFont typeface="Arial" charset="0"/>
              <a:buChar char="•"/>
            </a:pPr>
            <a:r>
              <a:rPr lang="en-CA" sz="1600" smtClean="0"/>
              <a:t>Ice</a:t>
            </a:r>
          </a:p>
          <a:p>
            <a:endParaRPr lang="en-CA"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pPr fontAlgn="auto">
              <a:spcAft>
                <a:spcPts val="0"/>
              </a:spcAft>
              <a:defRPr/>
            </a:pPr>
            <a:r>
              <a:rPr lang="en-CA" dirty="0">
                <a:solidFill>
                  <a:schemeClr val="tx1">
                    <a:lumMod val="75000"/>
                    <a:lumOff val="25000"/>
                  </a:schemeClr>
                </a:solidFill>
              </a:rPr>
              <a:t>Questions</a:t>
            </a:r>
          </a:p>
        </p:txBody>
      </p:sp>
      <p:sp>
        <p:nvSpPr>
          <p:cNvPr id="28674" name="Content Placeholder 2"/>
          <p:cNvSpPr>
            <a:spLocks noGrp="1"/>
          </p:cNvSpPr>
          <p:nvPr>
            <p:ph idx="1"/>
          </p:nvPr>
        </p:nvSpPr>
        <p:spPr>
          <a:xfrm>
            <a:off x="838200" y="1825625"/>
            <a:ext cx="5305425" cy="684213"/>
          </a:xfrm>
        </p:spPr>
        <p:txBody>
          <a:bodyPr/>
          <a:lstStyle/>
          <a:p>
            <a:pPr lvl="1">
              <a:buFont typeface="Arial" charset="0"/>
              <a:buChar char="•"/>
            </a:pPr>
            <a:r>
              <a:rPr lang="en-CA" smtClean="0"/>
              <a:t>What Pure Parallel Programming Model is using Distributed Memory architecture?</a:t>
            </a:r>
          </a:p>
          <a:p>
            <a:pPr marL="514350" indent="-514350">
              <a:buFont typeface="Calibri Light" pitchFamily="34" charset="0"/>
              <a:buAutoNum type="arabicPeriod"/>
            </a:pPr>
            <a:endParaRPr lang="en-CA" smtClean="0"/>
          </a:p>
        </p:txBody>
      </p:sp>
      <p:sp>
        <p:nvSpPr>
          <p:cNvPr id="4" name="Content Placeholder 2">
            <a:extLst>
              <a:ext uri="{FF2B5EF4-FFF2-40B4-BE49-F238E27FC236}"/>
            </a:extLst>
          </p:cNvPr>
          <p:cNvSpPr txBox="1">
            <a:spLocks/>
          </p:cNvSpPr>
          <p:nvPr/>
        </p:nvSpPr>
        <p:spPr>
          <a:xfrm>
            <a:off x="6126163" y="5272088"/>
            <a:ext cx="5305425" cy="4254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4048" lvl="1" indent="-182880" fontAlgn="auto">
              <a:spcBef>
                <a:spcPts val="200"/>
              </a:spcBef>
              <a:spcAft>
                <a:spcPts val="400"/>
              </a:spcAft>
              <a:buClr>
                <a:schemeClr val="accent1"/>
              </a:buClr>
              <a:defRPr/>
            </a:pPr>
            <a:r>
              <a:rPr lang="en-CA" sz="1800" dirty="0">
                <a:solidFill>
                  <a:schemeClr val="tx1">
                    <a:lumMod val="75000"/>
                    <a:lumOff val="25000"/>
                  </a:schemeClr>
                </a:solidFill>
              </a:rPr>
              <a:t>High-Performance Computing</a:t>
            </a:r>
          </a:p>
        </p:txBody>
      </p:sp>
      <p:sp>
        <p:nvSpPr>
          <p:cNvPr id="9" name="Content Placeholder 2"/>
          <p:cNvSpPr txBox="1">
            <a:spLocks/>
          </p:cNvSpPr>
          <p:nvPr/>
        </p:nvSpPr>
        <p:spPr bwMode="auto">
          <a:xfrm>
            <a:off x="838200" y="3333750"/>
            <a:ext cx="5305425" cy="803275"/>
          </a:xfrm>
          <a:prstGeom prst="rect">
            <a:avLst/>
          </a:prstGeom>
          <a:noFill/>
          <a:ln w="9525">
            <a:noFill/>
            <a:miter lim="800000"/>
            <a:headEnd/>
            <a:tailEnd/>
          </a:ln>
        </p:spPr>
        <p:txBody>
          <a:bodyPr lIns="0" rIns="0"/>
          <a:lstStyle/>
          <a:p>
            <a:pPr marL="382588" lvl="1" indent="-182563" defTabSz="914400">
              <a:lnSpc>
                <a:spcPct val="90000"/>
              </a:lnSpc>
              <a:spcBef>
                <a:spcPts val="200"/>
              </a:spcBef>
              <a:spcAft>
                <a:spcPts val="400"/>
              </a:spcAft>
              <a:buClr>
                <a:schemeClr val="accent1"/>
              </a:buClr>
              <a:buFont typeface="Arial" charset="0"/>
              <a:buChar char="•"/>
            </a:pPr>
            <a:r>
              <a:rPr lang="en-CA">
                <a:solidFill>
                  <a:srgbClr val="404040"/>
                </a:solidFill>
                <a:latin typeface="Calibri" pitchFamily="34" charset="0"/>
              </a:rPr>
              <a:t>Is the Partitioned Global Address Space a Shared or  a Distributed Memory architecture?</a:t>
            </a:r>
          </a:p>
          <a:p>
            <a:pPr marL="514350" indent="-514350" defTabSz="914400">
              <a:lnSpc>
                <a:spcPct val="90000"/>
              </a:lnSpc>
              <a:spcBef>
                <a:spcPts val="1200"/>
              </a:spcBef>
              <a:spcAft>
                <a:spcPts val="200"/>
              </a:spcAft>
              <a:buClr>
                <a:schemeClr val="accent1"/>
              </a:buClr>
              <a:buSzPct val="100000"/>
              <a:buFont typeface="Calibri Light" pitchFamily="34" charset="0"/>
              <a:buAutoNum type="arabicPeriod"/>
            </a:pPr>
            <a:endParaRPr lang="en-CA" sz="2000">
              <a:solidFill>
                <a:srgbClr val="404040"/>
              </a:solidFill>
              <a:latin typeface="Calibri" pitchFamily="34" charset="0"/>
            </a:endParaRPr>
          </a:p>
        </p:txBody>
      </p:sp>
      <p:sp>
        <p:nvSpPr>
          <p:cNvPr id="10" name="Content Placeholder 2"/>
          <p:cNvSpPr txBox="1">
            <a:spLocks/>
          </p:cNvSpPr>
          <p:nvPr/>
        </p:nvSpPr>
        <p:spPr bwMode="auto">
          <a:xfrm>
            <a:off x="838200" y="4268788"/>
            <a:ext cx="5305425" cy="676275"/>
          </a:xfrm>
          <a:prstGeom prst="rect">
            <a:avLst/>
          </a:prstGeom>
          <a:noFill/>
          <a:ln w="9525">
            <a:noFill/>
            <a:miter lim="800000"/>
            <a:headEnd/>
            <a:tailEnd/>
          </a:ln>
        </p:spPr>
        <p:txBody>
          <a:bodyPr lIns="0" rIns="0"/>
          <a:lstStyle/>
          <a:p>
            <a:pPr marL="382588" lvl="1" indent="-182563" defTabSz="914400">
              <a:lnSpc>
                <a:spcPct val="90000"/>
              </a:lnSpc>
              <a:spcBef>
                <a:spcPts val="200"/>
              </a:spcBef>
              <a:spcAft>
                <a:spcPts val="400"/>
              </a:spcAft>
              <a:buClr>
                <a:schemeClr val="accent1"/>
              </a:buClr>
              <a:buFont typeface="Arial" charset="0"/>
              <a:buChar char="•"/>
            </a:pPr>
            <a:r>
              <a:rPr lang="en-CA">
                <a:solidFill>
                  <a:srgbClr val="404040"/>
                </a:solidFill>
                <a:latin typeface="Calibri" pitchFamily="34" charset="0"/>
              </a:rPr>
              <a:t>What is common between PGAS and Hybrid Programming?</a:t>
            </a:r>
          </a:p>
          <a:p>
            <a:pPr marL="514350" indent="-514350" defTabSz="914400">
              <a:lnSpc>
                <a:spcPct val="90000"/>
              </a:lnSpc>
              <a:spcBef>
                <a:spcPts val="1200"/>
              </a:spcBef>
              <a:spcAft>
                <a:spcPts val="200"/>
              </a:spcAft>
              <a:buClr>
                <a:schemeClr val="accent1"/>
              </a:buClr>
              <a:buSzPct val="100000"/>
              <a:buFont typeface="Calibri Light" pitchFamily="34" charset="0"/>
              <a:buAutoNum type="arabicPeriod"/>
            </a:pPr>
            <a:endParaRPr lang="en-CA" sz="2000">
              <a:solidFill>
                <a:srgbClr val="404040"/>
              </a:solidFill>
              <a:latin typeface="Calibri" pitchFamily="34" charset="0"/>
            </a:endParaRPr>
          </a:p>
        </p:txBody>
      </p:sp>
      <p:sp>
        <p:nvSpPr>
          <p:cNvPr id="11" name="Content Placeholder 2"/>
          <p:cNvSpPr txBox="1">
            <a:spLocks/>
          </p:cNvSpPr>
          <p:nvPr/>
        </p:nvSpPr>
        <p:spPr bwMode="auto">
          <a:xfrm>
            <a:off x="838200" y="5272088"/>
            <a:ext cx="5305425" cy="577850"/>
          </a:xfrm>
          <a:prstGeom prst="rect">
            <a:avLst/>
          </a:prstGeom>
          <a:noFill/>
          <a:ln w="9525">
            <a:noFill/>
            <a:miter lim="800000"/>
            <a:headEnd/>
            <a:tailEnd/>
          </a:ln>
        </p:spPr>
        <p:txBody>
          <a:bodyPr lIns="0" rIns="0"/>
          <a:lstStyle/>
          <a:p>
            <a:pPr marL="382588" lvl="1" indent="-182563" defTabSz="914400">
              <a:lnSpc>
                <a:spcPct val="90000"/>
              </a:lnSpc>
              <a:spcBef>
                <a:spcPts val="200"/>
              </a:spcBef>
              <a:spcAft>
                <a:spcPts val="400"/>
              </a:spcAft>
              <a:buClr>
                <a:schemeClr val="accent1"/>
              </a:buClr>
              <a:buFont typeface="Arial" charset="0"/>
              <a:buChar char="•"/>
            </a:pPr>
            <a:r>
              <a:rPr lang="en-CA">
                <a:solidFill>
                  <a:srgbClr val="404040"/>
                </a:solidFill>
                <a:latin typeface="Calibri" pitchFamily="34" charset="0"/>
              </a:rPr>
              <a:t>What does HPC stand for?</a:t>
            </a:r>
          </a:p>
          <a:p>
            <a:pPr marL="514350" indent="-514350" defTabSz="914400">
              <a:lnSpc>
                <a:spcPct val="90000"/>
              </a:lnSpc>
              <a:spcBef>
                <a:spcPts val="1200"/>
              </a:spcBef>
              <a:spcAft>
                <a:spcPts val="200"/>
              </a:spcAft>
              <a:buClr>
                <a:schemeClr val="accent1"/>
              </a:buClr>
              <a:buSzPct val="100000"/>
              <a:buFont typeface="Calibri Light" pitchFamily="34" charset="0"/>
              <a:buAutoNum type="arabicPeriod"/>
            </a:pPr>
            <a:endParaRPr lang="en-CA" sz="2000">
              <a:solidFill>
                <a:srgbClr val="404040"/>
              </a:solidFill>
              <a:latin typeface="Calibri" pitchFamily="34" charset="0"/>
            </a:endParaRPr>
          </a:p>
        </p:txBody>
      </p:sp>
      <p:sp>
        <p:nvSpPr>
          <p:cNvPr id="12" name="Content Placeholder 2"/>
          <p:cNvSpPr txBox="1">
            <a:spLocks/>
          </p:cNvSpPr>
          <p:nvPr/>
        </p:nvSpPr>
        <p:spPr bwMode="auto">
          <a:xfrm>
            <a:off x="838200" y="2640013"/>
            <a:ext cx="5305425" cy="422275"/>
          </a:xfrm>
          <a:prstGeom prst="rect">
            <a:avLst/>
          </a:prstGeom>
          <a:noFill/>
          <a:ln w="9525">
            <a:noFill/>
            <a:miter lim="800000"/>
            <a:headEnd/>
            <a:tailEnd/>
          </a:ln>
        </p:spPr>
        <p:txBody>
          <a:bodyPr lIns="0" rIns="0"/>
          <a:lstStyle/>
          <a:p>
            <a:pPr marL="382588" lvl="1" indent="-182563" defTabSz="914400">
              <a:lnSpc>
                <a:spcPct val="90000"/>
              </a:lnSpc>
              <a:spcBef>
                <a:spcPts val="200"/>
              </a:spcBef>
              <a:spcAft>
                <a:spcPts val="400"/>
              </a:spcAft>
              <a:buClr>
                <a:schemeClr val="accent1"/>
              </a:buClr>
              <a:buFont typeface="Arial" charset="0"/>
              <a:buChar char="•"/>
            </a:pPr>
            <a:r>
              <a:rPr lang="en-CA">
                <a:solidFill>
                  <a:srgbClr val="404040"/>
                </a:solidFill>
                <a:latin typeface="Calibri" pitchFamily="34" charset="0"/>
              </a:rPr>
              <a:t>What is a kernel?</a:t>
            </a:r>
          </a:p>
          <a:p>
            <a:pPr marL="514350" indent="-514350" defTabSz="914400">
              <a:lnSpc>
                <a:spcPct val="90000"/>
              </a:lnSpc>
              <a:spcBef>
                <a:spcPts val="1200"/>
              </a:spcBef>
              <a:spcAft>
                <a:spcPts val="200"/>
              </a:spcAft>
              <a:buClr>
                <a:schemeClr val="accent1"/>
              </a:buClr>
              <a:buSzPct val="100000"/>
              <a:buFont typeface="Calibri Light" pitchFamily="34" charset="0"/>
              <a:buAutoNum type="arabicPeriod"/>
            </a:pPr>
            <a:endParaRPr lang="en-CA" sz="2000">
              <a:solidFill>
                <a:srgbClr val="404040"/>
              </a:solidFill>
              <a:latin typeface="Calibri" pitchFamily="34" charset="0"/>
            </a:endParaRPr>
          </a:p>
        </p:txBody>
      </p:sp>
      <p:sp>
        <p:nvSpPr>
          <p:cNvPr id="13" name="Content Placeholder 2">
            <a:extLst>
              <a:ext uri="{FF2B5EF4-FFF2-40B4-BE49-F238E27FC236}"/>
            </a:extLst>
          </p:cNvPr>
          <p:cNvSpPr txBox="1">
            <a:spLocks/>
          </p:cNvSpPr>
          <p:nvPr/>
        </p:nvSpPr>
        <p:spPr>
          <a:xfrm>
            <a:off x="6143625" y="1822450"/>
            <a:ext cx="5305425" cy="4667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4048" lvl="1" indent="-182880" fontAlgn="auto">
              <a:spcBef>
                <a:spcPts val="200"/>
              </a:spcBef>
              <a:spcAft>
                <a:spcPts val="400"/>
              </a:spcAft>
              <a:buClr>
                <a:schemeClr val="accent1"/>
              </a:buClr>
              <a:defRPr/>
            </a:pPr>
            <a:r>
              <a:rPr lang="en-CA" sz="1800" dirty="0">
                <a:solidFill>
                  <a:schemeClr val="tx1">
                    <a:lumMod val="75000"/>
                    <a:lumOff val="25000"/>
                  </a:schemeClr>
                </a:solidFill>
              </a:rPr>
              <a:t>Message Passing Interface (MPI)</a:t>
            </a:r>
          </a:p>
          <a:p>
            <a:pPr marL="384048" lvl="1" indent="-182880" fontAlgn="auto">
              <a:spcBef>
                <a:spcPts val="200"/>
              </a:spcBef>
              <a:spcAft>
                <a:spcPts val="400"/>
              </a:spcAft>
              <a:buClr>
                <a:schemeClr val="accent1"/>
              </a:buClr>
              <a:defRPr/>
            </a:pPr>
            <a:endParaRPr lang="en-CA" sz="1800" dirty="0">
              <a:solidFill>
                <a:schemeClr val="tx1">
                  <a:lumMod val="75000"/>
                  <a:lumOff val="25000"/>
                </a:schemeClr>
              </a:solidFill>
            </a:endParaRPr>
          </a:p>
        </p:txBody>
      </p:sp>
      <p:sp>
        <p:nvSpPr>
          <p:cNvPr id="14" name="Content Placeholder 2">
            <a:extLst>
              <a:ext uri="{FF2B5EF4-FFF2-40B4-BE49-F238E27FC236}"/>
            </a:extLst>
          </p:cNvPr>
          <p:cNvSpPr txBox="1">
            <a:spLocks/>
          </p:cNvSpPr>
          <p:nvPr/>
        </p:nvSpPr>
        <p:spPr>
          <a:xfrm>
            <a:off x="6143625" y="3333750"/>
            <a:ext cx="5305425" cy="6556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4048" lvl="1" indent="-182880" fontAlgn="auto">
              <a:spcBef>
                <a:spcPts val="200"/>
              </a:spcBef>
              <a:spcAft>
                <a:spcPts val="400"/>
              </a:spcAft>
              <a:buClr>
                <a:schemeClr val="accent1"/>
              </a:buClr>
              <a:defRPr/>
            </a:pPr>
            <a:r>
              <a:rPr lang="en-CA" sz="1800" dirty="0">
                <a:solidFill>
                  <a:schemeClr val="tx1">
                    <a:lumMod val="75000"/>
                    <a:lumOff val="25000"/>
                  </a:schemeClr>
                </a:solidFill>
              </a:rPr>
              <a:t>Both, since it tries to combine their advantages</a:t>
            </a:r>
          </a:p>
          <a:p>
            <a:pPr marL="384048" lvl="1" indent="-182880" fontAlgn="auto">
              <a:spcBef>
                <a:spcPts val="200"/>
              </a:spcBef>
              <a:spcAft>
                <a:spcPts val="400"/>
              </a:spcAft>
              <a:buClr>
                <a:schemeClr val="accent1"/>
              </a:buClr>
              <a:defRPr/>
            </a:pPr>
            <a:endParaRPr lang="en-CA" sz="1800" dirty="0">
              <a:solidFill>
                <a:schemeClr val="tx1">
                  <a:lumMod val="75000"/>
                  <a:lumOff val="25000"/>
                </a:schemeClr>
              </a:solidFill>
            </a:endParaRPr>
          </a:p>
        </p:txBody>
      </p:sp>
      <p:sp>
        <p:nvSpPr>
          <p:cNvPr id="15" name="Content Placeholder 2">
            <a:extLst>
              <a:ext uri="{FF2B5EF4-FFF2-40B4-BE49-F238E27FC236}"/>
            </a:extLst>
          </p:cNvPr>
          <p:cNvSpPr txBox="1">
            <a:spLocks/>
          </p:cNvSpPr>
          <p:nvPr/>
        </p:nvSpPr>
        <p:spPr>
          <a:xfrm>
            <a:off x="6143625" y="4268788"/>
            <a:ext cx="5305425" cy="8143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4048" lvl="1" indent="-182880" fontAlgn="auto">
              <a:spcBef>
                <a:spcPts val="200"/>
              </a:spcBef>
              <a:spcAft>
                <a:spcPts val="400"/>
              </a:spcAft>
              <a:buClr>
                <a:schemeClr val="accent1"/>
              </a:buClr>
              <a:defRPr/>
            </a:pPr>
            <a:r>
              <a:rPr lang="en-CA" sz="1800" dirty="0">
                <a:solidFill>
                  <a:schemeClr val="tx1">
                    <a:lumMod val="75000"/>
                    <a:lumOff val="25000"/>
                  </a:schemeClr>
                </a:solidFill>
              </a:rPr>
              <a:t>Both try to use Shared and Distributed Memory</a:t>
            </a:r>
          </a:p>
        </p:txBody>
      </p:sp>
      <p:sp>
        <p:nvSpPr>
          <p:cNvPr id="16" name="Content Placeholder 2">
            <a:extLst>
              <a:ext uri="{FF2B5EF4-FFF2-40B4-BE49-F238E27FC236}"/>
            </a:extLst>
          </p:cNvPr>
          <p:cNvSpPr txBox="1">
            <a:spLocks/>
          </p:cNvSpPr>
          <p:nvPr/>
        </p:nvSpPr>
        <p:spPr>
          <a:xfrm>
            <a:off x="6143625" y="2640013"/>
            <a:ext cx="5305425" cy="5476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4048" lvl="1" indent="-182880" fontAlgn="auto">
              <a:spcBef>
                <a:spcPts val="200"/>
              </a:spcBef>
              <a:spcAft>
                <a:spcPts val="400"/>
              </a:spcAft>
              <a:buClr>
                <a:schemeClr val="accent1"/>
              </a:buClr>
              <a:defRPr/>
            </a:pPr>
            <a:r>
              <a:rPr lang="en-CA" sz="1800" dirty="0">
                <a:solidFill>
                  <a:schemeClr val="tx1">
                    <a:lumMod val="75000"/>
                    <a:lumOff val="25000"/>
                  </a:schemeClr>
                </a:solidFill>
              </a:rPr>
              <a:t>A kernel is the basic executable code unit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2" grpId="0"/>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pPr fontAlgn="auto">
              <a:spcAft>
                <a:spcPts val="0"/>
              </a:spcAft>
              <a:defRPr/>
            </a:pPr>
            <a:r>
              <a:rPr lang="en-CA" dirty="0">
                <a:solidFill>
                  <a:schemeClr val="tx1">
                    <a:lumMod val="75000"/>
                    <a:lumOff val="25000"/>
                  </a:schemeClr>
                </a:solidFill>
              </a:rPr>
              <a:t>Conclusion</a:t>
            </a:r>
          </a:p>
        </p:txBody>
      </p:sp>
      <p:sp>
        <p:nvSpPr>
          <p:cNvPr id="29698" name="Content Placeholder 2"/>
          <p:cNvSpPr>
            <a:spLocks noGrp="1"/>
          </p:cNvSpPr>
          <p:nvPr>
            <p:ph idx="1"/>
          </p:nvPr>
        </p:nvSpPr>
        <p:spPr>
          <a:xfrm>
            <a:off x="1096963" y="1846263"/>
            <a:ext cx="6440487" cy="4022725"/>
          </a:xfrm>
        </p:spPr>
        <p:txBody>
          <a:bodyPr/>
          <a:lstStyle/>
          <a:p>
            <a:pPr lvl="1">
              <a:buFont typeface="Arial" charset="0"/>
              <a:buChar char="•"/>
            </a:pPr>
            <a:r>
              <a:rPr lang="en-CA" sz="2000" smtClean="0"/>
              <a:t>The increasing relevance of parallelism in the computational field is never ending as shown in the Figure 1.</a:t>
            </a:r>
          </a:p>
          <a:p>
            <a:pPr lvl="1">
              <a:buFont typeface="Arial" charset="0"/>
              <a:buChar char="•"/>
            </a:pPr>
            <a:endParaRPr lang="en-CA" sz="2000" smtClean="0"/>
          </a:p>
          <a:p>
            <a:pPr lvl="1">
              <a:buFont typeface="Arial" charset="0"/>
              <a:buChar char="•"/>
            </a:pPr>
            <a:r>
              <a:rPr lang="en-CA" sz="2000" smtClean="0"/>
              <a:t>Remember that MPI is for Distributed Memory and that OpenMP is for Shared Memory.</a:t>
            </a:r>
          </a:p>
          <a:p>
            <a:pPr lvl="1">
              <a:buFont typeface="Arial" charset="0"/>
              <a:buChar char="•"/>
            </a:pPr>
            <a:endParaRPr lang="en-CA" sz="2000" smtClean="0"/>
          </a:p>
          <a:p>
            <a:pPr lvl="1">
              <a:buFont typeface="Arial" charset="0"/>
              <a:buChar char="•"/>
            </a:pPr>
            <a:r>
              <a:rPr lang="en-CA" sz="2000" smtClean="0"/>
              <a:t>The hybrid parallel programming approach is becoming more popular since it involves GPUs.</a:t>
            </a:r>
          </a:p>
          <a:p>
            <a:pPr lvl="1">
              <a:buFont typeface="Arial" charset="0"/>
              <a:buChar char="•"/>
            </a:pPr>
            <a:endParaRPr lang="en-CA" sz="2000" smtClean="0"/>
          </a:p>
          <a:p>
            <a:pPr lvl="1">
              <a:buFont typeface="Arial" charset="0"/>
              <a:buChar char="•"/>
            </a:pPr>
            <a:endParaRPr lang="en-CA" sz="2000" smtClean="0"/>
          </a:p>
          <a:p>
            <a:endParaRPr lang="en-CA" smtClean="0"/>
          </a:p>
        </p:txBody>
      </p:sp>
      <p:pic>
        <p:nvPicPr>
          <p:cNvPr id="29699" name="Picture 5" descr="Figure 1: Parallelism relevance trend in the computational field."/>
          <p:cNvPicPr>
            <a:picLocks noChangeAspect="1"/>
          </p:cNvPicPr>
          <p:nvPr/>
        </p:nvPicPr>
        <p:blipFill>
          <a:blip r:embed="rId2"/>
          <a:srcRect/>
          <a:stretch>
            <a:fillRect/>
          </a:stretch>
        </p:blipFill>
        <p:spPr bwMode="auto">
          <a:xfrm>
            <a:off x="7754938" y="1846263"/>
            <a:ext cx="3400425" cy="2809875"/>
          </a:xfrm>
          <a:prstGeom prst="rect">
            <a:avLst/>
          </a:prstGeom>
          <a:noFill/>
          <a:ln w="9525">
            <a:noFill/>
            <a:miter lim="800000"/>
            <a:headEnd/>
            <a:tailEnd/>
          </a:ln>
        </p:spPr>
      </p:pic>
      <p:sp>
        <p:nvSpPr>
          <p:cNvPr id="7" name="TextBox 6">
            <a:extLst>
              <a:ext uri="{FF2B5EF4-FFF2-40B4-BE49-F238E27FC236}"/>
            </a:extLst>
          </p:cNvPr>
          <p:cNvSpPr txBox="1"/>
          <p:nvPr/>
        </p:nvSpPr>
        <p:spPr>
          <a:xfrm>
            <a:off x="7821613" y="4637088"/>
            <a:ext cx="3652837" cy="254000"/>
          </a:xfrm>
          <a:prstGeom prst="rect">
            <a:avLst/>
          </a:prstGeom>
          <a:noFill/>
        </p:spPr>
        <p:txBody>
          <a:bodyPr wrap="none">
            <a:spAutoFit/>
          </a:bodyPr>
          <a:lstStyle/>
          <a:p>
            <a:pPr fontAlgn="auto">
              <a:spcBef>
                <a:spcPts val="0"/>
              </a:spcBef>
              <a:spcAft>
                <a:spcPts val="0"/>
              </a:spcAft>
              <a:defRPr/>
            </a:pPr>
            <a:r>
              <a:rPr lang="en-US" sz="1050" dirty="0">
                <a:latin typeface="+mn-lt"/>
                <a:cs typeface="+mn-cs"/>
              </a:rPr>
              <a:t>Figure 1: Parallelism relevance trend in the computational field.</a:t>
            </a:r>
            <a:endParaRPr lang="en-CA" sz="1050" dirty="0">
              <a:latin typeface="+mn-lt"/>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pPr fontAlgn="auto">
              <a:spcAft>
                <a:spcPts val="0"/>
              </a:spcAft>
              <a:defRPr/>
            </a:pPr>
            <a:r>
              <a:rPr lang="en-CA" dirty="0">
                <a:solidFill>
                  <a:schemeClr val="tx1">
                    <a:lumMod val="75000"/>
                    <a:lumOff val="25000"/>
                  </a:schemeClr>
                </a:solidFill>
              </a:rPr>
              <a:t>References</a:t>
            </a:r>
          </a:p>
        </p:txBody>
      </p:sp>
      <p:sp>
        <p:nvSpPr>
          <p:cNvPr id="30722" name="Content Placeholder 2"/>
          <p:cNvSpPr>
            <a:spLocks noGrp="1"/>
          </p:cNvSpPr>
          <p:nvPr>
            <p:ph idx="1"/>
          </p:nvPr>
        </p:nvSpPr>
        <p:spPr/>
        <p:txBody>
          <a:bodyPr/>
          <a:lstStyle/>
          <a:p>
            <a:r>
              <a:rPr lang="en-US" smtClean="0"/>
              <a:t>J. Diaz, C. Muñoz-Caro, and A. Niño. </a:t>
            </a:r>
            <a:br>
              <a:rPr lang="en-US" smtClean="0"/>
            </a:br>
            <a:r>
              <a:rPr lang="en-US" smtClean="0"/>
              <a:t>A Survey of Parallel Programming Models and Tools in the Multi and Many-Core Era. </a:t>
            </a:r>
            <a:br>
              <a:rPr lang="en-US" smtClean="0"/>
            </a:br>
            <a:r>
              <a:rPr lang="en-US" smtClean="0"/>
              <a:t>IEEE Computer Society, pages </a:t>
            </a:r>
            <a:r>
              <a:rPr lang="en-CA" smtClean="0"/>
              <a:t>1369-1386,</a:t>
            </a:r>
            <a:r>
              <a:rPr lang="en-US" smtClean="0"/>
              <a:t> January 2012.</a:t>
            </a:r>
            <a:endParaRPr lang="en-CA"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Content Placeholder 2"/>
          <p:cNvSpPr>
            <a:spLocks noGrp="1"/>
          </p:cNvSpPr>
          <p:nvPr>
            <p:ph idx="1"/>
          </p:nvPr>
        </p:nvSpPr>
        <p:spPr>
          <a:xfrm>
            <a:off x="1114425" y="1792288"/>
            <a:ext cx="10058400" cy="4024312"/>
          </a:xfrm>
        </p:spPr>
        <p:txBody>
          <a:bodyPr/>
          <a:lstStyle/>
          <a:p>
            <a:pPr algn="ctr"/>
            <a:r>
              <a:rPr lang="en-CA" sz="6600" smtClean="0"/>
              <a:t>Thank you!</a:t>
            </a:r>
          </a:p>
          <a:p>
            <a:pPr algn="ctr"/>
            <a:r>
              <a:rPr lang="en-CA" sz="4800" smtClean="0"/>
              <a:t>Questions?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pPr fontAlgn="auto">
              <a:spcAft>
                <a:spcPts val="0"/>
              </a:spcAft>
              <a:defRPr/>
            </a:pPr>
            <a:r>
              <a:rPr lang="en-CA" dirty="0">
                <a:solidFill>
                  <a:schemeClr val="tx1">
                    <a:lumMod val="75000"/>
                    <a:lumOff val="25000"/>
                  </a:schemeClr>
                </a:solidFill>
              </a:rPr>
              <a:t>Objectives</a:t>
            </a:r>
          </a:p>
        </p:txBody>
      </p:sp>
      <p:sp>
        <p:nvSpPr>
          <p:cNvPr id="15362" name="Content Placeholder 2"/>
          <p:cNvSpPr>
            <a:spLocks noGrp="1"/>
          </p:cNvSpPr>
          <p:nvPr>
            <p:ph idx="1"/>
          </p:nvPr>
        </p:nvSpPr>
        <p:spPr/>
        <p:txBody>
          <a:bodyPr/>
          <a:lstStyle/>
          <a:p>
            <a:pPr lvl="1">
              <a:buFont typeface="Arial" charset="0"/>
              <a:buChar char="•"/>
            </a:pPr>
            <a:r>
              <a:rPr lang="en-CA" smtClean="0"/>
              <a:t>Learn more about Parallel Programming Models</a:t>
            </a:r>
          </a:p>
          <a:p>
            <a:pPr lvl="1">
              <a:buFont typeface="Arial" charset="0"/>
              <a:buChar char="•"/>
            </a:pPr>
            <a:endParaRPr lang="en-CA" smtClean="0"/>
          </a:p>
          <a:p>
            <a:pPr lvl="1">
              <a:buFont typeface="Arial" charset="0"/>
              <a:buChar char="•"/>
            </a:pPr>
            <a:r>
              <a:rPr lang="en-CA" smtClean="0"/>
              <a:t>Learn the support languages for Parallel Programming Models</a:t>
            </a:r>
          </a:p>
          <a:p>
            <a:pPr lvl="1">
              <a:buFont typeface="Arial" charset="0"/>
              <a:buChar char="•"/>
            </a:pPr>
            <a:endParaRPr lang="en-CA" smtClean="0"/>
          </a:p>
          <a:p>
            <a:pPr lvl="1">
              <a:buFont typeface="Arial" charset="0"/>
              <a:buChar char="•"/>
            </a:pPr>
            <a:r>
              <a:rPr lang="en-CA" smtClean="0"/>
              <a:t>Understand the different classifications of Parallel Programming Models</a:t>
            </a:r>
          </a:p>
          <a:p>
            <a:pPr lvl="1">
              <a:buFont typeface="Arial" charset="0"/>
              <a:buChar char="•"/>
            </a:pPr>
            <a:endParaRPr lang="en-CA" sz="16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pPr fontAlgn="auto">
              <a:spcAft>
                <a:spcPts val="0"/>
              </a:spcAft>
              <a:defRPr/>
            </a:pPr>
            <a:r>
              <a:rPr lang="en-CA" dirty="0">
                <a:solidFill>
                  <a:schemeClr val="tx1">
                    <a:lumMod val="75000"/>
                    <a:lumOff val="25000"/>
                  </a:schemeClr>
                </a:solidFill>
              </a:rPr>
              <a:t>Introduction</a:t>
            </a:r>
          </a:p>
        </p:txBody>
      </p:sp>
      <p:sp>
        <p:nvSpPr>
          <p:cNvPr id="16386" name="Content Placeholder 2"/>
          <p:cNvSpPr>
            <a:spLocks noGrp="1"/>
          </p:cNvSpPr>
          <p:nvPr>
            <p:ph idx="1"/>
          </p:nvPr>
        </p:nvSpPr>
        <p:spPr/>
        <p:txBody>
          <a:bodyPr/>
          <a:lstStyle/>
          <a:p>
            <a:pPr lvl="1">
              <a:buFont typeface="Arial" charset="0"/>
              <a:buChar char="•"/>
            </a:pPr>
            <a:r>
              <a:rPr lang="en-CA" smtClean="0"/>
              <a:t>Parallel computing can increase the applications performance by executing them on multiple processors.</a:t>
            </a:r>
          </a:p>
          <a:p>
            <a:pPr lvl="1">
              <a:buFont typeface="Arial" charset="0"/>
              <a:buChar char="•"/>
            </a:pPr>
            <a:endParaRPr lang="en-CA" smtClean="0"/>
          </a:p>
          <a:p>
            <a:pPr lvl="1">
              <a:buFont typeface="Arial" charset="0"/>
              <a:buChar char="•"/>
            </a:pPr>
            <a:r>
              <a:rPr lang="en-CA" smtClean="0"/>
              <a:t>The scaling of application performance has not matched the scaling of peak speed and the programming burden continues to be important.</a:t>
            </a:r>
          </a:p>
          <a:p>
            <a:pPr lvl="1">
              <a:buFont typeface="Arial" charset="0"/>
              <a:buChar char="•"/>
            </a:pPr>
            <a:endParaRPr lang="en-CA" smtClean="0"/>
          </a:p>
          <a:p>
            <a:pPr lvl="1">
              <a:buFont typeface="Arial" charset="0"/>
              <a:buChar char="•"/>
            </a:pPr>
            <a:r>
              <a:rPr lang="en-CA" smtClean="0"/>
              <a:t>Applications need to be programmed to exploit parallelism in the most efficient way.</a:t>
            </a:r>
          </a:p>
          <a:p>
            <a:pPr lvl="1">
              <a:buFont typeface="Arial" charset="0"/>
              <a:buChar char="•"/>
            </a:pPr>
            <a:endParaRPr lang="en-CA" smtClean="0"/>
          </a:p>
          <a:p>
            <a:pPr lvl="1">
              <a:buFont typeface="Arial" charset="0"/>
              <a:buChar char="•"/>
            </a:pPr>
            <a:r>
              <a:rPr lang="en-CA" smtClean="0"/>
              <a:t>Parallel programming models are very useful for High Performance Computing (HPC) applications.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pPr fontAlgn="auto">
              <a:spcAft>
                <a:spcPts val="0"/>
              </a:spcAft>
              <a:defRPr/>
            </a:pPr>
            <a:r>
              <a:rPr lang="en-CA" dirty="0">
                <a:solidFill>
                  <a:schemeClr val="tx1">
                    <a:lumMod val="75000"/>
                    <a:lumOff val="25000"/>
                  </a:schemeClr>
                </a:solidFill>
              </a:rPr>
              <a:t>Classification of Parallel Programming Models</a:t>
            </a:r>
          </a:p>
        </p:txBody>
      </p:sp>
      <p:sp>
        <p:nvSpPr>
          <p:cNvPr id="17410" name="Content Placeholder 2"/>
          <p:cNvSpPr>
            <a:spLocks noGrp="1"/>
          </p:cNvSpPr>
          <p:nvPr>
            <p:ph idx="1"/>
          </p:nvPr>
        </p:nvSpPr>
        <p:spPr/>
        <p:txBody>
          <a:bodyPr/>
          <a:lstStyle/>
          <a:p>
            <a:pPr lvl="1">
              <a:lnSpc>
                <a:spcPct val="110000"/>
              </a:lnSpc>
              <a:buFont typeface="Arial" charset="0"/>
              <a:buChar char="•"/>
            </a:pPr>
            <a:r>
              <a:rPr lang="en-CA" smtClean="0"/>
              <a:t>There are different ways several processors can be put together to build a parallel system.</a:t>
            </a:r>
          </a:p>
          <a:p>
            <a:pPr lvl="1">
              <a:lnSpc>
                <a:spcPct val="110000"/>
              </a:lnSpc>
              <a:buFont typeface="Arial" charset="0"/>
              <a:buChar char="•"/>
            </a:pPr>
            <a:r>
              <a:rPr lang="en-CA" smtClean="0"/>
              <a:t>When it comes to parallel programming models, two models are predominant:</a:t>
            </a:r>
          </a:p>
          <a:p>
            <a:pPr lvl="1">
              <a:lnSpc>
                <a:spcPct val="110000"/>
              </a:lnSpc>
              <a:buFont typeface="Arial" charset="0"/>
              <a:buChar char="•"/>
            </a:pPr>
            <a:r>
              <a:rPr lang="en-CA" smtClean="0"/>
              <a:t>Pure parallel programming models</a:t>
            </a:r>
          </a:p>
          <a:p>
            <a:pPr lvl="2">
              <a:lnSpc>
                <a:spcPct val="110000"/>
              </a:lnSpc>
              <a:buFont typeface="Arial" charset="0"/>
              <a:buChar char="•"/>
            </a:pPr>
            <a:r>
              <a:rPr lang="en-CA" smtClean="0"/>
              <a:t>In the late 1990s</a:t>
            </a:r>
          </a:p>
          <a:p>
            <a:pPr lvl="2">
              <a:lnSpc>
                <a:spcPct val="110000"/>
              </a:lnSpc>
              <a:buFont typeface="Arial" charset="0"/>
              <a:buChar char="•"/>
            </a:pPr>
            <a:r>
              <a:rPr lang="en-CA" smtClean="0"/>
              <a:t>Classical</a:t>
            </a:r>
          </a:p>
          <a:p>
            <a:pPr lvl="1">
              <a:lnSpc>
                <a:spcPct val="110000"/>
              </a:lnSpc>
              <a:buFont typeface="Arial" charset="0"/>
              <a:buChar char="•"/>
            </a:pPr>
            <a:r>
              <a:rPr lang="en-CA" smtClean="0"/>
              <a:t>Heterogeneous parallel programming models</a:t>
            </a:r>
          </a:p>
          <a:p>
            <a:pPr lvl="2">
              <a:lnSpc>
                <a:spcPct val="110000"/>
              </a:lnSpc>
              <a:buFont typeface="Arial" charset="0"/>
              <a:buChar char="•"/>
            </a:pPr>
            <a:r>
              <a:rPr lang="en-CA" smtClean="0"/>
              <a:t>In the beginning of 2001</a:t>
            </a:r>
          </a:p>
          <a:p>
            <a:pPr lvl="2">
              <a:lnSpc>
                <a:spcPct val="110000"/>
              </a:lnSpc>
              <a:buFont typeface="Arial" charset="0"/>
              <a:buChar char="•"/>
            </a:pPr>
            <a:r>
              <a:rPr lang="en-CA" smtClean="0"/>
              <a:t>New processor architectures</a:t>
            </a:r>
          </a:p>
          <a:p>
            <a:pPr lvl="2">
              <a:lnSpc>
                <a:spcPct val="110000"/>
              </a:lnSpc>
              <a:buFont typeface="Arial" charset="0"/>
              <a:buChar char="•"/>
            </a:pPr>
            <a:r>
              <a:rPr lang="en-CA" smtClean="0"/>
              <a:t>Multi-core CPUs</a:t>
            </a:r>
          </a:p>
          <a:p>
            <a:pPr lvl="2">
              <a:lnSpc>
                <a:spcPct val="110000"/>
              </a:lnSpc>
              <a:buFont typeface="Arial" charset="0"/>
              <a:buChar char="•"/>
            </a:pPr>
            <a:r>
              <a:rPr lang="en-CA" smtClean="0"/>
              <a:t>Many-core GPUs</a:t>
            </a:r>
          </a:p>
          <a:p>
            <a:pPr lvl="2">
              <a:lnSpc>
                <a:spcPct val="110000"/>
              </a:lnSpc>
              <a:buFont typeface="Arial" charset="0"/>
              <a:buChar char="•"/>
            </a:pPr>
            <a:endParaRPr lang="en-CA" smtClean="0"/>
          </a:p>
          <a:p>
            <a:endParaRPr lang="en-CA" sz="1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pPr fontAlgn="auto">
              <a:spcAft>
                <a:spcPts val="0"/>
              </a:spcAft>
              <a:defRPr/>
            </a:pPr>
            <a:r>
              <a:rPr lang="en-CA" dirty="0">
                <a:solidFill>
                  <a:schemeClr val="tx1">
                    <a:lumMod val="75000"/>
                    <a:lumOff val="25000"/>
                  </a:schemeClr>
                </a:solidFill>
              </a:rPr>
              <a:t>Pure Parallel Programming Models</a:t>
            </a:r>
          </a:p>
        </p:txBody>
      </p:sp>
      <p:sp>
        <p:nvSpPr>
          <p:cNvPr id="3" name="Content Placeholder 2">
            <a:extLst>
              <a:ext uri="{FF2B5EF4-FFF2-40B4-BE49-F238E27FC236}"/>
            </a:extLst>
          </p:cNvPr>
          <p:cNvSpPr>
            <a:spLocks noGrp="1"/>
          </p:cNvSpPr>
          <p:nvPr>
            <p:ph idx="1"/>
          </p:nvPr>
        </p:nvSpPr>
        <p:spPr/>
        <p:txBody>
          <a:bodyPr rtlCol="0">
            <a:normAutofit fontScale="85000" lnSpcReduction="20000"/>
          </a:bodyPr>
          <a:lstStyle/>
          <a:p>
            <a:pPr marL="91440" indent="-91440" fontAlgn="auto">
              <a:defRPr/>
            </a:pPr>
            <a:r>
              <a:rPr lang="en-CA" sz="3200" dirty="0">
                <a:solidFill>
                  <a:schemeClr val="tx1">
                    <a:lumMod val="75000"/>
                    <a:lumOff val="25000"/>
                  </a:schemeClr>
                </a:solidFill>
              </a:rPr>
              <a:t>Pthread</a:t>
            </a:r>
          </a:p>
          <a:p>
            <a:pPr marL="384048" lvl="1" indent="-182880" fontAlgn="auto">
              <a:buFont typeface="Arial" panose="020B0604020202020204" pitchFamily="34" charset="0"/>
              <a:buChar char="•"/>
              <a:defRPr/>
            </a:pPr>
            <a:r>
              <a:rPr lang="en-CA" sz="2000" dirty="0">
                <a:solidFill>
                  <a:schemeClr val="tx1">
                    <a:lumMod val="75000"/>
                    <a:lumOff val="25000"/>
                  </a:schemeClr>
                </a:solidFill>
              </a:rPr>
              <a:t>The System Architecture is Shared Memory.</a:t>
            </a:r>
          </a:p>
          <a:p>
            <a:pPr marL="384048" lvl="1" indent="-182880" fontAlgn="auto">
              <a:buFont typeface="Arial" panose="020B0604020202020204" pitchFamily="34" charset="0"/>
              <a:buChar char="•"/>
              <a:defRPr/>
            </a:pPr>
            <a:r>
              <a:rPr lang="en-CA" sz="2000" dirty="0">
                <a:solidFill>
                  <a:schemeClr val="tx1">
                    <a:lumMod val="75000"/>
                    <a:lumOff val="25000"/>
                  </a:schemeClr>
                </a:solidFill>
              </a:rPr>
              <a:t>Global variables are shared by the threads.</a:t>
            </a:r>
          </a:p>
          <a:p>
            <a:pPr marL="384048" lvl="1" indent="-182880" fontAlgn="auto">
              <a:buFont typeface="Arial" panose="020B0604020202020204" pitchFamily="34" charset="0"/>
              <a:buChar char="•"/>
              <a:defRPr/>
            </a:pPr>
            <a:r>
              <a:rPr lang="en-CA" sz="2000" dirty="0">
                <a:solidFill>
                  <a:schemeClr val="tx1">
                    <a:lumMod val="75000"/>
                    <a:lumOff val="25000"/>
                  </a:schemeClr>
                </a:solidFill>
              </a:rPr>
              <a:t>The usage of threads gave flexibility, but required better programming skills since the programmers needed to be aware of race conditions and deadlocks.</a:t>
            </a:r>
          </a:p>
          <a:p>
            <a:pPr marL="91440" indent="-91440" fontAlgn="auto">
              <a:defRPr/>
            </a:pPr>
            <a:r>
              <a:rPr lang="en-CA" sz="3200" dirty="0" err="1">
                <a:solidFill>
                  <a:schemeClr val="tx1">
                    <a:lumMod val="75000"/>
                    <a:lumOff val="25000"/>
                  </a:schemeClr>
                </a:solidFill>
              </a:rPr>
              <a:t>OpenMP</a:t>
            </a:r>
            <a:endParaRPr lang="en-CA" sz="3200" dirty="0">
              <a:solidFill>
                <a:schemeClr val="tx1">
                  <a:lumMod val="75000"/>
                  <a:lumOff val="25000"/>
                </a:schemeClr>
              </a:solidFill>
            </a:endParaRPr>
          </a:p>
          <a:p>
            <a:pPr marL="384048" lvl="1" indent="-182880" fontAlgn="auto">
              <a:buFont typeface="Arial" panose="020B0604020202020204" pitchFamily="34" charset="0"/>
              <a:buChar char="•"/>
              <a:defRPr/>
            </a:pPr>
            <a:r>
              <a:rPr lang="en-CA" sz="2000" dirty="0">
                <a:solidFill>
                  <a:schemeClr val="tx1">
                    <a:lumMod val="75000"/>
                    <a:lumOff val="25000"/>
                  </a:schemeClr>
                </a:solidFill>
              </a:rPr>
              <a:t>The System Architecture is also Shared Memory and a multithreaded model.</a:t>
            </a:r>
          </a:p>
          <a:p>
            <a:pPr marL="384048" lvl="1" indent="-182880" fontAlgn="auto">
              <a:buFont typeface="Arial" panose="020B0604020202020204" pitchFamily="34" charset="0"/>
              <a:buChar char="•"/>
              <a:defRPr/>
            </a:pPr>
            <a:r>
              <a:rPr lang="en-CA" sz="2000" dirty="0" err="1">
                <a:solidFill>
                  <a:schemeClr val="tx1">
                    <a:lumMod val="75000"/>
                    <a:lumOff val="25000"/>
                  </a:schemeClr>
                </a:solidFill>
              </a:rPr>
              <a:t>OpenMP</a:t>
            </a:r>
            <a:r>
              <a:rPr lang="en-CA" sz="2000" dirty="0">
                <a:solidFill>
                  <a:schemeClr val="tx1">
                    <a:lumMod val="75000"/>
                    <a:lumOff val="25000"/>
                  </a:schemeClr>
                </a:solidFill>
              </a:rPr>
              <a:t> is a library with higher abstraction level than threads, making it well suited for developing HPC.</a:t>
            </a:r>
          </a:p>
          <a:p>
            <a:pPr marL="384048" lvl="1" indent="-182880" fontAlgn="auto">
              <a:buFont typeface="Arial" panose="020B0604020202020204" pitchFamily="34" charset="0"/>
              <a:buChar char="•"/>
              <a:defRPr/>
            </a:pPr>
            <a:r>
              <a:rPr lang="en-CA" sz="2100" dirty="0">
                <a:solidFill>
                  <a:schemeClr val="tx1">
                    <a:lumMod val="75000"/>
                    <a:lumOff val="25000"/>
                  </a:schemeClr>
                </a:solidFill>
              </a:rPr>
              <a:t>Multiple </a:t>
            </a:r>
            <a:r>
              <a:rPr lang="en-CA" sz="2100" dirty="0" err="1">
                <a:solidFill>
                  <a:schemeClr val="tx1">
                    <a:lumMod val="75000"/>
                    <a:lumOff val="25000"/>
                  </a:schemeClr>
                </a:solidFill>
              </a:rPr>
              <a:t>OpenMP</a:t>
            </a:r>
            <a:r>
              <a:rPr lang="en-CA" sz="2100" dirty="0">
                <a:solidFill>
                  <a:schemeClr val="tx1">
                    <a:lumMod val="75000"/>
                    <a:lumOff val="25000"/>
                  </a:schemeClr>
                </a:solidFill>
              </a:rPr>
              <a:t> versions are available for free on Fortran, C and C++.</a:t>
            </a:r>
          </a:p>
          <a:p>
            <a:pPr marL="91440" indent="-91440" fontAlgn="auto">
              <a:defRPr/>
            </a:pPr>
            <a:r>
              <a:rPr lang="en-CA" sz="3200" dirty="0">
                <a:solidFill>
                  <a:schemeClr val="tx1">
                    <a:lumMod val="75000"/>
                    <a:lumOff val="25000"/>
                  </a:schemeClr>
                </a:solidFill>
              </a:rPr>
              <a:t>Message Passing Interface (MPI)</a:t>
            </a:r>
          </a:p>
          <a:p>
            <a:pPr marL="384048" lvl="1" indent="-182880" fontAlgn="auto">
              <a:buFont typeface="Arial" panose="020B0604020202020204" pitchFamily="34" charset="0"/>
              <a:buChar char="•"/>
              <a:defRPr/>
            </a:pPr>
            <a:r>
              <a:rPr lang="en-CA" sz="2000" dirty="0">
                <a:solidFill>
                  <a:schemeClr val="tx1">
                    <a:lumMod val="75000"/>
                    <a:lumOff val="25000"/>
                  </a:schemeClr>
                </a:solidFill>
              </a:rPr>
              <a:t>The System Architecture is Distributed Memory when communication cannot be achieved by sharing variables and Shared memory.</a:t>
            </a:r>
          </a:p>
          <a:p>
            <a:pPr marL="384048" lvl="1" indent="-182880" fontAlgn="auto">
              <a:buFont typeface="Arial" panose="020B0604020202020204" pitchFamily="34" charset="0"/>
              <a:buChar char="•"/>
              <a:defRPr/>
            </a:pPr>
            <a:r>
              <a:rPr lang="en-CA" sz="2000" dirty="0">
                <a:solidFill>
                  <a:schemeClr val="tx1">
                    <a:lumMod val="75000"/>
                    <a:lumOff val="25000"/>
                  </a:schemeClr>
                </a:solidFill>
              </a:rPr>
              <a:t>Programmers have to manage what tasks are to be computed by each process.</a:t>
            </a:r>
          </a:p>
          <a:p>
            <a:pPr marL="384048" lvl="1" indent="-182880" fontAlgn="auto">
              <a:buFont typeface="Arial" panose="020B0604020202020204" pitchFamily="34" charset="0"/>
              <a:buChar char="•"/>
              <a:defRPr/>
            </a:pPr>
            <a:r>
              <a:rPr lang="en-CA" sz="2000" dirty="0">
                <a:solidFill>
                  <a:schemeClr val="tx1">
                    <a:lumMod val="75000"/>
                    <a:lumOff val="25000"/>
                  </a:schemeClr>
                </a:solidFill>
              </a:rPr>
              <a:t>MPI is a library available on Fortran, C and C++ programs.</a:t>
            </a:r>
            <a:endParaRPr lang="en-CA"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pPr fontAlgn="auto">
              <a:spcAft>
                <a:spcPts val="0"/>
              </a:spcAft>
              <a:defRPr/>
            </a:pPr>
            <a:r>
              <a:rPr lang="en-CA" dirty="0">
                <a:solidFill>
                  <a:schemeClr val="tx1">
                    <a:lumMod val="75000"/>
                    <a:lumOff val="25000"/>
                  </a:schemeClr>
                </a:solidFill>
              </a:rPr>
              <a:t>Heterogeneous Parallel Programming Models</a:t>
            </a:r>
          </a:p>
        </p:txBody>
      </p:sp>
      <p:sp>
        <p:nvSpPr>
          <p:cNvPr id="3" name="Content Placeholder 2">
            <a:extLst>
              <a:ext uri="{FF2B5EF4-FFF2-40B4-BE49-F238E27FC236}"/>
            </a:extLst>
          </p:cNvPr>
          <p:cNvSpPr>
            <a:spLocks noGrp="1"/>
          </p:cNvSpPr>
          <p:nvPr>
            <p:ph idx="1"/>
          </p:nvPr>
        </p:nvSpPr>
        <p:spPr/>
        <p:txBody>
          <a:bodyPr>
            <a:normAutofit/>
          </a:bodyPr>
          <a:lstStyle/>
          <a:p>
            <a:pPr>
              <a:lnSpc>
                <a:spcPct val="80000"/>
              </a:lnSpc>
            </a:pPr>
            <a:r>
              <a:rPr lang="en-CA" sz="3200" smtClean="0"/>
              <a:t>CUDA</a:t>
            </a:r>
          </a:p>
          <a:p>
            <a:pPr lvl="1">
              <a:lnSpc>
                <a:spcPct val="80000"/>
              </a:lnSpc>
              <a:buFont typeface="Arial" charset="0"/>
              <a:buChar char="•"/>
            </a:pPr>
            <a:r>
              <a:rPr lang="en-CA" sz="2000" smtClean="0"/>
              <a:t>In 2006, CUDA was created by NVIDIA to develop applications scaling transparently with the increasing number of processor cores in GPUs.</a:t>
            </a:r>
          </a:p>
          <a:p>
            <a:pPr lvl="1">
              <a:lnSpc>
                <a:spcPct val="80000"/>
              </a:lnSpc>
              <a:buFont typeface="Arial" charset="0"/>
              <a:buChar char="•"/>
            </a:pPr>
            <a:r>
              <a:rPr lang="en-CA" sz="2000" smtClean="0"/>
              <a:t>The GPU is organized as collection of multiprocessor for handling blocks in a grid.</a:t>
            </a:r>
          </a:p>
          <a:p>
            <a:pPr lvl="1">
              <a:lnSpc>
                <a:spcPct val="80000"/>
              </a:lnSpc>
              <a:buFont typeface="Arial" charset="0"/>
              <a:buChar char="•"/>
            </a:pPr>
            <a:r>
              <a:rPr lang="en-CA" sz="2000" smtClean="0"/>
              <a:t>Worker management is done implicitly. The programmers do not manage thread creations and destructions, but they need to define the workload to be run in parallel.</a:t>
            </a:r>
          </a:p>
          <a:p>
            <a:pPr>
              <a:lnSpc>
                <a:spcPct val="80000"/>
              </a:lnSpc>
            </a:pPr>
            <a:r>
              <a:rPr lang="en-CA" sz="3200" smtClean="0"/>
              <a:t>OpenCL</a:t>
            </a:r>
          </a:p>
          <a:p>
            <a:pPr lvl="1">
              <a:lnSpc>
                <a:spcPct val="80000"/>
              </a:lnSpc>
              <a:buFont typeface="Arial" charset="0"/>
              <a:buChar char="•"/>
            </a:pPr>
            <a:r>
              <a:rPr lang="en-CA" sz="2000" smtClean="0"/>
              <a:t>Finished in 2008, OpenCL is an open free standard for general purpose parallel programming across CPUs, GPUs and other processors.</a:t>
            </a:r>
          </a:p>
          <a:p>
            <a:pPr lvl="1">
              <a:lnSpc>
                <a:spcPct val="80000"/>
              </a:lnSpc>
              <a:buFont typeface="Arial" charset="0"/>
              <a:buChar char="•"/>
            </a:pPr>
            <a:r>
              <a:rPr lang="en-CA" sz="2000" smtClean="0"/>
              <a:t>OpenCL defines multilevel memory model similarly to CUDA using blocks and a grid.</a:t>
            </a:r>
          </a:p>
          <a:p>
            <a:pPr lvl="1">
              <a:lnSpc>
                <a:spcPct val="80000"/>
              </a:lnSpc>
              <a:buFont typeface="Arial" charset="0"/>
              <a:buChar char="•"/>
            </a:pPr>
            <a:r>
              <a:rPr lang="en-CA" sz="2000" smtClean="0"/>
              <a:t>Kernels are functions that execute on OpenCL devices. They are basically executable code unit. An API is used to manage these kernels and an API exists for both C and C++.</a:t>
            </a:r>
            <a:endParaRPr lang="en-CA" sz="32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pPr fontAlgn="auto">
              <a:spcAft>
                <a:spcPts val="0"/>
              </a:spcAft>
              <a:defRPr/>
            </a:pPr>
            <a:r>
              <a:rPr lang="en-CA" dirty="0">
                <a:solidFill>
                  <a:schemeClr val="tx1">
                    <a:lumMod val="75000"/>
                    <a:lumOff val="25000"/>
                  </a:schemeClr>
                </a:solidFill>
              </a:rPr>
              <a:t>Heterogeneous Parallel Programming Models</a:t>
            </a:r>
          </a:p>
        </p:txBody>
      </p:sp>
      <p:sp>
        <p:nvSpPr>
          <p:cNvPr id="22530" name="Content Placeholder 2"/>
          <p:cNvSpPr>
            <a:spLocks noGrp="1"/>
          </p:cNvSpPr>
          <p:nvPr>
            <p:ph idx="1"/>
          </p:nvPr>
        </p:nvSpPr>
        <p:spPr/>
        <p:txBody>
          <a:bodyPr/>
          <a:lstStyle/>
          <a:p>
            <a:r>
              <a:rPr lang="en-CA" sz="3200" smtClean="0"/>
              <a:t>DirectCompute</a:t>
            </a:r>
          </a:p>
          <a:p>
            <a:pPr lvl="1">
              <a:buFont typeface="Arial" charset="0"/>
              <a:buChar char="•"/>
            </a:pPr>
            <a:r>
              <a:rPr lang="en-CA" sz="2000" smtClean="0"/>
              <a:t>DirectCompute is Mircrosoft’s approach to GPU programming.</a:t>
            </a:r>
          </a:p>
          <a:p>
            <a:pPr lvl="1">
              <a:buFont typeface="Arial" charset="0"/>
              <a:buChar char="•"/>
            </a:pPr>
            <a:r>
              <a:rPr lang="en-CA" sz="2000" smtClean="0"/>
              <a:t>It allows computation independently of the graphic pipeline, but only works on Windows platforms.</a:t>
            </a:r>
          </a:p>
          <a:p>
            <a:pPr lvl="1">
              <a:buFont typeface="Arial" charset="0"/>
              <a:buChar char="•"/>
            </a:pPr>
            <a:r>
              <a:rPr lang="en-CA" sz="2000" smtClean="0"/>
              <a:t>It is suitable for </a:t>
            </a:r>
            <a:r>
              <a:rPr lang="en-US" sz="2000" smtClean="0"/>
              <a:t>General-Purpose computing on Graphics Processing Units (GPGPU).</a:t>
            </a:r>
            <a:endParaRPr lang="en-CA" sz="2000" smtClean="0"/>
          </a:p>
          <a:p>
            <a:r>
              <a:rPr lang="en-CA" sz="3200" smtClean="0"/>
              <a:t>Array Building Blocks (ArBB)</a:t>
            </a:r>
          </a:p>
          <a:p>
            <a:pPr lvl="1">
              <a:buFont typeface="Arial" charset="0"/>
              <a:buChar char="•"/>
            </a:pPr>
            <a:r>
              <a:rPr lang="en-CA" sz="2000" smtClean="0"/>
              <a:t>ArBB provides vector-parallel-programming solution.</a:t>
            </a:r>
          </a:p>
          <a:p>
            <a:pPr lvl="1">
              <a:buFont typeface="Arial" charset="0"/>
              <a:buChar char="•"/>
            </a:pPr>
            <a:r>
              <a:rPr lang="en-CA" sz="2000" smtClean="0"/>
              <a:t>Very useful for mathematical computation.</a:t>
            </a:r>
          </a:p>
          <a:p>
            <a:pPr lvl="1">
              <a:buFont typeface="Arial" charset="0"/>
              <a:buChar char="•"/>
            </a:pPr>
            <a:endParaRPr lang="en-CA"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pPr fontAlgn="auto">
              <a:spcAft>
                <a:spcPts val="0"/>
              </a:spcAft>
              <a:defRPr/>
            </a:pPr>
            <a:r>
              <a:rPr lang="en-CA" dirty="0">
                <a:solidFill>
                  <a:schemeClr val="tx1">
                    <a:lumMod val="75000"/>
                    <a:lumOff val="25000"/>
                  </a:schemeClr>
                </a:solidFill>
              </a:rPr>
              <a:t>Partitioned Global Address Space</a:t>
            </a:r>
          </a:p>
        </p:txBody>
      </p:sp>
      <p:sp>
        <p:nvSpPr>
          <p:cNvPr id="23554" name="Content Placeholder 2"/>
          <p:cNvSpPr>
            <a:spLocks noGrp="1"/>
          </p:cNvSpPr>
          <p:nvPr>
            <p:ph idx="1"/>
          </p:nvPr>
        </p:nvSpPr>
        <p:spPr/>
        <p:txBody>
          <a:bodyPr/>
          <a:lstStyle/>
          <a:p>
            <a:pPr lvl="1">
              <a:buFont typeface="Arial" charset="0"/>
              <a:buChar char="•"/>
            </a:pPr>
            <a:r>
              <a:rPr lang="en-CA" smtClean="0"/>
              <a:t>PGAS memory model is a Distributed Shared Memory that tries to combine the advantages of both shared and distributed approaches.</a:t>
            </a:r>
          </a:p>
          <a:p>
            <a:pPr lvl="1">
              <a:buFont typeface="Arial" charset="0"/>
              <a:buChar char="•"/>
            </a:pPr>
            <a:endParaRPr lang="en-CA" smtClean="0"/>
          </a:p>
          <a:p>
            <a:pPr lvl="1">
              <a:buFont typeface="Arial" charset="0"/>
              <a:buChar char="•"/>
            </a:pPr>
            <a:r>
              <a:rPr lang="en-CA" smtClean="0"/>
              <a:t>PGAS exploits data locality to increase performance.</a:t>
            </a:r>
          </a:p>
          <a:p>
            <a:pPr lvl="1">
              <a:buFont typeface="Arial" charset="0"/>
              <a:buChar char="•"/>
            </a:pPr>
            <a:endParaRPr lang="en-CA" smtClean="0"/>
          </a:p>
          <a:p>
            <a:pPr lvl="1">
              <a:buFont typeface="Arial" charset="0"/>
              <a:buChar char="•"/>
            </a:pPr>
            <a:r>
              <a:rPr lang="en-CA" smtClean="0"/>
              <a:t>There are languages supporting the PGAS Model. These languages are supporting high-performance parallel scientific computing. The most significant languages are:</a:t>
            </a:r>
          </a:p>
          <a:p>
            <a:pPr lvl="2">
              <a:buFont typeface="Arial" charset="0"/>
              <a:buChar char="•"/>
            </a:pPr>
            <a:r>
              <a:rPr lang="en-CA" smtClean="0"/>
              <a:t>Unified Parallel C (UPC) in C</a:t>
            </a:r>
          </a:p>
          <a:p>
            <a:pPr lvl="2">
              <a:buFont typeface="Arial" charset="0"/>
              <a:buChar char="•"/>
            </a:pPr>
            <a:r>
              <a:rPr lang="en-CA" smtClean="0"/>
              <a:t>Coarray Fortran (CAF) in Fortran 95 </a:t>
            </a:r>
          </a:p>
          <a:p>
            <a:pPr lvl="2">
              <a:buFont typeface="Arial" charset="0"/>
              <a:buChar char="•"/>
            </a:pPr>
            <a:r>
              <a:rPr lang="en-CA" smtClean="0"/>
              <a:t>Titanium in Java</a:t>
            </a:r>
          </a:p>
          <a:p>
            <a:pPr lvl="1">
              <a:buFont typeface="Arial" charset="0"/>
              <a:buChar char="•"/>
            </a:pPr>
            <a:endParaRPr lang="en-CA"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pPr fontAlgn="auto">
              <a:spcAft>
                <a:spcPts val="0"/>
              </a:spcAft>
              <a:defRPr/>
            </a:pPr>
            <a:r>
              <a:rPr lang="en-CA" dirty="0">
                <a:solidFill>
                  <a:schemeClr val="tx1">
                    <a:lumMod val="75000"/>
                    <a:lumOff val="25000"/>
                  </a:schemeClr>
                </a:solidFill>
              </a:rPr>
              <a:t>Hybrid Programming</a:t>
            </a:r>
          </a:p>
        </p:txBody>
      </p:sp>
      <p:sp>
        <p:nvSpPr>
          <p:cNvPr id="24578" name="Content Placeholder 2"/>
          <p:cNvSpPr>
            <a:spLocks noGrp="1"/>
          </p:cNvSpPr>
          <p:nvPr>
            <p:ph idx="1"/>
          </p:nvPr>
        </p:nvSpPr>
        <p:spPr/>
        <p:txBody>
          <a:bodyPr/>
          <a:lstStyle/>
          <a:p>
            <a:pPr lvl="1">
              <a:buFont typeface="Arial" charset="0"/>
              <a:buChar char="•"/>
            </a:pPr>
            <a:r>
              <a:rPr lang="en-CA" smtClean="0"/>
              <a:t>Hybrid Programming tries to combine Shared Memory and Distributed Memory to exploit the strengths of both architectures.</a:t>
            </a:r>
          </a:p>
          <a:p>
            <a:pPr lvl="1">
              <a:buFont typeface="Arial" charset="0"/>
              <a:buChar char="•"/>
            </a:pPr>
            <a:endParaRPr lang="en-CA" smtClean="0"/>
          </a:p>
          <a:p>
            <a:pPr lvl="1">
              <a:buFont typeface="Arial" charset="0"/>
              <a:buChar char="•"/>
            </a:pPr>
            <a:r>
              <a:rPr lang="en-CA" smtClean="0"/>
              <a:t>Unlike the PGAS model that is using runtimes and languages, hybrid programming is a modern software trend for the current hybrid hardware architecture.</a:t>
            </a:r>
          </a:p>
          <a:p>
            <a:pPr lvl="1">
              <a:buFont typeface="Arial" charset="0"/>
              <a:buChar char="•"/>
            </a:pPr>
            <a:endParaRPr lang="en-CA" smtClean="0"/>
          </a:p>
          <a:p>
            <a:pPr lvl="1">
              <a:buFont typeface="Arial" charset="0"/>
              <a:buChar char="•"/>
            </a:pPr>
            <a:r>
              <a:rPr lang="en-CA" smtClean="0"/>
              <a:t>We can find different hybrid approaches:</a:t>
            </a:r>
          </a:p>
          <a:p>
            <a:pPr lvl="2">
              <a:buFont typeface="Arial" charset="0"/>
              <a:buChar char="•"/>
            </a:pPr>
            <a:r>
              <a:rPr lang="en-CA" smtClean="0"/>
              <a:t>Pthreads and MPI</a:t>
            </a:r>
          </a:p>
          <a:p>
            <a:pPr lvl="2">
              <a:buFont typeface="Arial" charset="0"/>
              <a:buChar char="•"/>
            </a:pPr>
            <a:r>
              <a:rPr lang="en-CA" smtClean="0"/>
              <a:t>MPI and OpenMP</a:t>
            </a:r>
          </a:p>
          <a:p>
            <a:pPr lvl="2">
              <a:buFont typeface="Arial" charset="0"/>
              <a:buChar char="•"/>
            </a:pPr>
            <a:r>
              <a:rPr lang="en-CA" smtClean="0"/>
              <a:t>CUDA and Pthreads</a:t>
            </a:r>
          </a:p>
          <a:p>
            <a:pPr lvl="2">
              <a:buFont typeface="Arial" charset="0"/>
              <a:buChar char="•"/>
            </a:pPr>
            <a:r>
              <a:rPr lang="en-CA" smtClean="0"/>
              <a:t>CUDA and OpenMP</a:t>
            </a:r>
          </a:p>
          <a:p>
            <a:pPr lvl="2">
              <a:buFont typeface="Arial" charset="0"/>
              <a:buChar char="•"/>
            </a:pPr>
            <a:r>
              <a:rPr lang="en-CA" smtClean="0"/>
              <a:t>CUDA and MPI</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1383</TotalTime>
  <Words>1053</Words>
  <Application>Microsoft Office PowerPoint</Application>
  <PresentationFormat>Custom</PresentationFormat>
  <Paragraphs>132</Paragraphs>
  <Slides>15</Slides>
  <Notes>3</Notes>
  <HiddenSlides>0</HiddenSlides>
  <MMClips>0</MMClips>
  <ScaleCrop>false</ScaleCrop>
  <HeadingPairs>
    <vt:vector size="6" baseType="variant">
      <vt:variant>
        <vt:lpstr>Fonts Used</vt:lpstr>
      </vt:variant>
      <vt:variant>
        <vt:i4>3</vt:i4>
      </vt:variant>
      <vt:variant>
        <vt:lpstr>Design Template</vt:lpstr>
      </vt:variant>
      <vt:variant>
        <vt:i4>7</vt:i4>
      </vt:variant>
      <vt:variant>
        <vt:lpstr>Slide Titles</vt:lpstr>
      </vt:variant>
      <vt:variant>
        <vt:i4>15</vt:i4>
      </vt:variant>
    </vt:vector>
  </HeadingPairs>
  <TitlesOfParts>
    <vt:vector size="25" baseType="lpstr">
      <vt:lpstr>Calibri</vt:lpstr>
      <vt:lpstr>Arial</vt:lpstr>
      <vt:lpstr>Calibri Light</vt:lpstr>
      <vt:lpstr>Retrospect</vt:lpstr>
      <vt:lpstr>Retrospect</vt:lpstr>
      <vt:lpstr>Retrospect</vt:lpstr>
      <vt:lpstr>Retrospect</vt:lpstr>
      <vt:lpstr>Retrospect</vt:lpstr>
      <vt:lpstr>Retrospect</vt:lpstr>
      <vt:lpstr>Retrospect</vt:lpstr>
      <vt:lpstr>A Survey of Parallel Programming Models and Tools in the Multi and Many-Core Era</vt:lpstr>
      <vt:lpstr>Objectives</vt:lpstr>
      <vt:lpstr>Introduction</vt:lpstr>
      <vt:lpstr>Classification of Parallel Programming Models</vt:lpstr>
      <vt:lpstr>Pure Parallel Programming Models</vt:lpstr>
      <vt:lpstr>Heterogeneous Parallel Programming Models</vt:lpstr>
      <vt:lpstr>Heterogeneous Parallel Programming Models</vt:lpstr>
      <vt:lpstr>Partitioned Global Address Space</vt:lpstr>
      <vt:lpstr>Hybrid Programming</vt:lpstr>
      <vt:lpstr>Language With Parallel Support</vt:lpstr>
      <vt:lpstr>Distributed Programming</vt:lpstr>
      <vt:lpstr>Questions</vt:lpstr>
      <vt:lpstr>Conclusion</vt:lpstr>
      <vt:lpstr>References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of Parallel Programming Models and Tools in the Multi and Many-Core Era</dc:title>
  <dc:creator>Alexandre-i5</dc:creator>
  <cp:lastModifiedBy>bdemers</cp:lastModifiedBy>
  <cp:revision>41</cp:revision>
  <dcterms:created xsi:type="dcterms:W3CDTF">2017-09-23T14:51:47Z</dcterms:created>
  <dcterms:modified xsi:type="dcterms:W3CDTF">2017-09-29T13:24:31Z</dcterms:modified>
</cp:coreProperties>
</file>