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italic.fntdata"/><Relationship Id="rId6" Type="http://schemas.openxmlformats.org/officeDocument/2006/relationships/slide" Target="slides/slide2.xml"/><Relationship Id="rId18" Type="http://schemas.openxmlformats.org/officeDocument/2006/relationships/font" Target="fonts/Nuni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300"/>
              <a:buChar char="●"/>
              <a:defRPr/>
            </a:lvl1pPr>
            <a:lvl2pPr lvl="1" algn="ctr">
              <a:spcBef>
                <a:spcPts val="0"/>
              </a:spcBef>
              <a:buSzPts val="1100"/>
              <a:buChar char="○"/>
              <a:defRPr/>
            </a:lvl2pPr>
            <a:lvl3pPr lvl="2" algn="ctr">
              <a:spcBef>
                <a:spcPts val="0"/>
              </a:spcBef>
              <a:buSzPts val="1100"/>
              <a:buChar char="■"/>
              <a:defRPr/>
            </a:lvl3pPr>
            <a:lvl4pPr lvl="3" algn="ctr">
              <a:spcBef>
                <a:spcPts val="0"/>
              </a:spcBef>
              <a:buSzPts val="1100"/>
              <a:buChar char="●"/>
              <a:defRPr/>
            </a:lvl4pPr>
            <a:lvl5pPr lvl="4" algn="ctr">
              <a:spcBef>
                <a:spcPts val="0"/>
              </a:spcBef>
              <a:buSzPts val="1100"/>
              <a:buChar char="○"/>
              <a:defRPr/>
            </a:lvl5pPr>
            <a:lvl6pPr lvl="5" algn="ctr">
              <a:spcBef>
                <a:spcPts val="0"/>
              </a:spcBef>
              <a:buSzPts val="1100"/>
              <a:buChar char="■"/>
              <a:defRPr/>
            </a:lvl6pPr>
            <a:lvl7pPr lvl="6" algn="ctr">
              <a:spcBef>
                <a:spcPts val="0"/>
              </a:spcBef>
              <a:buSzPts val="1100"/>
              <a:buChar char="●"/>
              <a:defRPr/>
            </a:lvl7pPr>
            <a:lvl8pPr lvl="7" algn="ctr">
              <a:spcBef>
                <a:spcPts val="0"/>
              </a:spcBef>
              <a:buSzPts val="1100"/>
              <a:buChar char="○"/>
              <a:defRPr/>
            </a:lvl8pPr>
            <a:lvl9pPr lvl="8" algn="ctr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200"/>
              <a:buNone/>
              <a:defRPr sz="3200"/>
            </a:lvl1pPr>
            <a:lvl2pPr lvl="1" algn="ctr">
              <a:spcBef>
                <a:spcPts val="0"/>
              </a:spcBef>
              <a:buSzPts val="3200"/>
              <a:buNone/>
              <a:defRPr sz="3200"/>
            </a:lvl2pPr>
            <a:lvl3pPr lvl="2" algn="ctr">
              <a:spcBef>
                <a:spcPts val="0"/>
              </a:spcBef>
              <a:buSzPts val="3200"/>
              <a:buNone/>
              <a:defRPr sz="3200"/>
            </a:lvl3pPr>
            <a:lvl4pPr lvl="3" algn="ctr">
              <a:spcBef>
                <a:spcPts val="0"/>
              </a:spcBef>
              <a:buSzPts val="3200"/>
              <a:buNone/>
              <a:defRPr sz="3200"/>
            </a:lvl4pPr>
            <a:lvl5pPr lvl="4" algn="ctr">
              <a:spcBef>
                <a:spcPts val="0"/>
              </a:spcBef>
              <a:buSzPts val="3200"/>
              <a:buNone/>
              <a:defRPr sz="3200"/>
            </a:lvl5pPr>
            <a:lvl6pPr lvl="5" algn="ctr">
              <a:spcBef>
                <a:spcPts val="0"/>
              </a:spcBef>
              <a:buSzPts val="3200"/>
              <a:buNone/>
              <a:defRPr sz="3200"/>
            </a:lvl6pPr>
            <a:lvl7pPr lvl="6" algn="ctr">
              <a:spcBef>
                <a:spcPts val="0"/>
              </a:spcBef>
              <a:buSzPts val="3200"/>
              <a:buNone/>
              <a:defRPr sz="3200"/>
            </a:lvl7pPr>
            <a:lvl8pPr lvl="7" algn="ctr">
              <a:spcBef>
                <a:spcPts val="0"/>
              </a:spcBef>
              <a:buSzPts val="3200"/>
              <a:buNone/>
              <a:defRPr sz="3200"/>
            </a:lvl8pPr>
            <a:lvl9pPr lvl="8" algn="ctr">
              <a:spcBef>
                <a:spcPts val="0"/>
              </a:spcBef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mohamedasni/GAN_hous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Generating </a:t>
            </a:r>
            <a:r>
              <a:rPr lang="en"/>
              <a:t>Realistic</a:t>
            </a:r>
            <a:r>
              <a:rPr lang="en"/>
              <a:t> Houses Using GANs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Alexandre Boyer - 7720512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Mohamed Asni - 7340184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Optimizations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Added more layers and more neurons.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Pre-trained the discriminator.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Batch normalization layer and Dropout layer.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 sz="1800"/>
              <a:t>Normalized our inputs.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Improvements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Much l</a:t>
            </a:r>
            <a:r>
              <a:rPr lang="en" sz="1800"/>
              <a:t>arger dataset.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/>
              <a:t>A </a:t>
            </a:r>
            <a:r>
              <a:rPr lang="en" sz="1800"/>
              <a:t>thorough</a:t>
            </a:r>
            <a:r>
              <a:rPr lang="en" sz="1800"/>
              <a:t> normalization of the input data.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 sz="1800"/>
              <a:t>Proper research on size and architecture of network.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19150" y="86682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514050" y="1931475"/>
            <a:ext cx="60702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Code available on 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https://github.com/mohamedasni/GAN_houses</a:t>
            </a:r>
            <a:r>
              <a:rPr lang="en"/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is our problem/task?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lang="en" sz="2400"/>
              <a:t>Use generative </a:t>
            </a:r>
            <a:r>
              <a:rPr lang="en" sz="2400"/>
              <a:t>adversarial neural</a:t>
            </a:r>
            <a:r>
              <a:rPr lang="en" sz="2400"/>
              <a:t> network (GAN) in order to generate a model that is able to generate realistic houses with realistic features.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Process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790850" y="1629900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Remove features from the csv file that we deemed unnecessary or corrupt data.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Develop an autoencoder that would compress the house data and decompress it.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We developed an encoder and decoder. The decoder will be used later as our generator in our GAN.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We need the autoencoder to extract the data’s latent space.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Also normalized our data which will then be used as inputs later.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Design our GAN model.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Develop our GAN.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Develop our discriminator based on a dense neural network (DNN).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Develop our generator based on our decoder that was previously developed during the autoencoder phase.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Train our model.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First perform pre-training on the discriminator for 10 epochs.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Then train both the discriminator and generator at the same time for 100 epochs.</a:t>
            </a:r>
          </a:p>
          <a:p>
            <a:pPr indent="-298450" lvl="1" marL="914400" rtl="0">
              <a:spcBef>
                <a:spcPts val="0"/>
              </a:spcBef>
              <a:buSzPts val="1100"/>
              <a:buAutoNum type="alphaLcPeriod"/>
            </a:pPr>
            <a:r>
              <a:rPr lang="en"/>
              <a:t>Save our trained model.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MNIST GAN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was our stepping stone to learning how GANs work and how to properly implement and train them.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Tested different optimization techniques.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We didn’t use Keras, this slowed down the process significantly.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MNIST GAN Results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41325"/>
            <a:ext cx="2285175" cy="16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725" y="1641325"/>
            <a:ext cx="2285175" cy="162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4300" y="1641325"/>
            <a:ext cx="2285175" cy="162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150" y="3643913"/>
            <a:ext cx="8075776" cy="2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150" y="4304050"/>
            <a:ext cx="7505701" cy="3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856075" y="3304000"/>
            <a:ext cx="799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Before: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819150" y="3974775"/>
            <a:ext cx="799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After</a:t>
            </a:r>
            <a:r>
              <a:rPr lang="en"/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House GAN V1.0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Results were not as good as we expected them to be.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 sz="1800"/>
              <a:t>Had trouble </a:t>
            </a:r>
            <a:r>
              <a:rPr lang="en" sz="1800"/>
              <a:t>separating</a:t>
            </a:r>
            <a:r>
              <a:rPr lang="en" sz="1800"/>
              <a:t> the generator and discriminator which led to them working together instead of against each other.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House GAN V2.0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keras_adversarial framework. Comes with the GAN specific training and compile method.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Made the previously built decoder obsolete.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Training is very fast even on consumer grade GPU.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GAN Houses V1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163" y="1471575"/>
            <a:ext cx="4517675" cy="33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GAN Houses V2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388" y="1480738"/>
            <a:ext cx="4531226" cy="33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