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31"/>
  </p:notesMasterIdLst>
  <p:handoutMasterIdLst>
    <p:handoutMasterId r:id="rId32"/>
  </p:handout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showPr>
  <p:clrMru>
    <a:srgbClr val="FF0043"/>
    <a:srgbClr val="FF03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7482" autoAdjust="0"/>
  </p:normalViewPr>
  <p:slideViewPr>
    <p:cSldViewPr snapToGrid="0" snapToObjects="1">
      <p:cViewPr>
        <p:scale>
          <a:sx n="100" d="100"/>
          <a:sy n="100" d="100"/>
        </p:scale>
        <p:origin x="-1104" y="-7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1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897CF2-F8B6-479D-91A8-0F9BAFF4BC3B}" type="datetimeFigureOut">
              <a:rPr lang="en-US"/>
              <a:pPr>
                <a:defRPr/>
              </a:pPr>
              <a:t>7/20/2012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7D516DC-B0CD-4285-A810-315085FEB68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3C7BEE3-29B9-4368-9D1A-C2926846ACCD}" type="datetimeFigureOut">
              <a:rPr lang="en-US"/>
              <a:pPr>
                <a:defRPr/>
              </a:pPr>
              <a:t>7/20/2012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7F9E70-E194-47C4-A642-86356CBF51C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B62ADFF-9CE9-4175-956C-F6BD9CB20683}" type="datetimeFigureOut">
              <a:rPr lang="en-US"/>
              <a:pPr>
                <a:defRPr/>
              </a:pPr>
              <a:t>7/20/2012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64B404-82B0-4D2A-82BC-05F12C63C31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16AB3B4-89E5-424F-9429-5DEC4F4255B0}" type="datetimeFigureOut">
              <a:rPr lang="en-US"/>
              <a:pPr>
                <a:defRPr/>
              </a:pPr>
              <a:t>7/20/2012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2E127F-8439-4131-8999-D1941C4D23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99D9A88-5066-4CFA-AE4E-97614D814EB7}" type="datetimeFigureOut">
              <a:rPr lang="en-US"/>
              <a:pPr>
                <a:defRPr/>
              </a:pPr>
              <a:t>7/20/2012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3FD48-EC87-46A9-A340-4772129442E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14346F-7018-43DD-BCE5-4DF9B02EA327}" type="datetimeFigureOut">
              <a:rPr lang="en-US"/>
              <a:pPr>
                <a:defRPr/>
              </a:pPr>
              <a:t>7/20/2012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D5FB6D-2462-4A8B-8C71-9B868415AD8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1198"/>
            <a:ext cx="8229600" cy="90994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971139"/>
            <a:ext cx="8229600" cy="53852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8F4C6E3-6B56-4155-B33F-166EC7A78F4C}" type="datetimeFigureOut">
              <a:rPr lang="en-US"/>
              <a:pPr>
                <a:defRPr/>
              </a:pPr>
              <a:t>7/20/2012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F1407B-AF50-4A48-B50B-8287B1F9130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E139915-45F2-403C-A952-EACDD7D37BD7}" type="datetimeFigureOut">
              <a:rPr lang="en-US"/>
              <a:pPr>
                <a:defRPr/>
              </a:pPr>
              <a:t>7/20/2012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3AA9BA9-5C93-4CCC-8216-C5CF86222DC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46AA005-A490-4E51-A9E1-A46528272A3A}" type="datetimeFigureOut">
              <a:rPr lang="en-US"/>
              <a:pPr>
                <a:defRPr/>
              </a:pPr>
              <a:t>7/20/2012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C7A1C1-00A1-466B-9B4B-477346A765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1198"/>
            <a:ext cx="8229600" cy="84591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4198"/>
            <a:ext cx="4038600" cy="4921965"/>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4198"/>
            <a:ext cx="4038600" cy="4921965"/>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168DFC2-1F60-4F3B-8296-D6A81AB5AA55}" type="datetimeFigureOut">
              <a:rPr lang="en-US"/>
              <a:pPr>
                <a:defRPr/>
              </a:pPr>
              <a:t>7/20/2012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57BC57-DED9-4304-9A21-226C7E45621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198"/>
            <a:ext cx="8229600" cy="899269"/>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960467"/>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00229"/>
            <a:ext cx="4040188" cy="4525934"/>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60467"/>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600229"/>
            <a:ext cx="4041775" cy="4525934"/>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E420B6E-A86A-4839-B075-6377083C7892}" type="datetimeFigureOut">
              <a:rPr lang="en-US"/>
              <a:pPr>
                <a:defRPr/>
              </a:pPr>
              <a:t>7/20/2012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778FD3-2F80-476B-94E2-B7DAE3BA73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954B136-1007-44A5-A0F6-2D10BC9731DA}" type="datetimeFigureOut">
              <a:rPr lang="en-US"/>
              <a:pPr>
                <a:defRPr/>
              </a:pPr>
              <a:t>7/20/2012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6C08F75-7AB4-4CE1-A0CE-B2ACC60E38B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BBA770-73F7-453F-AC95-4973215A94E7}" type="datetimeFigureOut">
              <a:rPr lang="en-US"/>
              <a:pPr>
                <a:defRPr/>
              </a:pPr>
              <a:t>7/20/2012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F3E9378-F99E-4F67-A3E8-C25A19B5086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51A0B7-9879-4B7F-A83B-6B12D2DC3609}" type="datetimeFigureOut">
              <a:rPr lang="en-US"/>
              <a:pPr>
                <a:defRPr/>
              </a:pPr>
              <a:t>7/20/2012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562D4A-DD2A-4343-B204-9529490C262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191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6200" y="1247775"/>
            <a:ext cx="8837613" cy="5108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E8377969-5D7A-4721-A695-A7A1AA4BF364}" type="datetimeFigureOut">
              <a:rPr lang="en-US"/>
              <a:pPr>
                <a:defRPr/>
              </a:pPr>
              <a:t>7/20/2012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3733C6FD-D1E1-4FDF-8C7B-A0E5D9001C1E}" type="slidenum">
              <a:rPr lang="en-US"/>
              <a:pPr>
                <a:defRPr/>
              </a:pPr>
              <a:t>‹#›</a:t>
            </a:fld>
            <a:endParaRPr lang="en-US"/>
          </a:p>
        </p:txBody>
      </p:sp>
      <p:sp>
        <p:nvSpPr>
          <p:cNvPr id="7" name="Text Box 4"/>
          <p:cNvSpPr txBox="1">
            <a:spLocks noChangeArrowheads="1"/>
          </p:cNvSpPr>
          <p:nvPr userDrawn="1"/>
        </p:nvSpPr>
        <p:spPr bwMode="auto">
          <a:xfrm>
            <a:off x="76200" y="6689725"/>
            <a:ext cx="4495800" cy="168275"/>
          </a:xfrm>
          <a:prstGeom prst="rect">
            <a:avLst/>
          </a:prstGeom>
          <a:noFill/>
          <a:ln w="9525">
            <a:noFill/>
            <a:miter lim="800000"/>
            <a:headEnd/>
            <a:tailEnd/>
          </a:ln>
          <a:effectLst/>
        </p:spPr>
        <p:txBody>
          <a:bodyPr lIns="0" bIns="0" anchor="b">
            <a:spAutoFit/>
          </a:bodyPr>
          <a:lstStyle/>
          <a:p>
            <a:pPr fontAlgn="auto">
              <a:spcBef>
                <a:spcPct val="50000"/>
              </a:spcBef>
              <a:spcAft>
                <a:spcPts val="0"/>
              </a:spcAft>
              <a:defRPr/>
            </a:pPr>
            <a:r>
              <a:rPr lang="en-US" sz="800" b="1" dirty="0">
                <a:latin typeface="+mn-lt"/>
                <a:ea typeface="Arial" charset="0"/>
                <a:cs typeface="Arial" charset="0"/>
              </a:rPr>
              <a:t>© Michel Dubois, Murali Annavaram, Per Stenström All rights reserved</a:t>
            </a:r>
          </a:p>
        </p:txBody>
      </p:sp>
    </p:spTree>
  </p:cSld>
  <p:clrMap bg1="lt1" tx1="dk1" bg2="lt2" tx2="dk2" accent1="accent1" accent2="accent2" accent3="accent3" accent4="accent4" accent5="accent5" accent6="accent6" hlink="hlink" folHlink="folHlink"/>
  <p:sldLayoutIdLst>
    <p:sldLayoutId id="2147483827" r:id="rId1"/>
    <p:sldLayoutId id="2147483826" r:id="rId2"/>
    <p:sldLayoutId id="2147483825" r:id="rId3"/>
    <p:sldLayoutId id="2147483824" r:id="rId4"/>
    <p:sldLayoutId id="2147483823" r:id="rId5"/>
    <p:sldLayoutId id="2147483822" r:id="rId6"/>
    <p:sldLayoutId id="2147483821" r:id="rId7"/>
    <p:sldLayoutId id="2147483820" r:id="rId8"/>
    <p:sldLayoutId id="2147483819" r:id="rId9"/>
    <p:sldLayoutId id="2147483818" r:id="rId10"/>
    <p:sldLayoutId id="2147483817" r:id="rId11"/>
    <p:sldLayoutId id="2147483816" r:id="rId12"/>
  </p:sldLayoutIdLst>
  <p:txStyles>
    <p:titleStyle>
      <a:lvl1pPr algn="ctr" defTabSz="457200" rtl="0" eaLnBrk="0" fontAlgn="base" hangingPunct="0">
        <a:spcBef>
          <a:spcPct val="0"/>
        </a:spcBef>
        <a:spcAft>
          <a:spcPct val="0"/>
        </a:spcAft>
        <a:defRPr sz="3200" kern="1200">
          <a:solidFill>
            <a:srgbClr val="FF0043"/>
          </a:solidFill>
          <a:latin typeface="Comic Sans MS"/>
          <a:ea typeface="+mj-ea"/>
          <a:cs typeface="+mj-cs"/>
        </a:defRPr>
      </a:lvl1pPr>
      <a:lvl2pPr algn="ctr" defTabSz="457200" rtl="0" eaLnBrk="0" fontAlgn="base" hangingPunct="0">
        <a:spcBef>
          <a:spcPct val="0"/>
        </a:spcBef>
        <a:spcAft>
          <a:spcPct val="0"/>
        </a:spcAft>
        <a:defRPr sz="3200">
          <a:solidFill>
            <a:srgbClr val="FF0043"/>
          </a:solidFill>
          <a:latin typeface="Comic Sans MS" pitchFamily="66" charset="0"/>
        </a:defRPr>
      </a:lvl2pPr>
      <a:lvl3pPr algn="ctr" defTabSz="457200" rtl="0" eaLnBrk="0" fontAlgn="base" hangingPunct="0">
        <a:spcBef>
          <a:spcPct val="0"/>
        </a:spcBef>
        <a:spcAft>
          <a:spcPct val="0"/>
        </a:spcAft>
        <a:defRPr sz="3200">
          <a:solidFill>
            <a:srgbClr val="FF0043"/>
          </a:solidFill>
          <a:latin typeface="Comic Sans MS" pitchFamily="66" charset="0"/>
        </a:defRPr>
      </a:lvl3pPr>
      <a:lvl4pPr algn="ctr" defTabSz="457200" rtl="0" eaLnBrk="0" fontAlgn="base" hangingPunct="0">
        <a:spcBef>
          <a:spcPct val="0"/>
        </a:spcBef>
        <a:spcAft>
          <a:spcPct val="0"/>
        </a:spcAft>
        <a:defRPr sz="3200">
          <a:solidFill>
            <a:srgbClr val="FF0043"/>
          </a:solidFill>
          <a:latin typeface="Comic Sans MS" pitchFamily="66" charset="0"/>
        </a:defRPr>
      </a:lvl4pPr>
      <a:lvl5pPr algn="ctr" defTabSz="457200" rtl="0" eaLnBrk="0" fontAlgn="base" hangingPunct="0">
        <a:spcBef>
          <a:spcPct val="0"/>
        </a:spcBef>
        <a:spcAft>
          <a:spcPct val="0"/>
        </a:spcAft>
        <a:defRPr sz="3200">
          <a:solidFill>
            <a:srgbClr val="FF0043"/>
          </a:solidFill>
          <a:latin typeface="Comic Sans MS" pitchFamily="66" charset="0"/>
        </a:defRPr>
      </a:lvl5pPr>
      <a:lvl6pPr marL="457200" algn="ctr" defTabSz="457200" rtl="0" fontAlgn="base">
        <a:spcBef>
          <a:spcPct val="0"/>
        </a:spcBef>
        <a:spcAft>
          <a:spcPct val="0"/>
        </a:spcAft>
        <a:defRPr sz="3200">
          <a:solidFill>
            <a:srgbClr val="FF0043"/>
          </a:solidFill>
          <a:latin typeface="Comic Sans MS" pitchFamily="66" charset="0"/>
        </a:defRPr>
      </a:lvl6pPr>
      <a:lvl7pPr marL="914400" algn="ctr" defTabSz="457200" rtl="0" fontAlgn="base">
        <a:spcBef>
          <a:spcPct val="0"/>
        </a:spcBef>
        <a:spcAft>
          <a:spcPct val="0"/>
        </a:spcAft>
        <a:defRPr sz="3200">
          <a:solidFill>
            <a:srgbClr val="FF0043"/>
          </a:solidFill>
          <a:latin typeface="Comic Sans MS" pitchFamily="66" charset="0"/>
        </a:defRPr>
      </a:lvl7pPr>
      <a:lvl8pPr marL="1371600" algn="ctr" defTabSz="457200" rtl="0" fontAlgn="base">
        <a:spcBef>
          <a:spcPct val="0"/>
        </a:spcBef>
        <a:spcAft>
          <a:spcPct val="0"/>
        </a:spcAft>
        <a:defRPr sz="3200">
          <a:solidFill>
            <a:srgbClr val="FF0043"/>
          </a:solidFill>
          <a:latin typeface="Comic Sans MS" pitchFamily="66" charset="0"/>
        </a:defRPr>
      </a:lvl8pPr>
      <a:lvl9pPr marL="1828800" algn="ctr" defTabSz="457200" rtl="0" fontAlgn="base">
        <a:spcBef>
          <a:spcPct val="0"/>
        </a:spcBef>
        <a:spcAft>
          <a:spcPct val="0"/>
        </a:spcAft>
        <a:defRPr sz="3200">
          <a:solidFill>
            <a:srgbClr val="FF0043"/>
          </a:solidFill>
          <a:latin typeface="Comic Sans MS" pitchFamily="66" charset="0"/>
        </a:defRPr>
      </a:lvl9pPr>
    </p:titleStyle>
    <p:bodyStyle>
      <a:lvl1pPr marL="342900" indent="-342900" algn="l" defTabSz="457200" rtl="0" eaLnBrk="0" fontAlgn="base" hangingPunct="0">
        <a:spcBef>
          <a:spcPct val="20000"/>
        </a:spcBef>
        <a:spcAft>
          <a:spcPct val="0"/>
        </a:spcAft>
        <a:buFont typeface="Arial" charset="0"/>
        <a:buChar char="•"/>
        <a:defRPr b="1" kern="1200">
          <a:solidFill>
            <a:schemeClr val="tx1"/>
          </a:solidFill>
          <a:latin typeface="Comic Sans MS"/>
          <a:ea typeface="+mn-ea"/>
          <a:cs typeface="+mn-cs"/>
        </a:defRPr>
      </a:lvl1pPr>
      <a:lvl2pPr marL="742950" indent="-285750" algn="l" defTabSz="457200" rtl="0" eaLnBrk="0" fontAlgn="base" hangingPunct="0">
        <a:spcBef>
          <a:spcPct val="20000"/>
        </a:spcBef>
        <a:spcAft>
          <a:spcPct val="0"/>
        </a:spcAft>
        <a:buFont typeface="Arial" charset="0"/>
        <a:buChar char="•"/>
        <a:defRPr sz="1600" kern="1200">
          <a:solidFill>
            <a:schemeClr val="tx1"/>
          </a:solidFill>
          <a:latin typeface="Comic Sans MS"/>
          <a:ea typeface="+mn-ea"/>
          <a:cs typeface="+mn-cs"/>
        </a:defRPr>
      </a:lvl2pPr>
      <a:lvl3pPr marL="1143000" indent="-228600" algn="l" defTabSz="457200" rtl="0" eaLnBrk="0" fontAlgn="base" hangingPunct="0">
        <a:spcBef>
          <a:spcPct val="20000"/>
        </a:spcBef>
        <a:spcAft>
          <a:spcPct val="0"/>
        </a:spcAft>
        <a:buFont typeface="Arial" charset="0"/>
        <a:buChar char="•"/>
        <a:defRPr sz="1400" kern="1200">
          <a:solidFill>
            <a:schemeClr val="tx1"/>
          </a:solidFill>
          <a:latin typeface="Comic Sans MS"/>
          <a:ea typeface="+mn-ea"/>
          <a:cs typeface="+mn-cs"/>
        </a:defRPr>
      </a:lvl3pPr>
      <a:lvl4pPr marL="1600200" indent="-228600" algn="l" defTabSz="457200" rtl="0" eaLnBrk="0" fontAlgn="base" hangingPunct="0">
        <a:spcBef>
          <a:spcPct val="20000"/>
        </a:spcBef>
        <a:spcAft>
          <a:spcPct val="0"/>
        </a:spcAft>
        <a:buFont typeface="Arial" charset="0"/>
        <a:buChar char="–"/>
        <a:defRPr sz="1400" kern="1200">
          <a:solidFill>
            <a:schemeClr val="tx1"/>
          </a:solidFill>
          <a:latin typeface="Comic Sans MS"/>
          <a:ea typeface="+mn-ea"/>
          <a:cs typeface="+mn-cs"/>
        </a:defRPr>
      </a:lvl4pPr>
      <a:lvl5pPr marL="2057400" indent="-228600" algn="l" defTabSz="457200" rtl="0" eaLnBrk="0" fontAlgn="base" hangingPunct="0">
        <a:spcBef>
          <a:spcPct val="20000"/>
        </a:spcBef>
        <a:spcAft>
          <a:spcPct val="0"/>
        </a:spcAft>
        <a:buFont typeface="Arial" charset="0"/>
        <a:buChar char="»"/>
        <a:defRPr sz="1400" kern="1200">
          <a:solidFill>
            <a:schemeClr val="tx1"/>
          </a:solidFill>
          <a:latin typeface="Comic Sans M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213"/>
            <a:ext cx="8229600" cy="909637"/>
          </a:xfrm>
        </p:spPr>
        <p:txBody>
          <a:bodyPr rtlCol="0">
            <a:normAutofit fontScale="90000"/>
          </a:bodyPr>
          <a:lstStyle/>
          <a:p>
            <a:pPr eaLnBrk="1" fontAlgn="auto" hangingPunct="1">
              <a:spcAft>
                <a:spcPts val="0"/>
              </a:spcAft>
              <a:defRPr/>
            </a:pPr>
            <a:r>
              <a:rPr lang="en-US" b="1" dirty="0" smtClean="0"/>
              <a:t/>
            </a:r>
            <a:br>
              <a:rPr lang="en-US" b="1" dirty="0" smtClean="0"/>
            </a:br>
            <a:r>
              <a:rPr lang="en-US" b="1" dirty="0"/>
              <a:t/>
            </a:r>
            <a:br>
              <a:rPr lang="en-US" b="1" dirty="0"/>
            </a:br>
            <a:r>
              <a:rPr lang="en-US" sz="3100" b="1" dirty="0" smtClean="0"/>
              <a:t>CHAPTER 4</a:t>
            </a:r>
            <a:br>
              <a:rPr lang="en-US" sz="3100" b="1" dirty="0" smtClean="0"/>
            </a:br>
            <a:r>
              <a:rPr lang="en-US" sz="3100" b="1" dirty="0" smtClean="0"/>
              <a:t/>
            </a:r>
            <a:br>
              <a:rPr lang="en-US" sz="3100" b="1" dirty="0" smtClean="0"/>
            </a:br>
            <a:r>
              <a:rPr lang="en-US" sz="3100" b="1" dirty="0" smtClean="0"/>
              <a:t>MEMORY HIERARCHIES</a:t>
            </a:r>
            <a:endParaRPr lang="en-US" sz="3100" b="1" dirty="0"/>
          </a:p>
        </p:txBody>
      </p:sp>
      <p:sp>
        <p:nvSpPr>
          <p:cNvPr id="380930" name="Content Placeholder 2"/>
          <p:cNvSpPr>
            <a:spLocks noGrp="1"/>
          </p:cNvSpPr>
          <p:nvPr>
            <p:ph idx="1"/>
          </p:nvPr>
        </p:nvSpPr>
        <p:spPr>
          <a:xfrm>
            <a:off x="457200" y="971550"/>
            <a:ext cx="8229600" cy="5384800"/>
          </a:xfrm>
        </p:spPr>
        <p:txBody>
          <a:bodyPr/>
          <a:lstStyle/>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r>
              <a:rPr lang="en-US" smtClean="0">
                <a:latin typeface="Comic Sans MS" pitchFamily="66" charset="0"/>
              </a:rPr>
              <a:t>MEMORY HIERARCHIES</a:t>
            </a:r>
          </a:p>
          <a:p>
            <a:pPr eaLnBrk="1" hangingPunct="1"/>
            <a:endParaRPr lang="en-US" smtClean="0">
              <a:latin typeface="Comic Sans MS" pitchFamily="66" charset="0"/>
            </a:endParaRPr>
          </a:p>
          <a:p>
            <a:pPr eaLnBrk="1" hangingPunct="1"/>
            <a:r>
              <a:rPr lang="en-US" smtClean="0">
                <a:latin typeface="Comic Sans MS" pitchFamily="66" charset="0"/>
              </a:rPr>
              <a:t>CACHE DESIGN</a:t>
            </a:r>
          </a:p>
          <a:p>
            <a:pPr eaLnBrk="1" hangingPunct="1"/>
            <a:endParaRPr lang="en-US" smtClean="0">
              <a:latin typeface="Comic Sans MS" pitchFamily="66" charset="0"/>
            </a:endParaRPr>
          </a:p>
          <a:p>
            <a:pPr eaLnBrk="1" hangingPunct="1"/>
            <a:r>
              <a:rPr lang="en-US" smtClean="0">
                <a:latin typeface="Comic Sans MS" pitchFamily="66" charset="0"/>
              </a:rPr>
              <a:t>TECHNIQUES TO IMPROVE CACHE PERFORMANCE</a:t>
            </a:r>
          </a:p>
          <a:p>
            <a:pPr eaLnBrk="1" hangingPunct="1"/>
            <a:endParaRPr lang="en-US" smtClean="0">
              <a:latin typeface="Comic Sans MS" pitchFamily="66" charset="0"/>
            </a:endParaRPr>
          </a:p>
          <a:p>
            <a:pPr eaLnBrk="1" hangingPunct="1"/>
            <a:r>
              <a:rPr lang="en-US" smtClean="0">
                <a:latin typeface="Comic Sans MS" pitchFamily="66" charset="0"/>
              </a:rPr>
              <a:t>VIRTUAL MEMORY SUPPORT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5"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CLASSIFICATION OF CACHE MISSES</a:t>
            </a:r>
          </a:p>
        </p:txBody>
      </p:sp>
      <p:sp>
        <p:nvSpPr>
          <p:cNvPr id="3" name="Content Placeholder 2"/>
          <p:cNvSpPr>
            <a:spLocks noGrp="1"/>
          </p:cNvSpPr>
          <p:nvPr>
            <p:ph idx="1"/>
          </p:nvPr>
        </p:nvSpPr>
        <p:spPr>
          <a:xfrm>
            <a:off x="457200" y="971550"/>
            <a:ext cx="8229600" cy="5384800"/>
          </a:xfrm>
        </p:spPr>
        <p:txBody>
          <a:bodyPr rtlCol="0">
            <a:normAutofit fontScale="92500" lnSpcReduction="10000"/>
          </a:bodyPr>
          <a:lstStyle/>
          <a:p>
            <a:pPr eaLnBrk="1" fontAlgn="auto" hangingPunct="1">
              <a:spcAft>
                <a:spcPts val="0"/>
              </a:spcAft>
              <a:buFont typeface="Arial"/>
              <a:buChar char="•"/>
              <a:defRPr/>
            </a:pPr>
            <a:r>
              <a:rPr lang="en-US" dirty="0" smtClean="0"/>
              <a:t>THE 3 C’s</a:t>
            </a:r>
          </a:p>
          <a:p>
            <a:pPr lvl="1" eaLnBrk="1" fontAlgn="auto" hangingPunct="1">
              <a:spcAft>
                <a:spcPts val="0"/>
              </a:spcAft>
              <a:buFont typeface="Arial"/>
              <a:buChar char="•"/>
              <a:defRPr/>
            </a:pPr>
            <a:r>
              <a:rPr lang="en-US" dirty="0" smtClean="0"/>
              <a:t>COMPULSORY (COLD) MISSES: ON THE 1ST REFERENCE TO A BLOCK</a:t>
            </a:r>
          </a:p>
          <a:p>
            <a:pPr lvl="1" eaLnBrk="1" fontAlgn="auto" hangingPunct="1">
              <a:spcAft>
                <a:spcPts val="0"/>
              </a:spcAft>
              <a:buFont typeface="Arial"/>
              <a:buChar char="•"/>
              <a:defRPr/>
            </a:pPr>
            <a:r>
              <a:rPr lang="en-US" dirty="0" smtClean="0"/>
              <a:t>CAPACITY MISSES: SPACE IS NOT SUFFICIENT TO HOST DATA OR CODE</a:t>
            </a:r>
          </a:p>
          <a:p>
            <a:pPr lvl="1" eaLnBrk="1" fontAlgn="auto" hangingPunct="1">
              <a:spcAft>
                <a:spcPts val="0"/>
              </a:spcAft>
              <a:buFont typeface="Arial"/>
              <a:buChar char="•"/>
              <a:defRPr/>
            </a:pPr>
            <a:r>
              <a:rPr lang="en-US" dirty="0" smtClean="0"/>
              <a:t>CONFLICT MISSES: HAPPEN WHEN TWO MEMORY BLOCKS MAP ON THE SAME CACHE BLOCK IN DIRECT-MAPPED OR SET-ASSOCIATIVE CACHES</a:t>
            </a:r>
          </a:p>
          <a:p>
            <a:pPr eaLnBrk="1" fontAlgn="auto" hangingPunct="1">
              <a:spcAft>
                <a:spcPts val="0"/>
              </a:spcAft>
              <a:buFont typeface="Arial"/>
              <a:buChar char="•"/>
              <a:defRPr/>
            </a:pPr>
            <a:endParaRPr lang="en-US" dirty="0" smtClean="0"/>
          </a:p>
          <a:p>
            <a:pPr lvl="2" eaLnBrk="1" fontAlgn="auto" hangingPunct="1">
              <a:spcAft>
                <a:spcPts val="0"/>
              </a:spcAft>
              <a:buFont typeface="Arial"/>
              <a:buChar char="•"/>
              <a:defRPr/>
            </a:pPr>
            <a:r>
              <a:rPr lang="en-US" dirty="0" smtClean="0"/>
              <a:t>LATER ON: COHERENCE MISSES </a:t>
            </a:r>
            <a:r>
              <a:rPr lang="en-US" dirty="0" smtClean="0">
                <a:sym typeface="Wingdings" pitchFamily="2" charset="2"/>
              </a:rPr>
              <a:t></a:t>
            </a:r>
            <a:r>
              <a:rPr lang="en-US" dirty="0" smtClean="0"/>
              <a:t> 4C’s CLASSIFICATION</a:t>
            </a:r>
          </a:p>
          <a:p>
            <a:pPr eaLnBrk="1" fontAlgn="auto" hangingPunct="1">
              <a:spcAft>
                <a:spcPts val="0"/>
              </a:spcAft>
              <a:buFont typeface="Arial"/>
              <a:buNone/>
              <a:defRPr/>
            </a:pPr>
            <a:endParaRPr lang="en-US" dirty="0" smtClean="0"/>
          </a:p>
          <a:p>
            <a:pPr eaLnBrk="1" fontAlgn="auto" hangingPunct="1">
              <a:spcAft>
                <a:spcPts val="0"/>
              </a:spcAft>
              <a:buFont typeface="Arial"/>
              <a:buChar char="•"/>
              <a:defRPr/>
            </a:pPr>
            <a:r>
              <a:rPr lang="en-US" dirty="0" smtClean="0"/>
              <a:t>HOW TO FIND OUT?</a:t>
            </a:r>
          </a:p>
          <a:p>
            <a:pPr lvl="1" eaLnBrk="1" fontAlgn="auto" hangingPunct="1">
              <a:spcAft>
                <a:spcPts val="0"/>
              </a:spcAft>
              <a:buFont typeface="Arial"/>
              <a:buChar char="•"/>
              <a:defRPr/>
            </a:pPr>
            <a:r>
              <a:rPr lang="en-US" dirty="0" smtClean="0"/>
              <a:t>COLD MISSES: SIMULATE INFINITE CACHE SIZE</a:t>
            </a:r>
          </a:p>
          <a:p>
            <a:pPr lvl="1" eaLnBrk="1" fontAlgn="auto" hangingPunct="1">
              <a:spcAft>
                <a:spcPts val="0"/>
              </a:spcAft>
              <a:buFont typeface="Arial"/>
              <a:buChar char="•"/>
              <a:defRPr/>
            </a:pPr>
            <a:r>
              <a:rPr lang="en-US" dirty="0" smtClean="0"/>
              <a:t>CAPACITY MISSES: SIMULATE FULLY ASSOCIATIVE CACHE THEN DEDUCT COLD MISSES</a:t>
            </a:r>
          </a:p>
          <a:p>
            <a:pPr lvl="1" eaLnBrk="1" fontAlgn="auto" hangingPunct="1">
              <a:spcAft>
                <a:spcPts val="0"/>
              </a:spcAft>
              <a:buFont typeface="Arial"/>
              <a:buChar char="•"/>
              <a:defRPr/>
            </a:pPr>
            <a:r>
              <a:rPr lang="en-US" dirty="0" smtClean="0"/>
              <a:t>CONFLICT MISSES: SIMULATE CACHE THEN DEDUCT COLD AND CAPACITY MISSES</a:t>
            </a:r>
          </a:p>
          <a:p>
            <a:pPr eaLnBrk="1" fontAlgn="auto" hangingPunct="1">
              <a:spcAft>
                <a:spcPts val="0"/>
              </a:spcAft>
              <a:buFont typeface="Arial"/>
              <a:buChar char="•"/>
              <a:defRPr/>
            </a:pPr>
            <a:endParaRPr lang="en-US" dirty="0" smtClean="0"/>
          </a:p>
          <a:p>
            <a:pPr marL="0" indent="0" algn="ctr" eaLnBrk="1" fontAlgn="auto" hangingPunct="1">
              <a:spcAft>
                <a:spcPts val="0"/>
              </a:spcAft>
              <a:buFont typeface="Arial"/>
              <a:buNone/>
              <a:defRPr/>
            </a:pPr>
            <a:r>
              <a:rPr lang="en-US" sz="1500" dirty="0" smtClean="0">
                <a:solidFill>
                  <a:srgbClr val="FF0043"/>
                </a:solidFill>
              </a:rPr>
              <a:t>CLASSIFICATION IS USEFUL TO UNDERSTAND HOW TO ELIMINATE MISSES</a:t>
            </a:r>
          </a:p>
          <a:p>
            <a:pPr eaLnBrk="1" fontAlgn="auto" hangingPunct="1">
              <a:spcAft>
                <a:spcPts val="0"/>
              </a:spcAft>
              <a:buFont typeface="Arial"/>
              <a:buChar char="•"/>
              <a:defRPr/>
            </a:pPr>
            <a:endParaRPr lang="en-US" dirty="0" smtClean="0"/>
          </a:p>
          <a:p>
            <a:pPr eaLnBrk="1" fontAlgn="auto" hangingPunct="1">
              <a:spcAft>
                <a:spcPts val="0"/>
              </a:spcAft>
              <a:buFont typeface="Arial"/>
              <a:buNone/>
              <a:defRPr/>
            </a:pPr>
            <a:r>
              <a:rPr lang="en-US" dirty="0" smtClean="0"/>
              <a:t> </a:t>
            </a:r>
          </a:p>
          <a:p>
            <a:pPr marL="0" indent="0" algn="ctr" eaLnBrk="1" fontAlgn="auto" hangingPunct="1">
              <a:spcAft>
                <a:spcPts val="0"/>
              </a:spcAft>
              <a:buFont typeface="Arial"/>
              <a:buNone/>
              <a:defRPr/>
            </a:pPr>
            <a:r>
              <a:rPr lang="en-US" sz="1500" dirty="0" smtClean="0">
                <a:solidFill>
                  <a:srgbClr val="FF0043"/>
                </a:solidFill>
              </a:rPr>
              <a:t>PROBLEM: WHICH REPLACEMENT POLICY SHOULD WE USE IN THE FULLY ASSOCIATIVE CACHE?</a:t>
            </a:r>
          </a:p>
          <a:p>
            <a:pPr eaLnBrk="1" fontAlgn="auto" hangingPunct="1">
              <a:spcAft>
                <a:spcPts val="0"/>
              </a:spcAft>
              <a:buFont typeface="Arial"/>
              <a:buChar cha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69"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MULTI-LEVEL CACHE HIERARCHIES </a:t>
            </a:r>
          </a:p>
        </p:txBody>
      </p:sp>
      <p:sp>
        <p:nvSpPr>
          <p:cNvPr id="3" name="Content Placeholder 2"/>
          <p:cNvSpPr>
            <a:spLocks noGrp="1"/>
          </p:cNvSpPr>
          <p:nvPr>
            <p:ph idx="1"/>
          </p:nvPr>
        </p:nvSpPr>
        <p:spPr>
          <a:xfrm>
            <a:off x="457200" y="971550"/>
            <a:ext cx="8229600" cy="5384800"/>
          </a:xfrm>
        </p:spPr>
        <p:txBody>
          <a:bodyPr rtlCol="0">
            <a:normAutofit fontScale="92500" lnSpcReduction="20000"/>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1ST-LEVEL AND 2ND LEVEL ARE ON-CHIP;3RD AND 4TH LEVELS ARE MOSTLY OFF-CHIP</a:t>
            </a:r>
          </a:p>
          <a:p>
            <a:pPr eaLnBrk="1" fontAlgn="auto" hangingPunct="1">
              <a:spcAft>
                <a:spcPts val="0"/>
              </a:spcAft>
              <a:buFont typeface="Arial"/>
              <a:buChar char="•"/>
              <a:defRPr/>
            </a:pPr>
            <a:r>
              <a:rPr lang="en-US" dirty="0" smtClean="0"/>
              <a:t>USUALLY, CACHE INCLUSION IS MAINTAINED</a:t>
            </a:r>
          </a:p>
          <a:p>
            <a:pPr lvl="1" eaLnBrk="1" fontAlgn="auto" hangingPunct="1">
              <a:spcAft>
                <a:spcPts val="0"/>
              </a:spcAft>
              <a:buFont typeface="Arial"/>
              <a:buChar char="•"/>
              <a:defRPr/>
            </a:pPr>
            <a:r>
              <a:rPr lang="en-US" dirty="0" smtClean="0"/>
              <a:t>WHEN A BLOCK MISSES IN L1 THEN IT MUST BE BROUGHT INTO ALL Li.</a:t>
            </a:r>
          </a:p>
          <a:p>
            <a:pPr lvl="1" eaLnBrk="1" fontAlgn="auto" hangingPunct="1">
              <a:spcAft>
                <a:spcPts val="0"/>
              </a:spcAft>
              <a:buFont typeface="Arial"/>
              <a:buChar char="•"/>
              <a:defRPr/>
            </a:pPr>
            <a:r>
              <a:rPr lang="en-US" dirty="0" smtClean="0"/>
              <a:t>WHEN A BLOCK IS REPLACED IN Li, THEN IT MUST BE REMOVED FROM ALL </a:t>
            </a:r>
            <a:r>
              <a:rPr lang="en-US" dirty="0" err="1" smtClean="0"/>
              <a:t>Lj</a:t>
            </a:r>
            <a:r>
              <a:rPr lang="en-US" dirty="0" smtClean="0"/>
              <a:t>, </a:t>
            </a:r>
            <a:r>
              <a:rPr lang="en-US" dirty="0" err="1" smtClean="0"/>
              <a:t>j</a:t>
            </a:r>
            <a:r>
              <a:rPr lang="en-US" dirty="0" smtClean="0"/>
              <a:t>&lt;</a:t>
            </a:r>
            <a:r>
              <a:rPr lang="en-US" dirty="0" err="1" smtClean="0"/>
              <a:t>i</a:t>
            </a:r>
            <a:endParaRPr lang="en-US" dirty="0" smtClean="0"/>
          </a:p>
          <a:p>
            <a:pPr eaLnBrk="1" fontAlgn="auto" hangingPunct="1">
              <a:spcAft>
                <a:spcPts val="0"/>
              </a:spcAft>
              <a:buFont typeface="Arial"/>
              <a:buChar char="•"/>
              <a:defRPr/>
            </a:pPr>
            <a:r>
              <a:rPr lang="en-US" dirty="0" smtClean="0"/>
              <a:t>ALSO: EXCLUSION</a:t>
            </a:r>
          </a:p>
          <a:p>
            <a:pPr lvl="1" eaLnBrk="1" fontAlgn="auto" hangingPunct="1">
              <a:spcAft>
                <a:spcPts val="0"/>
              </a:spcAft>
              <a:buFont typeface="Arial"/>
              <a:buChar char="•"/>
              <a:defRPr/>
            </a:pPr>
            <a:r>
              <a:rPr lang="en-US" dirty="0" smtClean="0"/>
              <a:t>IF A BLOCK IS IN Li THEN IT IS NOT IN ANY OTHER CACHE LEVEL</a:t>
            </a:r>
          </a:p>
          <a:p>
            <a:pPr lvl="1" eaLnBrk="1" fontAlgn="auto" hangingPunct="1">
              <a:spcAft>
                <a:spcPts val="0"/>
              </a:spcAft>
              <a:buFont typeface="Arial"/>
              <a:buChar char="•"/>
              <a:defRPr/>
            </a:pPr>
            <a:r>
              <a:rPr lang="en-US" dirty="0" smtClean="0"/>
              <a:t>IF A BLOCK MISSES IN L1 THEN ALL COPIES ARE REMOVED FROM ALL Li’s, </a:t>
            </a:r>
            <a:r>
              <a:rPr lang="en-US" dirty="0" err="1" smtClean="0"/>
              <a:t>i</a:t>
            </a:r>
            <a:r>
              <a:rPr lang="en-US" dirty="0" smtClean="0"/>
              <a:t>&gt;1</a:t>
            </a:r>
          </a:p>
          <a:p>
            <a:pPr lvl="1" eaLnBrk="1" fontAlgn="auto" hangingPunct="1">
              <a:spcAft>
                <a:spcPts val="0"/>
              </a:spcAft>
              <a:buFont typeface="Arial"/>
              <a:buChar char="•"/>
              <a:defRPr/>
            </a:pPr>
            <a:r>
              <a:rPr lang="en-US" dirty="0" smtClean="0"/>
              <a:t>IF A BLOCK IS REPLACED IN Li THEN IT IS ALLOCATED IN Li+1</a:t>
            </a:r>
          </a:p>
          <a:p>
            <a:pPr eaLnBrk="1" fontAlgn="auto" hangingPunct="1">
              <a:spcAft>
                <a:spcPts val="0"/>
              </a:spcAft>
              <a:buFont typeface="Arial"/>
              <a:buChar char="•"/>
              <a:defRPr/>
            </a:pPr>
            <a:r>
              <a:rPr lang="en-US" dirty="0" smtClean="0"/>
              <a:t>OR NO POLICY</a:t>
            </a:r>
          </a:p>
          <a:p>
            <a:pPr marL="1828800" lvl="4" indent="0" eaLnBrk="1" fontAlgn="auto" hangingPunct="1">
              <a:spcAft>
                <a:spcPts val="0"/>
              </a:spcAft>
              <a:buFont typeface="Arial"/>
              <a:buNone/>
              <a:defRPr/>
            </a:pPr>
            <a:r>
              <a:rPr lang="en-US" dirty="0" smtClean="0"/>
              <a:t>		</a:t>
            </a:r>
            <a:r>
              <a:rPr lang="en-US" sz="1500" b="1" dirty="0" smtClean="0">
                <a:solidFill>
                  <a:srgbClr val="FF0043"/>
                </a:solidFill>
              </a:rPr>
              <a:t>WE WILL ASSUME INCLUSION</a:t>
            </a:r>
          </a:p>
          <a:p>
            <a:pPr eaLnBrk="1" fontAlgn="auto" hangingPunct="1">
              <a:spcAft>
                <a:spcPts val="0"/>
              </a:spcAft>
              <a:buFont typeface="Arial"/>
              <a:buChar char="•"/>
              <a:defRPr/>
            </a:pPr>
            <a:endParaRPr lang="en-US" dirty="0"/>
          </a:p>
        </p:txBody>
      </p:sp>
      <p:pic>
        <p:nvPicPr>
          <p:cNvPr id="391171" name="Picture 3"/>
          <p:cNvPicPr>
            <a:picLocks noChangeAspect="1" noChangeArrowheads="1"/>
          </p:cNvPicPr>
          <p:nvPr/>
        </p:nvPicPr>
        <p:blipFill>
          <a:blip r:embed="rId2"/>
          <a:srcRect/>
          <a:stretch>
            <a:fillRect/>
          </a:stretch>
        </p:blipFill>
        <p:spPr bwMode="auto">
          <a:xfrm>
            <a:off x="939800" y="595313"/>
            <a:ext cx="72644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EFFECT OF CACHE PARAMETERS</a:t>
            </a:r>
          </a:p>
        </p:txBody>
      </p:sp>
      <p:sp>
        <p:nvSpPr>
          <p:cNvPr id="392194"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LARGER CACHES</a:t>
            </a:r>
          </a:p>
          <a:p>
            <a:pPr lvl="1" eaLnBrk="1" hangingPunct="1"/>
            <a:r>
              <a:rPr lang="en-US" smtClean="0">
                <a:latin typeface="Comic Sans MS" pitchFamily="66" charset="0"/>
              </a:rPr>
              <a:t>SLOWER, </a:t>
            </a:r>
          </a:p>
          <a:p>
            <a:pPr lvl="1" eaLnBrk="1" hangingPunct="1"/>
            <a:r>
              <a:rPr lang="en-US" smtClean="0">
                <a:latin typeface="Comic Sans MS" pitchFamily="66" charset="0"/>
              </a:rPr>
              <a:t>MORE COMPLEX, </a:t>
            </a:r>
          </a:p>
          <a:p>
            <a:pPr lvl="1" eaLnBrk="1" hangingPunct="1"/>
            <a:r>
              <a:rPr lang="en-US" smtClean="0">
                <a:latin typeface="Comic Sans MS" pitchFamily="66" charset="0"/>
              </a:rPr>
              <a:t>LESS CAPACITY MISSES</a:t>
            </a:r>
          </a:p>
          <a:p>
            <a:pPr eaLnBrk="1" hangingPunct="1">
              <a:buFont typeface="Arial" charset="0"/>
              <a:buNone/>
            </a:pPr>
            <a:r>
              <a:rPr lang="en-US" smtClean="0">
                <a:latin typeface="Comic Sans MS" pitchFamily="66" charset="0"/>
              </a:rPr>
              <a:t> </a:t>
            </a:r>
          </a:p>
          <a:p>
            <a:pPr eaLnBrk="1" hangingPunct="1"/>
            <a:r>
              <a:rPr lang="en-US" smtClean="0">
                <a:latin typeface="Comic Sans MS" pitchFamily="66" charset="0"/>
              </a:rPr>
              <a:t>LARGER BLOCK SIZE</a:t>
            </a:r>
          </a:p>
          <a:p>
            <a:pPr lvl="1" eaLnBrk="1" hangingPunct="1"/>
            <a:r>
              <a:rPr lang="en-US" smtClean="0">
                <a:latin typeface="Comic Sans MS" pitchFamily="66" charset="0"/>
              </a:rPr>
              <a:t>EXPLOIT SPATIAL LOCALITY</a:t>
            </a:r>
          </a:p>
          <a:p>
            <a:pPr lvl="1" eaLnBrk="1" hangingPunct="1"/>
            <a:r>
              <a:rPr lang="en-US" smtClean="0">
                <a:latin typeface="Comic Sans MS" pitchFamily="66" charset="0"/>
              </a:rPr>
              <a:t>TOO BIG A BLOCK INCREASES CAPACITY MISSES</a:t>
            </a:r>
          </a:p>
          <a:p>
            <a:pPr lvl="1" eaLnBrk="1" hangingPunct="1"/>
            <a:r>
              <a:rPr lang="en-US" smtClean="0">
                <a:latin typeface="Comic Sans MS" pitchFamily="66" charset="0"/>
              </a:rPr>
              <a:t>BIG BLOCKS ALSO INCREASE MISS PENALTY</a:t>
            </a:r>
          </a:p>
          <a:p>
            <a:pPr eaLnBrk="1" hangingPunct="1"/>
            <a:endParaRPr lang="en-US" smtClean="0">
              <a:latin typeface="Comic Sans MS" pitchFamily="66" charset="0"/>
            </a:endParaRPr>
          </a:p>
          <a:p>
            <a:pPr eaLnBrk="1" hangingPunct="1"/>
            <a:r>
              <a:rPr lang="en-US" smtClean="0">
                <a:latin typeface="Comic Sans MS" pitchFamily="66" charset="0"/>
              </a:rPr>
              <a:t>HIGHER ASSOCIATIVITY</a:t>
            </a:r>
          </a:p>
          <a:p>
            <a:pPr lvl="1" eaLnBrk="1" hangingPunct="1"/>
            <a:r>
              <a:rPr lang="en-US" smtClean="0">
                <a:latin typeface="Comic Sans MS" pitchFamily="66" charset="0"/>
              </a:rPr>
              <a:t>ADDRESSES CONFLICT MISSES</a:t>
            </a:r>
          </a:p>
          <a:p>
            <a:pPr lvl="1" eaLnBrk="1" hangingPunct="1"/>
            <a:r>
              <a:rPr lang="en-US" smtClean="0">
                <a:latin typeface="Comic Sans MS" pitchFamily="66" charset="0"/>
              </a:rPr>
              <a:t>8-16 WAY SA IS AS GOOD AS FULLY ASSOCIATIVE</a:t>
            </a:r>
          </a:p>
          <a:p>
            <a:pPr lvl="1" eaLnBrk="1" hangingPunct="1"/>
            <a:r>
              <a:rPr lang="en-US" smtClean="0">
                <a:latin typeface="Comic Sans MS" pitchFamily="66" charset="0"/>
              </a:rPr>
              <a:t>A 2-WAY SA CACHE OF SIZE N HAS A SIMILAR MISS RATE AS A DIRECT MAPPED CACHE OF SIZE 2N</a:t>
            </a:r>
          </a:p>
          <a:p>
            <a:pPr lvl="1" eaLnBrk="1" hangingPunct="1"/>
            <a:r>
              <a:rPr lang="en-US" smtClean="0">
                <a:latin typeface="Comic Sans MS" pitchFamily="66" charset="0"/>
              </a:rPr>
              <a:t>HIGHER HIT TIME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LOCKUP-FREE (NON-BLOCKING CACHES)</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lnSpcReduction="10000"/>
          </a:bodyPr>
          <a:lstStyle/>
          <a:p>
            <a:pPr eaLnBrk="1" fontAlgn="auto" hangingPunct="1">
              <a:spcAft>
                <a:spcPts val="0"/>
              </a:spcAft>
              <a:buFont typeface="Arial"/>
              <a:buChar char="•"/>
              <a:defRPr/>
            </a:pPr>
            <a:r>
              <a:rPr lang="en-US" dirty="0" smtClean="0"/>
              <a:t>CACHE IS A 2-PORTED DEVICE: MEMORY &amp; PROCESSOR </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r>
              <a:rPr lang="en-US" dirty="0" smtClean="0"/>
              <a:t>IF A LOCKUP-FREE CACHE MISSES, IT DOES NOT BLOCK</a:t>
            </a:r>
          </a:p>
          <a:p>
            <a:pPr lvl="1" eaLnBrk="1" fontAlgn="auto" hangingPunct="1">
              <a:spcAft>
                <a:spcPts val="0"/>
              </a:spcAft>
              <a:buFont typeface="Arial"/>
              <a:buChar char="•"/>
              <a:defRPr/>
            </a:pPr>
            <a:r>
              <a:rPr lang="en-US" dirty="0" smtClean="0"/>
              <a:t>RATHER, IT HANDLES THE MISS AND KEEPS ACCEPTING ACCESSES FROM THE PROCESSOR</a:t>
            </a:r>
          </a:p>
          <a:p>
            <a:pPr lvl="2" eaLnBrk="1" fontAlgn="auto" hangingPunct="1">
              <a:spcAft>
                <a:spcPts val="0"/>
              </a:spcAft>
              <a:buFont typeface="Arial"/>
              <a:buChar char="•"/>
              <a:defRPr/>
            </a:pPr>
            <a:r>
              <a:rPr lang="en-US" dirty="0" smtClean="0"/>
              <a:t>ALLOWS FOR THE CONCURRENT PROCESSING OF MULTIPLE MISSES AND HITS</a:t>
            </a:r>
          </a:p>
          <a:p>
            <a:pPr lvl="1" eaLnBrk="1" fontAlgn="auto" hangingPunct="1">
              <a:spcAft>
                <a:spcPts val="0"/>
              </a:spcAft>
              <a:buFont typeface="Arial"/>
              <a:buChar char="•"/>
              <a:defRPr/>
            </a:pPr>
            <a:r>
              <a:rPr lang="en-US" dirty="0" smtClean="0"/>
              <a:t>CACHE HAS TO BOOKKEEP ALL PENDING MISSES</a:t>
            </a:r>
          </a:p>
          <a:p>
            <a:pPr lvl="2" eaLnBrk="1" fontAlgn="auto" hangingPunct="1">
              <a:spcAft>
                <a:spcPts val="0"/>
              </a:spcAft>
              <a:buFont typeface="Arial"/>
              <a:buChar char="•"/>
              <a:defRPr/>
            </a:pPr>
            <a:r>
              <a:rPr lang="en-US" dirty="0" err="1" smtClean="0"/>
              <a:t>MSHRs</a:t>
            </a:r>
            <a:r>
              <a:rPr lang="en-US" dirty="0" smtClean="0"/>
              <a:t> (Miss Status Handling Registers) CONTAIN THE ADDRESS OF PENDING MISS, THE DESTINATION BLOCK IN CACHE, AND THE DESTINATION REGISTER</a:t>
            </a:r>
          </a:p>
          <a:p>
            <a:pPr lvl="2" eaLnBrk="1" fontAlgn="auto" hangingPunct="1">
              <a:spcAft>
                <a:spcPts val="0"/>
              </a:spcAft>
              <a:buFont typeface="Arial"/>
              <a:buChar char="•"/>
              <a:defRPr/>
            </a:pPr>
            <a:r>
              <a:rPr lang="en-US" dirty="0" smtClean="0"/>
              <a:t>NUMBER OF </a:t>
            </a:r>
            <a:r>
              <a:rPr lang="en-US" dirty="0" err="1" smtClean="0"/>
              <a:t>MSHRs</a:t>
            </a:r>
            <a:r>
              <a:rPr lang="en-US" dirty="0" smtClean="0"/>
              <a:t> LIMITS THE NUMBER OF PENDING MISSES</a:t>
            </a:r>
          </a:p>
          <a:p>
            <a:pPr lvl="1" eaLnBrk="1" fontAlgn="auto" hangingPunct="1">
              <a:spcAft>
                <a:spcPts val="0"/>
              </a:spcAft>
              <a:buFont typeface="Arial"/>
              <a:buChar char="•"/>
              <a:defRPr/>
            </a:pPr>
            <a:r>
              <a:rPr lang="en-US" dirty="0" smtClean="0"/>
              <a:t>DATA DEPENDENCIES EVENTUALLY BLOCK THE PROCESSOR</a:t>
            </a:r>
          </a:p>
          <a:p>
            <a:pPr lvl="1" eaLnBrk="1" fontAlgn="auto" hangingPunct="1">
              <a:spcAft>
                <a:spcPts val="0"/>
              </a:spcAft>
              <a:buFont typeface="Arial"/>
              <a:buChar char="•"/>
              <a:defRPr/>
            </a:pPr>
            <a:r>
              <a:rPr lang="en-US" dirty="0" smtClean="0"/>
              <a:t>NON-BLOCKING CACHES ARE REQUIRED IN DYNAMICALLY SCHEDULED PROCESSOR AND TO SUPPORT PREFETCHING</a:t>
            </a:r>
          </a:p>
          <a:p>
            <a:pPr eaLnBrk="1" fontAlgn="auto" hangingPunct="1">
              <a:spcAft>
                <a:spcPts val="0"/>
              </a:spcAft>
              <a:buFont typeface="Arial"/>
              <a:buChar char="•"/>
              <a:defRPr/>
            </a:pPr>
            <a:endParaRPr lang="en-US" dirty="0"/>
          </a:p>
        </p:txBody>
      </p:sp>
      <p:pic>
        <p:nvPicPr>
          <p:cNvPr id="393219" name="Picture 3"/>
          <p:cNvPicPr>
            <a:picLocks noChangeAspect="1" noChangeArrowheads="1"/>
          </p:cNvPicPr>
          <p:nvPr/>
        </p:nvPicPr>
        <p:blipFill>
          <a:blip r:embed="rId2"/>
          <a:srcRect/>
          <a:stretch>
            <a:fillRect/>
          </a:stretch>
        </p:blipFill>
        <p:spPr bwMode="auto">
          <a:xfrm>
            <a:off x="228600" y="1547813"/>
            <a:ext cx="8458200" cy="135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1"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LOCKUP-FREE CACHES:PRIMARY/SECONDARY MISSES</a:t>
            </a:r>
            <a:endParaRPr lang="en-US" sz="2400" smtClean="0">
              <a:latin typeface="Comic Sans MS" pitchFamily="66" charset="0"/>
            </a:endParaRPr>
          </a:p>
        </p:txBody>
      </p:sp>
      <p:sp>
        <p:nvSpPr>
          <p:cNvPr id="394242"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PRIMARY: THE FIRST MISS TO A BLOCK</a:t>
            </a:r>
          </a:p>
          <a:p>
            <a:pPr eaLnBrk="1" hangingPunct="1"/>
            <a:r>
              <a:rPr lang="en-US" smtClean="0">
                <a:latin typeface="Comic Sans MS" pitchFamily="66" charset="0"/>
              </a:rPr>
              <a:t>SECONDARY: FOLLOWING ACCESSES TO BLOCKS PENDING DUE TO PRIMARY MISS</a:t>
            </a:r>
          </a:p>
          <a:p>
            <a:pPr lvl="1" eaLnBrk="1" hangingPunct="1"/>
            <a:r>
              <a:rPr lang="en-US" smtClean="0">
                <a:latin typeface="Comic Sans MS" pitchFamily="66" charset="0"/>
              </a:rPr>
              <a:t>LOT MORE MISSES (BLOCKING CACHE ONLY HAS PRIMARY MISSES)</a:t>
            </a:r>
          </a:p>
          <a:p>
            <a:pPr lvl="1" eaLnBrk="1" hangingPunct="1"/>
            <a:r>
              <a:rPr lang="en-US" smtClean="0">
                <a:latin typeface="Comic Sans MS" pitchFamily="66" charset="0"/>
              </a:rPr>
              <a:t>NEEDS MSHRs FOR BOTH PRIMARY AND SECONDARY MISSES</a:t>
            </a:r>
          </a:p>
          <a:p>
            <a:pPr lvl="1" eaLnBrk="1" hangingPunct="1"/>
            <a:r>
              <a:rPr lang="en-US" smtClean="0">
                <a:latin typeface="Comic Sans MS" pitchFamily="66" charset="0"/>
              </a:rPr>
              <a:t>MISSES ARE OVERLAPPED WITH COMPUTATION AND OTHER MISSES </a:t>
            </a:r>
          </a:p>
          <a:p>
            <a:pPr eaLnBrk="1" hangingPunct="1"/>
            <a:endParaRPr lang="en-US" smtClean="0">
              <a:latin typeface="Comic Sans MS" pitchFamily="66" charset="0"/>
            </a:endParaRPr>
          </a:p>
        </p:txBody>
      </p:sp>
      <p:pic>
        <p:nvPicPr>
          <p:cNvPr id="394243" name="Picture 3"/>
          <p:cNvPicPr>
            <a:picLocks noChangeAspect="1" noChangeArrowheads="1"/>
          </p:cNvPicPr>
          <p:nvPr/>
        </p:nvPicPr>
        <p:blipFill>
          <a:blip r:embed="rId2"/>
          <a:srcRect/>
          <a:stretch>
            <a:fillRect/>
          </a:stretch>
        </p:blipFill>
        <p:spPr bwMode="auto">
          <a:xfrm>
            <a:off x="1419225" y="2921000"/>
            <a:ext cx="71405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5" name="Title 1"/>
          <p:cNvSpPr>
            <a:spLocks noGrp="1"/>
          </p:cNvSpPr>
          <p:nvPr>
            <p:ph type="title"/>
          </p:nvPr>
        </p:nvSpPr>
        <p:spPr>
          <a:xfrm>
            <a:off x="457200" y="61913"/>
            <a:ext cx="8229600" cy="731837"/>
          </a:xfrm>
        </p:spPr>
        <p:txBody>
          <a:bodyPr/>
          <a:lstStyle/>
          <a:p>
            <a:pPr eaLnBrk="1" hangingPunct="1"/>
            <a:r>
              <a:rPr lang="en-US" sz="2400" b="1" smtClean="0">
                <a:latin typeface="Comic Sans MS" pitchFamily="66" charset="0"/>
              </a:rPr>
              <a:t>HARDWARE PREFETCHING OF INSTRUCTIONS AND DATA</a:t>
            </a:r>
          </a:p>
        </p:txBody>
      </p:sp>
      <p:sp>
        <p:nvSpPr>
          <p:cNvPr id="395266"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SEQUENTIAL PREFETCHING OF INSTRUCTIONS</a:t>
            </a: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buFont typeface="Arial" charset="0"/>
              <a:buNone/>
            </a:pPr>
            <a:r>
              <a:rPr lang="en-US" smtClean="0">
                <a:latin typeface="Comic Sans MS" pitchFamily="66" charset="0"/>
              </a:rPr>
              <a:t> </a:t>
            </a:r>
          </a:p>
          <a:p>
            <a:pPr lvl="1" eaLnBrk="1" hangingPunct="1"/>
            <a:endParaRPr lang="en-US" smtClean="0">
              <a:latin typeface="Comic Sans MS" pitchFamily="66" charset="0"/>
            </a:endParaRPr>
          </a:p>
          <a:p>
            <a:pPr lvl="1" eaLnBrk="1" hangingPunct="1"/>
            <a:r>
              <a:rPr lang="en-US" smtClean="0">
                <a:latin typeface="Comic Sans MS" pitchFamily="66" charset="0"/>
              </a:rPr>
              <a:t>ON AN I-FETCH MISS, FETCH TWO BLOCKS INSTEAD OF ONE</a:t>
            </a:r>
          </a:p>
          <a:p>
            <a:pPr lvl="1" eaLnBrk="1" hangingPunct="1"/>
            <a:r>
              <a:rPr lang="en-US" smtClean="0">
                <a:latin typeface="Comic Sans MS" pitchFamily="66" charset="0"/>
              </a:rPr>
              <a:t>SECOND BLOCK IS STORED IN AN I-STREAM BUFFER</a:t>
            </a:r>
          </a:p>
          <a:p>
            <a:pPr lvl="1" eaLnBrk="1" hangingPunct="1"/>
            <a:r>
              <a:rPr lang="en-US" smtClean="0">
                <a:latin typeface="Comic Sans MS" pitchFamily="66" charset="0"/>
              </a:rPr>
              <a:t>IF I-STREAM-BUFFER HITS, BLOCK IS MOVED TO L1</a:t>
            </a:r>
          </a:p>
          <a:p>
            <a:pPr lvl="1" eaLnBrk="1" hangingPunct="1"/>
            <a:r>
              <a:rPr lang="en-US" smtClean="0">
                <a:latin typeface="Comic Sans MS" pitchFamily="66" charset="0"/>
              </a:rPr>
              <a:t>I-STREAM BUFFER BLOCKS ARE OVERLAID IF NOT ACCESSED</a:t>
            </a:r>
          </a:p>
          <a:p>
            <a:pPr lvl="1" eaLnBrk="1" hangingPunct="1"/>
            <a:r>
              <a:rPr lang="en-US" smtClean="0">
                <a:latin typeface="Comic Sans MS" pitchFamily="66" charset="0"/>
              </a:rPr>
              <a:t>ALSO APPLICABLE TO DATA, BUT LESS EFFECTIVE</a:t>
            </a:r>
          </a:p>
          <a:p>
            <a:pPr eaLnBrk="1" hangingPunct="1"/>
            <a:r>
              <a:rPr lang="en-US" smtClean="0">
                <a:latin typeface="Comic Sans MS" pitchFamily="66" charset="0"/>
              </a:rPr>
              <a:t>HARDWARE PREFETCH ENGINES</a:t>
            </a:r>
          </a:p>
          <a:p>
            <a:pPr lvl="1" eaLnBrk="1" hangingPunct="1"/>
            <a:r>
              <a:rPr lang="en-US" smtClean="0">
                <a:latin typeface="Comic Sans MS" pitchFamily="66" charset="0"/>
              </a:rPr>
              <a:t>DETECT STRIDES IN STREAM OF MISSING ADDRESSES, THEN START FETCHING AHEAD </a:t>
            </a:r>
          </a:p>
        </p:txBody>
      </p:sp>
      <p:pic>
        <p:nvPicPr>
          <p:cNvPr id="395267" name="Picture 3"/>
          <p:cNvPicPr>
            <a:picLocks noChangeAspect="1" noChangeArrowheads="1"/>
          </p:cNvPicPr>
          <p:nvPr/>
        </p:nvPicPr>
        <p:blipFill>
          <a:blip r:embed="rId2"/>
          <a:srcRect/>
          <a:stretch>
            <a:fillRect/>
          </a:stretch>
        </p:blipFill>
        <p:spPr bwMode="auto">
          <a:xfrm>
            <a:off x="935038" y="1260475"/>
            <a:ext cx="6858000" cy="1612900"/>
          </a:xfrm>
          <a:prstGeom prst="rect">
            <a:avLst/>
          </a:prstGeom>
          <a:noFill/>
          <a:ln w="9525">
            <a:noFill/>
            <a:miter lim="800000"/>
            <a:headEnd/>
            <a:tailEnd/>
          </a:ln>
        </p:spPr>
      </p:pic>
      <p:pic>
        <p:nvPicPr>
          <p:cNvPr id="395268" name="Picture 4"/>
          <p:cNvPicPr>
            <a:picLocks noChangeAspect="1" noChangeArrowheads="1"/>
          </p:cNvPicPr>
          <p:nvPr/>
        </p:nvPicPr>
        <p:blipFill>
          <a:blip r:embed="rId3"/>
          <a:srcRect/>
          <a:stretch>
            <a:fillRect/>
          </a:stretch>
        </p:blipFill>
        <p:spPr bwMode="auto">
          <a:xfrm>
            <a:off x="1143000" y="5119688"/>
            <a:ext cx="6858000" cy="135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89"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COMPILER-CONTROLLED (aka SOFTWARE) PREFETCHING</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fontScale="92500" lnSpcReduction="20000"/>
          </a:bodyPr>
          <a:lstStyle/>
          <a:p>
            <a:pPr eaLnBrk="1" fontAlgn="auto" hangingPunct="1">
              <a:spcAft>
                <a:spcPts val="0"/>
              </a:spcAft>
              <a:buFont typeface="Arial"/>
              <a:buChar char="•"/>
              <a:defRPr/>
            </a:pPr>
            <a:r>
              <a:rPr lang="en-US" dirty="0" smtClean="0"/>
              <a:t>INSERT PREFETCH INSTRUCTIONS IN CODE</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THESE ARE NON-BINDING, LOAD IN CACHE ONLY</a:t>
            </a:r>
          </a:p>
          <a:p>
            <a:pPr eaLnBrk="1" fontAlgn="auto" hangingPunct="1">
              <a:spcAft>
                <a:spcPts val="0"/>
              </a:spcAft>
              <a:buFont typeface="Arial"/>
              <a:buChar char="•"/>
              <a:defRPr/>
            </a:pPr>
            <a:r>
              <a:rPr lang="en-US" dirty="0" smtClean="0"/>
              <a:t>IN A LOOP, WE MAY INSERT PREFETCH INSTRUCTIONS IN THE BODY OF THE LOOP TO PREFETCH DATA NEEDED IN FUTURE LOOP ITERATIONS.</a:t>
            </a:r>
          </a:p>
          <a:p>
            <a:pPr eaLnBrk="1" fontAlgn="auto" hangingPunct="1">
              <a:spcAft>
                <a:spcPts val="0"/>
              </a:spcAft>
              <a:buFont typeface="Arial"/>
              <a:buNone/>
              <a:defRPr/>
            </a:pPr>
            <a:r>
              <a:rPr lang="en-US" dirty="0" smtClean="0"/>
              <a:t>		</a:t>
            </a:r>
            <a:r>
              <a:rPr lang="en-US" sz="1600" b="0" dirty="0" smtClean="0"/>
              <a:t>LOOP	L.D F2,0(R1)</a:t>
            </a:r>
          </a:p>
          <a:p>
            <a:pPr eaLnBrk="1" fontAlgn="auto" hangingPunct="1">
              <a:spcAft>
                <a:spcPts val="0"/>
              </a:spcAft>
              <a:buFont typeface="Arial"/>
              <a:buNone/>
              <a:defRPr/>
            </a:pPr>
            <a:r>
              <a:rPr lang="en-US" sz="1600" b="0" dirty="0" smtClean="0"/>
              <a:t>				PREF	-24(R1)</a:t>
            </a:r>
          </a:p>
          <a:p>
            <a:pPr eaLnBrk="1" fontAlgn="auto" hangingPunct="1">
              <a:spcAft>
                <a:spcPts val="0"/>
              </a:spcAft>
              <a:buFont typeface="Arial"/>
              <a:buNone/>
              <a:defRPr/>
            </a:pPr>
            <a:r>
              <a:rPr lang="en-US" sz="1600" b="0" dirty="0" smtClean="0"/>
              <a:t>				ADD.D F4,F2,F0</a:t>
            </a:r>
          </a:p>
          <a:p>
            <a:pPr eaLnBrk="1" fontAlgn="auto" hangingPunct="1">
              <a:spcAft>
                <a:spcPts val="0"/>
              </a:spcAft>
              <a:buFont typeface="Arial"/>
              <a:buNone/>
              <a:defRPr/>
            </a:pPr>
            <a:r>
              <a:rPr lang="en-US" sz="1600" b="0" dirty="0" smtClean="0"/>
              <a:t>				S.D F4,O(R1)</a:t>
            </a:r>
          </a:p>
          <a:p>
            <a:pPr eaLnBrk="1" fontAlgn="auto" hangingPunct="1">
              <a:spcAft>
                <a:spcPts val="0"/>
              </a:spcAft>
              <a:buFont typeface="Arial"/>
              <a:buNone/>
              <a:defRPr/>
            </a:pPr>
            <a:r>
              <a:rPr lang="en-US" sz="1600" b="0" dirty="0" smtClean="0"/>
              <a:t>				SUBI R1,R1,#8			</a:t>
            </a:r>
          </a:p>
          <a:p>
            <a:pPr eaLnBrk="1" fontAlgn="auto" hangingPunct="1">
              <a:spcAft>
                <a:spcPts val="0"/>
              </a:spcAft>
              <a:buFont typeface="Arial"/>
              <a:buNone/>
              <a:defRPr/>
            </a:pPr>
            <a:r>
              <a:rPr lang="en-US" sz="1600" b="0" dirty="0" smtClean="0"/>
              <a:t>				BNEZ R1, LOOP		</a:t>
            </a:r>
            <a:r>
              <a:rPr lang="en-US" dirty="0" smtClean="0"/>
              <a:t>	</a:t>
            </a:r>
          </a:p>
          <a:p>
            <a:pPr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r>
              <a:rPr lang="en-US" dirty="0" smtClean="0"/>
              <a:t>CAN WORK FOR BOTH LOADS AND STORES</a:t>
            </a:r>
          </a:p>
          <a:p>
            <a:pPr lvl="1" eaLnBrk="1" fontAlgn="auto" hangingPunct="1">
              <a:spcAft>
                <a:spcPts val="0"/>
              </a:spcAft>
              <a:buFont typeface="Arial"/>
              <a:buChar char="•"/>
              <a:defRPr/>
            </a:pPr>
            <a:r>
              <a:rPr lang="en-US" dirty="0" smtClean="0"/>
              <a:t>REQUIRES A NON-BLOCKING CACHE</a:t>
            </a:r>
          </a:p>
          <a:p>
            <a:pPr lvl="1" eaLnBrk="1" fontAlgn="auto" hangingPunct="1">
              <a:spcAft>
                <a:spcPts val="0"/>
              </a:spcAft>
              <a:buFont typeface="Arial"/>
              <a:buChar char="•"/>
              <a:defRPr/>
            </a:pPr>
            <a:r>
              <a:rPr lang="en-US" dirty="0" smtClean="0"/>
              <a:t>INSTRUCTION OVERHEAD</a:t>
            </a:r>
          </a:p>
          <a:p>
            <a:pPr lvl="1" eaLnBrk="1" fontAlgn="auto" hangingPunct="1">
              <a:spcAft>
                <a:spcPts val="0"/>
              </a:spcAft>
              <a:buFont typeface="Arial"/>
              <a:buChar char="•"/>
              <a:defRPr/>
            </a:pPr>
            <a:r>
              <a:rPr lang="en-US" dirty="0" smtClean="0"/>
              <a:t>DATA MUST BE PREFETCHED ON TIME, SO THAT THEY ARE PRESENT IN CACHE AT THE TIME OF ACCESS</a:t>
            </a:r>
          </a:p>
          <a:p>
            <a:pPr lvl="1" eaLnBrk="1" fontAlgn="auto" hangingPunct="1">
              <a:spcAft>
                <a:spcPts val="0"/>
              </a:spcAft>
              <a:buFont typeface="Arial"/>
              <a:buChar char="•"/>
              <a:defRPr/>
            </a:pPr>
            <a:r>
              <a:rPr lang="en-US" dirty="0" smtClean="0"/>
              <a:t>DATA MAY NOT BE PREFETCHED TOO EARLY SO THAT THEY ARE STILL IN CACHE AT THE TIME OF THE ACCESS</a:t>
            </a:r>
          </a:p>
          <a:p>
            <a:pPr eaLnBrk="1" fontAlgn="auto" hangingPunct="1">
              <a:spcAft>
                <a:spcPts val="0"/>
              </a:spcAft>
              <a:buFont typeface="Arial"/>
              <a:buChar char="•"/>
              <a:defRPr/>
            </a:pPr>
            <a:endParaRPr lang="en-US" dirty="0" smtClean="0"/>
          </a:p>
          <a:p>
            <a:pPr marL="0" indent="0" algn="ctr" eaLnBrk="1" fontAlgn="auto" hangingPunct="1">
              <a:spcAft>
                <a:spcPts val="0"/>
              </a:spcAft>
              <a:buFont typeface="Arial"/>
              <a:buNone/>
              <a:defRPr/>
            </a:pPr>
            <a:r>
              <a:rPr lang="en-US" sz="1500" dirty="0" smtClean="0">
                <a:solidFill>
                  <a:srgbClr val="FF0043"/>
                </a:solidFill>
              </a:rPr>
              <a:t>CAN EASILY BE DONE FOR ARRAYS, BUT CAN BE APPLIED TO POINTER ACCESSES</a:t>
            </a:r>
            <a:endParaRPr lang="en-US" sz="1500" dirty="0">
              <a:solidFill>
                <a:srgbClr val="FF0043"/>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FASTER HIT TIMES</a:t>
            </a:r>
          </a:p>
        </p:txBody>
      </p:sp>
      <p:sp>
        <p:nvSpPr>
          <p:cNvPr id="397314"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PRINCETON vs HARVARD CACHE:</a:t>
            </a:r>
          </a:p>
          <a:p>
            <a:pPr lvl="1" eaLnBrk="1" hangingPunct="1"/>
            <a:r>
              <a:rPr lang="en-US" smtClean="0">
                <a:latin typeface="Comic Sans MS" pitchFamily="66" charset="0"/>
              </a:rPr>
              <a:t>PRINCETON: UNIFIED INSTRUCTIONS/DATA CACHE</a:t>
            </a:r>
          </a:p>
          <a:p>
            <a:pPr lvl="1" eaLnBrk="1" hangingPunct="1"/>
            <a:r>
              <a:rPr lang="en-US" smtClean="0">
                <a:latin typeface="Comic Sans MS" pitchFamily="66" charset="0"/>
              </a:rPr>
              <a:t>HARVARD: SPLIT INSTRUCTION AND DATA CACHE</a:t>
            </a:r>
          </a:p>
          <a:p>
            <a:pPr lvl="1" eaLnBrk="1" hangingPunct="1"/>
            <a:r>
              <a:rPr lang="en-US" smtClean="0">
                <a:latin typeface="Comic Sans MS" pitchFamily="66" charset="0"/>
              </a:rPr>
              <a:t>PRINCETON MEANS THAT INSTRUCTIONS AND DATA CAN USE THE WHOLE CACHE, AS THEY NEED</a:t>
            </a:r>
          </a:p>
          <a:p>
            <a:pPr lvl="1" eaLnBrk="1" hangingPunct="1"/>
            <a:r>
              <a:rPr lang="en-US" smtClean="0">
                <a:latin typeface="Comic Sans MS" pitchFamily="66" charset="0"/>
              </a:rPr>
              <a:t>HARVARD MEANS THAT BOTH CACHES CAN BE OPTIMIZED FOR THEIR ACCESS TYPE</a:t>
            </a:r>
          </a:p>
          <a:p>
            <a:pPr lvl="1" eaLnBrk="1" hangingPunct="1"/>
            <a:r>
              <a:rPr lang="en-US" smtClean="0">
                <a:latin typeface="Comic Sans MS" pitchFamily="66" charset="0"/>
              </a:rPr>
              <a:t>IN A PIPELINED MACHINE, FLC IS HARVARD AND SLC IS PRINCETON</a:t>
            </a:r>
          </a:p>
          <a:p>
            <a:pPr eaLnBrk="1" hangingPunct="1"/>
            <a:endParaRPr lang="en-US" smtClean="0">
              <a:latin typeface="Comic Sans MS" pitchFamily="66" charset="0"/>
            </a:endParaRPr>
          </a:p>
          <a:p>
            <a:pPr eaLnBrk="1" hangingPunct="1"/>
            <a:r>
              <a:rPr lang="en-US" smtClean="0">
                <a:latin typeface="Comic Sans MS" pitchFamily="66" charset="0"/>
              </a:rPr>
              <a:t>PIPELINE CACHE ACCESSES</a:t>
            </a:r>
          </a:p>
          <a:p>
            <a:pPr lvl="1" eaLnBrk="1" hangingPunct="1"/>
            <a:r>
              <a:rPr lang="en-US" smtClean="0">
                <a:latin typeface="Comic Sans MS" pitchFamily="66" charset="0"/>
              </a:rPr>
              <a:t>ESPECIALLY USEFUL FOR STOREs</a:t>
            </a:r>
          </a:p>
          <a:p>
            <a:pPr lvl="1" eaLnBrk="1" hangingPunct="1"/>
            <a:r>
              <a:rPr lang="en-US" smtClean="0">
                <a:latin typeface="Comic Sans MS" pitchFamily="66" charset="0"/>
              </a:rPr>
              <a:t>PIPELINE TAG CHECK AND DATA STORE</a:t>
            </a:r>
          </a:p>
          <a:p>
            <a:pPr lvl="1" eaLnBrk="1" hangingPunct="1"/>
            <a:r>
              <a:rPr lang="en-US" smtClean="0">
                <a:latin typeface="Comic Sans MS" pitchFamily="66" charset="0"/>
              </a:rPr>
              <a:t>SEPARATE READ AND WRITE PORTS TO CACHE OPTIMIZED FOR EACH</a:t>
            </a:r>
          </a:p>
          <a:p>
            <a:pPr lvl="1" eaLnBrk="1" hangingPunct="1"/>
            <a:r>
              <a:rPr lang="en-US" smtClean="0">
                <a:latin typeface="Comic Sans MS" pitchFamily="66" charset="0"/>
              </a:rPr>
              <a:t>ALSO USEFUL FOR I-CACHES AND LW IN D-CACHES</a:t>
            </a:r>
          </a:p>
          <a:p>
            <a:pPr lvl="1" eaLnBrk="1" hangingPunct="1"/>
            <a:r>
              <a:rPr lang="en-US" smtClean="0">
                <a:latin typeface="Comic Sans MS" pitchFamily="66" charset="0"/>
              </a:rPr>
              <a:t>INCREASES THE PIPELINE LENGTH</a:t>
            </a:r>
          </a:p>
          <a:p>
            <a:pPr lvl="1" eaLnBrk="1" hangingPunct="1"/>
            <a:r>
              <a:rPr lang="en-US" smtClean="0">
                <a:latin typeface="Comic Sans MS" pitchFamily="66" charset="0"/>
              </a:rPr>
              <a:t>MUST FIND WAYS OF SPLITTING CACHE ACCESSES INTO STAGES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FASTER HIT TIMES</a:t>
            </a:r>
          </a:p>
        </p:txBody>
      </p:sp>
      <p:sp>
        <p:nvSpPr>
          <p:cNvPr id="3" name="Content Placeholder 2"/>
          <p:cNvSpPr>
            <a:spLocks noGrp="1"/>
          </p:cNvSpPr>
          <p:nvPr>
            <p:ph idx="1"/>
          </p:nvPr>
        </p:nvSpPr>
        <p:spPr>
          <a:xfrm>
            <a:off x="457200" y="971550"/>
            <a:ext cx="8229600" cy="5384800"/>
          </a:xfrm>
        </p:spPr>
        <p:txBody>
          <a:bodyPr rtlCol="0">
            <a:normAutofit fontScale="92500" lnSpcReduction="20000"/>
          </a:bodyPr>
          <a:lstStyle/>
          <a:p>
            <a:pPr eaLnBrk="1" fontAlgn="auto" hangingPunct="1">
              <a:spcAft>
                <a:spcPts val="0"/>
              </a:spcAft>
              <a:buFont typeface="Arial"/>
              <a:buChar char="•"/>
              <a:defRPr/>
            </a:pPr>
            <a:r>
              <a:rPr lang="en-US" dirty="0" smtClean="0"/>
              <a:t>KEEP THE CACHE SIMPLE AND FAST</a:t>
            </a:r>
          </a:p>
          <a:p>
            <a:pPr lvl="1" eaLnBrk="1" fontAlgn="auto" hangingPunct="1">
              <a:spcAft>
                <a:spcPts val="0"/>
              </a:spcAft>
              <a:buFont typeface="Arial"/>
              <a:buChar char="•"/>
              <a:defRPr/>
            </a:pPr>
            <a:r>
              <a:rPr lang="en-US" dirty="0" smtClean="0"/>
              <a:t>THIS FAVORS DIRECT-MAPPED CACHES</a:t>
            </a:r>
          </a:p>
          <a:p>
            <a:pPr lvl="2" eaLnBrk="1" fontAlgn="auto" hangingPunct="1">
              <a:spcAft>
                <a:spcPts val="0"/>
              </a:spcAft>
              <a:buFont typeface="Arial"/>
              <a:buChar char="•"/>
              <a:defRPr/>
            </a:pPr>
            <a:r>
              <a:rPr lang="en-US" dirty="0" smtClean="0"/>
              <a:t>LESS MULTIPLEXING</a:t>
            </a:r>
          </a:p>
          <a:p>
            <a:pPr lvl="2" eaLnBrk="1" fontAlgn="auto" hangingPunct="1">
              <a:spcAft>
                <a:spcPts val="0"/>
              </a:spcAft>
              <a:buFont typeface="Arial"/>
              <a:buChar char="•"/>
              <a:defRPr/>
            </a:pPr>
            <a:r>
              <a:rPr lang="en-US" dirty="0" smtClean="0"/>
              <a:t>OVERLAP OF TAG CHECK AND USE OF DATA</a:t>
            </a:r>
          </a:p>
          <a:p>
            <a:pPr lvl="1" eaLnBrk="1" fontAlgn="auto" hangingPunct="1">
              <a:spcAft>
                <a:spcPts val="0"/>
              </a:spcAft>
              <a:buFont typeface="Arial"/>
              <a:buChar char="•"/>
              <a:defRPr/>
            </a:pPr>
            <a:r>
              <a:rPr lang="en-US" dirty="0" smtClean="0"/>
              <a:t>INTERESTINGLY, THE SIZE OF FLC TENDS TO DECREASE AND ASSOCIATIVITY GOES UP AS </a:t>
            </a:r>
            <a:r>
              <a:rPr lang="en-US" dirty="0" err="1" smtClean="0"/>
              <a:t>FLCs</a:t>
            </a:r>
            <a:r>
              <a:rPr lang="en-US" dirty="0" smtClean="0"/>
              <a:t> TRY TO KEEP UP WITH CPU</a:t>
            </a:r>
          </a:p>
          <a:p>
            <a:pPr lvl="1" eaLnBrk="1" fontAlgn="auto" hangingPunct="1">
              <a:spcAft>
                <a:spcPts val="0"/>
              </a:spcAft>
              <a:buFont typeface="Arial"/>
              <a:buNone/>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AVOID ADDRESS TRANSLATION OVERHEAD (</a:t>
            </a:r>
            <a:r>
              <a:rPr lang="en-US" dirty="0" err="1" smtClean="0"/>
              <a:t>ToBeCoveredLater</a:t>
            </a:r>
            <a:r>
              <a:rPr lang="en-US" dirty="0" smtClean="0"/>
              <a:t>)</a:t>
            </a:r>
          </a:p>
          <a:p>
            <a:pPr eaLnBrk="1" fontAlgn="auto" hangingPunct="1">
              <a:spcAft>
                <a:spcPts val="0"/>
              </a:spcAft>
              <a:buFont typeface="Arial"/>
              <a:buChar char="•"/>
              <a:defRPr/>
            </a:pPr>
            <a:endParaRPr lang="en-US" dirty="0"/>
          </a:p>
        </p:txBody>
      </p:sp>
      <p:graphicFrame>
        <p:nvGraphicFramePr>
          <p:cNvPr id="4" name="Table 3"/>
          <p:cNvGraphicFramePr>
            <a:graphicFrameLocks noGrp="1"/>
          </p:cNvGraphicFramePr>
          <p:nvPr/>
        </p:nvGraphicFramePr>
        <p:xfrm>
          <a:off x="1374775" y="2374900"/>
          <a:ext cx="6096000" cy="3130550"/>
        </p:xfrm>
        <a:graphic>
          <a:graphicData uri="http://schemas.openxmlformats.org/drawingml/2006/table">
            <a:tbl>
              <a:tblPr firstRow="1" bandRow="1">
                <a:tableStyleId>{5C22544A-7EE6-4342-B048-85BDC9FD1C3A}</a:tableStyleId>
              </a:tblPr>
              <a:tblGrid>
                <a:gridCol w="3048000"/>
                <a:gridCol w="3048000"/>
              </a:tblGrid>
              <a:tr h="0">
                <a:tc>
                  <a:txBody>
                    <a:bodyPr/>
                    <a:lstStyle/>
                    <a:p>
                      <a:pPr marL="0" marR="0" algn="ctr">
                        <a:lnSpc>
                          <a:spcPts val="1400"/>
                        </a:lnSpc>
                        <a:spcBef>
                          <a:spcPts val="0"/>
                        </a:spcBef>
                        <a:spcAft>
                          <a:spcPts val="0"/>
                        </a:spcAft>
                      </a:pPr>
                      <a:r>
                        <a:rPr lang="en-US" sz="1200" dirty="0">
                          <a:solidFill>
                            <a:srgbClr val="000000"/>
                          </a:solidFill>
                          <a:latin typeface="Comic Sans MS"/>
                          <a:ea typeface="Times New Roman"/>
                          <a:cs typeface="Comic Sans MS"/>
                        </a:rPr>
                        <a:t>Processor</a:t>
                      </a:r>
                    </a:p>
                  </a:txBody>
                  <a:tcPr marL="76200" marR="76200" marT="38100" marB="38100" anchor="ctr"/>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L1 data cache</a:t>
                      </a:r>
                    </a:p>
                  </a:txBody>
                  <a:tcPr marL="76200" marR="76200" marT="38100" marB="38100" anchor="ctr"/>
                </a:tc>
              </a:tr>
              <a:tr h="340419">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Alpha 21164</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dirty="0">
                          <a:solidFill>
                            <a:srgbClr val="000000"/>
                          </a:solidFill>
                          <a:latin typeface="Times New Roman"/>
                          <a:ea typeface="Times New Roman"/>
                          <a:cs typeface="Times New Roman"/>
                        </a:rPr>
                        <a:t>8KB, direct mapped</a:t>
                      </a:r>
                      <a:endParaRPr lang="en-US" sz="1200" dirty="0">
                        <a:solidFill>
                          <a:srgbClr val="000000"/>
                        </a:solidFill>
                        <a:latin typeface="Comic Sans MS"/>
                        <a:ea typeface="Times New Roman"/>
                        <a:cs typeface="Comic Sans MS"/>
                      </a:endParaRPr>
                    </a:p>
                  </a:txBody>
                  <a:tcPr marL="76200" marR="76200" marT="12700" marB="12700"/>
                </a:tc>
              </a:tr>
              <a:tr h="251577">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Alpha 21364</a:t>
                      </a:r>
                      <a:endParaRPr lang="en-US" sz="1200">
                        <a:solidFill>
                          <a:srgbClr val="000000"/>
                        </a:solidFill>
                        <a:latin typeface="Comic Sans MS"/>
                        <a:ea typeface="Times New Roman"/>
                        <a:cs typeface="Comic Sans MS"/>
                      </a:endParaRPr>
                    </a:p>
                  </a:txBody>
                  <a:tcPr marL="76200" marR="76200" marT="12700" marB="12700"/>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64KB, 2-way </a:t>
                      </a:r>
                      <a:endParaRPr lang="en-US" sz="1200">
                        <a:solidFill>
                          <a:srgbClr val="000000"/>
                        </a:solidFill>
                        <a:latin typeface="Comic Sans MS"/>
                        <a:ea typeface="Times New Roman"/>
                        <a:cs typeface="Comic Sans MS"/>
                      </a:endParaRPr>
                    </a:p>
                  </a:txBody>
                  <a:tcPr marL="76200" marR="76200" marT="12700" marB="12700"/>
                </a:tc>
              </a:tr>
              <a:tr h="340419">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MPC750</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32KB, 8-way, PLRU</a:t>
                      </a:r>
                      <a:endParaRPr lang="en-US" sz="1200">
                        <a:solidFill>
                          <a:srgbClr val="000000"/>
                        </a:solidFill>
                        <a:latin typeface="Comic Sans MS"/>
                        <a:ea typeface="Times New Roman"/>
                        <a:cs typeface="Comic Sans MS"/>
                      </a:endParaRPr>
                    </a:p>
                  </a:txBody>
                  <a:tcPr marL="76200" marR="76200" marT="12700" marB="12700"/>
                </a:tc>
              </a:tr>
              <a:tr h="185909">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PA-8500</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1MB, 4-way, PLRU</a:t>
                      </a:r>
                      <a:endParaRPr lang="en-US" sz="1200">
                        <a:solidFill>
                          <a:srgbClr val="000000"/>
                        </a:solidFill>
                        <a:latin typeface="Comic Sans MS"/>
                        <a:ea typeface="Times New Roman"/>
                        <a:cs typeface="Comic Sans MS"/>
                      </a:endParaRPr>
                    </a:p>
                  </a:txBody>
                  <a:tcPr marL="76200" marR="76200" marT="12700" marB="12700"/>
                </a:tc>
              </a:tr>
              <a:tr h="229352">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Classic Pentium</a:t>
                      </a:r>
                      <a:endParaRPr lang="en-US" sz="1200">
                        <a:solidFill>
                          <a:srgbClr val="000000"/>
                        </a:solidFill>
                        <a:latin typeface="Comic Sans MS"/>
                        <a:ea typeface="Times New Roman"/>
                        <a:cs typeface="Comic Sans MS"/>
                      </a:endParaRPr>
                    </a:p>
                  </a:txBody>
                  <a:tcPr marL="76200" marR="76200" marT="12700" marB="12700"/>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16K, 4-way, LRU</a:t>
                      </a:r>
                      <a:endParaRPr lang="en-US" sz="1200">
                        <a:solidFill>
                          <a:srgbClr val="000000"/>
                        </a:solidFill>
                        <a:latin typeface="Comic Sans MS"/>
                        <a:ea typeface="Times New Roman"/>
                        <a:cs typeface="Comic Sans MS"/>
                      </a:endParaRPr>
                    </a:p>
                  </a:txBody>
                  <a:tcPr marL="76200" marR="76200" marT="12700" marB="12700"/>
                </a:tc>
              </a:tr>
              <a:tr h="194512">
                <a:tc>
                  <a:txBody>
                    <a:bodyPr/>
                    <a:lstStyle/>
                    <a:p>
                      <a:pPr marL="0" marR="0" algn="ctr">
                        <a:lnSpc>
                          <a:spcPts val="1400"/>
                        </a:lnSpc>
                        <a:spcBef>
                          <a:spcPts val="0"/>
                        </a:spcBef>
                        <a:spcAft>
                          <a:spcPts val="0"/>
                        </a:spcAft>
                        <a:tabLst>
                          <a:tab pos="558800" algn="l"/>
                        </a:tabLst>
                      </a:pPr>
                      <a:r>
                        <a:rPr lang="en-US" sz="1200" b="1">
                          <a:solidFill>
                            <a:srgbClr val="000000"/>
                          </a:solidFill>
                          <a:latin typeface="Times New Roman"/>
                          <a:ea typeface="Times New Roman"/>
                          <a:cs typeface="Times New Roman"/>
                        </a:rPr>
                        <a:t>Pentium-II</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16KB, 4 -way, PLRU</a:t>
                      </a:r>
                      <a:endParaRPr lang="en-US" sz="1200">
                        <a:solidFill>
                          <a:srgbClr val="000000"/>
                        </a:solidFill>
                        <a:latin typeface="Comic Sans MS"/>
                        <a:ea typeface="Times New Roman"/>
                        <a:cs typeface="Comic Sans MS"/>
                      </a:endParaRPr>
                    </a:p>
                  </a:txBody>
                  <a:tcPr marL="76200" marR="76200" marT="12700" marB="12700"/>
                </a:tc>
              </a:tr>
              <a:tr h="249396">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Pentium-III</a:t>
                      </a:r>
                      <a:endParaRPr lang="en-US" sz="1200">
                        <a:solidFill>
                          <a:srgbClr val="000000"/>
                        </a:solidFill>
                        <a:latin typeface="Comic Sans MS"/>
                        <a:ea typeface="Times New Roman"/>
                        <a:cs typeface="Comic Sans MS"/>
                      </a:endParaRPr>
                    </a:p>
                  </a:txBody>
                  <a:tcPr marL="76200" marR="76200" marT="12700" marB="12700"/>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16K, 4-way, PLRU</a:t>
                      </a:r>
                      <a:endParaRPr lang="en-US" sz="1200">
                        <a:solidFill>
                          <a:srgbClr val="000000"/>
                        </a:solidFill>
                        <a:latin typeface="Comic Sans MS"/>
                        <a:ea typeface="Times New Roman"/>
                        <a:cs typeface="Comic Sans MS"/>
                      </a:endParaRPr>
                    </a:p>
                  </a:txBody>
                  <a:tcPr marL="76200" marR="76200" marT="12700" marB="12700"/>
                </a:tc>
              </a:tr>
              <a:tr h="183071">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Pentium-IV</a:t>
                      </a:r>
                      <a:endParaRPr lang="en-US" sz="1200">
                        <a:solidFill>
                          <a:srgbClr val="000000"/>
                        </a:solidFill>
                        <a:latin typeface="Comic Sans MS"/>
                        <a:ea typeface="Times New Roman"/>
                        <a:cs typeface="Comic Sans MS"/>
                      </a:endParaRPr>
                    </a:p>
                  </a:txBody>
                  <a:tcPr marL="76200" marR="76200" marT="12700" marB="12700"/>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8KB, 4-way, PLRU</a:t>
                      </a:r>
                      <a:endParaRPr lang="en-US" sz="1200">
                        <a:solidFill>
                          <a:srgbClr val="000000"/>
                        </a:solidFill>
                        <a:latin typeface="Comic Sans MS"/>
                        <a:ea typeface="Times New Roman"/>
                        <a:cs typeface="Comic Sans MS"/>
                      </a:endParaRPr>
                    </a:p>
                  </a:txBody>
                  <a:tcPr marL="76200" marR="76200" marT="12700" marB="12700"/>
                </a:tc>
              </a:tr>
              <a:tr h="340419">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Mips R10K/12K</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32KB, 2-way, LRU</a:t>
                      </a:r>
                      <a:endParaRPr lang="en-US" sz="1200">
                        <a:solidFill>
                          <a:srgbClr val="000000"/>
                        </a:solidFill>
                        <a:latin typeface="Comic Sans MS"/>
                        <a:ea typeface="Times New Roman"/>
                        <a:cs typeface="Comic Sans MS"/>
                      </a:endParaRPr>
                    </a:p>
                  </a:txBody>
                  <a:tcPr marL="76200" marR="76200" marT="12700" marB="12700"/>
                </a:tc>
              </a:tr>
              <a:tr h="275120">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UltraSPARC-II</a:t>
                      </a:r>
                      <a:r>
                        <a:rPr lang="en-US" sz="1200" b="1" i="1">
                          <a:solidFill>
                            <a:srgbClr val="000000"/>
                          </a:solidFill>
                          <a:latin typeface="Times New Roman"/>
                          <a:ea typeface="Times New Roman"/>
                          <a:cs typeface="Times New Roman"/>
                        </a:rPr>
                        <a:t>i</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16KB, direct mapped</a:t>
                      </a:r>
                      <a:endParaRPr lang="en-US" sz="1200">
                        <a:solidFill>
                          <a:srgbClr val="000000"/>
                        </a:solidFill>
                        <a:latin typeface="Comic Sans MS"/>
                        <a:ea typeface="Times New Roman"/>
                        <a:cs typeface="Comic Sans MS"/>
                      </a:endParaRPr>
                    </a:p>
                  </a:txBody>
                  <a:tcPr marL="76200" marR="76200" marT="12700" marB="12700"/>
                </a:tc>
              </a:tr>
              <a:tr h="240280">
                <a:tc>
                  <a:txBody>
                    <a:bodyPr/>
                    <a:lstStyle/>
                    <a:p>
                      <a:pPr marL="0" marR="0" algn="ctr">
                        <a:lnSpc>
                          <a:spcPts val="1400"/>
                        </a:lnSpc>
                        <a:spcBef>
                          <a:spcPts val="0"/>
                        </a:spcBef>
                        <a:spcAft>
                          <a:spcPts val="0"/>
                        </a:spcAft>
                      </a:pPr>
                      <a:r>
                        <a:rPr lang="en-US" sz="1200" b="1">
                          <a:solidFill>
                            <a:srgbClr val="000000"/>
                          </a:solidFill>
                          <a:latin typeface="Times New Roman"/>
                          <a:ea typeface="Times New Roman"/>
                          <a:cs typeface="Times New Roman"/>
                        </a:rPr>
                        <a:t>UltraSPARC-III</a:t>
                      </a:r>
                      <a:endParaRPr lang="en-US" sz="1200">
                        <a:solidFill>
                          <a:srgbClr val="000000"/>
                        </a:solidFill>
                        <a:latin typeface="Comic Sans MS"/>
                        <a:ea typeface="Times New Roman"/>
                        <a:cs typeface="Comic Sans MS"/>
                      </a:endParaRPr>
                    </a:p>
                  </a:txBody>
                  <a:tcPr marL="76200" marR="76200" marT="12700" marB="12700" anchor="ctr"/>
                </a:tc>
                <a:tc>
                  <a:txBody>
                    <a:bodyPr/>
                    <a:lstStyle/>
                    <a:p>
                      <a:pPr marL="0" marR="0" algn="ctr">
                        <a:lnSpc>
                          <a:spcPts val="1400"/>
                        </a:lnSpc>
                        <a:spcBef>
                          <a:spcPts val="0"/>
                        </a:spcBef>
                        <a:spcAft>
                          <a:spcPts val="0"/>
                        </a:spcAft>
                      </a:pPr>
                      <a:r>
                        <a:rPr lang="en-US" sz="1200" b="1" dirty="0">
                          <a:solidFill>
                            <a:srgbClr val="000000"/>
                          </a:solidFill>
                          <a:latin typeface="Times New Roman"/>
                          <a:ea typeface="Times New Roman"/>
                          <a:cs typeface="Times New Roman"/>
                        </a:rPr>
                        <a:t>64KB, 4-way, Random</a:t>
                      </a:r>
                      <a:endParaRPr lang="en-US" sz="1200" dirty="0">
                        <a:solidFill>
                          <a:srgbClr val="000000"/>
                        </a:solidFill>
                        <a:latin typeface="Comic Sans MS"/>
                        <a:ea typeface="Times New Roman"/>
                        <a:cs typeface="Comic Sans MS"/>
                      </a:endParaRPr>
                    </a:p>
                  </a:txBody>
                  <a:tcPr marL="76200" marR="76200" marT="12700" marB="1270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1"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VIRTUAL MEMORY—WHY?</a:t>
            </a:r>
            <a:endParaRPr lang="en-US" sz="2400" smtClean="0">
              <a:latin typeface="Comic Sans MS" pitchFamily="66" charset="0"/>
            </a:endParaRPr>
          </a:p>
        </p:txBody>
      </p:sp>
      <p:sp>
        <p:nvSpPr>
          <p:cNvPr id="399362"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ALLOWS APPLICATIONS TO BE BIGGER THAN MAIN MEMORY SIZE</a:t>
            </a:r>
          </a:p>
          <a:p>
            <a:pPr lvl="1" eaLnBrk="1" hangingPunct="1"/>
            <a:r>
              <a:rPr lang="en-US" smtClean="0">
                <a:latin typeface="Comic Sans MS" pitchFamily="66" charset="0"/>
              </a:rPr>
              <a:t>PREVIOUSLY: MEMORY OVERLAYS</a:t>
            </a:r>
          </a:p>
          <a:p>
            <a:pPr eaLnBrk="1" hangingPunct="1"/>
            <a:r>
              <a:rPr lang="en-US" smtClean="0">
                <a:latin typeface="Comic Sans MS" pitchFamily="66" charset="0"/>
              </a:rPr>
              <a:t>HELPS WITH MULTIPLE PROCESS MANAGEMENT</a:t>
            </a:r>
          </a:p>
          <a:p>
            <a:pPr lvl="1" eaLnBrk="1" hangingPunct="1"/>
            <a:r>
              <a:rPr lang="en-US" smtClean="0">
                <a:latin typeface="Comic Sans MS" pitchFamily="66" charset="0"/>
              </a:rPr>
              <a:t>EACH PROCESS GETS ITS OWN CHUNK OF MEMORY</a:t>
            </a:r>
          </a:p>
          <a:p>
            <a:pPr lvl="1" eaLnBrk="1" hangingPunct="1"/>
            <a:r>
              <a:rPr lang="en-US" smtClean="0">
                <a:latin typeface="Comic Sans MS" pitchFamily="66" charset="0"/>
              </a:rPr>
              <a:t>PROTECTION OF PROCESSES AGAINST EACH OTHER</a:t>
            </a:r>
          </a:p>
          <a:p>
            <a:pPr lvl="1" eaLnBrk="1" hangingPunct="1"/>
            <a:r>
              <a:rPr lang="en-US" smtClean="0">
                <a:latin typeface="Comic Sans MS" pitchFamily="66" charset="0"/>
              </a:rPr>
              <a:t>PROTECTION OF PROCESSES AGAINST THEMSELVES</a:t>
            </a:r>
          </a:p>
          <a:p>
            <a:pPr lvl="1" eaLnBrk="1" hangingPunct="1"/>
            <a:r>
              <a:rPr lang="en-US" smtClean="0">
                <a:latin typeface="Comic Sans MS" pitchFamily="66" charset="0"/>
              </a:rPr>
              <a:t>MAPPING OF MULTIPLE PROCESSES TO MEMORY</a:t>
            </a:r>
          </a:p>
          <a:p>
            <a:pPr lvl="1" eaLnBrk="1" hangingPunct="1"/>
            <a:r>
              <a:rPr lang="en-US" smtClean="0">
                <a:latin typeface="Comic Sans MS" pitchFamily="66" charset="0"/>
              </a:rPr>
              <a:t>RELOCATION</a:t>
            </a:r>
          </a:p>
          <a:p>
            <a:pPr lvl="1" eaLnBrk="1" hangingPunct="1"/>
            <a:r>
              <a:rPr lang="en-US" smtClean="0">
                <a:latin typeface="Comic Sans MS" pitchFamily="66" charset="0"/>
              </a:rPr>
              <a:t>APPLICATION AND CPU RUN IN VIRTUAL SPACE</a:t>
            </a:r>
          </a:p>
          <a:p>
            <a:pPr lvl="1" eaLnBrk="1" hangingPunct="1"/>
            <a:r>
              <a:rPr lang="en-US" smtClean="0">
                <a:latin typeface="Comic Sans MS" pitchFamily="66" charset="0"/>
              </a:rPr>
              <a:t>MAPPING OF VIRTUAL TO PHYSICAL SPACE IS INVISIBLE TO THE APPLICATION</a:t>
            </a:r>
          </a:p>
          <a:p>
            <a:pPr eaLnBrk="1" hangingPunct="1"/>
            <a:r>
              <a:rPr lang="en-US" smtClean="0">
                <a:latin typeface="Comic Sans MS" pitchFamily="66" charset="0"/>
              </a:rPr>
              <a:t>MANAGEMENT BETWEEN MM AND DISK</a:t>
            </a:r>
          </a:p>
          <a:p>
            <a:pPr lvl="1" eaLnBrk="1" hangingPunct="1"/>
            <a:r>
              <a:rPr lang="en-US" smtClean="0">
                <a:latin typeface="Comic Sans MS" pitchFamily="66" charset="0"/>
              </a:rPr>
              <a:t>MISS IN MM IS A PAGE FAULT OR ADDRESS FAULT</a:t>
            </a:r>
          </a:p>
          <a:p>
            <a:pPr lvl="1" eaLnBrk="1" hangingPunct="1"/>
            <a:r>
              <a:rPr lang="en-US" smtClean="0">
                <a:latin typeface="Comic Sans MS" pitchFamily="66" charset="0"/>
              </a:rPr>
              <a:t>BLOCK IS A PAGE OR SEGMENT </a:t>
            </a: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p:txBody>
      </p:sp>
      <p:pic>
        <p:nvPicPr>
          <p:cNvPr id="399363" name="Picture 2"/>
          <p:cNvPicPr>
            <a:picLocks noChangeAspect="1" noChangeArrowheads="1"/>
          </p:cNvPicPr>
          <p:nvPr/>
        </p:nvPicPr>
        <p:blipFill>
          <a:blip r:embed="rId2"/>
          <a:srcRect/>
          <a:stretch>
            <a:fillRect/>
          </a:stretch>
        </p:blipFill>
        <p:spPr bwMode="auto">
          <a:xfrm>
            <a:off x="1766888" y="5400675"/>
            <a:ext cx="4733925"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TYPICAL MEMORY HIERARCHY </a:t>
            </a:r>
          </a:p>
        </p:txBody>
      </p:sp>
      <p:sp>
        <p:nvSpPr>
          <p:cNvPr id="3" name="Content Placeholder 2"/>
          <p:cNvSpPr>
            <a:spLocks noGrp="1"/>
          </p:cNvSpPr>
          <p:nvPr>
            <p:ph idx="1"/>
          </p:nvPr>
        </p:nvSpPr>
        <p:spPr>
          <a:xfrm>
            <a:off x="457200" y="971550"/>
            <a:ext cx="8229600" cy="5384800"/>
          </a:xfrm>
        </p:spPr>
        <p:txBody>
          <a:bodyPr rtlCol="0">
            <a:normAutofit lnSpcReduction="10000"/>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PRINCIPLE OF LOCALITY:</a:t>
            </a:r>
          </a:p>
          <a:p>
            <a:pPr eaLnBrk="1" fontAlgn="auto" hangingPunct="1">
              <a:spcAft>
                <a:spcPts val="0"/>
              </a:spcAft>
              <a:buFont typeface="Arial"/>
              <a:buChar char="•"/>
              <a:defRPr/>
            </a:pPr>
            <a:r>
              <a:rPr lang="en-US" dirty="0" smtClean="0"/>
              <a:t>A PROGRAM ACCESSES A RELATIVELY SMALL PORTION OF THE ADDRESS SPACE AT A TIME</a:t>
            </a:r>
          </a:p>
          <a:p>
            <a:pPr eaLnBrk="1" fontAlgn="auto" hangingPunct="1">
              <a:spcAft>
                <a:spcPts val="0"/>
              </a:spcAft>
              <a:buFont typeface="Arial"/>
              <a:buChar char="•"/>
              <a:defRPr/>
            </a:pPr>
            <a:r>
              <a:rPr lang="en-US" dirty="0" smtClean="0"/>
              <a:t>TWO DIFFERENT TYPES OF LOCALITY:</a:t>
            </a:r>
          </a:p>
          <a:p>
            <a:pPr lvl="1" eaLnBrk="1" fontAlgn="auto" hangingPunct="1">
              <a:spcAft>
                <a:spcPts val="0"/>
              </a:spcAft>
              <a:buFont typeface="Arial"/>
              <a:buChar char="•"/>
              <a:defRPr/>
            </a:pPr>
            <a:r>
              <a:rPr lang="en-US" dirty="0" smtClean="0"/>
              <a:t>TEMPORAL LOCALITY: IF AN ITEM IS REFERENCED, IT WILL TEND TO BE REFERENCED AGAIN SOON</a:t>
            </a:r>
          </a:p>
          <a:p>
            <a:pPr lvl="1" eaLnBrk="1" fontAlgn="auto" hangingPunct="1">
              <a:spcAft>
                <a:spcPts val="0"/>
              </a:spcAft>
              <a:buFont typeface="Arial"/>
              <a:buChar char="•"/>
              <a:defRPr/>
            </a:pPr>
            <a:r>
              <a:rPr lang="en-US" dirty="0" smtClean="0"/>
              <a:t>SPATIAL LOCALITY: IF AN ITEM IS REFERENCED, ITEMS WHOSE ADDRESSES ARE CLOSE TEND TO BE REFERENCED SOON</a:t>
            </a:r>
          </a:p>
          <a:p>
            <a:pPr lvl="1" eaLnBrk="1" fontAlgn="auto" hangingPunct="1">
              <a:spcAft>
                <a:spcPts val="0"/>
              </a:spcAft>
              <a:buFont typeface="Arial"/>
              <a:buChar char="•"/>
              <a:defRPr/>
            </a:pPr>
            <a:r>
              <a:rPr lang="en-US" dirty="0" smtClean="0"/>
              <a:t>SPATIAL LOCALITY TURNS INTO TEMPORAL LOCALITY IN BLOCKS/PAGES</a:t>
            </a:r>
          </a:p>
          <a:p>
            <a:pPr eaLnBrk="1" fontAlgn="auto" hangingPunct="1">
              <a:spcAft>
                <a:spcPts val="0"/>
              </a:spcAft>
              <a:buFont typeface="Arial"/>
              <a:buChar char="•"/>
              <a:defRPr/>
            </a:pPr>
            <a:endParaRPr lang="en-US" dirty="0"/>
          </a:p>
        </p:txBody>
      </p:sp>
      <p:pic>
        <p:nvPicPr>
          <p:cNvPr id="381955" name="Picture 3"/>
          <p:cNvPicPr>
            <a:picLocks noChangeAspect="1" noChangeArrowheads="1"/>
          </p:cNvPicPr>
          <p:nvPr/>
        </p:nvPicPr>
        <p:blipFill>
          <a:blip r:embed="rId2"/>
          <a:srcRect/>
          <a:stretch>
            <a:fillRect/>
          </a:stretch>
        </p:blipFill>
        <p:spPr bwMode="auto">
          <a:xfrm>
            <a:off x="939800" y="793750"/>
            <a:ext cx="7264400"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5"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PAGES vs SEGMENTS</a:t>
            </a:r>
            <a:endParaRPr lang="en-US" sz="2400" smtClean="0">
              <a:latin typeface="Comic Sans MS" pitchFamily="66" charset="0"/>
            </a:endParaRPr>
          </a:p>
        </p:txBody>
      </p:sp>
      <p:sp>
        <p:nvSpPr>
          <p:cNvPr id="400386" name="Content Placeholder 2"/>
          <p:cNvSpPr>
            <a:spLocks noGrp="1"/>
          </p:cNvSpPr>
          <p:nvPr>
            <p:ph idx="1"/>
          </p:nvPr>
        </p:nvSpPr>
        <p:spPr>
          <a:xfrm>
            <a:off x="457200" y="971550"/>
            <a:ext cx="8229600" cy="5384800"/>
          </a:xfrm>
        </p:spPr>
        <p:txBody>
          <a:bodyPr/>
          <a:lstStyle/>
          <a:p>
            <a:pPr eaLnBrk="1" hangingPunct="1"/>
            <a:endParaRPr lang="en-US" smtClean="0">
              <a:latin typeface="Comic Sans MS" pitchFamily="66" charset="0"/>
            </a:endParaRPr>
          </a:p>
          <a:p>
            <a:pPr eaLnBrk="1" hangingPunct="1"/>
            <a:r>
              <a:rPr lang="en-US" smtClean="0">
                <a:latin typeface="Comic Sans MS" pitchFamily="66" charset="0"/>
              </a:rPr>
              <a:t>MOST SYSTEMS TODAY USE PAGING</a:t>
            </a:r>
          </a:p>
          <a:p>
            <a:pPr eaLnBrk="1" hangingPunct="1"/>
            <a:r>
              <a:rPr lang="en-US" smtClean="0">
                <a:latin typeface="Comic Sans MS" pitchFamily="66" charset="0"/>
              </a:rPr>
              <a:t>SOME SYSTEMS USE PAGED SEGMENTS</a:t>
            </a:r>
          </a:p>
          <a:p>
            <a:pPr eaLnBrk="1" hangingPunct="1"/>
            <a:r>
              <a:rPr lang="en-US" smtClean="0">
                <a:latin typeface="Comic Sans MS" pitchFamily="66" charset="0"/>
              </a:rPr>
              <a:t>SOME SYSTEMS USE MULTIPLE PAGE SIZES</a:t>
            </a:r>
          </a:p>
          <a:p>
            <a:pPr lvl="1" eaLnBrk="1" hangingPunct="1"/>
            <a:r>
              <a:rPr lang="en-US" smtClean="0">
                <a:latin typeface="Comic Sans MS" pitchFamily="66" charset="0"/>
              </a:rPr>
              <a:t>SUPERPAGES (TO BE COVERED LATER)</a:t>
            </a:r>
          </a:p>
          <a:p>
            <a:pPr eaLnBrk="1" hangingPunct="1"/>
            <a:endParaRPr lang="en-US" smtClean="0">
              <a:latin typeface="Comic Sans MS" pitchFamily="66" charset="0"/>
            </a:endParaRPr>
          </a:p>
        </p:txBody>
      </p:sp>
      <p:graphicFrame>
        <p:nvGraphicFramePr>
          <p:cNvPr id="4" name="Table 3"/>
          <p:cNvGraphicFramePr>
            <a:graphicFrameLocks noGrp="1"/>
          </p:cNvGraphicFramePr>
          <p:nvPr/>
        </p:nvGraphicFramePr>
        <p:xfrm>
          <a:off x="1284288" y="3284538"/>
          <a:ext cx="6096000" cy="2225675"/>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marL="0" marR="0" algn="ctr">
                        <a:lnSpc>
                          <a:spcPts val="1400"/>
                        </a:lnSpc>
                        <a:spcBef>
                          <a:spcPts val="0"/>
                        </a:spcBef>
                        <a:spcAft>
                          <a:spcPts val="0"/>
                        </a:spcAft>
                      </a:pPr>
                      <a:endParaRPr lang="en-US" sz="1200" dirty="0">
                        <a:solidFill>
                          <a:srgbClr val="000000"/>
                        </a:solidFill>
                        <a:latin typeface="Comic Sans MS"/>
                        <a:ea typeface="Times New Roman"/>
                        <a:cs typeface="Comic Sans MS"/>
                      </a:endParaRP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PAGE</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SEGMENT</a:t>
                      </a:r>
                    </a:p>
                  </a:txBody>
                  <a:tcPr marL="25400" marR="25400" marT="76200" marB="12700"/>
                </a:tc>
              </a:tr>
              <a:tr h="370840">
                <a:tc>
                  <a:txBody>
                    <a:bodyPr/>
                    <a:lstStyle/>
                    <a:p>
                      <a:pPr marL="0" marR="0" algn="ctr">
                        <a:lnSpc>
                          <a:spcPts val="1400"/>
                        </a:lnSpc>
                        <a:spcBef>
                          <a:spcPts val="0"/>
                        </a:spcBef>
                        <a:spcAft>
                          <a:spcPts val="0"/>
                        </a:spcAft>
                      </a:pPr>
                      <a:r>
                        <a:rPr lang="en-US" sz="1200" dirty="0" smtClean="0">
                          <a:solidFill>
                            <a:srgbClr val="000000"/>
                          </a:solidFill>
                          <a:latin typeface="Comic Sans MS"/>
                          <a:ea typeface="Times New Roman"/>
                          <a:cs typeface="Comic Sans MS"/>
                        </a:rPr>
                        <a:t>Addressing</a:t>
                      </a:r>
                      <a:r>
                        <a:rPr lang="en-US" sz="1200" baseline="0" dirty="0" smtClean="0">
                          <a:solidFill>
                            <a:srgbClr val="000000"/>
                          </a:solidFill>
                          <a:latin typeface="Comic Sans MS"/>
                          <a:ea typeface="Times New Roman"/>
                          <a:cs typeface="Comic Sans MS"/>
                        </a:rPr>
                        <a:t> </a:t>
                      </a:r>
                      <a:endParaRPr lang="en-US" sz="1200" dirty="0">
                        <a:solidFill>
                          <a:srgbClr val="000000"/>
                        </a:solidFill>
                        <a:latin typeface="Comic Sans MS"/>
                        <a:ea typeface="Times New Roman"/>
                        <a:cs typeface="Comic Sans MS"/>
                      </a:endParaRP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one</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two (segment and offset)</a:t>
                      </a:r>
                    </a:p>
                  </a:txBody>
                  <a:tcPr marL="25400" marR="25400" marT="76200" marB="12700"/>
                </a:tc>
              </a:tr>
              <a:tr h="370840">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Programmer visible?</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Invisible</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May be visible</a:t>
                      </a:r>
                    </a:p>
                  </a:txBody>
                  <a:tcPr marL="25400" marR="25400" marT="76200" marB="12700"/>
                </a:tc>
              </a:tr>
              <a:tr h="370840">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Replacing a block</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Trivial</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Hard</a:t>
                      </a:r>
                    </a:p>
                  </a:txBody>
                  <a:tcPr marL="25400" marR="25400" marT="76200" marB="12700"/>
                </a:tc>
              </a:tr>
              <a:tr h="370840">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Memory use efficiency</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Internal fragmentation</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External fragmentation</a:t>
                      </a:r>
                    </a:p>
                  </a:txBody>
                  <a:tcPr marL="25400" marR="25400" marT="76200" marB="12700"/>
                </a:tc>
              </a:tr>
              <a:tr h="370840">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Efficient disk traffic</a:t>
                      </a:r>
                    </a:p>
                  </a:txBody>
                  <a:tcPr marL="25400" marR="25400" marT="76200" marB="12700"/>
                </a:tc>
                <a:tc>
                  <a:txBody>
                    <a:bodyPr/>
                    <a:lstStyle/>
                    <a:p>
                      <a:pPr marL="0" marR="0" algn="ctr">
                        <a:lnSpc>
                          <a:spcPts val="1400"/>
                        </a:lnSpc>
                        <a:spcBef>
                          <a:spcPts val="0"/>
                        </a:spcBef>
                        <a:spcAft>
                          <a:spcPts val="0"/>
                        </a:spcAft>
                      </a:pPr>
                      <a:r>
                        <a:rPr lang="en-US" sz="1200">
                          <a:solidFill>
                            <a:srgbClr val="000000"/>
                          </a:solidFill>
                          <a:latin typeface="Comic Sans MS"/>
                          <a:ea typeface="Times New Roman"/>
                          <a:cs typeface="Comic Sans MS"/>
                        </a:rPr>
                        <a:t>Yes</a:t>
                      </a:r>
                    </a:p>
                  </a:txBody>
                  <a:tcPr marL="25400" marR="25400" marT="76200" marB="12700"/>
                </a:tc>
                <a:tc>
                  <a:txBody>
                    <a:bodyPr/>
                    <a:lstStyle/>
                    <a:p>
                      <a:pPr marL="0" marR="0" algn="ctr">
                        <a:lnSpc>
                          <a:spcPts val="1400"/>
                        </a:lnSpc>
                        <a:spcBef>
                          <a:spcPts val="0"/>
                        </a:spcBef>
                        <a:spcAft>
                          <a:spcPts val="0"/>
                        </a:spcAft>
                      </a:pPr>
                      <a:r>
                        <a:rPr lang="en-US" sz="1200" dirty="0">
                          <a:solidFill>
                            <a:srgbClr val="000000"/>
                          </a:solidFill>
                          <a:latin typeface="Comic Sans MS"/>
                          <a:ea typeface="Times New Roman"/>
                          <a:cs typeface="Comic Sans MS"/>
                        </a:rPr>
                        <a:t>Not always</a:t>
                      </a:r>
                    </a:p>
                  </a:txBody>
                  <a:tcPr marL="25400" marR="25400" marT="76200" marB="1270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VIRTUAL ADDRESS MAPPING</a:t>
            </a:r>
            <a:endParaRPr lang="en-US" sz="2400" smtClean="0">
              <a:latin typeface="Comic Sans MS" pitchFamily="66" charset="0"/>
            </a:endParaRPr>
          </a:p>
        </p:txBody>
      </p:sp>
      <p:pic>
        <p:nvPicPr>
          <p:cNvPr id="401410" name="Content Placeholder 3"/>
          <p:cNvPicPr>
            <a:picLocks noGrp="1"/>
          </p:cNvPicPr>
          <p:nvPr>
            <p:ph idx="1"/>
          </p:nvPr>
        </p:nvPicPr>
        <p:blipFill>
          <a:blip r:embed="rId2"/>
          <a:srcRect/>
          <a:stretch>
            <a:fillRect/>
          </a:stretch>
        </p:blipFill>
        <p:spPr>
          <a:xfrm>
            <a:off x="708025" y="1511300"/>
            <a:ext cx="7727950" cy="43053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PAGED VIRTUAL MEMORY </a:t>
            </a:r>
          </a:p>
        </p:txBody>
      </p:sp>
      <p:sp>
        <p:nvSpPr>
          <p:cNvPr id="3" name="Content Placeholder 2"/>
          <p:cNvSpPr>
            <a:spLocks noGrp="1"/>
          </p:cNvSpPr>
          <p:nvPr>
            <p:ph idx="1"/>
          </p:nvPr>
        </p:nvSpPr>
        <p:spPr>
          <a:xfrm>
            <a:off x="457200" y="971550"/>
            <a:ext cx="8229600" cy="5384800"/>
          </a:xfrm>
        </p:spPr>
        <p:txBody>
          <a:bodyPr rtlCol="0">
            <a:normAutofit lnSpcReduction="10000"/>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None/>
              <a:defRPr/>
            </a:pPr>
            <a:endParaRPr lang="en-US" dirty="0" smtClean="0"/>
          </a:p>
          <a:p>
            <a:pPr eaLnBrk="1" fontAlgn="auto" hangingPunct="1">
              <a:spcAft>
                <a:spcPts val="0"/>
              </a:spcAft>
              <a:buFont typeface="Arial"/>
              <a:buChar char="•"/>
              <a:defRPr/>
            </a:pPr>
            <a:r>
              <a:rPr lang="en-US" dirty="0" smtClean="0"/>
              <a:t>VIRTUAL ADDRESS SPACE DIVIDED INTO PAGES </a:t>
            </a:r>
          </a:p>
          <a:p>
            <a:pPr eaLnBrk="1" fontAlgn="auto" hangingPunct="1">
              <a:spcAft>
                <a:spcPts val="0"/>
              </a:spcAft>
              <a:buFont typeface="Arial"/>
              <a:buChar char="•"/>
              <a:defRPr/>
            </a:pPr>
            <a:r>
              <a:rPr lang="en-US" dirty="0" smtClean="0"/>
              <a:t>PHYSICAL ADDRESS SPACE DIVIDED INTO PAGEFRAMES</a:t>
            </a:r>
          </a:p>
          <a:p>
            <a:pPr eaLnBrk="1" fontAlgn="auto" hangingPunct="1">
              <a:spcAft>
                <a:spcPts val="0"/>
              </a:spcAft>
              <a:buFont typeface="Arial"/>
              <a:buChar char="•"/>
              <a:defRPr/>
            </a:pPr>
            <a:r>
              <a:rPr lang="en-US" dirty="0" smtClean="0"/>
              <a:t>PAGE MISSING IN MM = PAGE FAULT</a:t>
            </a:r>
          </a:p>
          <a:p>
            <a:pPr lvl="1" eaLnBrk="1" fontAlgn="auto" hangingPunct="1">
              <a:spcAft>
                <a:spcPts val="0"/>
              </a:spcAft>
              <a:buFont typeface="Arial"/>
              <a:buChar char="•"/>
              <a:defRPr/>
            </a:pPr>
            <a:r>
              <a:rPr lang="en-US" dirty="0" smtClean="0"/>
              <a:t>Pages not in MM are on disk: swap-in/swap-out</a:t>
            </a:r>
          </a:p>
          <a:p>
            <a:pPr lvl="1" eaLnBrk="1" fontAlgn="auto" hangingPunct="1">
              <a:spcAft>
                <a:spcPts val="0"/>
              </a:spcAft>
              <a:buFont typeface="Arial"/>
              <a:buChar char="•"/>
              <a:defRPr/>
            </a:pPr>
            <a:r>
              <a:rPr lang="en-US" dirty="0" smtClean="0"/>
              <a:t>Or have never been allocated</a:t>
            </a:r>
          </a:p>
          <a:p>
            <a:pPr lvl="1" eaLnBrk="1" fontAlgn="auto" hangingPunct="1">
              <a:spcAft>
                <a:spcPts val="0"/>
              </a:spcAft>
              <a:buFont typeface="Arial"/>
              <a:buChar char="•"/>
              <a:defRPr/>
            </a:pPr>
            <a:r>
              <a:rPr lang="en-US" dirty="0" smtClean="0"/>
              <a:t>New page may be placed anywhere in MM (fully associative map)</a:t>
            </a:r>
          </a:p>
          <a:p>
            <a:pPr eaLnBrk="1" fontAlgn="auto" hangingPunct="1">
              <a:spcAft>
                <a:spcPts val="0"/>
              </a:spcAft>
              <a:buFont typeface="Arial"/>
              <a:buChar char="•"/>
              <a:defRPr/>
            </a:pPr>
            <a:r>
              <a:rPr lang="en-US" dirty="0" smtClean="0"/>
              <a:t>DYNAMIC ADDRESS TRANSLATION</a:t>
            </a:r>
          </a:p>
          <a:p>
            <a:pPr lvl="1" eaLnBrk="1" fontAlgn="auto" hangingPunct="1">
              <a:spcAft>
                <a:spcPts val="0"/>
              </a:spcAft>
              <a:buFont typeface="Arial"/>
              <a:buChar char="•"/>
              <a:defRPr/>
            </a:pPr>
            <a:r>
              <a:rPr lang="en-US" dirty="0" smtClean="0"/>
              <a:t>Effective address is virtual</a:t>
            </a:r>
          </a:p>
          <a:p>
            <a:pPr lvl="1" eaLnBrk="1" fontAlgn="auto" hangingPunct="1">
              <a:spcAft>
                <a:spcPts val="0"/>
              </a:spcAft>
              <a:buFont typeface="Arial"/>
              <a:buChar char="•"/>
              <a:defRPr/>
            </a:pPr>
            <a:r>
              <a:rPr lang="en-US" dirty="0" smtClean="0"/>
              <a:t>Must be translated to physical for every access</a:t>
            </a:r>
          </a:p>
          <a:p>
            <a:pPr lvl="1" eaLnBrk="1" fontAlgn="auto" hangingPunct="1">
              <a:spcAft>
                <a:spcPts val="0"/>
              </a:spcAft>
              <a:buFont typeface="Arial"/>
              <a:buChar char="•"/>
              <a:defRPr/>
            </a:pPr>
            <a:r>
              <a:rPr lang="en-US" dirty="0" smtClean="0"/>
              <a:t>Virtual to physical translation through page table in MM</a:t>
            </a:r>
          </a:p>
          <a:p>
            <a:pPr eaLnBrk="1" fontAlgn="auto" hangingPunct="1">
              <a:spcAft>
                <a:spcPts val="0"/>
              </a:spcAft>
              <a:buFont typeface="Arial"/>
              <a:buChar char="•"/>
              <a:defRPr/>
            </a:pPr>
            <a:endParaRPr lang="en-US" dirty="0"/>
          </a:p>
        </p:txBody>
      </p:sp>
      <p:pic>
        <p:nvPicPr>
          <p:cNvPr id="402435" name="Picture 2"/>
          <p:cNvPicPr>
            <a:picLocks noChangeAspect="1" noChangeArrowheads="1"/>
          </p:cNvPicPr>
          <p:nvPr/>
        </p:nvPicPr>
        <p:blipFill>
          <a:blip r:embed="rId2"/>
          <a:srcRect/>
          <a:stretch>
            <a:fillRect/>
          </a:stretch>
        </p:blipFill>
        <p:spPr bwMode="auto">
          <a:xfrm>
            <a:off x="2319338" y="947738"/>
            <a:ext cx="4314825" cy="2219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PAGE TABLE</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fontScale="92500" lnSpcReduction="20000"/>
          </a:bodyPr>
          <a:lstStyle/>
          <a:p>
            <a:pPr eaLnBrk="1" fontAlgn="auto" hangingPunct="1">
              <a:spcAft>
                <a:spcPts val="0"/>
              </a:spcAft>
              <a:buFont typeface="Arial"/>
              <a:buChar char="•"/>
              <a:defRPr/>
            </a:pPr>
            <a:r>
              <a:rPr lang="en-US" dirty="0" smtClean="0"/>
              <a:t>PAGE TABLE TRANSLATES ADDRESS, ENFORCES PROTECTION </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PAGE REPLACEMENT</a:t>
            </a:r>
          </a:p>
          <a:p>
            <a:pPr lvl="1" eaLnBrk="1" fontAlgn="auto" hangingPunct="1">
              <a:spcAft>
                <a:spcPts val="0"/>
              </a:spcAft>
              <a:buFont typeface="Arial"/>
              <a:buChar char="•"/>
              <a:defRPr/>
            </a:pPr>
            <a:r>
              <a:rPr lang="en-US" dirty="0" smtClean="0"/>
              <a:t>FIFO—LRU--MFU</a:t>
            </a:r>
          </a:p>
          <a:p>
            <a:pPr lvl="1" eaLnBrk="1" fontAlgn="auto" hangingPunct="1">
              <a:spcAft>
                <a:spcPts val="0"/>
              </a:spcAft>
              <a:buFont typeface="Arial"/>
              <a:buChar char="•"/>
              <a:defRPr/>
            </a:pPr>
            <a:r>
              <a:rPr lang="en-US" dirty="0" smtClean="0"/>
              <a:t>APPROXIMATE LRU (working set)</a:t>
            </a:r>
          </a:p>
          <a:p>
            <a:pPr lvl="2" eaLnBrk="1" fontAlgn="auto" hangingPunct="1">
              <a:spcAft>
                <a:spcPts val="0"/>
              </a:spcAft>
              <a:buFont typeface="Arial"/>
              <a:buChar char="•"/>
              <a:defRPr/>
            </a:pPr>
            <a:r>
              <a:rPr lang="en-US" dirty="0" smtClean="0"/>
              <a:t>REFERENCE BIT (R) PER PAGE IS PERIODICALLY RESET BY O/S</a:t>
            </a:r>
          </a:p>
          <a:p>
            <a:pPr lvl="2" eaLnBrk="1" fontAlgn="auto" hangingPunct="1">
              <a:spcAft>
                <a:spcPts val="0"/>
              </a:spcAft>
              <a:buFont typeface="Arial"/>
              <a:buChar char="•"/>
              <a:defRPr/>
            </a:pPr>
            <a:r>
              <a:rPr lang="en-US" dirty="0" smtClean="0"/>
              <a:t>PAGE CACHE: HARD </a:t>
            </a:r>
            <a:r>
              <a:rPr lang="en-US" dirty="0" err="1" smtClean="0"/>
              <a:t>vs</a:t>
            </a:r>
            <a:r>
              <a:rPr lang="en-US" dirty="0" smtClean="0"/>
              <a:t> SOFT PAGE FAULTS</a:t>
            </a:r>
          </a:p>
          <a:p>
            <a:pPr eaLnBrk="1" fontAlgn="auto" hangingPunct="1">
              <a:spcAft>
                <a:spcPts val="0"/>
              </a:spcAft>
              <a:buFont typeface="Arial"/>
              <a:buChar char="•"/>
              <a:defRPr/>
            </a:pPr>
            <a:r>
              <a:rPr lang="en-US" dirty="0" smtClean="0"/>
              <a:t>WRITE STRATEGY IS WRITE BACK USING MODIFY (M) BIT</a:t>
            </a:r>
          </a:p>
          <a:p>
            <a:pPr lvl="1" eaLnBrk="1" fontAlgn="auto" hangingPunct="1">
              <a:spcAft>
                <a:spcPts val="0"/>
              </a:spcAft>
              <a:buFont typeface="Arial"/>
              <a:buChar char="•"/>
              <a:defRPr/>
            </a:pPr>
            <a:r>
              <a:rPr lang="en-US" dirty="0" smtClean="0"/>
              <a:t>M AND R BITS ARE EASILY MAINTAINED BY SOFTWARE USINGTRAPS </a:t>
            </a:r>
            <a:endParaRPr lang="en-US" dirty="0"/>
          </a:p>
        </p:txBody>
      </p:sp>
      <p:pic>
        <p:nvPicPr>
          <p:cNvPr id="403459" name="Picture 2"/>
          <p:cNvPicPr>
            <a:picLocks noChangeAspect="1" noChangeArrowheads="1"/>
          </p:cNvPicPr>
          <p:nvPr/>
        </p:nvPicPr>
        <p:blipFill>
          <a:blip r:embed="rId2"/>
          <a:srcRect/>
          <a:stretch>
            <a:fillRect/>
          </a:stretch>
        </p:blipFill>
        <p:spPr bwMode="auto">
          <a:xfrm>
            <a:off x="1447800" y="1327150"/>
            <a:ext cx="6672263"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1"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HIERARCHICAL PAGE TABLE</a:t>
            </a:r>
          </a:p>
        </p:txBody>
      </p:sp>
      <p:sp>
        <p:nvSpPr>
          <p:cNvPr id="3" name="Content Placeholder 2"/>
          <p:cNvSpPr>
            <a:spLocks noGrp="1"/>
          </p:cNvSpPr>
          <p:nvPr>
            <p:ph idx="1"/>
          </p:nvPr>
        </p:nvSpPr>
        <p:spPr>
          <a:xfrm>
            <a:off x="457200" y="971550"/>
            <a:ext cx="8229600" cy="5384800"/>
          </a:xfrm>
        </p:spPr>
        <p:txBody>
          <a:bodyPr rtlCol="0">
            <a:normAutofit lnSpcReduction="10000"/>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HIERARCHICAL PAGE TABLE SUPPORTS SUPERPAGES (HOW?)</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MULTIPLE DRAM ACCESSES PER MEMORY TRANSLATION</a:t>
            </a:r>
          </a:p>
          <a:p>
            <a:pPr lvl="1" eaLnBrk="1" fontAlgn="auto" hangingPunct="1">
              <a:spcAft>
                <a:spcPts val="0"/>
              </a:spcAft>
              <a:buFont typeface="Arial"/>
              <a:buChar char="•"/>
              <a:defRPr/>
            </a:pPr>
            <a:r>
              <a:rPr lang="en-US" dirty="0" smtClean="0"/>
              <a:t>TRANSLATION ACCESSES CAN BE CACHED, BUT STILL REQUIRE MULTIPLE CACHE ACCESSES</a:t>
            </a:r>
          </a:p>
          <a:p>
            <a:pPr lvl="1" eaLnBrk="1" fontAlgn="auto" hangingPunct="1">
              <a:spcAft>
                <a:spcPts val="0"/>
              </a:spcAft>
              <a:buFont typeface="Arial"/>
              <a:buChar char="•"/>
              <a:defRPr/>
            </a:pPr>
            <a:r>
              <a:rPr lang="en-US" dirty="0" smtClean="0"/>
              <a:t>SOLUTION: SPECIAL CACHE DEDICATED TO TRANSLATIONS</a:t>
            </a:r>
          </a:p>
          <a:p>
            <a:pPr eaLnBrk="1" fontAlgn="auto" hangingPunct="1">
              <a:spcAft>
                <a:spcPts val="0"/>
              </a:spcAft>
              <a:buFont typeface="Arial"/>
              <a:buChar char="•"/>
              <a:defRPr/>
            </a:pPr>
            <a:endParaRPr lang="en-US" dirty="0"/>
          </a:p>
        </p:txBody>
      </p:sp>
      <p:pic>
        <p:nvPicPr>
          <p:cNvPr id="404483" name="Picture 3"/>
          <p:cNvPicPr>
            <a:picLocks noChangeAspect="1" noChangeArrowheads="1"/>
          </p:cNvPicPr>
          <p:nvPr/>
        </p:nvPicPr>
        <p:blipFill>
          <a:blip r:embed="rId2"/>
          <a:srcRect/>
          <a:stretch>
            <a:fillRect/>
          </a:stretch>
        </p:blipFill>
        <p:spPr bwMode="auto">
          <a:xfrm>
            <a:off x="838200" y="971550"/>
            <a:ext cx="7467600" cy="359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5"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TRANSLATION LOOKASIDE BUFFER </a:t>
            </a:r>
          </a:p>
        </p:txBody>
      </p:sp>
      <p:sp>
        <p:nvSpPr>
          <p:cNvPr id="3" name="Content Placeholder 2"/>
          <p:cNvSpPr>
            <a:spLocks noGrp="1"/>
          </p:cNvSpPr>
          <p:nvPr>
            <p:ph idx="1"/>
          </p:nvPr>
        </p:nvSpPr>
        <p:spPr>
          <a:xfrm>
            <a:off x="457200" y="971550"/>
            <a:ext cx="8229600" cy="5384800"/>
          </a:xfrm>
        </p:spPr>
        <p:txBody>
          <a:bodyPr rtlCol="0">
            <a:normAutofit lnSpcReduction="10000"/>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PAGE TABLE ENTRY IS CACHED IN TLB</a:t>
            </a:r>
          </a:p>
          <a:p>
            <a:pPr lvl="1" eaLnBrk="1" fontAlgn="auto" hangingPunct="1">
              <a:spcAft>
                <a:spcPts val="0"/>
              </a:spcAft>
              <a:buFont typeface="Arial"/>
              <a:buChar char="•"/>
              <a:defRPr/>
            </a:pPr>
            <a:r>
              <a:rPr lang="en-US" dirty="0" smtClean="0"/>
              <a:t>TLB IS ORGANIZED AS A CACHE (</a:t>
            </a:r>
            <a:r>
              <a:rPr lang="en-US" dirty="0" err="1" smtClean="0"/>
              <a:t>DM,SA,or</a:t>
            </a:r>
            <a:r>
              <a:rPr lang="en-US" dirty="0" smtClean="0"/>
              <a:t> FA) ACCESSED WITH THE VPN</a:t>
            </a:r>
          </a:p>
          <a:p>
            <a:pPr lvl="2" eaLnBrk="1" fontAlgn="auto" hangingPunct="1">
              <a:spcAft>
                <a:spcPts val="0"/>
              </a:spcAft>
              <a:buFont typeface="Arial"/>
              <a:buChar char="•"/>
              <a:defRPr/>
            </a:pPr>
            <a:r>
              <a:rPr lang="en-US" dirty="0" smtClean="0"/>
              <a:t>PID ADDED TO DEAL WITH HOMONYMS</a:t>
            </a:r>
          </a:p>
          <a:p>
            <a:pPr lvl="1" eaLnBrk="1" fontAlgn="auto" hangingPunct="1">
              <a:spcAft>
                <a:spcPts val="0"/>
              </a:spcAft>
              <a:buFont typeface="Arial"/>
              <a:buChar char="•"/>
              <a:defRPr/>
            </a:pPr>
            <a:r>
              <a:rPr lang="en-US" dirty="0" err="1" smtClean="0"/>
              <a:t>TLBs</a:t>
            </a:r>
            <a:r>
              <a:rPr lang="en-US" dirty="0" smtClean="0"/>
              <a:t> ARE MUCH SMALLER THAN CACHES BECAUSE OF COVERAGE</a:t>
            </a:r>
          </a:p>
          <a:p>
            <a:pPr lvl="1" eaLnBrk="1" fontAlgn="auto" hangingPunct="1">
              <a:spcAft>
                <a:spcPts val="0"/>
              </a:spcAft>
              <a:buFont typeface="Arial"/>
              <a:buChar char="•"/>
              <a:defRPr/>
            </a:pPr>
            <a:r>
              <a:rPr lang="en-US" dirty="0" smtClean="0"/>
              <a:t>USUALLY TWO TLB: </a:t>
            </a:r>
            <a:r>
              <a:rPr lang="en-US" dirty="0" err="1" smtClean="0"/>
              <a:t>i</a:t>
            </a:r>
            <a:r>
              <a:rPr lang="en-US" dirty="0" smtClean="0"/>
              <a:t>-TLB AND </a:t>
            </a:r>
            <a:r>
              <a:rPr lang="en-US" dirty="0" err="1" smtClean="0"/>
              <a:t>d</a:t>
            </a:r>
            <a:r>
              <a:rPr lang="en-US" dirty="0" smtClean="0"/>
              <a:t>-TLB</a:t>
            </a:r>
          </a:p>
          <a:p>
            <a:pPr lvl="1" eaLnBrk="1" fontAlgn="auto" hangingPunct="1">
              <a:spcAft>
                <a:spcPts val="0"/>
              </a:spcAft>
              <a:buFont typeface="Arial"/>
              <a:buChar char="•"/>
              <a:defRPr/>
            </a:pPr>
            <a:r>
              <a:rPr lang="en-US" dirty="0" smtClean="0"/>
              <a:t>TLB MISS CAN BE HANDLED IN A HARDWARED MMU OR BY A SOFTWARE TRAP HANDLER</a:t>
            </a:r>
          </a:p>
          <a:p>
            <a:pPr lvl="2" eaLnBrk="1" fontAlgn="auto" hangingPunct="1">
              <a:spcAft>
                <a:spcPts val="0"/>
              </a:spcAft>
              <a:buFont typeface="Arial"/>
              <a:buChar char="•"/>
              <a:defRPr/>
            </a:pPr>
            <a:r>
              <a:rPr lang="en-US" dirty="0" smtClean="0"/>
              <a:t>“TABLE WALKING”</a:t>
            </a:r>
          </a:p>
          <a:p>
            <a:pPr eaLnBrk="1" fontAlgn="auto" hangingPunct="1">
              <a:spcAft>
                <a:spcPts val="0"/>
              </a:spcAft>
              <a:buFont typeface="Arial"/>
              <a:buChar char="•"/>
              <a:defRPr/>
            </a:pPr>
            <a:endParaRPr lang="en-US" dirty="0"/>
          </a:p>
        </p:txBody>
      </p:sp>
      <p:pic>
        <p:nvPicPr>
          <p:cNvPr id="405507" name="Picture 3"/>
          <p:cNvPicPr>
            <a:picLocks noChangeAspect="1" noChangeArrowheads="1"/>
          </p:cNvPicPr>
          <p:nvPr/>
        </p:nvPicPr>
        <p:blipFill>
          <a:blip r:embed="rId2"/>
          <a:srcRect/>
          <a:stretch>
            <a:fillRect/>
          </a:stretch>
        </p:blipFill>
        <p:spPr bwMode="auto">
          <a:xfrm>
            <a:off x="1079500" y="971550"/>
            <a:ext cx="6985000" cy="313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29"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TYPICAL MEMORY HIERARCHY </a:t>
            </a:r>
          </a:p>
        </p:txBody>
      </p:sp>
      <p:sp>
        <p:nvSpPr>
          <p:cNvPr id="3" name="Content Placeholder 2"/>
          <p:cNvSpPr>
            <a:spLocks noGrp="1"/>
          </p:cNvSpPr>
          <p:nvPr>
            <p:ph idx="1"/>
          </p:nvPr>
        </p:nvSpPr>
        <p:spPr>
          <a:xfrm>
            <a:off x="457200" y="971550"/>
            <a:ext cx="8229600" cy="5384800"/>
          </a:xfrm>
        </p:spPr>
        <p:txBody>
          <a:bodyPr rtlCol="0">
            <a:normAutofit/>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marL="0" indent="0" algn="ctr" eaLnBrk="1" fontAlgn="auto" hangingPunct="1">
              <a:spcAft>
                <a:spcPts val="0"/>
              </a:spcAft>
              <a:buFont typeface="Arial"/>
              <a:buNone/>
              <a:defRPr/>
            </a:pPr>
            <a:r>
              <a:rPr lang="en-US" sz="1400" dirty="0" smtClean="0">
                <a:solidFill>
                  <a:srgbClr val="FF0043"/>
                </a:solidFill>
              </a:rPr>
              <a:t>CACHE SIZE LIMITED TO 1 PAGE PER WAY OF ASSOCIATIVITY</a:t>
            </a:r>
          </a:p>
          <a:p>
            <a:pPr eaLnBrk="1" fontAlgn="auto" hangingPunct="1">
              <a:spcAft>
                <a:spcPts val="0"/>
              </a:spcAft>
              <a:buFont typeface="Arial"/>
              <a:buChar char="•"/>
              <a:defRPr/>
            </a:pPr>
            <a:endParaRPr lang="en-US" dirty="0"/>
          </a:p>
        </p:txBody>
      </p:sp>
      <p:pic>
        <p:nvPicPr>
          <p:cNvPr id="406531" name="Picture 3"/>
          <p:cNvPicPr>
            <a:picLocks noChangeAspect="1" noChangeArrowheads="1"/>
          </p:cNvPicPr>
          <p:nvPr/>
        </p:nvPicPr>
        <p:blipFill>
          <a:blip r:embed="rId2"/>
          <a:srcRect/>
          <a:stretch>
            <a:fillRect/>
          </a:stretch>
        </p:blipFill>
        <p:spPr bwMode="auto">
          <a:xfrm>
            <a:off x="1009650" y="990600"/>
            <a:ext cx="71247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INDEXING CACHE WITH VIRTUAL ADDRESS BITS</a:t>
            </a:r>
            <a:endParaRPr lang="en-US" sz="2400" smtClean="0">
              <a:latin typeface="Comic Sans MS" pitchFamily="66" charset="0"/>
            </a:endParaRPr>
          </a:p>
        </p:txBody>
      </p:sp>
      <p:sp>
        <p:nvSpPr>
          <p:cNvPr id="407554"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WHEN THE L1 CACHE SIZE IS LARGER THAN 1 PAGE PER WAY OF ASSOCIATIVITY, THEN THE BLOCK MIGHT END UP IN TWO DIFFERENT SETS</a:t>
            </a:r>
          </a:p>
          <a:p>
            <a:pPr eaLnBrk="1" hangingPunct="1"/>
            <a:r>
              <a:rPr lang="en-US" smtClean="0">
                <a:latin typeface="Comic Sans MS" pitchFamily="66" charset="0"/>
              </a:rPr>
              <a:t>THIS IS DUE TO SYNONYMS A.K.A. ALIASES </a:t>
            </a:r>
          </a:p>
          <a:p>
            <a:pPr eaLnBrk="1" hangingPunct="1"/>
            <a:endParaRPr lang="en-US" smtClean="0">
              <a:latin typeface="Comic Sans MS" pitchFamily="66" charset="0"/>
            </a:endParaRPr>
          </a:p>
        </p:txBody>
      </p:sp>
      <p:pic>
        <p:nvPicPr>
          <p:cNvPr id="407555" name="Picture 3"/>
          <p:cNvPicPr>
            <a:picLocks noChangeAspect="1" noChangeArrowheads="1"/>
          </p:cNvPicPr>
          <p:nvPr/>
        </p:nvPicPr>
        <p:blipFill>
          <a:blip r:embed="rId2"/>
          <a:srcRect/>
          <a:stretch>
            <a:fillRect/>
          </a:stretch>
        </p:blipFill>
        <p:spPr bwMode="auto">
          <a:xfrm>
            <a:off x="711200" y="2379663"/>
            <a:ext cx="79756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ALIASING PROBLEM </a:t>
            </a:r>
          </a:p>
        </p:txBody>
      </p:sp>
      <p:sp>
        <p:nvSpPr>
          <p:cNvPr id="3" name="Content Placeholder 2"/>
          <p:cNvSpPr>
            <a:spLocks noGrp="1"/>
          </p:cNvSpPr>
          <p:nvPr>
            <p:ph idx="1"/>
          </p:nvPr>
        </p:nvSpPr>
        <p:spPr>
          <a:xfrm>
            <a:off x="457200" y="971550"/>
            <a:ext cx="8229600" cy="5384800"/>
          </a:xfrm>
        </p:spPr>
        <p:txBody>
          <a:bodyPr rtlCol="0">
            <a:normAutofit/>
          </a:bodyPr>
          <a:lstStyle/>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If the cache is indexed with the 2 extra bits of VA, then, a block may end up in different sets if accessed with two synonyms, causing consistency problems. How to avoid this?? </a:t>
            </a:r>
          </a:p>
          <a:p>
            <a:pPr lvl="1" eaLnBrk="1" fontAlgn="auto" hangingPunct="1">
              <a:spcAft>
                <a:spcPts val="0"/>
              </a:spcAft>
              <a:buFont typeface="Arial"/>
              <a:buChar char="•"/>
              <a:defRPr/>
            </a:pPr>
            <a:r>
              <a:rPr lang="en-US" dirty="0" smtClean="0"/>
              <a:t>On a miss, search all the possible sets (in this case 4 sets), move block if needed (SHORT miss), and settle on a (LONG) miss only if all 4 sets miss, OR</a:t>
            </a:r>
          </a:p>
          <a:p>
            <a:pPr lvl="1" eaLnBrk="1" fontAlgn="auto" hangingPunct="1">
              <a:spcAft>
                <a:spcPts val="0"/>
              </a:spcAft>
              <a:buFont typeface="Arial"/>
              <a:buChar char="•"/>
              <a:defRPr/>
            </a:pPr>
            <a:r>
              <a:rPr lang="en-US" dirty="0" smtClean="0"/>
              <a:t>Since SLC is physically addressed and inclusion is enforced, make sure that SLC entry contains a pointer to the latest block copy in cache, OR</a:t>
            </a:r>
          </a:p>
          <a:p>
            <a:pPr lvl="1" eaLnBrk="1" fontAlgn="auto" hangingPunct="1">
              <a:spcAft>
                <a:spcPts val="0"/>
              </a:spcAft>
              <a:buFont typeface="Arial"/>
              <a:buChar char="•"/>
              <a:defRPr/>
            </a:pPr>
            <a:r>
              <a:rPr lang="en-US" dirty="0" smtClean="0"/>
              <a:t>Page coloring: make sure that all aliases have the same two extra bits(z1=y1=x1 and z2=y2=x2) </a:t>
            </a:r>
            <a:endParaRPr lang="en-US" dirty="0"/>
          </a:p>
          <a:p>
            <a:pPr eaLnBrk="1" fontAlgn="auto" hangingPunct="1">
              <a:spcAft>
                <a:spcPts val="0"/>
              </a:spcAft>
              <a:buFont typeface="Arial"/>
              <a:buChar char="•"/>
              <a:defRPr/>
            </a:pPr>
            <a:r>
              <a:rPr lang="en-US" dirty="0" smtClean="0"/>
              <a:t>No two synonyms can reside in the same page</a:t>
            </a:r>
          </a:p>
          <a:p>
            <a:pPr marL="0" indent="0" algn="ctr" eaLnBrk="1" fontAlgn="auto" hangingPunct="1">
              <a:spcAft>
                <a:spcPts val="0"/>
              </a:spcAft>
              <a:buFont typeface="Arial"/>
              <a:buNone/>
              <a:defRPr/>
            </a:pPr>
            <a:r>
              <a:rPr lang="en-US" sz="1400" dirty="0" smtClean="0">
                <a:solidFill>
                  <a:srgbClr val="FF0043"/>
                </a:solidFill>
              </a:rPr>
              <a:t>Aliasing problem is more acute in caches that are both indexed and tagged with virtual address bits.</a:t>
            </a:r>
          </a:p>
          <a:p>
            <a:pPr eaLnBrk="1" fontAlgn="auto" hangingPunct="1">
              <a:spcAft>
                <a:spcPts val="0"/>
              </a:spcAft>
              <a:buFont typeface="Arial"/>
              <a:buChar char="•"/>
              <a:defRPr/>
            </a:pPr>
            <a:endParaRPr lang="en-US" dirty="0"/>
          </a:p>
        </p:txBody>
      </p:sp>
      <p:pic>
        <p:nvPicPr>
          <p:cNvPr id="408579" name="Picture 3"/>
          <p:cNvPicPr>
            <a:picLocks noChangeAspect="1" noChangeArrowheads="1"/>
          </p:cNvPicPr>
          <p:nvPr/>
        </p:nvPicPr>
        <p:blipFill>
          <a:blip r:embed="rId2"/>
          <a:srcRect/>
          <a:stretch>
            <a:fillRect/>
          </a:stretch>
        </p:blipFill>
        <p:spPr bwMode="auto">
          <a:xfrm>
            <a:off x="857250" y="901700"/>
            <a:ext cx="68580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1"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VIRTUAL ADDRESS CACHES</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fontScale="92500" lnSpcReduction="10000"/>
          </a:bodyPr>
          <a:lstStyle/>
          <a:p>
            <a:pPr eaLnBrk="1" fontAlgn="auto" hangingPunct="1">
              <a:spcAft>
                <a:spcPts val="0"/>
              </a:spcAft>
              <a:buFont typeface="Arial"/>
              <a:buChar char="•"/>
              <a:defRPr/>
            </a:pPr>
            <a:r>
              <a:rPr lang="en-US" dirty="0" smtClean="0"/>
              <a:t>Index and tag are virtual and TLB is accessed on cache misses only</a:t>
            </a:r>
            <a:r>
              <a:rPr lang="en-US" b="0" dirty="0" smtClean="0"/>
              <a:t> </a:t>
            </a: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None/>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To search all the sets, we need to check each tag one by one in the TLB (very inefficient unless L1 cache is direct mapped)</a:t>
            </a:r>
          </a:p>
          <a:p>
            <a:pPr eaLnBrk="1" fontAlgn="auto" hangingPunct="1">
              <a:spcAft>
                <a:spcPts val="0"/>
              </a:spcAft>
              <a:buFont typeface="Arial"/>
              <a:buChar char="•"/>
              <a:defRPr/>
            </a:pPr>
            <a:r>
              <a:rPr lang="en-US" dirty="0" smtClean="0"/>
              <a:t>Aliasing can be solved with anti-aliasing hardware, usually in the form of a reverse map in the SLC or some other table</a:t>
            </a:r>
          </a:p>
          <a:p>
            <a:pPr eaLnBrk="1" fontAlgn="auto" hangingPunct="1">
              <a:spcAft>
                <a:spcPts val="0"/>
              </a:spcAft>
              <a:buFont typeface="Arial"/>
              <a:buChar char="•"/>
              <a:defRPr/>
            </a:pPr>
            <a:r>
              <a:rPr lang="en-US" dirty="0" smtClean="0"/>
              <a:t>Protection: Access right bits must be migrated to the L1 cache and managed</a:t>
            </a:r>
          </a:p>
          <a:p>
            <a:pPr eaLnBrk="1" fontAlgn="auto" hangingPunct="1">
              <a:spcAft>
                <a:spcPts val="0"/>
              </a:spcAft>
              <a:buFont typeface="Arial"/>
              <a:buChar char="•"/>
              <a:defRPr/>
            </a:pPr>
            <a:r>
              <a:rPr lang="en-US" dirty="0" smtClean="0"/>
              <a:t>In multiprocessor systems virtual address caches aggravate the coherence problem</a:t>
            </a:r>
          </a:p>
          <a:p>
            <a:pPr marL="0" indent="0" algn="ctr" eaLnBrk="1" fontAlgn="auto" hangingPunct="1">
              <a:spcAft>
                <a:spcPts val="0"/>
              </a:spcAft>
              <a:buFont typeface="Arial"/>
              <a:buNone/>
              <a:defRPr/>
            </a:pPr>
            <a:r>
              <a:rPr lang="en-US" dirty="0" smtClean="0">
                <a:solidFill>
                  <a:srgbClr val="FF0043"/>
                </a:solidFill>
              </a:rPr>
              <a:t>The main advantages of VA in L1 caches are 1) fast hit with large cache (no TLB translation in the critical path) and 2) very large TLB with extremely low miss rates</a:t>
            </a:r>
          </a:p>
        </p:txBody>
      </p:sp>
      <p:pic>
        <p:nvPicPr>
          <p:cNvPr id="409603" name="Picture 3"/>
          <p:cNvPicPr>
            <a:picLocks noChangeAspect="1" noChangeArrowheads="1"/>
          </p:cNvPicPr>
          <p:nvPr/>
        </p:nvPicPr>
        <p:blipFill>
          <a:blip r:embed="rId2"/>
          <a:srcRect/>
          <a:stretch>
            <a:fillRect/>
          </a:stretch>
        </p:blipFill>
        <p:spPr bwMode="auto">
          <a:xfrm>
            <a:off x="457200" y="1177925"/>
            <a:ext cx="8470900" cy="223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TYPICAL MEMORY HIERARCHY: THE PYRAMID </a:t>
            </a:r>
          </a:p>
        </p:txBody>
      </p:sp>
      <p:pic>
        <p:nvPicPr>
          <p:cNvPr id="382978" name="Content Placeholder 3"/>
          <p:cNvPicPr>
            <a:picLocks noGrp="1"/>
          </p:cNvPicPr>
          <p:nvPr>
            <p:ph idx="1"/>
          </p:nvPr>
        </p:nvPicPr>
        <p:blipFill>
          <a:blip r:embed="rId2"/>
          <a:srcRect/>
          <a:stretch>
            <a:fillRect/>
          </a:stretch>
        </p:blipFill>
        <p:spPr>
          <a:xfrm>
            <a:off x="1196975" y="971550"/>
            <a:ext cx="6750050" cy="53848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1"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CACHE PERFORMANCE</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fontScale="85000" lnSpcReduction="20000"/>
          </a:bodyPr>
          <a:lstStyle/>
          <a:p>
            <a:pPr eaLnBrk="1" fontAlgn="auto" hangingPunct="1">
              <a:spcAft>
                <a:spcPts val="0"/>
              </a:spcAft>
              <a:buFont typeface="Arial"/>
              <a:buChar char="•"/>
              <a:defRPr/>
            </a:pPr>
            <a:r>
              <a:rPr lang="en-US" dirty="0" smtClean="0"/>
              <a:t>AVERAGE MEMORY ACCESS TIME (AMAT)</a:t>
            </a:r>
          </a:p>
          <a:p>
            <a:pPr marL="0" indent="0" eaLnBrk="1" fontAlgn="auto" hangingPunct="1">
              <a:spcAft>
                <a:spcPts val="0"/>
              </a:spcAft>
              <a:buFont typeface="Arial"/>
              <a:buNone/>
              <a:defRPr/>
            </a:pPr>
            <a:r>
              <a:rPr lang="en-US" dirty="0" smtClean="0"/>
              <a:t>			AMAT= hit time + miss rate x miss penalty</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MISS RATE: FRACTION OF ACCESSES NOT SATISFIED AT THE HIGHEST LEVEL</a:t>
            </a:r>
          </a:p>
          <a:p>
            <a:pPr lvl="1" eaLnBrk="1" fontAlgn="auto" hangingPunct="1">
              <a:spcAft>
                <a:spcPts val="0"/>
              </a:spcAft>
              <a:buFont typeface="Arial"/>
              <a:buChar char="•"/>
              <a:defRPr/>
            </a:pPr>
            <a:r>
              <a:rPr lang="en-US" dirty="0" smtClean="0"/>
              <a:t>NUMBER OF MISSES IN L1 DIVIDED BY THE NUMBER OF PROCESSOR REFERENCES</a:t>
            </a:r>
          </a:p>
          <a:p>
            <a:pPr lvl="1" eaLnBrk="1" fontAlgn="auto" hangingPunct="1">
              <a:spcAft>
                <a:spcPts val="0"/>
              </a:spcAft>
              <a:buFont typeface="Arial"/>
              <a:buChar char="•"/>
              <a:defRPr/>
            </a:pPr>
            <a:r>
              <a:rPr lang="en-US" dirty="0" smtClean="0"/>
              <a:t>ALSO HIT RATE = 1 - MISS RATE</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MISSES PER INSTRUCTIONS (MPI)</a:t>
            </a:r>
          </a:p>
          <a:p>
            <a:pPr lvl="1" eaLnBrk="1" fontAlgn="auto" hangingPunct="1">
              <a:spcAft>
                <a:spcPts val="0"/>
              </a:spcAft>
              <a:buFont typeface="Arial"/>
              <a:buChar char="•"/>
              <a:defRPr/>
            </a:pPr>
            <a:r>
              <a:rPr lang="en-US" dirty="0" smtClean="0"/>
              <a:t>NUMBER OF MISSES IN L1 DIVIDED BY NUMBER OF INSTRUCTIONS</a:t>
            </a:r>
          </a:p>
          <a:p>
            <a:pPr lvl="1" eaLnBrk="1" fontAlgn="auto" hangingPunct="1">
              <a:spcAft>
                <a:spcPts val="0"/>
              </a:spcAft>
              <a:buFont typeface="Arial"/>
              <a:buChar char="•"/>
              <a:defRPr/>
            </a:pPr>
            <a:r>
              <a:rPr lang="en-US" dirty="0" smtClean="0"/>
              <a:t>EASIER TO USE THAN MISS RATE: 			CPI = CPI</a:t>
            </a:r>
            <a:r>
              <a:rPr lang="en-US" baseline="-25000" dirty="0" smtClean="0"/>
              <a:t>0</a:t>
            </a:r>
            <a:r>
              <a:rPr lang="en-US" dirty="0" smtClean="0"/>
              <a:t> + MPI*MISS PENALTY</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MISS PENALTY: AVERAGE DELAY PER MISS CAUSED IN THE PROCESSOR </a:t>
            </a:r>
          </a:p>
          <a:p>
            <a:pPr lvl="1" eaLnBrk="1" fontAlgn="auto" hangingPunct="1">
              <a:spcAft>
                <a:spcPts val="0"/>
              </a:spcAft>
              <a:buFont typeface="Arial"/>
              <a:buChar char="•"/>
              <a:defRPr/>
            </a:pPr>
            <a:r>
              <a:rPr lang="en-US" dirty="0" smtClean="0"/>
              <a:t>IF PROCESSOR BLOCKS ON MISSES, THEN THIS IS SIMPLY THE NUMBER OF CLOCK CYCLES TO BRING A BLOCK FROM MEMORY OR MISS LATENCY</a:t>
            </a:r>
          </a:p>
          <a:p>
            <a:pPr lvl="1" eaLnBrk="1" fontAlgn="auto" hangingPunct="1">
              <a:spcAft>
                <a:spcPts val="0"/>
              </a:spcAft>
              <a:buFont typeface="Arial"/>
              <a:buChar char="•"/>
              <a:defRPr/>
            </a:pPr>
            <a:r>
              <a:rPr lang="en-US" dirty="0" smtClean="0"/>
              <a:t>IN A </a:t>
            </a:r>
            <a:r>
              <a:rPr lang="en-US" dirty="0" err="1" smtClean="0"/>
              <a:t>OoO</a:t>
            </a:r>
            <a:r>
              <a:rPr lang="en-US" dirty="0" smtClean="0"/>
              <a:t> PROCESSOR, THE PENALTY OF A MISS CANNOT BE MEASURED DIRECTLY</a:t>
            </a:r>
          </a:p>
          <a:p>
            <a:pPr lvl="1" eaLnBrk="1" fontAlgn="auto" hangingPunct="1">
              <a:spcAft>
                <a:spcPts val="0"/>
              </a:spcAft>
              <a:buFont typeface="Arial"/>
              <a:buChar char="•"/>
              <a:defRPr/>
            </a:pPr>
            <a:r>
              <a:rPr lang="en-US" dirty="0" smtClean="0"/>
              <a:t>DIFFERENT FROM MISS LATENCY</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MISS RATE AND PENALTY CAN BE DEFINED AT EVERY CACHE LEVELS</a:t>
            </a:r>
          </a:p>
          <a:p>
            <a:pPr lvl="1" eaLnBrk="1" fontAlgn="auto" hangingPunct="1">
              <a:spcAft>
                <a:spcPts val="0"/>
              </a:spcAft>
              <a:buFont typeface="Arial"/>
              <a:buChar char="•"/>
              <a:defRPr/>
            </a:pPr>
            <a:r>
              <a:rPr lang="en-US" dirty="0" smtClean="0"/>
              <a:t>USUALLY NORMALIZED TO THE NUMBER OF PROCESSOR REFERENCES </a:t>
            </a:r>
          </a:p>
          <a:p>
            <a:pPr lvl="1" eaLnBrk="1" fontAlgn="auto" hangingPunct="1">
              <a:spcAft>
                <a:spcPts val="0"/>
              </a:spcAft>
              <a:buFont typeface="Arial"/>
              <a:buChar char="•"/>
              <a:defRPr/>
            </a:pPr>
            <a:r>
              <a:rPr lang="en-US" dirty="0" smtClean="0"/>
              <a:t>OR TO THE NUMBER OF ACCESSES FROM THE LOWER LEVEL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5"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CACHE MAPPING</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fontScale="85000" lnSpcReduction="20000"/>
          </a:bodyPr>
          <a:lstStyle/>
          <a:p>
            <a:pPr eaLnBrk="1" fontAlgn="auto" hangingPunct="1">
              <a:spcAft>
                <a:spcPts val="0"/>
              </a:spcAft>
              <a:buFont typeface="Arial"/>
              <a:buChar char="•"/>
              <a:defRPr/>
            </a:pPr>
            <a:r>
              <a:rPr lang="en-US" dirty="0" smtClean="0"/>
              <a:t>MEMORY BLOCKS ARE MAPPED TO CACHE LINES</a:t>
            </a:r>
          </a:p>
          <a:p>
            <a:pPr eaLnBrk="1" fontAlgn="auto" hangingPunct="1">
              <a:spcAft>
                <a:spcPts val="0"/>
              </a:spcAft>
              <a:buFont typeface="Arial"/>
              <a:buChar char="•"/>
              <a:defRPr/>
            </a:pPr>
            <a:r>
              <a:rPr lang="en-US" dirty="0" smtClean="0"/>
              <a:t>MAPPING CAN BE DIRECT, SET-ASSOCIATIVE OR FULLY ASSOCIATIVE </a:t>
            </a:r>
            <a:br>
              <a:rPr lang="en-US" dirty="0" smtClean="0"/>
            </a:b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DIRECT-MAPPED: EACH MEMORY BLOCK CAN BE MAPPED TO ONLY ONE CACHE LINE: BLOCK ADDRESS MODULO THE NUMBER OF LINES IN CACHE</a:t>
            </a:r>
          </a:p>
          <a:p>
            <a:pPr eaLnBrk="1" fontAlgn="auto" hangingPunct="1">
              <a:spcAft>
                <a:spcPts val="0"/>
              </a:spcAft>
              <a:buFont typeface="Arial"/>
              <a:buChar char="•"/>
              <a:defRPr/>
            </a:pPr>
            <a:r>
              <a:rPr lang="en-US" dirty="0" smtClean="0"/>
              <a:t>SET-ASSOCIATIVE: EACH MEMORY BLOCK CAN BE MAPPED TO A SET OF LINES IN CACHE; SET NUMBER IS BLOCK ADDRESS MODULO THE NUMBER OF CACHE SETS</a:t>
            </a:r>
          </a:p>
          <a:p>
            <a:pPr eaLnBrk="1" fontAlgn="auto" hangingPunct="1">
              <a:spcAft>
                <a:spcPts val="0"/>
              </a:spcAft>
              <a:buFont typeface="Arial"/>
              <a:buChar char="•"/>
              <a:defRPr/>
            </a:pPr>
            <a:r>
              <a:rPr lang="en-US" dirty="0" smtClean="0"/>
              <a:t>FULLY ASSOCIATIVE: EACH MEMORY BLOCK CAN BE IN ANY CACHE LINE</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CACHE IS MADE OF DIRECTORY+ DATA MEMORY, ONE ENTRY PER CACHE LINE</a:t>
            </a:r>
          </a:p>
          <a:p>
            <a:pPr lvl="1" eaLnBrk="1" fontAlgn="auto" hangingPunct="1">
              <a:spcAft>
                <a:spcPts val="0"/>
              </a:spcAft>
              <a:buFont typeface="Arial"/>
              <a:buChar char="•"/>
              <a:defRPr/>
            </a:pPr>
            <a:r>
              <a:rPr lang="en-US" dirty="0" smtClean="0"/>
              <a:t>DIRECTORY: STATUS (STATE) BITS: VALID, DIRTY, REFERENCE, CACHE COHERENCE  </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r>
              <a:rPr lang="en-US" dirty="0" smtClean="0"/>
              <a:t>CACHE ACCESS HAS TWO PHASES</a:t>
            </a:r>
          </a:p>
          <a:p>
            <a:pPr eaLnBrk="1" fontAlgn="auto" hangingPunct="1">
              <a:spcAft>
                <a:spcPts val="0"/>
              </a:spcAft>
              <a:buFont typeface="Arial"/>
              <a:buChar char="•"/>
              <a:defRPr/>
            </a:pPr>
            <a:r>
              <a:rPr lang="en-US" dirty="0" smtClean="0"/>
              <a:t>USE INDEX BITS TO FETCH THE TAGS AND DATA FROM THE SET (CACHE INDEX)</a:t>
            </a:r>
          </a:p>
          <a:p>
            <a:pPr eaLnBrk="1" fontAlgn="auto" hangingPunct="1">
              <a:spcAft>
                <a:spcPts val="0"/>
              </a:spcAft>
              <a:buFont typeface="Arial"/>
              <a:buChar char="•"/>
              <a:defRPr/>
            </a:pPr>
            <a:r>
              <a:rPr lang="en-US" dirty="0" smtClean="0"/>
              <a:t>CHECK TAGS TO DETECT HIT/MISS</a:t>
            </a:r>
          </a:p>
        </p:txBody>
      </p:sp>
      <p:pic>
        <p:nvPicPr>
          <p:cNvPr id="385027" name="Picture 3"/>
          <p:cNvPicPr>
            <a:picLocks noChangeAspect="1" noChangeArrowheads="1"/>
          </p:cNvPicPr>
          <p:nvPr/>
        </p:nvPicPr>
        <p:blipFill>
          <a:blip r:embed="rId2"/>
          <a:srcRect/>
          <a:stretch>
            <a:fillRect/>
          </a:stretch>
        </p:blipFill>
        <p:spPr bwMode="auto">
          <a:xfrm>
            <a:off x="457200" y="1331913"/>
            <a:ext cx="8229600"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49"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CACHE ACCESS</a:t>
            </a:r>
          </a:p>
        </p:txBody>
      </p:sp>
      <p:sp>
        <p:nvSpPr>
          <p:cNvPr id="386050"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TWO PHASES: INDEX + TAG CHECK</a:t>
            </a:r>
          </a:p>
          <a:p>
            <a:pPr eaLnBrk="1" hangingPunct="1"/>
            <a:endParaRPr lang="en-US" smtClean="0">
              <a:latin typeface="Comic Sans MS" pitchFamily="66" charset="0"/>
            </a:endParaRPr>
          </a:p>
          <a:p>
            <a:pPr eaLnBrk="1" hangingPunct="1"/>
            <a:r>
              <a:rPr lang="en-US" smtClean="0">
                <a:latin typeface="Comic Sans MS" pitchFamily="66" charset="0"/>
              </a:rPr>
              <a:t>DIRECT-MAPPED CACHES: CACHE SLICE</a:t>
            </a:r>
          </a:p>
          <a:p>
            <a:pPr eaLnBrk="1" hangingPunct="1"/>
            <a:r>
              <a:rPr lang="en-US" smtClean="0">
                <a:latin typeface="Comic Sans MS" pitchFamily="66" charset="0"/>
              </a:rPr>
              <a:t>EXAMPLE OF A DIRECT-MAPPED CAHE WITH TWO WORDS PER LINE.</a:t>
            </a:r>
          </a:p>
        </p:txBody>
      </p:sp>
      <p:pic>
        <p:nvPicPr>
          <p:cNvPr id="386051" name="Picture 3"/>
          <p:cNvPicPr>
            <a:picLocks noChangeAspect="1" noChangeArrowheads="1"/>
          </p:cNvPicPr>
          <p:nvPr/>
        </p:nvPicPr>
        <p:blipFill>
          <a:blip r:embed="rId2"/>
          <a:srcRect/>
          <a:stretch>
            <a:fillRect/>
          </a:stretch>
        </p:blipFill>
        <p:spPr bwMode="auto">
          <a:xfrm>
            <a:off x="1104900" y="2832100"/>
            <a:ext cx="6934200" cy="355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3"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CACHE ACCESS</a:t>
            </a:r>
            <a:endParaRPr lang="en-US" sz="2400" smtClean="0">
              <a:latin typeface="Comic Sans MS" pitchFamily="66" charset="0"/>
            </a:endParaRPr>
          </a:p>
        </p:txBody>
      </p:sp>
      <p:sp>
        <p:nvSpPr>
          <p:cNvPr id="387074"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SET-ASSOCIATIVE CACHE </a:t>
            </a: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endParaRPr lang="en-US" smtClean="0">
              <a:latin typeface="Comic Sans MS" pitchFamily="66" charset="0"/>
            </a:endParaRPr>
          </a:p>
          <a:p>
            <a:pPr eaLnBrk="1" hangingPunct="1"/>
            <a:r>
              <a:rPr lang="en-US" smtClean="0">
                <a:latin typeface="Comic Sans MS" pitchFamily="66" charset="0"/>
              </a:rPr>
              <a:t>FULLY ASSOCIATIVE </a:t>
            </a:r>
          </a:p>
        </p:txBody>
      </p:sp>
      <p:pic>
        <p:nvPicPr>
          <p:cNvPr id="387075" name="Picture 3"/>
          <p:cNvPicPr>
            <a:picLocks noChangeAspect="1" noChangeArrowheads="1"/>
          </p:cNvPicPr>
          <p:nvPr/>
        </p:nvPicPr>
        <p:blipFill>
          <a:blip r:embed="rId2"/>
          <a:srcRect/>
          <a:stretch>
            <a:fillRect/>
          </a:stretch>
        </p:blipFill>
        <p:spPr bwMode="auto">
          <a:xfrm>
            <a:off x="1143000" y="1285875"/>
            <a:ext cx="6858000" cy="2667000"/>
          </a:xfrm>
          <a:prstGeom prst="rect">
            <a:avLst/>
          </a:prstGeom>
          <a:noFill/>
          <a:ln w="9525">
            <a:noFill/>
            <a:miter lim="800000"/>
            <a:headEnd/>
            <a:tailEnd/>
          </a:ln>
        </p:spPr>
      </p:pic>
      <p:pic>
        <p:nvPicPr>
          <p:cNvPr id="387076" name="Picture 4"/>
          <p:cNvPicPr>
            <a:picLocks noChangeAspect="1" noChangeArrowheads="1"/>
          </p:cNvPicPr>
          <p:nvPr/>
        </p:nvPicPr>
        <p:blipFill>
          <a:blip r:embed="rId3"/>
          <a:srcRect/>
          <a:stretch>
            <a:fillRect/>
          </a:stretch>
        </p:blipFill>
        <p:spPr bwMode="auto">
          <a:xfrm>
            <a:off x="1143000" y="4197350"/>
            <a:ext cx="6858000" cy="215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Title 1"/>
          <p:cNvSpPr>
            <a:spLocks noGrp="1"/>
          </p:cNvSpPr>
          <p:nvPr>
            <p:ph type="title"/>
          </p:nvPr>
        </p:nvSpPr>
        <p:spPr>
          <a:xfrm>
            <a:off x="457200" y="61913"/>
            <a:ext cx="8229600" cy="909637"/>
          </a:xfrm>
        </p:spPr>
        <p:txBody>
          <a:bodyPr/>
          <a:lstStyle/>
          <a:p>
            <a:pPr eaLnBrk="1" hangingPunct="1"/>
            <a:r>
              <a:rPr lang="en-US" sz="2400" b="1" smtClean="0">
                <a:latin typeface="Comic Sans MS" pitchFamily="66" charset="0"/>
              </a:rPr>
              <a:t>REPLACEMENT POLICIES</a:t>
            </a:r>
            <a:endParaRPr lang="en-US" sz="2400" smtClean="0">
              <a:latin typeface="Comic Sans MS" pitchFamily="66" charset="0"/>
            </a:endParaRPr>
          </a:p>
        </p:txBody>
      </p:sp>
      <p:sp>
        <p:nvSpPr>
          <p:cNvPr id="3" name="Content Placeholder 2"/>
          <p:cNvSpPr>
            <a:spLocks noGrp="1"/>
          </p:cNvSpPr>
          <p:nvPr>
            <p:ph idx="1"/>
          </p:nvPr>
        </p:nvSpPr>
        <p:spPr>
          <a:xfrm>
            <a:off x="457200" y="971550"/>
            <a:ext cx="8229600" cy="5384800"/>
          </a:xfrm>
        </p:spPr>
        <p:txBody>
          <a:bodyPr rtlCol="0">
            <a:normAutofit/>
          </a:bodyPr>
          <a:lstStyle/>
          <a:p>
            <a:pPr eaLnBrk="1" fontAlgn="auto" hangingPunct="1">
              <a:spcAft>
                <a:spcPts val="0"/>
              </a:spcAft>
              <a:buFont typeface="Arial"/>
              <a:buChar char="•"/>
              <a:defRPr/>
            </a:pPr>
            <a:r>
              <a:rPr lang="en-US" dirty="0" smtClean="0"/>
              <a:t>RANDOM, LRU, FIFO, PSEUDO-LRU</a:t>
            </a:r>
          </a:p>
          <a:p>
            <a:pPr lvl="1" eaLnBrk="1" fontAlgn="auto" hangingPunct="1">
              <a:spcAft>
                <a:spcPts val="0"/>
              </a:spcAft>
              <a:buFont typeface="Arial"/>
              <a:buChar char="•"/>
              <a:defRPr/>
            </a:pPr>
            <a:r>
              <a:rPr lang="en-US" dirty="0" smtClean="0"/>
              <a:t>MAINTAINS REPLACEMENT BITS</a:t>
            </a:r>
          </a:p>
          <a:p>
            <a:pPr eaLnBrk="1" fontAlgn="auto" hangingPunct="1">
              <a:spcAft>
                <a:spcPts val="0"/>
              </a:spcAft>
              <a:buFont typeface="Arial"/>
              <a:buChar char="•"/>
              <a:defRPr/>
            </a:pPr>
            <a:r>
              <a:rPr lang="en-US" dirty="0" smtClean="0"/>
              <a:t>EXAMPLE: LEAST-RECENTLY USED (LRU)</a:t>
            </a:r>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lvl="1" eaLnBrk="1" fontAlgn="auto" hangingPunct="1">
              <a:spcAft>
                <a:spcPts val="0"/>
              </a:spcAft>
              <a:buFont typeface="Arial"/>
              <a:buChar char="•"/>
              <a:defRPr/>
            </a:pPr>
            <a:endParaRPr lang="en-US" dirty="0" smtClean="0"/>
          </a:p>
          <a:p>
            <a:pPr marL="457200" lvl="1" indent="0" eaLnBrk="1" fontAlgn="auto" hangingPunct="1">
              <a:spcAft>
                <a:spcPts val="0"/>
              </a:spcAft>
              <a:buFont typeface="Arial"/>
              <a:buNone/>
              <a:defRPr/>
            </a:pPr>
            <a:endParaRPr lang="en-US" dirty="0" smtClean="0"/>
          </a:p>
          <a:p>
            <a:pPr marL="457200" lvl="1" indent="0" algn="ctr" eaLnBrk="1" fontAlgn="auto" hangingPunct="1">
              <a:spcAft>
                <a:spcPts val="0"/>
              </a:spcAft>
              <a:buFont typeface="Arial"/>
              <a:buNone/>
              <a:defRPr/>
            </a:pPr>
            <a:r>
              <a:rPr lang="en-US" sz="1400" b="1" dirty="0" smtClean="0">
                <a:solidFill>
                  <a:srgbClr val="FF0000"/>
                </a:solidFill>
              </a:rPr>
              <a:t>DIRECT-MAPPED: NO NEED</a:t>
            </a:r>
          </a:p>
          <a:p>
            <a:pPr marL="457200" lvl="1" indent="0" algn="ctr" eaLnBrk="1" fontAlgn="auto" hangingPunct="1">
              <a:spcAft>
                <a:spcPts val="0"/>
              </a:spcAft>
              <a:buFont typeface="Arial"/>
              <a:buNone/>
              <a:defRPr/>
            </a:pPr>
            <a:r>
              <a:rPr lang="en-US" sz="1400" b="1" dirty="0" smtClean="0">
                <a:solidFill>
                  <a:srgbClr val="FF0000"/>
                </a:solidFill>
              </a:rPr>
              <a:t>SET-ASSOCIATIVE: PER-SET REPLACEMENT</a:t>
            </a:r>
          </a:p>
          <a:p>
            <a:pPr marL="457200" lvl="1" indent="0" algn="ctr" eaLnBrk="1" fontAlgn="auto" hangingPunct="1">
              <a:spcAft>
                <a:spcPts val="0"/>
              </a:spcAft>
              <a:buFont typeface="Arial"/>
              <a:buNone/>
              <a:defRPr/>
            </a:pPr>
            <a:r>
              <a:rPr lang="en-US" sz="1400" b="1" dirty="0" smtClean="0">
                <a:solidFill>
                  <a:srgbClr val="FF0000"/>
                </a:solidFill>
              </a:rPr>
              <a:t>FULLY ASSOCIATIVE: CACHE REPLACEMENT</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a:p>
        </p:txBody>
      </p:sp>
      <p:pic>
        <p:nvPicPr>
          <p:cNvPr id="388099" name="Picture 2"/>
          <p:cNvPicPr>
            <a:picLocks noChangeAspect="1" noChangeArrowheads="1"/>
          </p:cNvPicPr>
          <p:nvPr/>
        </p:nvPicPr>
        <p:blipFill>
          <a:blip r:embed="rId2"/>
          <a:srcRect/>
          <a:stretch>
            <a:fillRect/>
          </a:stretch>
        </p:blipFill>
        <p:spPr bwMode="auto">
          <a:xfrm>
            <a:off x="1019175" y="1985963"/>
            <a:ext cx="7105650" cy="2886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1" name="Title 1"/>
          <p:cNvSpPr>
            <a:spLocks noGrp="1"/>
          </p:cNvSpPr>
          <p:nvPr>
            <p:ph type="title"/>
          </p:nvPr>
        </p:nvSpPr>
        <p:spPr>
          <a:xfrm>
            <a:off x="457200" y="61913"/>
            <a:ext cx="8229600" cy="909637"/>
          </a:xfrm>
        </p:spPr>
        <p:txBody>
          <a:bodyPr/>
          <a:lstStyle/>
          <a:p>
            <a:pPr eaLnBrk="1" hangingPunct="1"/>
            <a:r>
              <a:rPr lang="en-US" b="1" smtClean="0">
                <a:latin typeface="Comic Sans MS" pitchFamily="66" charset="0"/>
              </a:rPr>
              <a:t> </a:t>
            </a:r>
            <a:r>
              <a:rPr lang="en-US" sz="2400" b="1" smtClean="0">
                <a:latin typeface="Comic Sans MS" pitchFamily="66" charset="0"/>
              </a:rPr>
              <a:t>WRITE POLICIES</a:t>
            </a:r>
            <a:endParaRPr lang="en-US" sz="2400" smtClean="0">
              <a:latin typeface="Comic Sans MS" pitchFamily="66" charset="0"/>
            </a:endParaRPr>
          </a:p>
        </p:txBody>
      </p:sp>
      <p:sp>
        <p:nvSpPr>
          <p:cNvPr id="389122" name="Content Placeholder 2"/>
          <p:cNvSpPr>
            <a:spLocks noGrp="1"/>
          </p:cNvSpPr>
          <p:nvPr>
            <p:ph idx="1"/>
          </p:nvPr>
        </p:nvSpPr>
        <p:spPr>
          <a:xfrm>
            <a:off x="457200" y="971550"/>
            <a:ext cx="8229600" cy="5384800"/>
          </a:xfrm>
        </p:spPr>
        <p:txBody>
          <a:bodyPr/>
          <a:lstStyle/>
          <a:p>
            <a:pPr eaLnBrk="1" hangingPunct="1"/>
            <a:r>
              <a:rPr lang="en-US" smtClean="0">
                <a:latin typeface="Comic Sans MS" pitchFamily="66" charset="0"/>
              </a:rPr>
              <a:t>WRITE THROUGH: WRITE TO NEXT LEVEL ON ALL WRITES</a:t>
            </a:r>
          </a:p>
          <a:p>
            <a:pPr lvl="1" eaLnBrk="1" hangingPunct="1"/>
            <a:r>
              <a:rPr lang="en-US" smtClean="0">
                <a:latin typeface="Comic Sans MS" pitchFamily="66" charset="0"/>
              </a:rPr>
              <a:t>COMBINED WITH WRITE BUFFER TO AVOID CPU STALLS</a:t>
            </a:r>
          </a:p>
          <a:p>
            <a:pPr lvl="1" eaLnBrk="1" hangingPunct="1"/>
            <a:r>
              <a:rPr lang="en-US" smtClean="0">
                <a:latin typeface="Comic Sans MS" pitchFamily="66" charset="0"/>
              </a:rPr>
              <a:t>SIMPLE, NO INCONSISTENCY AMONG LEVELS </a:t>
            </a: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eaLnBrk="1" hangingPunct="1"/>
            <a:r>
              <a:rPr lang="en-US" smtClean="0">
                <a:latin typeface="Comic Sans MS" pitchFamily="66" charset="0"/>
              </a:rPr>
              <a:t>WRITE-BACK: WRITE TO NEXT LEVEL ON REPLACEMENT</a:t>
            </a:r>
          </a:p>
          <a:p>
            <a:pPr lvl="1" eaLnBrk="1" hangingPunct="1"/>
            <a:r>
              <a:rPr lang="en-US" smtClean="0">
                <a:latin typeface="Comic Sans MS" pitchFamily="66" charset="0"/>
              </a:rPr>
              <a:t>WITH THE HELP OF A DIRTY BIT AND A WRITE-BACK BUFFER</a:t>
            </a:r>
          </a:p>
          <a:p>
            <a:pPr lvl="1" eaLnBrk="1" hangingPunct="1"/>
            <a:r>
              <a:rPr lang="en-US" smtClean="0">
                <a:latin typeface="Comic Sans MS" pitchFamily="66" charset="0"/>
              </a:rPr>
              <a:t>WRITES HAPPEN ON A MISS ONLY </a:t>
            </a: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lvl="1" eaLnBrk="1" hangingPunct="1"/>
            <a:endParaRPr lang="en-US" smtClean="0">
              <a:latin typeface="Comic Sans MS" pitchFamily="66" charset="0"/>
            </a:endParaRPr>
          </a:p>
          <a:p>
            <a:pPr eaLnBrk="1" hangingPunct="1"/>
            <a:r>
              <a:rPr lang="en-US" smtClean="0">
                <a:latin typeface="Comic Sans MS" pitchFamily="66" charset="0"/>
              </a:rPr>
              <a:t>ALLOCATION ON WRITE MISSES</a:t>
            </a:r>
          </a:p>
          <a:p>
            <a:pPr lvl="1" eaLnBrk="1" hangingPunct="1"/>
            <a:r>
              <a:rPr lang="en-US" smtClean="0">
                <a:latin typeface="Comic Sans MS" pitchFamily="66" charset="0"/>
              </a:rPr>
              <a:t>ALWAYS ALLOCATE IN WRITE-BACK; DESIGN CHOICE IN WRITE-THROUGH</a:t>
            </a:r>
          </a:p>
          <a:p>
            <a:pPr eaLnBrk="1" hangingPunct="1"/>
            <a:endParaRPr lang="en-US" smtClean="0">
              <a:latin typeface="Comic Sans MS" pitchFamily="66" charset="0"/>
            </a:endParaRPr>
          </a:p>
        </p:txBody>
      </p:sp>
      <p:pic>
        <p:nvPicPr>
          <p:cNvPr id="389123" name="Picture 3"/>
          <p:cNvPicPr>
            <a:picLocks noChangeAspect="1" noChangeArrowheads="1"/>
          </p:cNvPicPr>
          <p:nvPr/>
        </p:nvPicPr>
        <p:blipFill>
          <a:blip r:embed="rId2"/>
          <a:srcRect/>
          <a:stretch>
            <a:fillRect/>
          </a:stretch>
        </p:blipFill>
        <p:spPr bwMode="auto">
          <a:xfrm>
            <a:off x="1143000" y="1816100"/>
            <a:ext cx="6858000" cy="1612900"/>
          </a:xfrm>
          <a:prstGeom prst="rect">
            <a:avLst/>
          </a:prstGeom>
          <a:noFill/>
          <a:ln w="9525">
            <a:noFill/>
            <a:miter lim="800000"/>
            <a:headEnd/>
            <a:tailEnd/>
          </a:ln>
        </p:spPr>
      </p:pic>
      <p:pic>
        <p:nvPicPr>
          <p:cNvPr id="389124" name="Picture 4"/>
          <p:cNvPicPr>
            <a:picLocks noChangeAspect="1" noChangeArrowheads="1"/>
          </p:cNvPicPr>
          <p:nvPr/>
        </p:nvPicPr>
        <p:blipFill>
          <a:blip r:embed="rId3"/>
          <a:srcRect/>
          <a:stretch>
            <a:fillRect/>
          </a:stretch>
        </p:blipFill>
        <p:spPr bwMode="auto">
          <a:xfrm>
            <a:off x="1069975" y="4117975"/>
            <a:ext cx="6705600" cy="153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68493</TotalTime>
  <Words>1912</Words>
  <Application>Microsoft Office PowerPoint</Application>
  <PresentationFormat>On-screen Show (4:3)</PresentationFormat>
  <Paragraphs>453</Paragraphs>
  <Slides>29</Slides>
  <Notes>0</Notes>
  <HiddenSlides>0</HiddenSlides>
  <MMClips>0</MMClips>
  <ScaleCrop>false</ScaleCrop>
  <HeadingPairs>
    <vt:vector size="6" baseType="variant">
      <vt:variant>
        <vt:lpstr>Fonts Used</vt:lpstr>
      </vt:variant>
      <vt:variant>
        <vt:i4>5</vt:i4>
      </vt:variant>
      <vt:variant>
        <vt:lpstr>Design Template</vt:lpstr>
      </vt:variant>
      <vt:variant>
        <vt:i4>1</vt:i4>
      </vt:variant>
      <vt:variant>
        <vt:lpstr>Slide Titles</vt:lpstr>
      </vt:variant>
      <vt:variant>
        <vt:i4>29</vt:i4>
      </vt:variant>
    </vt:vector>
  </HeadingPairs>
  <TitlesOfParts>
    <vt:vector size="35" baseType="lpstr">
      <vt:lpstr>Arial</vt:lpstr>
      <vt:lpstr>Comic Sans MS</vt:lpstr>
      <vt:lpstr>Calibri</vt:lpstr>
      <vt:lpstr>Wingdings</vt:lpstr>
      <vt:lpstr>Times New Roman</vt:lpstr>
      <vt:lpstr>Office Theme</vt:lpstr>
      <vt:lpstr>  CHAPTER 4  MEMORY HIERARCHIES</vt:lpstr>
      <vt:lpstr>TYPICAL MEMORY HIERARCHY </vt:lpstr>
      <vt:lpstr>TYPICAL MEMORY HIERARCHY: THE PYRAMID </vt:lpstr>
      <vt:lpstr>CACHE PERFORMANCE</vt:lpstr>
      <vt:lpstr>CACHE MAPPING</vt:lpstr>
      <vt:lpstr>CACHE ACCESS</vt:lpstr>
      <vt:lpstr>CACHE ACCESS</vt:lpstr>
      <vt:lpstr>REPLACEMENT POLICIES</vt:lpstr>
      <vt:lpstr> WRITE POLICIES</vt:lpstr>
      <vt:lpstr>CLASSIFICATION OF CACHE MISSES</vt:lpstr>
      <vt:lpstr>MULTI-LEVEL CACHE HIERARCHIES </vt:lpstr>
      <vt:lpstr>EFFECT OF CACHE PARAMETERS</vt:lpstr>
      <vt:lpstr>LOCKUP-FREE (NON-BLOCKING CACHES)</vt:lpstr>
      <vt:lpstr>LOCKUP-FREE CACHES:PRIMARY/SECONDARY MISSES</vt:lpstr>
      <vt:lpstr>HARDWARE PREFETCHING OF INSTRUCTIONS AND DATA</vt:lpstr>
      <vt:lpstr>COMPILER-CONTROLLED (aka SOFTWARE) PREFETCHING</vt:lpstr>
      <vt:lpstr>FASTER HIT TIMES</vt:lpstr>
      <vt:lpstr>FASTER HIT TIMES</vt:lpstr>
      <vt:lpstr>VIRTUAL MEMORY—WHY?</vt:lpstr>
      <vt:lpstr>PAGES vs SEGMENTS</vt:lpstr>
      <vt:lpstr>VIRTUAL ADDRESS MAPPING</vt:lpstr>
      <vt:lpstr>PAGED VIRTUAL MEMORY </vt:lpstr>
      <vt:lpstr>PAGE TABLE</vt:lpstr>
      <vt:lpstr>HIERARCHICAL PAGE TABLE</vt:lpstr>
      <vt:lpstr>TRANSLATION LOOKASIDE BUFFER </vt:lpstr>
      <vt:lpstr>TYPICAL MEMORY HIERARCHY </vt:lpstr>
      <vt:lpstr>INDEXING CACHE WITH VIRTUAL ADDRESS BITS</vt:lpstr>
      <vt:lpstr>ALIASING PROBLEM </vt:lpstr>
      <vt:lpstr>VIRTUAL ADDRESS CACHES</vt:lpstr>
    </vt:vector>
  </TitlesOfParts>
  <Company>USC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 Annavaram</dc:creator>
  <cp:lastModifiedBy>Mia Balashova</cp:lastModifiedBy>
  <cp:revision>309</cp:revision>
  <cp:lastPrinted>2012-02-22T19:58:40Z</cp:lastPrinted>
  <dcterms:created xsi:type="dcterms:W3CDTF">2012-07-03T23:03:25Z</dcterms:created>
  <dcterms:modified xsi:type="dcterms:W3CDTF">2012-07-20T10:32:52Z</dcterms:modified>
</cp:coreProperties>
</file>