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48"/>
  </p:notesMasterIdLst>
  <p:handoutMasterIdLst>
    <p:handoutMasterId r:id="rId49"/>
  </p:handoutMasterIdLst>
  <p:sldIdLst>
    <p:sldId id="442" r:id="rId2"/>
    <p:sldId id="702" r:id="rId3"/>
    <p:sldId id="703" r:id="rId4"/>
    <p:sldId id="704" r:id="rId5"/>
    <p:sldId id="705" r:id="rId6"/>
    <p:sldId id="706" r:id="rId7"/>
    <p:sldId id="707" r:id="rId8"/>
    <p:sldId id="708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39" r:id="rId17"/>
    <p:sldId id="740" r:id="rId18"/>
    <p:sldId id="722" r:id="rId19"/>
    <p:sldId id="723" r:id="rId20"/>
    <p:sldId id="724" r:id="rId21"/>
    <p:sldId id="725" r:id="rId22"/>
    <p:sldId id="741" r:id="rId23"/>
    <p:sldId id="727" r:id="rId24"/>
    <p:sldId id="742" r:id="rId25"/>
    <p:sldId id="743" r:id="rId26"/>
    <p:sldId id="786" r:id="rId27"/>
    <p:sldId id="744" r:id="rId28"/>
    <p:sldId id="745" r:id="rId29"/>
    <p:sldId id="746" r:id="rId30"/>
    <p:sldId id="747" r:id="rId31"/>
    <p:sldId id="748" r:id="rId32"/>
    <p:sldId id="749" r:id="rId33"/>
    <p:sldId id="728" r:id="rId34"/>
    <p:sldId id="751" r:id="rId35"/>
    <p:sldId id="750" r:id="rId36"/>
    <p:sldId id="752" r:id="rId37"/>
    <p:sldId id="753" r:id="rId38"/>
    <p:sldId id="754" r:id="rId39"/>
    <p:sldId id="729" r:id="rId40"/>
    <p:sldId id="755" r:id="rId41"/>
    <p:sldId id="730" r:id="rId42"/>
    <p:sldId id="731" r:id="rId43"/>
    <p:sldId id="756" r:id="rId44"/>
    <p:sldId id="757" r:id="rId45"/>
    <p:sldId id="758" r:id="rId46"/>
    <p:sldId id="759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FF0043"/>
    <a:srgbClr val="FF0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482" autoAdjust="0"/>
  </p:normalViewPr>
  <p:slideViewPr>
    <p:cSldViewPr snapToGrid="0" snapToObjects="1">
      <p:cViewPr>
        <p:scale>
          <a:sx n="100" d="100"/>
          <a:sy n="100" d="100"/>
        </p:scale>
        <p:origin x="-110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D6AE50-0C74-44E0-A9B1-0C7A6A115A3B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29A93E-54D3-4563-8562-A0D2C4702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38F7CA-91A4-4093-9442-95928F5F5EB6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3FDDD18-A71F-4D7D-A7F5-13F42C586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B3C-E433-4092-BC71-2BBB17AA1705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D9ED5-6787-46A7-A037-F4DA9406A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BDA3C-8779-4A27-BDC5-73C03345D8D0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DEBD0-BBD8-4AA7-8632-E19CE017A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B4D5-6929-410B-845B-C78A46C59A54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91707-9572-42A8-927A-4A7D52321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A8D78-79D8-430F-BAB9-CCF135B875E1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DF8CF-D8F0-4DA7-918C-A28222A62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90994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139"/>
            <a:ext cx="8229600" cy="53852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306EF-D69E-4E15-9B75-4FA8ACF27BE3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D2235-79F0-4F1A-A2D0-1CC2B8D94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57F7-B310-4489-8F7C-B14F92AAFD56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E4A0C-B837-41B8-B265-9EFB367BF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90DE4-2CA8-49D1-890B-FE1C38886E96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56129-3CA2-45D6-AF09-0F7C3931F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8459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4198"/>
            <a:ext cx="4038600" cy="49219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4198"/>
            <a:ext cx="4038600" cy="49219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2FC6C-86FA-415D-819D-F7EB16912D51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B0A80-CBBA-413A-A85B-A50836CB6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98"/>
            <a:ext cx="8229600" cy="8992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467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29"/>
            <a:ext cx="4040188" cy="45259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0467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29"/>
            <a:ext cx="4041775" cy="45259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EEE01-7D95-4687-B03C-BD1F3E9D13DF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899A-95C9-4E3D-9F95-EF83AB972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BB33B-F0D8-427B-9549-10C3179E1224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0B103-AEB2-4124-8271-B2DE7A3F9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DB9B4-A793-4920-88BA-457D8741E019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59F0-65E4-45D1-A3CB-FF5270577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299A9-E175-4302-BE75-11066DBDE0B3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D3100-1790-4A09-914B-8EBE82B72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1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1247775"/>
            <a:ext cx="8837613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E6421C-117D-4B42-8784-C178758F78DA}" type="datetimeFigureOut">
              <a:rPr lang="en-US"/>
              <a:pPr>
                <a:defRPr/>
              </a:pPr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2EB2F1-712F-4F65-B331-5AC66DD22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76200" y="6689725"/>
            <a:ext cx="44958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bIns="0"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800" b="1" dirty="0">
                <a:latin typeface="+mn-lt"/>
                <a:ea typeface="Arial" charset="0"/>
                <a:cs typeface="Arial" charset="0"/>
              </a:rPr>
              <a:t>© Michel Dubois, Murali Annavaram, Per Stenström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6" r:id="rId2"/>
    <p:sldLayoutId id="2147483825" r:id="rId3"/>
    <p:sldLayoutId id="2147483824" r:id="rId4"/>
    <p:sldLayoutId id="2147483823" r:id="rId5"/>
    <p:sldLayoutId id="2147483822" r:id="rId6"/>
    <p:sldLayoutId id="2147483821" r:id="rId7"/>
    <p:sldLayoutId id="2147483820" r:id="rId8"/>
    <p:sldLayoutId id="2147483819" r:id="rId9"/>
    <p:sldLayoutId id="2147483818" r:id="rId10"/>
    <p:sldLayoutId id="2147483817" r:id="rId11"/>
    <p:sldLayoutId id="2147483816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0043"/>
          </a:solidFill>
          <a:latin typeface="Comic Sans MS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rgbClr val="FF0043"/>
          </a:solidFill>
          <a:latin typeface="Comic Sans MS" pitchFamily="66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b="1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14811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CHAPTER 5 </a:t>
            </a:r>
            <a:br>
              <a:rPr lang="en-US" sz="3100" b="1" dirty="0" smtClean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 smtClean="0"/>
              <a:t>MULTIPROCESSOR SYSTEMS</a:t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endParaRPr lang="en-US" sz="3100" dirty="0"/>
          </a:p>
        </p:txBody>
      </p:sp>
      <p:sp>
        <p:nvSpPr>
          <p:cNvPr id="410626" name="Content Placeholder 2"/>
          <p:cNvSpPr>
            <a:spLocks noGrp="1"/>
          </p:cNvSpPr>
          <p:nvPr>
            <p:ph idx="1"/>
          </p:nvPr>
        </p:nvSpPr>
        <p:spPr>
          <a:xfrm>
            <a:off x="457200" y="2428875"/>
            <a:ext cx="8229600" cy="3927475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PARALLEL PROGRAMMING MODELS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MESSAGE-PASSING SYSTEMS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SHARED-MEMORY ARCHITECTURES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COHERENCE PROTOCOLS—BUS SNOOPING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COHERENCE PROTOCOLS—DIRECTORIES: CC-NUMA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SYNCHRONOUS MESSAGE-PASSING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CODE FOR THREAD T1:                    CODE FOR THREAD T2: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		</a:t>
            </a:r>
            <a:r>
              <a:rPr lang="en-US" sz="1900" b="0" dirty="0" smtClean="0"/>
              <a:t>	A = 10;                      				B = 5;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900" b="0" dirty="0" smtClean="0"/>
              <a:t>			SEND(&amp;</a:t>
            </a:r>
            <a:r>
              <a:rPr lang="en-US" sz="1900" b="0" dirty="0" err="1" smtClean="0"/>
              <a:t>A,sizeof</a:t>
            </a:r>
            <a:r>
              <a:rPr lang="en-US" sz="1900" b="0" dirty="0" smtClean="0"/>
              <a:t>(A),T2,SEND_A); 	RECV(&amp;</a:t>
            </a:r>
            <a:r>
              <a:rPr lang="en-US" sz="1900" b="0" dirty="0" err="1" smtClean="0"/>
              <a:t>B,sizeof</a:t>
            </a:r>
            <a:r>
              <a:rPr lang="en-US" sz="1900" b="0" dirty="0" smtClean="0"/>
              <a:t>(B),T1,SEND_A);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900" b="0" dirty="0" smtClean="0"/>
              <a:t>			A = A+1;                     				B=B+1;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900" b="0" dirty="0" smtClean="0"/>
              <a:t>			RECV(&amp;</a:t>
            </a:r>
            <a:r>
              <a:rPr lang="en-US" sz="1900" b="0" dirty="0" err="1" smtClean="0"/>
              <a:t>C,sizeof</a:t>
            </a:r>
            <a:r>
              <a:rPr lang="en-US" sz="1900" b="0" dirty="0" smtClean="0"/>
              <a:t>(C),T2,SEND_B); 		SEND(&amp;</a:t>
            </a:r>
            <a:r>
              <a:rPr lang="en-US" sz="1900" b="0" dirty="0" err="1" smtClean="0"/>
              <a:t>B,sizeof</a:t>
            </a:r>
            <a:r>
              <a:rPr lang="en-US" sz="1900" b="0" dirty="0" smtClean="0"/>
              <a:t>(B),T1,SEND_B);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900" b="0" dirty="0" smtClean="0"/>
              <a:t>			</a:t>
            </a:r>
            <a:r>
              <a:rPr lang="en-US" sz="1900" b="0" dirty="0" err="1" smtClean="0"/>
              <a:t>printf(C</a:t>
            </a:r>
            <a:r>
              <a:rPr lang="en-US" sz="1900" b="0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EACH SEND/RECV HAS 4 OPERANDS: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STARTING ADDRESS IN MEMORY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SIZE OF MESSAGE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DESTINATION/SOURCE THREAD ID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TAG CONNECTING SENDS AND RECEIVES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SYNCHRONOUS M-P SENDER BLOCKS UNTIL RECV IS COMPLETED AND RECEIVER BLOCKS UNTIL MESSAGE HAS BEEN SENT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NOTE: THIS IS MUCH MORE THAN WAITING FOR MESSAGE PROPAGATION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QUESTION: WHAT IS THE VALUE PRINTED UNDER SYNCHRONOUS M-P?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VALUE 10 IS RECEIVED IN B BY T2; B IS INCREMENTED BY 1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THEN THE NEW VALUE OF B (11) IS SENT AND RECEIVED BY T1 INTO C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AND THREAD 1 PRINTS “11”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SYNCHRONOUS MESSAGE-PASSING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6847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ADVANTAGE: ENFORCES SYNCHRONIZATION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DISADVANTAGES: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PRONE TO DEADLOCK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BLOCK THREADS (NO OVERLAP OF COMMUNICATION WITH COMPUTATION)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DEADLOCK EXAMPLE: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CODE FOR THREAD T1:                CODE FOR THREAD T2: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b="0" dirty="0" smtClean="0"/>
              <a:t>	A = 10;                      				</a:t>
            </a:r>
            <a:r>
              <a:rPr lang="en-US" sz="1700" b="0" dirty="0"/>
              <a:t>	</a:t>
            </a:r>
            <a:r>
              <a:rPr lang="en-US" sz="1700" b="0" dirty="0" smtClean="0"/>
              <a:t>B = 5;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b="0" dirty="0" smtClean="0"/>
              <a:t>	SEND(&amp;</a:t>
            </a:r>
            <a:r>
              <a:rPr lang="en-US" sz="1700" b="0" dirty="0" err="1" smtClean="0"/>
              <a:t>A,sizeof</a:t>
            </a:r>
            <a:r>
              <a:rPr lang="en-US" sz="1700" b="0" dirty="0" smtClean="0"/>
              <a:t>(A),T2,SEND_A);      	</a:t>
            </a:r>
            <a:r>
              <a:rPr lang="en-US" sz="1700" b="0" dirty="0"/>
              <a:t>	</a:t>
            </a:r>
            <a:r>
              <a:rPr lang="en-US" sz="1700" b="0" dirty="0" smtClean="0"/>
              <a:t>SEND(&amp;</a:t>
            </a:r>
            <a:r>
              <a:rPr lang="en-US" sz="1700" b="0" dirty="0" err="1" smtClean="0"/>
              <a:t>B,sizeof</a:t>
            </a:r>
            <a:r>
              <a:rPr lang="en-US" sz="1700" b="0" dirty="0" smtClean="0"/>
              <a:t>(B),T1,SEND_B)	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b="0" dirty="0" smtClean="0"/>
              <a:t>	RECV(&amp;</a:t>
            </a:r>
            <a:r>
              <a:rPr lang="en-US" sz="1700" b="0" dirty="0" err="1" smtClean="0"/>
              <a:t>C,sizeof</a:t>
            </a:r>
            <a:r>
              <a:rPr lang="en-US" sz="1700" b="0" dirty="0" smtClean="0"/>
              <a:t>(C),</a:t>
            </a:r>
            <a:r>
              <a:rPr lang="en-US" sz="1700" b="0" dirty="0"/>
              <a:t>T2,SEND_B); </a:t>
            </a:r>
            <a:r>
              <a:rPr lang="en-US" sz="1700" b="0" dirty="0" smtClean="0"/>
              <a:t>	</a:t>
            </a:r>
            <a:r>
              <a:rPr lang="en-US" sz="1700" b="0" dirty="0"/>
              <a:t>	</a:t>
            </a:r>
            <a:r>
              <a:rPr lang="en-US" sz="1700" b="0" dirty="0" smtClean="0"/>
              <a:t>	RECV(&amp;</a:t>
            </a:r>
            <a:r>
              <a:rPr lang="en-US" sz="1700" b="0" dirty="0" err="1" smtClean="0"/>
              <a:t>D,sizeof</a:t>
            </a:r>
            <a:r>
              <a:rPr lang="en-US" sz="1700" b="0" dirty="0" smtClean="0"/>
              <a:t>(D),</a:t>
            </a:r>
            <a:r>
              <a:rPr lang="en-US" sz="1700" b="0" dirty="0"/>
              <a:t>T1,SEND_A);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	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TO ELIMINATE THE DEADLOCK: SWAP THE SEND/RECV PAIR IN T2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OR EMPLOY ASYNCHRONOUS MESSAGE-PASSING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SYNCHRONOUS MESSAGE-PASSING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63" y="971550"/>
            <a:ext cx="8707437" cy="5565775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CODE FOR THREAD T1:                    CODE FOR THREAD T2: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b="0" dirty="0" smtClean="0"/>
              <a:t>	A </a:t>
            </a:r>
            <a:r>
              <a:rPr lang="en-US" sz="1700" b="0" dirty="0"/>
              <a:t>= 10;                      				</a:t>
            </a:r>
            <a:r>
              <a:rPr lang="en-US" sz="1700" b="0" dirty="0" smtClean="0"/>
              <a:t>		B </a:t>
            </a:r>
            <a:r>
              <a:rPr lang="en-US" sz="1700" b="0" dirty="0"/>
              <a:t>= </a:t>
            </a:r>
            <a:r>
              <a:rPr lang="en-US" sz="1700" b="0" dirty="0" smtClean="0"/>
              <a:t>5;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b="0" dirty="0" smtClean="0"/>
              <a:t>	ASEND</a:t>
            </a:r>
            <a:r>
              <a:rPr lang="en-US" sz="1700" b="0" dirty="0"/>
              <a:t>(&amp;</a:t>
            </a:r>
            <a:r>
              <a:rPr lang="en-US" sz="1700" b="0" dirty="0" err="1"/>
              <a:t>A,sizeof</a:t>
            </a:r>
            <a:r>
              <a:rPr lang="en-US" sz="1700" b="0" dirty="0"/>
              <a:t>(A),T2,SEND_A);   	</a:t>
            </a:r>
            <a:r>
              <a:rPr lang="en-US" sz="1700" b="0" dirty="0" smtClean="0"/>
              <a:t>		ASEND</a:t>
            </a:r>
            <a:r>
              <a:rPr lang="en-US" sz="1700" b="0" dirty="0"/>
              <a:t>(&amp;</a:t>
            </a:r>
            <a:r>
              <a:rPr lang="en-US" sz="1700" b="0" dirty="0" err="1"/>
              <a:t>B,sizeof</a:t>
            </a:r>
            <a:r>
              <a:rPr lang="en-US" sz="1700" b="0" dirty="0"/>
              <a:t>(B),T1,SEND_B);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b="0" dirty="0"/>
              <a:t>		</a:t>
            </a:r>
            <a:r>
              <a:rPr lang="en-US" sz="1700" b="0" dirty="0" smtClean="0"/>
              <a:t> &lt;</a:t>
            </a:r>
            <a:r>
              <a:rPr lang="en-US" sz="1700" b="0" dirty="0"/>
              <a:t>Unrelated computation;&gt;       	 		</a:t>
            </a:r>
            <a:r>
              <a:rPr lang="en-US" sz="1700" b="0" dirty="0" smtClean="0"/>
              <a:t>	    &lt;</a:t>
            </a:r>
            <a:r>
              <a:rPr lang="en-US" sz="1700" b="0" dirty="0"/>
              <a:t>Unrelated computation;&gt;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b="0" dirty="0" smtClean="0"/>
              <a:t>	SRECV</a:t>
            </a:r>
            <a:r>
              <a:rPr lang="en-US" sz="1700" b="0" dirty="0"/>
              <a:t>(&amp;</a:t>
            </a:r>
            <a:r>
              <a:rPr lang="en-US" sz="1700" b="0" dirty="0" err="1"/>
              <a:t>B,sizeof</a:t>
            </a:r>
            <a:r>
              <a:rPr lang="en-US" sz="1700" b="0" dirty="0"/>
              <a:t>(B),T2,SEND_B); 		</a:t>
            </a:r>
            <a:r>
              <a:rPr lang="en-US" sz="1700" b="0" dirty="0" smtClean="0"/>
              <a:t>		SRECV</a:t>
            </a:r>
            <a:r>
              <a:rPr lang="en-US" sz="1700" b="0" dirty="0"/>
              <a:t>(&amp;</a:t>
            </a:r>
            <a:r>
              <a:rPr lang="en-US" sz="1700" b="0" dirty="0" err="1"/>
              <a:t>A,sizeof</a:t>
            </a:r>
            <a:r>
              <a:rPr lang="en-US" sz="1700" b="0" dirty="0"/>
              <a:t>(B),T1,SEND_A</a:t>
            </a:r>
            <a:r>
              <a:rPr lang="en-US" sz="1700" b="0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BLOCKING </a:t>
            </a:r>
            <a:r>
              <a:rPr lang="en-US" dirty="0" err="1"/>
              <a:t>vs</a:t>
            </a:r>
            <a:r>
              <a:rPr lang="en-US" dirty="0"/>
              <a:t> NON-BLOCKING MESSAGE PASSING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BLOCKING: RESUME ONLY WHEN AREA OF MEMORY CAN BE MODIFIED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NON-BLOCKING: RESUME EARLY--RELIES ON PROBE MESSAGES</a:t>
            </a:r>
          </a:p>
        </p:txBody>
      </p:sp>
      <p:pic>
        <p:nvPicPr>
          <p:cNvPr id="4218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2339975"/>
            <a:ext cx="7258050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SYNCHRONOUS MESSAGE-PASSING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97500"/>
          </a:xfrm>
        </p:spPr>
        <p:txBody>
          <a:bodyPr rtlCol="0">
            <a:normAutofit fontScale="92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dirty="0" smtClean="0">
                <a:solidFill>
                  <a:srgbClr val="FF0043"/>
                </a:solidFill>
              </a:rPr>
              <a:t>IN GENERAL MULTIPLE THREADS ARE RUNNING ON A CORE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THIS </a:t>
            </a:r>
            <a:r>
              <a:rPr lang="en-US" dirty="0"/>
              <a:t>HANDSHAKE IS FOR SYNCHRONOUS M-P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CAN BE APPLIED TO BLOCKING OR NON-BLOCKING ASYNCHRONOUS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SENDER CONTINUES </a:t>
            </a:r>
            <a:r>
              <a:rPr lang="en-US" dirty="0" smtClean="0"/>
              <a:t>AFTER </a:t>
            </a:r>
            <a:r>
              <a:rPr lang="en-US" dirty="0"/>
              <a:t>SEND (A) AND </a:t>
            </a:r>
            <a:r>
              <a:rPr lang="en-US" dirty="0" err="1"/>
              <a:t>RECVer</a:t>
            </a:r>
            <a:r>
              <a:rPr lang="en-US" dirty="0"/>
              <a:t> AFTER RECV (B)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IF BLOCKING, SENDER MUST MAKE A COPY OF MESSAGE FIRST </a:t>
            </a:r>
          </a:p>
        </p:txBody>
      </p:sp>
      <p:pic>
        <p:nvPicPr>
          <p:cNvPr id="422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270000"/>
            <a:ext cx="7947025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SUPPORT FOR MESSAGE PASSING PROTOCOLS</a:t>
            </a:r>
            <a:r>
              <a:rPr lang="en-US" sz="2400" smtClean="0">
                <a:latin typeface="Comic Sans MS" pitchFamily="66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DATA MUST BE COPIED FROM/TO MEMORY TO/FROM NI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PROCESSOR COULD DO IT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DMA (DIRECT MEMORY ACCESS) CAN SPEED UP MESSAGE TRANSFERS AND OFF-LOAD THE PROCESSOR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DMA IS PROGRAMMED BY THE PROCESSOR;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START ADDRESS AND SIZE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DEDICATED MESSAGE PROCESSORS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A SPECIAL PROCESSOR TO PROCESS MESSAGES ON BOTH ENDS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THUS RELIEVING THE COMPUTE O/S FROM DOING IT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SUPPORT FOR USER-LEVEL MESSAGES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BASIC MESSAGE PASSING SYSTEMS DRIVE DMA ENGINE FROM O/S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THIS IS NEEDED FOR PROTECTION BETWEEN USERS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MESSAGE IS FIRST COPIED INTO SYSTEM SPACE AND THEN INTO USER SPACE (RECEIVE)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MESSAGE IS COPIED FROM USER SPACE TO SYSTEM SPACE (SEND)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TAG USER MESSAGES SO THAT THEY ARE PICKED UP AND DELIVERED DIRECTLY IN USER MEMORY SPACE (ZERO COPY)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MESSAGE-PASSING SUPPORT</a:t>
            </a:r>
          </a:p>
        </p:txBody>
      </p:sp>
      <p:sp>
        <p:nvSpPr>
          <p:cNvPr id="42496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  <p:pic>
        <p:nvPicPr>
          <p:cNvPr id="424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2300"/>
            <a:ext cx="8440738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BUS-BASED SHARED MEMORY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MULTIPROCESSOR CACHE ORGANIZATIONS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SNOOPY CACHE PROTOCOLS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SIMPLE SNOOPY CACHE PROTOCOL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DESIGN SPACE OF SNOOPY CACHE PROTOCOLS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PROTOCOL VARIATIONS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MULTI-PHASE CACHE PROTOCOLS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CLASSIFICATION OF COMMUNICATION EVENTS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TRANSLATION LOOKASIDE BUFFER (TLB) CONSISTENCY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CACHE ORGANIZATIONS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149725"/>
            <a:ext cx="8229600" cy="2206625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(a) CONCEPTUAL – NOT PRACTICAL; NO CACHE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(b</a:t>
            </a:r>
            <a:r>
              <a:rPr lang="en-US" dirty="0"/>
              <a:t>) SHARED L1 CACHE; NO REPLICATION BUT HIGHER HIT LATENCY THAN IN </a:t>
            </a:r>
            <a:r>
              <a:rPr lang="en-US" dirty="0" smtClean="0"/>
              <a:t>(c)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(c) PRIVATE L1 CACHES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(d) PRIVATE L1 CACHES AND SHARED L2; POPULAR FOR CHIP MULTIPROCESSORS (CMPS)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REST OF DISCUSSION CONSIDERS ORGANIZATION (c) AND (d)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270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971550"/>
            <a:ext cx="310515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70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882650"/>
            <a:ext cx="35909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COHERENCE</a:t>
            </a:r>
            <a:r>
              <a:rPr lang="en-US" b="1" smtClean="0">
                <a:latin typeface="Comic Sans MS" pitchFamily="66" charset="0"/>
              </a:rPr>
              <a:t> 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UNIPROCESSORS, A LOAD MUST RETURN THE VALUE OF THE LATEST STORE IN PROCESS ORDER WITH THE SAME ADDRESS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THIS IS DONE THROUGH MEMORY DISAMBIGUATION AND MANAGMENT OF CACHE HIERARCHY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SOME PROBLEMS WITH I/O, AS I/O IS OFTEN CONNECTED TO MEMORY BUS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COHERENCE BETWEEN I/O TRAFFIC AND CACHE MUST BE ENFORCED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HOWEVER, THIS IS INFREQUENT AND SOFTWARE IS INFORMED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SO SOFTWARE SOLUTIONS WORK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UNCACHEABLE MEMORY, UNCACHEABLE OPS, CACHE FLUSHING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ANOTHER SOLUTION IS TO PASS I/O THROUGH CACHE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MULTIPROCESSORS THE COHERENCE PROBLEM IS PERVASIVE, PERFORMANCE CRITICAL AND SOFTWARE IS NOT INFORMED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SHARING OF DATA, THREAD MIGRATION AND I/O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COMMUNICATION IS IMPLICIT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THUS HARDWARE MUST SOLVE THE PROBLEM. </a:t>
            </a:r>
            <a:endParaRPr lang="en-US" dirty="0"/>
          </a:p>
        </p:txBody>
      </p:sp>
      <p:pic>
        <p:nvPicPr>
          <p:cNvPr id="428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2079625"/>
            <a:ext cx="7670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SNOOPING-BASED CACHE COHERENCE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BASIC IDEA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TRANSACTIONS ON THE BUS ARE “VISIBLE” TO ALL PROCESSORS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BUS INTERFACE CAN “SNOOP” (MONITOR) THE BUS TRAFFIC AND TAKE ACTION WHEN REQUIRED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TO TAKE ACTION THE “SNOOPER” MUST CHECK THE STATUS OF THE CACHE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DUAL DIRECTORY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SNOOPING CAN BE DONE IN THE 2ND LEVEL CACHE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SINCE THERE IS INCLUSION, SLC FILTERS OUT TRANSACTIONS TO FLC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SLC CONTAINS A BIT INDICATING WHETHER THE BLOCK IS IN FLC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29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2779713"/>
            <a:ext cx="76708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9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0" y="4905375"/>
            <a:ext cx="76708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PARALLEL PROGRAMMING MODELS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41165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HOW PARALLEL COMPUTATIONS CAN BE EXPRESSED IN A HIGH-LEVEL LANGUAGE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SIMPLE EXTENSIONS THROUGH AN API (APPLICATION-PROGRAMMING INTERFACE) OF COMMON PROGRAMMING LAGUAGES SUCH AS C/C++ OR FORTRAN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SHARED-MEMORY: OPEN-MP OR PTHREADS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MESSAGE-PASSING: MPI (MESSAGE-PASSING INTERFACE)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PARALLELIZING COMPILERS TRANSLATE A SEQUENTIAL PROGRAM INTO PARALLEL THREADS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THREADS OR PROCESSES MUST COMMUNICATE AND COORDINATE THEIR ACTIVITY (SYNCHRONIZATION)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CONSIDER TWO PROGRAM SEGMENTS S1 AND S2 SO THAT S1 PRECEDES S2 IN THE SEQUENTIAL CODE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TO RUN IN PARALLEL S1 MUST AVOID WRITING INTO VARIABLES THAT ARE INPUT TO S2 (RAW HAZARD)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AND, S2 MUST AVOID WRITING INTO VARIABLES THAT ARE WRITTEN OR READ BY S1 (WAW AND WAR HAZARDS)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TO CONFORM TO SEQUENTIAL SEMANTICS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A SIMPLE PROTOCOL FOR WRITE-THROUGH CACHES</a:t>
            </a:r>
          </a:p>
        </p:txBody>
      </p:sp>
      <p:sp>
        <p:nvSpPr>
          <p:cNvPr id="43008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TO SIMPLIFY ASSUME NO ALLOCATE ON STORE MISSES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ALL STOREs AND LOAD MISSES PROPAGATE ON THE BUS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STOREs MAY UPDATE OR INVALIDATE CACHES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 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STATE DIAGRAM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EACH CACHE IS REPRESENTED BY A FINITE STATE MACHINE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IMAGINE P IDENTICAL FSMs WORKING TOGETHER, ONE PER CACHE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FSM REPRESENTS THE BEHAVIOR OF A CACHE W.R.T. A MEMORY BLOCK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NOT THE CACHE CONTROLLER </a:t>
            </a:r>
          </a:p>
          <a:p>
            <a:pPr lvl="2" eaLnBrk="1" hangingPunct="1"/>
            <a:endParaRPr lang="en-US" smtClean="0">
              <a:latin typeface="Comic Sans MS" pitchFamily="66" charset="0"/>
            </a:endParaRPr>
          </a:p>
          <a:p>
            <a:pPr lvl="2" eaLnBrk="1" hangingPunct="1"/>
            <a:endParaRPr lang="en-US" smtClean="0">
              <a:latin typeface="Comic Sans MS" pitchFamily="66" charset="0"/>
            </a:endParaRPr>
          </a:p>
          <a:p>
            <a:pPr lvl="2" eaLnBrk="1" hangingPunct="1"/>
            <a:endParaRPr lang="en-US" smtClean="0">
              <a:latin typeface="Comic Sans MS" pitchFamily="66" charset="0"/>
            </a:endParaRPr>
          </a:p>
          <a:p>
            <a:pPr lvl="2" eaLnBrk="1" hangingPunct="1"/>
            <a:endParaRPr lang="en-US" smtClean="0">
              <a:latin typeface="Comic Sans MS" pitchFamily="66" charset="0"/>
            </a:endParaRPr>
          </a:p>
          <a:p>
            <a:pPr lvl="2" eaLnBrk="1" hangingPunct="1"/>
            <a:endParaRPr lang="en-US" smtClean="0">
              <a:latin typeface="Comic Sans MS" pitchFamily="66" charset="0"/>
            </a:endParaRPr>
          </a:p>
          <a:p>
            <a:pPr lvl="2" eaLnBrk="1" hangingPunct="1"/>
            <a:endParaRPr lang="en-US" smtClean="0">
              <a:latin typeface="Comic Sans MS" pitchFamily="66" charset="0"/>
            </a:endParaRPr>
          </a:p>
          <a:p>
            <a:pPr lvl="2" eaLnBrk="1" hangingPunct="1"/>
            <a:endParaRPr lang="en-US" smtClean="0">
              <a:latin typeface="Comic Sans MS" pitchFamily="66" charset="0"/>
            </a:endParaRP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NO NEW STATE (1 BIT PER BLOCK IN CACHE)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  <p:pic>
        <p:nvPicPr>
          <p:cNvPr id="430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725" y="4011613"/>
            <a:ext cx="7670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WRITE-BACK: MSI INVALIDATE PROTOCOL  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4832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BLOCK STATES: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Invalid (I);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Shared (S): one copy or more,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memory is clean;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Dirty (D) or Modified (M): one copy,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memory is stale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PROCESSOR REQUESTS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PrRd</a:t>
            </a:r>
            <a:r>
              <a:rPr lang="en-US" dirty="0" smtClean="0"/>
              <a:t> or </a:t>
            </a:r>
            <a:r>
              <a:rPr lang="en-US" dirty="0" err="1" smtClean="0"/>
              <a:t>PrWr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BUS TRANSACTIONS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BusRd</a:t>
            </a:r>
            <a:r>
              <a:rPr lang="en-US" dirty="0" smtClean="0"/>
              <a:t>: requests copy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with no intent to modify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BusRdX: requests copy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with intent to modify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BusUpgr</a:t>
            </a:r>
            <a:r>
              <a:rPr lang="en-US" dirty="0" smtClean="0"/>
              <a:t>: invalidate remote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     copies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WRITE TO SHARED BLOCK: USE </a:t>
            </a:r>
            <a:r>
              <a:rPr lang="en-US" dirty="0" err="1" smtClean="0"/>
              <a:t>BusUpgr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FLUSH: FORWARD BLOCK COPY TO REQUESTER (MEMORY COPY IS STALE)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MEMORY SHOULD BE UPDATED AT THE SAME TIME</a:t>
            </a:r>
          </a:p>
        </p:txBody>
      </p:sp>
      <p:pic>
        <p:nvPicPr>
          <p:cNvPr id="4311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0050" y="819150"/>
            <a:ext cx="41338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MSI: HARDWARE STRUCTURES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149725"/>
            <a:ext cx="8229600" cy="220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BUS TRANSACTION INVOLVES TRANSMITTING A BUS REQUEST ALONG WITH THE ADDRESS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 RESPONSE, THERE IS A SNOOP REPLY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 BE ASYNCHRONOUS; USE OF HANDSHAKE ARRANGEMENT IN b)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 BE SYNCHRONOUS; MUST KEEP SNOOP RESPONSE LATENCY SHORT; USE OF DUAL DIRECTORIES</a:t>
            </a:r>
            <a:endParaRPr lang="en-US" dirty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321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3588" y="733425"/>
            <a:ext cx="50768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MESI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PROBLEM WITH MSI INVALIDATE PROTOCOL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MOST OF BLOCKS ARE PRIVATE--NOT SHARED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READ MISS FOLLOWED BY WRITE CAUSES TWO BUS ACCESSES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ADD AN EXCLUSIVE STATE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Exclusive (E): one copy, memory is clean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a Shared (S) line on bus to detect that the copy is unique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On a read miss go to E or S depending on the value returned by the Shared line.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Could use </a:t>
            </a:r>
            <a:r>
              <a:rPr lang="en-US" dirty="0" err="1" smtClean="0"/>
              <a:t>BusUpgr</a:t>
            </a:r>
            <a:r>
              <a:rPr lang="en-US" dirty="0" smtClean="0"/>
              <a:t> in transition from S to M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33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2565400"/>
            <a:ext cx="7670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MOESI: A GENERAL CLASS OF PROTOCOLS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30725"/>
            <a:ext cx="8229600" cy="22066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MOESI CAN MODEL (AMONG OTHERS) MSI AND MESI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ADDS NOTION OF OWNERSHIP TO AVOID UPDATING MEMORY ON EVERY WRITE; OWNER EVENTUALLY UPDATES MEMORY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ALLOWS CACHE-TO-CACHE TRANSFERS BETWEEN OWNER AND REQUESTER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OWNERSHIP IS TRANSFERRED TO ANOTHER CACHE OR TO MEMORY WHEN BLOCK IS INVALIDATED/REPLACED</a:t>
            </a:r>
            <a:endParaRPr lang="en-US" dirty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341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09625"/>
            <a:ext cx="4791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CACHE PROTOCOL OPTIMIZATIONS</a:t>
            </a:r>
          </a:p>
        </p:txBody>
      </p:sp>
      <p:sp>
        <p:nvSpPr>
          <p:cNvPr id="435202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PRODUCER-CONSUMER SHARING; E.G. ONE PROCESSOR WRITES AND OTHERS (SAY N PROC.) READ THE SAME DATA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RESULTS IN INVALIDATION FOLLOWED BY N READ MISSES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CAN DO BETTER BY LETTING ONE READ MISS BRING BLOCK INTO ALL N CACHES – </a:t>
            </a:r>
            <a:r>
              <a:rPr lang="en-US" smtClean="0">
                <a:solidFill>
                  <a:srgbClr val="FF0043"/>
                </a:solidFill>
                <a:latin typeface="Comic Sans MS" pitchFamily="66" charset="0"/>
              </a:rPr>
              <a:t>READ SNARFING (OR READ BROADCAST).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MIGRATORY SHARING; PROCESSORS READ AND MODIFY SAME CACHE BLOCK – ONE AT A TIME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COMMON BEHAVIOR IN DATA ACCESS INSIDE CRITICAL SECTIONS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RESULTS IN ONE COHERENCE MISS FOLLOWED BY AN INVALIDATION; THE INVALIDATION COULD BE SAVED.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OPTIMIZATION:</a:t>
            </a: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 ISSUE ONLY READ-EXCLUSIVE (COMBINED READ AND UPGRADE)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NEEDS SOME (SLIGHT) MODIFICATIONS TO A M(OE)SI PROTOCOL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UPDATE-BASED PROTOCOLS: UPDATE (INSTEAD OF INVALIDATE) BLOCK COPIES</a:t>
            </a:r>
            <a:endParaRPr lang="en-US" smtClean="0">
              <a:latin typeface="Comic Sans MS" pitchFamily="66" charset="0"/>
            </a:endParaRP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IF EVERY WRITTEN VALUE IS CONSUMED, UPDATE PROTOCOLS WILL OUTPERFORM INVALIDATE-BASED PROTOCOLS (SHORTER LATENCY AND LESS BANDWIDTH)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WRITE-BACK: MSI UPDATE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BLOCK STATES: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Invalid (I);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Shared (S): multiple copies, memory is clean;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Dirty (D) or Modified (M): one copy, memory is stale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PROCESSOR REQUESTS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PrRd</a:t>
            </a:r>
            <a:r>
              <a:rPr lang="en-US" dirty="0" smtClean="0"/>
              <a:t> or Pr </a:t>
            </a:r>
            <a:r>
              <a:rPr lang="en-US" dirty="0" err="1" smtClean="0"/>
              <a:t>Wr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BUS TRANSACTIONS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BusRd</a:t>
            </a:r>
            <a:r>
              <a:rPr lang="en-US" dirty="0" smtClean="0"/>
              <a:t>: requests copy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 smtClean="0"/>
              <a:t>BusUpdate</a:t>
            </a:r>
            <a:r>
              <a:rPr lang="en-US" dirty="0" smtClean="0"/>
              <a:t>: update remote copies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SHARED BUS LINE (S): INDICATES WHETHER REMOTE COPIES EXIST</a:t>
            </a:r>
            <a:endParaRPr lang="en-US" dirty="0"/>
          </a:p>
        </p:txBody>
      </p:sp>
      <p:pic>
        <p:nvPicPr>
          <p:cNvPr id="4362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3900" y="2152650"/>
            <a:ext cx="4381500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TRADEOFF ANALYSIS: INVALIDATE vs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5895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43"/>
                </a:solidFill>
              </a:rPr>
              <a:t>WRITE-RUN </a:t>
            </a:r>
            <a:r>
              <a:rPr lang="en-US" dirty="0" smtClean="0"/>
              <a:t>OF AN ACCESS SEQUENCE TO THE SAME BLOCK: THE NUMBER OF WRITES IN A ROW BY A PROCESSOR BEFORE A READ OR WRITE </a:t>
            </a:r>
            <a:r>
              <a:rPr lang="en-US" dirty="0"/>
              <a:t>IS </a:t>
            </a:r>
            <a:r>
              <a:rPr lang="en-US" dirty="0" smtClean="0"/>
              <a:t>ENCOUNTERED BY ANOTHER PROCESSOR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Q:  WHAT IS THE LENGTH OF THE WRITE RUN IN THE FOLLOWING SEQUENCE?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R1, W1, R1, W1, W2, R2,..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A: TWO BECAUSE AFTER THE 2ND WRITE BY P1, P2 WRITES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BANDWIDTH TRADEOFF (INVALIDATE </a:t>
            </a:r>
            <a:r>
              <a:rPr lang="en-US" dirty="0" err="1" smtClean="0"/>
              <a:t>vs</a:t>
            </a:r>
            <a:r>
              <a:rPr lang="en-US" dirty="0" smtClean="0"/>
              <a:t> UPDATE):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WRITE-RUN OF LENGTH 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INVALIDATE: BANDWITH = B(UPGRADE) + B(READ MISS)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UPDATE: BANDWIDTH = N X B(UPDATE)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ASSUME: B(UPGRADE) = B(UPDATE)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UPDATE OUTPERFORMS INVALIDATE WHEN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N &lt; 1 + B(READ MISS)/B(UPDATE)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MULTIPHASE CACHE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1375" y="971550"/>
            <a:ext cx="8229600" cy="12017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1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MACHINE MODELS SO FAR HAVE ASSUMED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SINGLE LEVEL OF PRIVATE CACHES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“ATOMIC” (NON-PIPELINED) BUSES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259013"/>
            <a:ext cx="6400800" cy="12017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1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A REALISTIC MODEL COMPRISES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MULTI-LEVEL (PRIVATE) CACHE HIERARCHY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SPLIT-TRANSACTION (PIPELINED) BUS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pic>
        <p:nvPicPr>
          <p:cNvPr id="438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1150" y="3460750"/>
            <a:ext cx="331787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TRANSIENT (NON-ATOMIC) CACHE STATES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100" y="811213"/>
            <a:ext cx="8229600" cy="22971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1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USING ‘STABLE’ STATES (E.G. M S I) AS AN ABSTRACTION IS TOO HIGH-LEVEL TO RESOLVE RACES IN CACHE PROTOCOLS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EXAMPLE)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43"/>
                </a:solidFill>
              </a:rPr>
              <a:t>Q:</a:t>
            </a:r>
            <a:r>
              <a:rPr lang="en-US" dirty="0" smtClean="0"/>
              <a:t> TWO PROCESSORS ISSUE A BUS UPGRADE TO A BLOCK IN STATE SHARED. WHEN IS THE RACE RESOLVED?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43"/>
                </a:solidFill>
              </a:rPr>
              <a:t>A:</a:t>
            </a:r>
            <a:r>
              <a:rPr lang="en-US" dirty="0" smtClean="0"/>
              <a:t> AFTER BUS ARBITRATION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TRANSIENT STATES DEAL WITH RACE CONDITIONS THAT RESULT FROM E.G. RESOURCE ARBITRATION: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sp>
        <p:nvSpPr>
          <p:cNvPr id="439299" name="TextBox 5"/>
          <p:cNvSpPr txBox="1">
            <a:spLocks noChangeArrowheads="1"/>
          </p:cNvSpPr>
          <p:nvPr/>
        </p:nvSpPr>
        <p:spPr bwMode="auto">
          <a:xfrm>
            <a:off x="6669088" y="3794125"/>
            <a:ext cx="2405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Comic Sans MS" pitchFamily="66" charset="0"/>
              </a:rPr>
              <a:t>TRANSIENT STATES</a:t>
            </a:r>
          </a:p>
        </p:txBody>
      </p:sp>
      <p:cxnSp>
        <p:nvCxnSpPr>
          <p:cNvPr id="8" name="Straight Arrow Connector 7"/>
          <p:cNvCxnSpPr>
            <a:stCxn id="439299" idx="1"/>
          </p:cNvCxnSpPr>
          <p:nvPr/>
        </p:nvCxnSpPr>
        <p:spPr>
          <a:xfrm flipH="1">
            <a:off x="5838825" y="3963988"/>
            <a:ext cx="830263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39299" idx="1"/>
          </p:cNvCxnSpPr>
          <p:nvPr/>
        </p:nvCxnSpPr>
        <p:spPr>
          <a:xfrm flipH="1">
            <a:off x="5838825" y="3963988"/>
            <a:ext cx="830263" cy="72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93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108325"/>
            <a:ext cx="4848225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DATA vs FUNCTION PARALLELISM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41267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DATA PARALLELISM: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PARTITION THE DATA SET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APPLY THE SAME FUNCTION TO EACH PARTITION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SPMD (SINGLE PROGRAM MULTIPLE DATA)</a:t>
            </a:r>
          </a:p>
          <a:p>
            <a:pPr lvl="2" eaLnBrk="1" hangingPunct="1"/>
            <a:r>
              <a:rPr lang="en-US" smtClean="0">
                <a:latin typeface="Comic Sans MS" pitchFamily="66" charset="0"/>
              </a:rPr>
              <a:t>(NOT SIMD)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MASSIVE PARALLELISM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FUNCTION PARALLELISM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INDEPENDENT FUNCTIONS ARE EXECUTED ON DIFFERENT PROCESSORS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E.G.: STREAMING--SOFTWARE PIPELINE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MORE COMPLEX, LIMITED PARALLELISM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COMBINE BOTH: FUNCTION + DATA PARALLELISM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SPLIT-TRANSACTION BUS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550" y="862013"/>
            <a:ext cx="8229600" cy="251142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1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SPLIT-TRANSACTION BUS: PIPELINES A SEQUENCE OF PHASES IN A BUS TRANSACTION; E.G. ARBITRATION, TRANSFER, RESPONSE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MUST DIVIDE TRANSACTION INTO SUBTRANSACTIONS: ADDS ADDITIONAL </a:t>
            </a:r>
            <a:r>
              <a:rPr lang="en-US" dirty="0" smtClean="0"/>
              <a:t>LATENCY; E.G</a:t>
            </a:r>
            <a:r>
              <a:rPr lang="en-US" dirty="0"/>
              <a:t>. </a:t>
            </a:r>
            <a:r>
              <a:rPr lang="en-US" dirty="0" smtClean="0"/>
              <a:t>FOR BUS </a:t>
            </a:r>
            <a:r>
              <a:rPr lang="en-US" dirty="0"/>
              <a:t>ARBITRATION: 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TRADEOFFS </a:t>
            </a:r>
            <a:r>
              <a:rPr lang="en-US" dirty="0"/>
              <a:t>LATENCY VS </a:t>
            </a:r>
            <a:r>
              <a:rPr lang="en-US" dirty="0" smtClean="0"/>
              <a:t>BANDWIDTH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MUST BALANCE PIPELINE STAGES TO MAXIMIZE THROUGHPUT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SEPARATION BETWEEN REQUEST/RESPONSE ARBITRATION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pic>
        <p:nvPicPr>
          <p:cNvPr id="4403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3648075"/>
            <a:ext cx="514350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ACCESS RACES ON SPLIT-TRANSACTION 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MUST DEAL WITH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MULTIPLE REQUESTS TO SAME ADDRESS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REPORTING SNOOP RESULTS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BUFFER OVERFLOWS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USE CONCEPT OF TRANSIENT STATES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MULTIPLE REQUESTS TO SAME ADDRESS: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ALLOW ONLY ONE REQUEST TO SAME ADDRESS AT A TIME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‘REQUEST TABLE’ MONITORED BY ALL NODES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EARLY REPORT OF SNOOP RESULTS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CACHE DIR. LOOKUP BEFORE BUFFERING IS ESSENTIAL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BUFFER OVERFLOW PREVENTION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ADD PROVISIONS IN PROTOCOL TO ‘NACK’ WHEN BUFFERS OVERFLOW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MULTI-LEVEL CACHE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ADDING ANOTHER LEVEL OF PRIVATE CACHE OFFERS SOME BENEFITS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SHORTER MISS PENALTY TO NEXT LEVEL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 FILTER OUT SNOOP ACTIONS TO FIRST LEVEL; ESPECIALLY IF INCLUSION IS MAINTAINED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INCLUSION IS NOT ALWAYS EASY TO MAINTAIN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NOT MAINTAINED, IT CAN BE FORCED BY EVICTING A BLOCK AT LEVEL 1 WHEN BLOCK IS EVICTED AT LEVEL 2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CAN CAUSE INCREASED PROCESSOR BLOCK OUT TO LEVEL 1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WRITE POLICY IS IMPORTANT TO REDUCE SNOOP OVERHEAD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LEVEL 1 IS WRITE-BACK LEVEL 2’S COPY IS INCONISTENT AND DIRTY MISS REQUESTS MUST BE SERVICED BY LEVEL 1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LEVEL 1 IS WRITE-THROUGH AND INCLUSION IS MAINTAINED, LEVEL 2 CAN ALWAYS RESPOND TO MISS REQUESTS FROM OTHER PROCESSORS; CAN REDUCE OVERHEAD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TRUE vs 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ASSUME THAT A BLOCK IS SHARED BY TWO PROCESSORS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THE BLOCK CONTAINS TWO WORDS, word1 AND word2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TRUE SHARING: THE TWO PROCESSORS ACCESS THE SAME WORD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1828800" lvl="4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b="1" dirty="0" smtClean="0">
                <a:solidFill>
                  <a:srgbClr val="FF0043"/>
                </a:solidFill>
              </a:rPr>
              <a:t>TRUE SHARING COMMUNICATES VALUES – ESSENTIAL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FALSE SHARING: THE TWO PROCESSORS ACCESS DIFFERENT WORDS IN THE BLOCK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IF P1 ACCESSES W1 AND P2 ACCESSES W2. THEN SHARING IS USELESS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WRITE INVALIDATE CAUSES FALSE SHARING MISSES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WRITE UPDATE CAUSES FALSE SHARING UPDATES TO DEAD COPIES</a:t>
            </a:r>
          </a:p>
          <a:p>
            <a:pPr marL="457200" lvl="1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>
                <a:solidFill>
                  <a:srgbClr val="FF0043"/>
                </a:solidFill>
              </a:rPr>
              <a:t>FALSE SHARING DOES NOT COMMUNICATE VALUES</a:t>
            </a:r>
          </a:p>
          <a:p>
            <a:pPr marL="457200" lvl="1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>
                <a:solidFill>
                  <a:srgbClr val="FF0043"/>
                </a:solidFill>
              </a:rPr>
              <a:t>USELESS (NON-ESSENTIAL). PURE OVERHEAD </a:t>
            </a:r>
            <a:endParaRPr lang="en-US" b="1" dirty="0">
              <a:solidFill>
                <a:srgbClr val="FF0043"/>
              </a:solidFill>
            </a:endParaRPr>
          </a:p>
        </p:txBody>
      </p:sp>
      <p:pic>
        <p:nvPicPr>
          <p:cNvPr id="443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1749425"/>
            <a:ext cx="76708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ESSENTIAL VS NON-ESSENTIAL MISSES</a:t>
            </a:r>
          </a:p>
        </p:txBody>
      </p:sp>
      <p:pic>
        <p:nvPicPr>
          <p:cNvPr id="44441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347788"/>
            <a:ext cx="6089650" cy="344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419600" y="1328738"/>
            <a:ext cx="1498600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35650" y="1428750"/>
            <a:ext cx="3308350" cy="3160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4421" name="TextBox 4"/>
          <p:cNvSpPr txBox="1">
            <a:spLocks noChangeArrowheads="1"/>
          </p:cNvSpPr>
          <p:nvPr/>
        </p:nvSpPr>
        <p:spPr bwMode="auto">
          <a:xfrm>
            <a:off x="6550025" y="1716088"/>
            <a:ext cx="1250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COLD MISS</a:t>
            </a:r>
          </a:p>
        </p:txBody>
      </p:sp>
      <p:sp>
        <p:nvSpPr>
          <p:cNvPr id="444422" name="TextBox 5"/>
          <p:cNvSpPr txBox="1">
            <a:spLocks noChangeArrowheads="1"/>
          </p:cNvSpPr>
          <p:nvPr/>
        </p:nvSpPr>
        <p:spPr bwMode="auto">
          <a:xfrm>
            <a:off x="6550025" y="2698750"/>
            <a:ext cx="1250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COLD MISS</a:t>
            </a:r>
          </a:p>
        </p:txBody>
      </p:sp>
      <p:sp>
        <p:nvSpPr>
          <p:cNvPr id="444423" name="TextBox 6"/>
          <p:cNvSpPr txBox="1">
            <a:spLocks noChangeArrowheads="1"/>
          </p:cNvSpPr>
          <p:nvPr/>
        </p:nvSpPr>
        <p:spPr bwMode="auto">
          <a:xfrm>
            <a:off x="6550025" y="3357563"/>
            <a:ext cx="2205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TRUE SHARING MISS</a:t>
            </a:r>
          </a:p>
        </p:txBody>
      </p:sp>
      <p:sp>
        <p:nvSpPr>
          <p:cNvPr id="444424" name="TextBox 7"/>
          <p:cNvSpPr txBox="1">
            <a:spLocks noChangeArrowheads="1"/>
          </p:cNvSpPr>
          <p:nvPr/>
        </p:nvSpPr>
        <p:spPr bwMode="auto">
          <a:xfrm>
            <a:off x="6550025" y="2063750"/>
            <a:ext cx="1250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COLD MISS</a:t>
            </a:r>
          </a:p>
        </p:txBody>
      </p:sp>
      <p:sp>
        <p:nvSpPr>
          <p:cNvPr id="444425" name="TextBox 8"/>
          <p:cNvSpPr txBox="1">
            <a:spLocks noChangeArrowheads="1"/>
          </p:cNvSpPr>
          <p:nvPr/>
        </p:nvSpPr>
        <p:spPr bwMode="auto">
          <a:xfrm>
            <a:off x="6550025" y="4281488"/>
            <a:ext cx="2085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REPLACEMENT MISS</a:t>
            </a:r>
          </a:p>
        </p:txBody>
      </p:sp>
      <p:sp>
        <p:nvSpPr>
          <p:cNvPr id="444426" name="TextBox 9"/>
          <p:cNvSpPr txBox="1">
            <a:spLocks noChangeArrowheads="1"/>
          </p:cNvSpPr>
          <p:nvPr/>
        </p:nvSpPr>
        <p:spPr bwMode="auto">
          <a:xfrm>
            <a:off x="6550025" y="2401888"/>
            <a:ext cx="1250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COLD MISS</a:t>
            </a:r>
          </a:p>
        </p:txBody>
      </p:sp>
      <p:sp>
        <p:nvSpPr>
          <p:cNvPr id="444427" name="TextBox 10"/>
          <p:cNvSpPr txBox="1">
            <a:spLocks noChangeArrowheads="1"/>
          </p:cNvSpPr>
          <p:nvPr/>
        </p:nvSpPr>
        <p:spPr bwMode="auto">
          <a:xfrm>
            <a:off x="6556375" y="3959225"/>
            <a:ext cx="22971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FALSE SHARING MISS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" y="4589463"/>
            <a:ext cx="8420100" cy="181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793750"/>
            <a:ext cx="8229600" cy="56149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EXAMPLE) ASSUME A,B AND C BELONG TO SAME BLOCK (B1) AND D TO ANOTHER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COLD, TRUE AND REPLACEMENT (CONFLICT, CAPACITY) ARE ESSENTIAL WHEREAS FALSE SHARING MISSES ARE NON-ESSENTIAL; CAN BE IGNORED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SAME REASONING CAN BE APPLIED TO MEMORY TRAFFIC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CLASSIFICATION OF MISSES</a:t>
            </a:r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3713" y="1114425"/>
            <a:ext cx="30765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TRANSLATION LOOKASIDE BUFFER (TLB)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RECALL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VIRTUAL MEMORY TYPICALLY MANAGES THE MAIN MEMORY “CACHE” BY MIGRATING FIXED-SIZED MEMORY PAGES BETWEEN MAIN MEMORY AND DISK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PAGE TABLES (STORED IN MAIN MEMORY) KEEP TRACK OF THE MAIN-MEMORY RESIDENT PAGES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(VIRTUAL) MEMORY ADDRESS IS TRANSLATED TO A (PHYSICAL) MAIN MEMORY ADDRESS. </a:t>
            </a:r>
            <a:r>
              <a:rPr lang="en-US" dirty="0" smtClean="0">
                <a:solidFill>
                  <a:srgbClr val="FF0000"/>
                </a:solidFill>
              </a:rPr>
              <a:t>NEEDS HARDWARE SUPPORT!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TLB IS A CACHE FOR VIRTUAL-TO-PHYSICAL TRANSLATIONS AND TYPICALLY SITS BETWEEN PROC. AND ITS LEVEL 1 CACHE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PAGE TABLE ENTRIES CAN CHANGE 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PAGE EVICTIONS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ACCESS-RIGHT CHANGES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ACCESS STATS CHANGES (REF BITS, DIRTY BITS)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IN A MULTIPROCESSOR, TLBs ACT AS PRIVATE CACHES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CONSISTENCY BETWEEN TLBS IS ESSENTIAL FOR CORRECTNESS</a:t>
            </a:r>
            <a:r>
              <a:rPr lang="en-US" dirty="0" smtClean="0"/>
              <a:t> 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8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ENFORCING TLB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TLB IS INCONSISTENT WHEN ONE OF ITS ENTRIES IS NOT CONSISTENT WITH THE MASTER COPY – THE PAGE TABLE ENTRY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SOURCES OF INCONSISTENCY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 PAGE IS EVICTED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ACCESS RIGHTS ARE CHANGED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ACCESS STATISTICS IS CHANGED (E.G. PAGE BECOMES DIRTY)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NOT ALL ARE CRITICAL FOR CORRECTNESS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ONE SOLUTION: </a:t>
            </a:r>
            <a:r>
              <a:rPr lang="en-US" dirty="0" smtClean="0">
                <a:solidFill>
                  <a:srgbClr val="FF0043"/>
                </a:solidFill>
              </a:rPr>
              <a:t>TLB SHOOTDOWN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ON PAGE EVICTION, MASTER PROC. LOCKS PAGE TABLE ENTRY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MASTER PROC. INTERRUPTS ALL INVOLVED PROCESSORS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EACH PROC. INVALIDATES THE INCONSISTENT TLB ENTRY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EACH PROC. INVALIDATES INCONSISTENT CACHE ENTRIES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EACH PROC. ACKS BACK TO MASTER PROC.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TLB SHOOTDOWN IS AN EXPENSIVE OPERATION; LUCKILY IT HAPPENS RARELY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SCALABLE CACHE COHERENCE SOLUTIONS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5638" y="1352550"/>
            <a:ext cx="8229600" cy="5029200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BUS-BASED MULTIPROCESSORS ARE INHERENTLY NON-SCALABLE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CACHE-COHERENT, NON-UNIFORM MEM. ARCHITECTURES (cc-NUMA):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DISTRIBUTE MAIN MEMORY ACROSS NODES TO LEVERAGE LOCALITY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A GENERAL (SCALABLE) INTERCONNECT TO ACCOMMODATE BANDWITH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SNOOPY (BROADCAST) BASED CACHE PROTOCOLS ARE NOT SCALABLE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SCALABLE CACHE PROTOCOLS SHOULD KEEP TRACK OF SHARERS </a:t>
            </a:r>
          </a:p>
        </p:txBody>
      </p:sp>
      <p:pic>
        <p:nvPicPr>
          <p:cNvPr id="4485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814513"/>
            <a:ext cx="6219825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DIRECTORY-BASED PROTOCOLS </a:t>
            </a:r>
          </a:p>
        </p:txBody>
      </p:sp>
      <p:pic>
        <p:nvPicPr>
          <p:cNvPr id="449538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160463"/>
            <a:ext cx="8229600" cy="5006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EXAMPLE: MATRIX MULTIPLY + SUM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413698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SEQUENTIAL PROGRAM: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1  			sum = 0;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2  			for (i=0,i&lt;N, i++)      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3    				for (j=0,j&lt;N, j++){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4      					C[i,j] = 0;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5      					for (k=0,k&lt;N, k++)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6         						C[i,j] = C[i,j] + A[i,k]*B[k,j];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7         					sum += C[i,j];</a:t>
            </a:r>
          </a:p>
          <a:p>
            <a:pPr eaLnBrk="1" hangingPunct="1">
              <a:buFont typeface="Arial" charset="0"/>
              <a:buNone/>
            </a:pPr>
            <a:r>
              <a:rPr lang="en-US" smtClean="0">
                <a:latin typeface="Comic Sans MS" pitchFamily="66" charset="0"/>
              </a:rPr>
              <a:t>8      				}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MULTIPLY MATRICES A[N,N] BY B[N,N] AND STORE RESULT IN C[N,N]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ADD ALL ELEMENTS OF C</a:t>
            </a:r>
          </a:p>
          <a:p>
            <a:pPr eaLnBrk="1" hangingPunct="1"/>
            <a:endParaRPr lang="en-US" smtClean="0">
              <a:latin typeface="Comic Sans MS" pitchFamily="66" charset="0"/>
            </a:endParaRPr>
          </a:p>
        </p:txBody>
      </p:sp>
      <p:pic>
        <p:nvPicPr>
          <p:cNvPr id="4136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6588" y="4881563"/>
            <a:ext cx="46196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PRESENCE-FLAG VECTOR SCHEME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391025"/>
            <a:ext cx="8229600" cy="21320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1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EXAMPLE)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BLOCK 1 IS CACHED BY PROC. 2 ONLY AND IS DIRTY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BLOCK N IS CACHED BY ALL PROCESSORS AND IS CLEAN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 </a:t>
            </a:r>
          </a:p>
          <a:p>
            <a:pPr marL="0" indent="0"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LET’S CONSIDER HOW THE PROTOCOL WORKS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505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971550"/>
            <a:ext cx="63817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cc-NUMA PROTOCOLS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5657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USE SAME PROTOCOL AS FOR SNOOPING PROTOCOLS (E.G. MSI-INVALIDATE, MSI-UPDATE OR MESI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PROTOCOL AGENTS: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HOME NODE (H): NODE WHERE THE MEMORY BLOCK AND ITS DIRECTORY ENTRY RESIDE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REQUESTER NODE (R): NODE MAKING THE REQUEST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DIRTY NODE (D): NODE HOLDING THE LATEST, MODIFIED COPY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SHARED NODE(S) (S): NODES HOLDING A SHARED COPY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marL="457200" lvl="1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b="1" dirty="0" smtClean="0">
                <a:solidFill>
                  <a:srgbClr val="FF0043"/>
                </a:solidFill>
              </a:rPr>
              <a:t>HOME MAY BE THE SAME NODE AS REQUESTER OR DIRTY </a:t>
            </a:r>
            <a:endParaRPr lang="en-US" sz="1400" b="1" dirty="0">
              <a:solidFill>
                <a:srgbClr val="FF0043"/>
              </a:solidFill>
            </a:endParaRPr>
          </a:p>
          <a:p>
            <a:pPr marL="457200" lvl="1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b="1" dirty="0" smtClean="0">
                <a:solidFill>
                  <a:srgbClr val="FF0043"/>
                </a:solidFill>
              </a:rPr>
              <a:t>NOTE:BUSY BIT PER ENTRY</a:t>
            </a:r>
            <a:endParaRPr lang="en-US" sz="1400" b="1" dirty="0">
              <a:solidFill>
                <a:srgbClr val="FF0043"/>
              </a:solidFill>
            </a:endParaRPr>
          </a:p>
        </p:txBody>
      </p:sp>
      <p:pic>
        <p:nvPicPr>
          <p:cNvPr id="4515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3429000"/>
            <a:ext cx="84709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0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MSI INVALIDATE PROTOCOL IN cc-NUMAs </a:t>
            </a:r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962025"/>
            <a:ext cx="63246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2611" name="TextBox 5"/>
          <p:cNvSpPr txBox="1">
            <a:spLocks noChangeArrowheads="1"/>
          </p:cNvSpPr>
          <p:nvPr/>
        </p:nvSpPr>
        <p:spPr bwMode="auto">
          <a:xfrm>
            <a:off x="457200" y="5410200"/>
            <a:ext cx="804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Comic Sans MS" pitchFamily="66" charset="0"/>
              </a:rPr>
              <a:t>NOTE: IN MSI-UPDATE THE TRANSITIONS ARE THE SAME EXCEPT THAT UPDATES ARE SENT INSTEAD OF INVALIDATIONS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3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REDUCING LATENCIES IN DIRECTORY PROTOCOLS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391025"/>
            <a:ext cx="8229600" cy="21320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1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Comic Sans M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BASELINE DIR. PROTOCOL INVOKES FOUR HOPS (IN WORST CASE) ON A REMOTE MISS. OPTIMIZATIONS ARE POSSIBLE</a:t>
            </a:r>
          </a:p>
          <a:p>
            <a:pPr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</a:rPr>
              <a:t>REQUEST IS SENT TO HOME</a:t>
            </a:r>
          </a:p>
          <a:p>
            <a:pPr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</a:rPr>
              <a:t>HOME REDIRECTS THE REQUEST TO REMOTE</a:t>
            </a:r>
          </a:p>
          <a:p>
            <a:pPr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</a:rPr>
              <a:t>REMOTE RESPONDS TO LOCAL</a:t>
            </a:r>
          </a:p>
          <a:p>
            <a:pPr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000000"/>
                </a:solidFill>
              </a:rPr>
              <a:t>LOCAL NOTIFIES HOME (OFF THE CRITICAL ACCESS PATH)</a:t>
            </a:r>
          </a:p>
        </p:txBody>
      </p:sp>
      <p:pic>
        <p:nvPicPr>
          <p:cNvPr id="4536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85888"/>
            <a:ext cx="7077075" cy="28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MEMORY REQUIREMENTS OF DIRECTORY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MEMORY REQUIREMENT OF A PRESENCE-FLAG VECTOR PROTOCOL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 PROCESSORS (NODES)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M MEMORY BLOCKS PER NODE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SIZE OF DIRECTORY: M X N</a:t>
            </a:r>
            <a:r>
              <a:rPr lang="en-US" baseline="30000" dirty="0" smtClean="0"/>
              <a:t>2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DIRECTORY SCALES WITH THE SQUARE OF NUMBER OF PROCESSORS; A SCALABILITY CONCERN!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ALTERNATIVES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LIMITED POINTER PROTOCOLS: MAINTAIN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POINTERS (EACH log N BITS) INSTEAD OF N AS IN PRESENCE FLAG VECTORS</a:t>
            </a:r>
            <a:endParaRPr lang="en-US" i="1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i="1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MEM. OVERHEAD: SIZE (DIR)/(SIZE(MEMORY) + SIZE(DIR))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EXAMPLE) MEM. OVERHEAD FOR LIMITED POINTER SCHEME: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i="1" dirty="0" smtClean="0"/>
              <a:t>M x N x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log </a:t>
            </a:r>
            <a:r>
              <a:rPr lang="en-US" i="1" dirty="0" smtClean="0"/>
              <a:t>N </a:t>
            </a:r>
            <a:r>
              <a:rPr lang="en-US" dirty="0" smtClean="0"/>
              <a:t>/(M x N x B + M x N x  </a:t>
            </a:r>
            <a:r>
              <a:rPr lang="en-US" dirty="0" err="1" smtClean="0"/>
              <a:t>i</a:t>
            </a:r>
            <a:r>
              <a:rPr lang="en-US" dirty="0" smtClean="0"/>
              <a:t> log N)  =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/>
              <a:t>log </a:t>
            </a:r>
            <a:r>
              <a:rPr lang="en-US" i="1" dirty="0"/>
              <a:t>N </a:t>
            </a:r>
            <a:r>
              <a:rPr lang="en-US" dirty="0" smtClean="0"/>
              <a:t>/ (B +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 log N)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i="1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i="1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OTHER SCALABLE PROTOCOLS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776538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COARSE VECTOR SCHEME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PRESENCE FLAGS IDENTIFY GROUPS RATHER THAN INDIVIDUAL NODES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DIRECTORY CACHE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DIRECTORY OVERHEAD IS PROPORTIONAL TO DIR. CACHE SIZE INSTEAD OF MAIN MEMORY SIZE (LEVERAGING LOCALITY)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43"/>
                </a:solidFill>
              </a:rPr>
              <a:t>CACHE-CENTRIC SCHEMES</a:t>
            </a:r>
            <a:r>
              <a:rPr lang="en-US" dirty="0" smtClean="0"/>
              <a:t>. MAKE OVERHEAD PROPORTIONAL TO (PRIVATE) CACHE SIZE INSTEAD OF MEMORY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EXAMPLE) SCALABLE COHERENT INTERFACE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i="1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i="1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pic>
        <p:nvPicPr>
          <p:cNvPr id="4556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3748088"/>
            <a:ext cx="72771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HIERARCHICAL SYSTEMS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9913" y="3106738"/>
            <a:ext cx="8229600" cy="2776537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INSTEAD OF SCALING IN A FLAT CONFIG. WE CAN FORM CLUSTERS IN A HIERARCHICAL ORGANIZATION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RELEVANT INSIDE AS WELL AS ACROSS CHIP-MULTIPROCESSORS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COHERENCE OPTIONS: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INTRA-CLUSTER COHERENCE: SNOOPY/DIRECTORY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INTER-CLUSTER COHERENCE: SNOOPY/DIRECTORY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rgbClr val="FF0043"/>
                </a:solidFill>
              </a:rPr>
              <a:t>TRADEOFFS AFFECT MEMORY </a:t>
            </a:r>
            <a:r>
              <a:rPr lang="en-US" smtClean="0">
                <a:solidFill>
                  <a:srgbClr val="FF0043"/>
                </a:solidFill>
              </a:rPr>
              <a:t>OVERHEAD AND PERFORMANCE TO </a:t>
            </a:r>
            <a:r>
              <a:rPr lang="en-US" dirty="0" smtClean="0">
                <a:solidFill>
                  <a:srgbClr val="FF0043"/>
                </a:solidFill>
              </a:rPr>
              <a:t>MAINTAIN COHERENCE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i="1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i="1" dirty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pic>
        <p:nvPicPr>
          <p:cNvPr id="4567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009650"/>
            <a:ext cx="72199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1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INTER-PE COMMUNICATION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IMPLICITELY VIA MEMORY</a:t>
            </a:r>
            <a:r>
              <a:rPr lang="en-US" b="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PROCESSORS SHARE SOME MEMORY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COMMUNICATION IS IMPLICIT THROUGH LOADS AND STORES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NEED TO SYNCHRONIZE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NEED TO KNOW HOW THE HARDWARE INTERLEAVES ACCESSES FROM DIFFERENT PROCESSORS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EXPLICITELY VIA MESSAGES (SENDS AND RECEIVES)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NEED TO KNOW THE DESTINATION AND WHAT TO SEND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EXPLICIT MESSAGE-PASSING STATEMENTS IN THE CODE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CALLED “MESSAGE PASSING”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400" dirty="0" smtClean="0">
                <a:solidFill>
                  <a:srgbClr val="FF0043"/>
                </a:solidFill>
              </a:rPr>
              <a:t>NO HYPOTHESIS ON THE RELATIVE SPEED OF PROCESSORS</a:t>
            </a:r>
            <a:endParaRPr lang="en-US" sz="1400" dirty="0">
              <a:solidFill>
                <a:srgbClr val="FF0043"/>
              </a:solidFill>
            </a:endParaRPr>
          </a:p>
        </p:txBody>
      </p:sp>
      <p:pic>
        <p:nvPicPr>
          <p:cNvPr id="414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0950" y="1085850"/>
            <a:ext cx="76708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EXAMPLE: MATRIX MULTIPLY +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92500" lnSpcReduction="10000"/>
          </a:bodyPr>
          <a:lstStyle/>
          <a:p>
            <a:pPr marL="1828800" lvl="4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700" b="1" dirty="0" smtClean="0">
                <a:solidFill>
                  <a:srgbClr val="FF0043"/>
                </a:solidFill>
              </a:rPr>
              <a:t>SHARED-MEMORY PROGRAM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	/* A, B, C, BAR, LV and sum are shared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	/* All other variables are private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1a 			low = </a:t>
            </a:r>
            <a:r>
              <a:rPr lang="en-US" dirty="0" err="1" smtClean="0"/>
              <a:t>pid</a:t>
            </a:r>
            <a:r>
              <a:rPr lang="en-US" dirty="0" smtClean="0"/>
              <a:t>*N/</a:t>
            </a:r>
            <a:r>
              <a:rPr lang="en-US" dirty="0" err="1" smtClean="0"/>
              <a:t>nproc</a:t>
            </a:r>
            <a:r>
              <a:rPr lang="en-US" dirty="0" smtClean="0"/>
              <a:t>;			/</a:t>
            </a:r>
            <a:r>
              <a:rPr lang="en-US" dirty="0" err="1" smtClean="0"/>
              <a:t>pid</a:t>
            </a:r>
            <a:r>
              <a:rPr lang="en-US" dirty="0" smtClean="0"/>
              <a:t>=0...nproc-1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1b 			hi = low + N/</a:t>
            </a:r>
            <a:r>
              <a:rPr lang="en-US" dirty="0" err="1" smtClean="0"/>
              <a:t>nproc</a:t>
            </a:r>
            <a:r>
              <a:rPr lang="en-US" dirty="0" smtClean="0"/>
              <a:t>;				/rows of A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1c</a:t>
            </a:r>
            <a:r>
              <a:rPr lang="en-US" dirty="0" smtClean="0"/>
              <a:t> 			</a:t>
            </a:r>
            <a:r>
              <a:rPr lang="en-US" dirty="0" err="1" smtClean="0"/>
              <a:t>mysum</a:t>
            </a:r>
            <a:r>
              <a:rPr lang="en-US" dirty="0" smtClean="0"/>
              <a:t> = 0; </a:t>
            </a:r>
            <a:r>
              <a:rPr lang="en-US" b="0" dirty="0" smtClean="0"/>
              <a:t>sum = 0;</a:t>
            </a:r>
            <a:r>
              <a:rPr lang="en-US" dirty="0" smtClean="0"/>
              <a:t>	/A and B are in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2  			for (</a:t>
            </a:r>
            <a:r>
              <a:rPr lang="en-US" b="0" dirty="0" err="1" smtClean="0"/>
              <a:t>i</a:t>
            </a:r>
            <a:r>
              <a:rPr lang="en-US" b="0" dirty="0" smtClean="0"/>
              <a:t>=</a:t>
            </a:r>
            <a:r>
              <a:rPr lang="en-US" dirty="0" err="1" smtClean="0"/>
              <a:t>low</a:t>
            </a:r>
            <a:r>
              <a:rPr lang="en-US" b="0" dirty="0" err="1" smtClean="0"/>
              <a:t>,i</a:t>
            </a:r>
            <a:r>
              <a:rPr lang="en-US" b="0" dirty="0" smtClean="0"/>
              <a:t>&lt;</a:t>
            </a:r>
            <a:r>
              <a:rPr lang="en-US" dirty="0" smtClean="0"/>
              <a:t>hi</a:t>
            </a:r>
            <a:r>
              <a:rPr lang="en-US" b="0" dirty="0" smtClean="0"/>
              <a:t>, </a:t>
            </a:r>
            <a:r>
              <a:rPr lang="en-US" b="0" dirty="0" err="1" smtClean="0"/>
              <a:t>i</a:t>
            </a:r>
            <a:r>
              <a:rPr lang="en-US" b="0" dirty="0" smtClean="0"/>
              <a:t>++)     </a:t>
            </a:r>
            <a:r>
              <a:rPr lang="en-US" dirty="0" smtClean="0"/>
              <a:t>/shared memory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3    				for (</a:t>
            </a:r>
            <a:r>
              <a:rPr lang="en-US" b="0" dirty="0" err="1" smtClean="0"/>
              <a:t>j</a:t>
            </a:r>
            <a:r>
              <a:rPr lang="en-US" b="0" dirty="0" smtClean="0"/>
              <a:t>=0,j&lt;N, </a:t>
            </a:r>
            <a:r>
              <a:rPr lang="en-US" b="0" dirty="0" err="1" smtClean="0"/>
              <a:t>j</a:t>
            </a:r>
            <a:r>
              <a:rPr lang="en-US" b="0" dirty="0" smtClean="0"/>
              <a:t>++){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4      					</a:t>
            </a:r>
            <a:r>
              <a:rPr lang="en-US" b="0" dirty="0" err="1" smtClean="0"/>
              <a:t>C[i,j</a:t>
            </a:r>
            <a:r>
              <a:rPr lang="en-US" b="0" dirty="0" smtClean="0"/>
              <a:t>] = 0;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5      					for (</a:t>
            </a:r>
            <a:r>
              <a:rPr lang="en-US" b="0" dirty="0" err="1" smtClean="0"/>
              <a:t>k</a:t>
            </a:r>
            <a:r>
              <a:rPr lang="en-US" b="0" dirty="0" smtClean="0"/>
              <a:t>=0,k&lt;N, </a:t>
            </a:r>
            <a:r>
              <a:rPr lang="en-US" b="0" dirty="0" err="1" smtClean="0"/>
              <a:t>k</a:t>
            </a:r>
            <a:r>
              <a:rPr lang="en-US" b="0" dirty="0" smtClean="0"/>
              <a:t>++)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6         						C[</a:t>
            </a:r>
            <a:r>
              <a:rPr lang="en-US" b="0" dirty="0" err="1" smtClean="0"/>
              <a:t>i,j</a:t>
            </a:r>
            <a:r>
              <a:rPr lang="en-US" b="0" dirty="0" smtClean="0"/>
              <a:t>] = C[</a:t>
            </a:r>
            <a:r>
              <a:rPr lang="en-US" b="0" dirty="0" err="1" smtClean="0"/>
              <a:t>i,j</a:t>
            </a:r>
            <a:r>
              <a:rPr lang="en-US" b="0" dirty="0" smtClean="0"/>
              <a:t>] +  A[</a:t>
            </a:r>
            <a:r>
              <a:rPr lang="en-US" b="0" dirty="0" err="1" smtClean="0"/>
              <a:t>i,k</a:t>
            </a:r>
            <a:r>
              <a:rPr lang="en-US" b="0" dirty="0" smtClean="0"/>
              <a:t>]*B[</a:t>
            </a:r>
            <a:r>
              <a:rPr lang="en-US" b="0" dirty="0" err="1" smtClean="0"/>
              <a:t>k,j</a:t>
            </a:r>
            <a:r>
              <a:rPr lang="en-US" b="0" dirty="0"/>
              <a:t>]; /at the end matrix C is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7         					</a:t>
            </a:r>
            <a:r>
              <a:rPr lang="en-US" dirty="0" err="1" smtClean="0"/>
              <a:t>mysum</a:t>
            </a:r>
            <a:r>
              <a:rPr lang="en-US" b="0" dirty="0" smtClean="0"/>
              <a:t> +=C[</a:t>
            </a:r>
            <a:r>
              <a:rPr lang="en-US" b="0" dirty="0" err="1" smtClean="0"/>
              <a:t>i,j</a:t>
            </a:r>
            <a:r>
              <a:rPr lang="en-US" b="0" dirty="0" smtClean="0"/>
              <a:t>]; 			/C is in shared memory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0" dirty="0" smtClean="0"/>
              <a:t>8      				} 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9 			BARRIER(BAR);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10 		LOCK(LV);</a:t>
            </a:r>
          </a:p>
          <a:p>
            <a:pPr eaLnBrk="1" fontAlgn="auto" hangingPunct="1">
              <a:spcAft>
                <a:spcPts val="0"/>
              </a:spcAft>
              <a:buFont typeface="Arial"/>
              <a:buAutoNum type="arabicPlain" startAt="11"/>
              <a:defRPr/>
            </a:pPr>
            <a:r>
              <a:rPr lang="en-US" dirty="0" smtClean="0"/>
              <a:t>              sum += </a:t>
            </a:r>
            <a:r>
              <a:rPr lang="en-US" dirty="0" err="1" smtClean="0"/>
              <a:t>mysum</a:t>
            </a:r>
            <a:r>
              <a:rPr lang="en-US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Arial"/>
              <a:buAutoNum type="arabicPlain" startAt="11"/>
              <a:defRPr/>
            </a:pPr>
            <a:r>
              <a:rPr lang="en-US" dirty="0" smtClean="0"/>
              <a:t>       UNLOCK(LV);</a:t>
            </a:r>
          </a:p>
          <a:p>
            <a:pPr eaLnBrk="1" fontAlgn="auto" hangingPunct="1">
              <a:spcAft>
                <a:spcPts val="0"/>
              </a:spcAft>
              <a:buFont typeface="Arial"/>
              <a:buAutoNum type="arabicPlain" startAt="12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415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563" y="4875213"/>
            <a:ext cx="28765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69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MUTUAL EXCLUSION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100" dirty="0" smtClean="0"/>
              <a:t>Need for “Mutual Exclusion”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100" dirty="0" smtClean="0"/>
              <a:t>Assume the following statements are executed by 2 threads, T1 and T2, on Sum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100" dirty="0"/>
              <a:t>	</a:t>
            </a:r>
            <a:r>
              <a:rPr lang="en-US" sz="2100" dirty="0" smtClean="0"/>
              <a:t>		T1						T2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100" dirty="0" smtClean="0"/>
              <a:t>			Sum&lt;- Sum+1				Sum&lt;- Sum+1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100" dirty="0" smtClean="0"/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100" b="1" dirty="0" smtClean="0"/>
              <a:t>The programmer’s expectation is that, whatever the order of execution of the two statements is, the final result will be that Sum is incremented by 2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100" b="1" dirty="0" smtClean="0"/>
              <a:t>However program statements are not executed in an atomic fashion.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sz="21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100" dirty="0" smtClean="0"/>
              <a:t>Compiled code on a RISC machine includes several instructions 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100" dirty="0" smtClean="0"/>
              <a:t>A possible interleaving of execution is: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100" dirty="0" smtClean="0"/>
              <a:t>			T1						T2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100" dirty="0" smtClean="0"/>
              <a:t>			r1 &lt;- Sum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100" dirty="0" smtClean="0"/>
              <a:t>									r1 &lt;- Sum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100" dirty="0" smtClean="0"/>
              <a:t>			r1 &lt;- r1 + 1				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100" dirty="0" smtClean="0"/>
              <a:t>									r1 &lt;- r1 + 1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100" dirty="0" smtClean="0"/>
              <a:t>			Sum &lt;- r1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100" dirty="0"/>
              <a:t>	</a:t>
            </a:r>
            <a:r>
              <a:rPr lang="en-US" sz="2100" dirty="0" smtClean="0"/>
              <a:t>								Sum &lt;- r1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2100" dirty="0" smtClean="0"/>
              <a:t>At the end the result is that Sum is incremented by 1 (NOT 2) 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b="1" dirty="0" smtClean="0"/>
              <a:t>EXAMPLE: MATRIX MULTIPLY + SUM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17794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1600" smtClean="0">
                <a:solidFill>
                  <a:srgbClr val="FF0000"/>
                </a:solidFill>
                <a:latin typeface="Comic Sans MS" pitchFamily="66" charset="0"/>
              </a:rPr>
              <a:t>MESSAGE-PASSING PROGRAM</a:t>
            </a:r>
          </a:p>
        </p:txBody>
      </p:sp>
      <p:pic>
        <p:nvPicPr>
          <p:cNvPr id="417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1439863"/>
            <a:ext cx="8843962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90963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Comic Sans MS" pitchFamily="66" charset="0"/>
              </a:rPr>
              <a:t>MESSAGE-PASSING: MULTICOMPUTERS </a:t>
            </a:r>
          </a:p>
        </p:txBody>
      </p:sp>
      <p:sp>
        <p:nvSpPr>
          <p:cNvPr id="418818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84800"/>
          </a:xfrm>
        </p:spPr>
        <p:txBody>
          <a:bodyPr/>
          <a:lstStyle/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/>
            <a:endParaRPr lang="en-US" smtClean="0">
              <a:latin typeface="Comic Sans MS" pitchFamily="66" charset="0"/>
            </a:endParaRPr>
          </a:p>
          <a:p>
            <a:pPr eaLnBrk="1" hangingPunct="1">
              <a:buFont typeface="Arial" charset="0"/>
              <a:buNone/>
            </a:pPr>
            <a:endParaRPr lang="en-US" smtClean="0">
              <a:latin typeface="Comic Sans MS" pitchFamily="66" charset="0"/>
            </a:endParaRPr>
          </a:p>
          <a:p>
            <a:pPr eaLnBrk="1" hangingPunct="1"/>
            <a:r>
              <a:rPr lang="en-US" smtClean="0">
                <a:latin typeface="Comic Sans MS" pitchFamily="66" charset="0"/>
              </a:rPr>
              <a:t>PROCESSING NODES INTERCONNECTED BY A NETWORK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COMMUNICATION CARRIED OUT BY MESSAGE EXCHANGES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SCALES WELL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HARDWARE IS INEXPENSIVE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SOFTWARE IS COMPLEX </a:t>
            </a:r>
          </a:p>
        </p:txBody>
      </p:sp>
      <p:pic>
        <p:nvPicPr>
          <p:cNvPr id="418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470025"/>
            <a:ext cx="65405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68493</TotalTime>
  <Words>2807</Words>
  <Application>Microsoft Office PowerPoint</Application>
  <PresentationFormat>On-screen Show (4:3)</PresentationFormat>
  <Paragraphs>608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Comic Sans MS</vt:lpstr>
      <vt:lpstr>Calibri</vt:lpstr>
      <vt:lpstr>Office Theme</vt:lpstr>
      <vt:lpstr> CHAPTER 5   MULTIPROCESSOR SYSTEMS  </vt:lpstr>
      <vt:lpstr>PARALLEL PROGRAMMING MODELS</vt:lpstr>
      <vt:lpstr>DATA vs FUNCTION PARALLELISM</vt:lpstr>
      <vt:lpstr>EXAMPLE: MATRIX MULTIPLY + SUM</vt:lpstr>
      <vt:lpstr>INTER-PE COMMUNICATION</vt:lpstr>
      <vt:lpstr>EXAMPLE: MATRIX MULTIPLY + SUM</vt:lpstr>
      <vt:lpstr>MUTUAL EXCLUSION</vt:lpstr>
      <vt:lpstr>EXAMPLE: MATRIX MULTIPLY + SUM </vt:lpstr>
      <vt:lpstr>MESSAGE-PASSING: MULTICOMPUTERS </vt:lpstr>
      <vt:lpstr>SYNCHRONOUS MESSAGE-PASSING</vt:lpstr>
      <vt:lpstr>SYNCHRONOUS MESSAGE-PASSING</vt:lpstr>
      <vt:lpstr>SYNCHRONOUS MESSAGE-PASSING</vt:lpstr>
      <vt:lpstr>SYNCHRONOUS MESSAGE-PASSING</vt:lpstr>
      <vt:lpstr>SUPPORT FOR MESSAGE PASSING PROTOCOLS </vt:lpstr>
      <vt:lpstr>MESSAGE-PASSING SUPPORT</vt:lpstr>
      <vt:lpstr>BUS-BASED SHARED MEMORY SYSTEMS</vt:lpstr>
      <vt:lpstr>CACHE ORGANIZATIONS</vt:lpstr>
      <vt:lpstr>COHERENCE </vt:lpstr>
      <vt:lpstr>SNOOPING-BASED CACHE COHERENCE </vt:lpstr>
      <vt:lpstr>A SIMPLE PROTOCOL FOR WRITE-THROUGH CACHES</vt:lpstr>
      <vt:lpstr>WRITE-BACK: MSI INVALIDATE PROTOCOL  </vt:lpstr>
      <vt:lpstr>MSI: HARDWARE STRUCTURES</vt:lpstr>
      <vt:lpstr>MESI PROTOCOL</vt:lpstr>
      <vt:lpstr>MOESI: A GENERAL CLASS OF PROTOCOLS</vt:lpstr>
      <vt:lpstr>CACHE PROTOCOL OPTIMIZATIONS</vt:lpstr>
      <vt:lpstr>WRITE-BACK: MSI UPDATE PROTOCOL</vt:lpstr>
      <vt:lpstr>TRADEOFF ANALYSIS: INVALIDATE vs UPDATE</vt:lpstr>
      <vt:lpstr>MULTIPHASE CACHE PROTOCOLS</vt:lpstr>
      <vt:lpstr>TRANSIENT (NON-ATOMIC) CACHE STATES</vt:lpstr>
      <vt:lpstr>SPLIT-TRANSACTION BUS</vt:lpstr>
      <vt:lpstr>ACCESS RACES ON SPLIT-TRANSACTION BUSES</vt:lpstr>
      <vt:lpstr>MULTI-LEVEL CACHE ISSUES</vt:lpstr>
      <vt:lpstr>TRUE vs FALSE SHARING</vt:lpstr>
      <vt:lpstr>ESSENTIAL VS NON-ESSENTIAL MISSES</vt:lpstr>
      <vt:lpstr>CLASSIFICATION OF MISSES</vt:lpstr>
      <vt:lpstr>TRANSLATION LOOKASIDE BUFFER (TLB) CONSISTENCY</vt:lpstr>
      <vt:lpstr>ENFORCING TLB CONSISTENCY</vt:lpstr>
      <vt:lpstr>SCALABLE CACHE COHERENCE SOLUTIONS</vt:lpstr>
      <vt:lpstr>DIRECTORY-BASED PROTOCOLS </vt:lpstr>
      <vt:lpstr>PRESENCE-FLAG VECTOR SCHEME</vt:lpstr>
      <vt:lpstr>cc-NUMA PROTOCOLS</vt:lpstr>
      <vt:lpstr>MSI INVALIDATE PROTOCOL IN cc-NUMAs </vt:lpstr>
      <vt:lpstr>REDUCING LATENCIES IN DIRECTORY PROTOCOLS</vt:lpstr>
      <vt:lpstr>MEMORY REQUIREMENTS OF DIRECTORY PROTOCOLS</vt:lpstr>
      <vt:lpstr>OTHER SCALABLE PROTOCOLS</vt:lpstr>
      <vt:lpstr>HIERARCHICAL SYSTEMS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 Annavaram</dc:creator>
  <cp:lastModifiedBy>Mia Balashova</cp:lastModifiedBy>
  <cp:revision>309</cp:revision>
  <cp:lastPrinted>2012-02-22T19:58:40Z</cp:lastPrinted>
  <dcterms:created xsi:type="dcterms:W3CDTF">2012-07-03T23:03:25Z</dcterms:created>
  <dcterms:modified xsi:type="dcterms:W3CDTF">2012-07-20T10:34:50Z</dcterms:modified>
</cp:coreProperties>
</file>