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8"/>
  </p:notesMasterIdLst>
  <p:handoutMasterIdLst>
    <p:handoutMasterId r:id="rId29"/>
  </p:handoutMasterIdLst>
  <p:sldIdLst>
    <p:sldId id="760" r:id="rId2"/>
    <p:sldId id="761" r:id="rId3"/>
    <p:sldId id="762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FF0043"/>
    <a:srgbClr val="FF0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482" autoAdjust="0"/>
  </p:normalViewPr>
  <p:slideViewPr>
    <p:cSldViewPr snapToGrid="0" snapToObjects="1">
      <p:cViewPr>
        <p:scale>
          <a:sx n="100" d="100"/>
          <a:sy n="100" d="100"/>
        </p:scale>
        <p:origin x="-110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1954BF-F42E-4A51-B6E4-EBC34FFDC50B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DAF4E3-9FF0-4AC8-ABB0-2340C9D95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C4DE7A-CB66-4E89-AF51-04F3B8AC9F64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B8EFA2-913B-4047-96D6-F63F8C7B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E10B-4C41-4E55-B37B-1664DC0785BB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7E40-3D7F-4CEC-A444-7991AA166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35DA2-CB2D-4F58-B3D8-E4EC6D4A9468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F2F0-1B5B-4B49-B748-BC0511A5F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C013A-C9E7-4BEA-82E8-ABAB25DFACF3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A5A6A-E204-4C09-A06F-DB4AB3072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32B53-146A-44CF-A8A0-5CF7386C6760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8785C-0834-41A1-B254-731842897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90994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139"/>
            <a:ext cx="8229600" cy="53852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E853-5766-41EA-A2C8-CCCCDF46E37A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7AEAD-CC52-4C6E-90B8-C017F6EDE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F830A-6CFC-4D00-8B84-679FEFC769E5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9FE0A-8622-469A-B26E-5C67E7DE2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F4D2B-EAE0-425E-983A-BE4E6CE04AA7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D4BAC-3C58-49AC-90F3-7789C7E0C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8459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4198"/>
            <a:ext cx="4038600" cy="49219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4198"/>
            <a:ext cx="4038600" cy="49219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51B9-A518-46D6-929D-657C1D032CA2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53C2A-56F4-482E-915A-C22E4B24D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8992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467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29"/>
            <a:ext cx="4040188" cy="45259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0467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29"/>
            <a:ext cx="4041775" cy="45259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31EF5-3E1B-498D-854C-30860E76511D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4FB38-40F6-40EA-94D1-69F6335EA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1C9EF-23FC-41B1-9032-9549B6DB6CF9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3733-17BC-4692-B048-C243F662F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81773-7B50-4E72-9CB2-2B09630D109C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F4C7B-FE85-430A-B724-390055F2D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C51B2-4269-4191-AF8B-0FE464F74F58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719AB-243D-40D6-A51B-4E3A1133E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1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1247775"/>
            <a:ext cx="8837613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7C62B3-2260-4847-829A-7888DD78C9EE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71E981C-43CD-4B27-800B-323998951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76200" y="6689725"/>
            <a:ext cx="4495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bIns="0"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800" b="1" dirty="0">
                <a:latin typeface="+mn-lt"/>
                <a:ea typeface="Arial" charset="0"/>
                <a:cs typeface="Arial" charset="0"/>
              </a:rPr>
              <a:t>© Michel Dubois, Murali Annavaram, Per Stenström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  <p:sldLayoutId id="214748381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0043"/>
          </a:solidFill>
          <a:latin typeface="Comic Sans MS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b="1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4811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CHAPTER 6</a:t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>INTERCONNECTION NETWORKS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75"/>
            <a:ext cx="8229600" cy="39274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DESIGN SPACE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SWITCHING STRATEGIES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FLOW CONTROL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TOPOLOGIES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ROUTING TECHNIQUES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LATENCY MODELS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900" dirty="0" smtClean="0">
                <a:solidFill>
                  <a:srgbClr val="FF0043"/>
                </a:solidFill>
              </a:rPr>
              <a:t>End-to-end packet latency =  Sender OV + Time of flight + Transmission time + Routing time + Receiver OV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SENDER OVERHEAD: CREATING THE ENVELOPE AND MOVING PACKET TO NI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TIME OF FLIGHT: TIME TO SEND A BIT FROM SOURCE TO DESTINATION WHEN THE ROUTE IS ESTABLISHED AND WITHOUT CONFLICTS. (INCLUDES SWITCHING TIME.)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TRANSMISSION TIME: TIME TO TRANSFER A PACKET FROM SOURCE TO DESTINATION, ONCE THE FIRST BIT HAS ARRIVED AT DESTINATION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PHIT: NUMBER OF BITS TRANSFERED ON A LINK PER CYCLE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BASICALLY: PACKET SIZE/PHIT SIZE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FLIT: FLOW CONTROL UNIT </a:t>
            </a:r>
            <a:endParaRPr lang="en-US" dirty="0"/>
          </a:p>
        </p:txBody>
      </p:sp>
      <p:pic>
        <p:nvPicPr>
          <p:cNvPr id="4669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757238"/>
            <a:ext cx="63055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6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LATENCY MODELS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ROUTING TIME: TIME TO SET UP SWITCHES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SWITCHING TIME: DEPENDS ON SWITCHING STRATEGY (STORE-AND-FORWARD </a:t>
            </a:r>
            <a:r>
              <a:rPr lang="en-US" dirty="0" err="1" smtClean="0"/>
              <a:t>vs</a:t>
            </a:r>
            <a:r>
              <a:rPr lang="en-US" dirty="0" smtClean="0"/>
              <a:t> CUT-THROUGH </a:t>
            </a:r>
            <a:r>
              <a:rPr lang="en-US" dirty="0" err="1" smtClean="0"/>
              <a:t>vs</a:t>
            </a:r>
            <a:r>
              <a:rPr lang="en-US" dirty="0" smtClean="0"/>
              <a:t> CIRCUIT-SWITCHED). AFFECTS TIME OF FLIGHT AND INCLUDED IN THAT.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RECEIVER OVERHEAD: TIME TO STRIP OUT ENVELOPE AND MOVE PACKET IN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MEASURES OF LATENCY: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ROUTING DISTANCE: NB OF LINKS TRAVERSED BY A PACKET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AVERAGE ROUTING DISTANCE: AVERAGE OVER ALL PAIRS OF NODES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NETWORK DIAMETER: LONGEST ROUTING DISTANCE OVER ALL PAIRS OF NODES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PACKETS OF A MESSAGE CAN BE PIPELINED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TRANSFER PIPELINE HAS 3 STAGES 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SENDER OVERHEAD--&gt;TRANSMISSION --&gt;RECEIVER OVERHEAD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TOTAL MESSAGE TIME = TIME FOR THE FIRST PACKET + (N-1)/PIPELINE THROUGHPUT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900" dirty="0" smtClean="0">
                <a:solidFill>
                  <a:srgbClr val="FF0043"/>
                </a:solidFill>
              </a:rPr>
              <a:t>End-to-end message latency = Sender OV + Time of Flight + Transmission time + Routing time + (N-1) x MAX (Sender OV, Transmission time, Receiver OV)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SWITCHING STRATEGIES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46899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CIRCUIT SWITCHING: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ROUTE IS SET UP FIRST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Routing time = L x R + Time of flight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R to set each switch, L number of switches, and ToF to inform the node back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PACKET SWITCHING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ROUTE IS SET UP AS THE PACKET MOVES FROM SWITCH TO SWITCH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STORE-AND-FORWARD, CUT-THROUGH </a:t>
            </a:r>
          </a:p>
        </p:txBody>
      </p:sp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68638"/>
            <a:ext cx="84709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SWITCHING STRATEGIES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850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Packet latency = Sender </a:t>
            </a:r>
            <a:r>
              <a:rPr lang="en-US" dirty="0" err="1" smtClean="0"/>
              <a:t>ov</a:t>
            </a:r>
            <a:r>
              <a:rPr lang="en-US" dirty="0" smtClean="0"/>
              <a:t> + </a:t>
            </a:r>
            <a:r>
              <a:rPr lang="en-US" dirty="0" err="1" smtClean="0"/>
              <a:t>ToF</a:t>
            </a:r>
            <a:r>
              <a:rPr lang="en-US" dirty="0" smtClean="0"/>
              <a:t> (</a:t>
            </a:r>
            <a:r>
              <a:rPr lang="en-US" dirty="0" err="1" smtClean="0"/>
              <a:t>incl.Switching</a:t>
            </a:r>
            <a:r>
              <a:rPr lang="en-US" dirty="0" smtClean="0"/>
              <a:t> time)  + Transmission time + Routing time + Receiver </a:t>
            </a:r>
            <a:r>
              <a:rPr lang="en-US" dirty="0" err="1" smtClean="0"/>
              <a:t>ov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R: routing time per switch; N: </a:t>
            </a:r>
            <a:r>
              <a:rPr lang="en-US" dirty="0" err="1" smtClean="0"/>
              <a:t>Nb</a:t>
            </a:r>
            <a:r>
              <a:rPr lang="en-US" dirty="0" smtClean="0"/>
              <a:t> of </a:t>
            </a:r>
            <a:r>
              <a:rPr lang="en-US" dirty="0" err="1" smtClean="0"/>
              <a:t>phits</a:t>
            </a:r>
            <a:r>
              <a:rPr lang="en-US" dirty="0" smtClean="0"/>
              <a:t>; L: </a:t>
            </a:r>
            <a:r>
              <a:rPr lang="en-US" dirty="0" err="1" smtClean="0"/>
              <a:t>Nb</a:t>
            </a:r>
            <a:r>
              <a:rPr lang="en-US" dirty="0" smtClean="0"/>
              <a:t> of switches; </a:t>
            </a:r>
            <a:r>
              <a:rPr lang="en-US" dirty="0" err="1" smtClean="0"/>
              <a:t>ToF</a:t>
            </a:r>
            <a:r>
              <a:rPr lang="en-US" dirty="0" smtClean="0"/>
              <a:t>: Time of flight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CIRCUIT SWITCHING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PACKET LATENCY = SENDER OV + 2xToF + N + </a:t>
            </a:r>
            <a:r>
              <a:rPr lang="en-US" dirty="0" err="1" smtClean="0"/>
              <a:t>LxR</a:t>
            </a:r>
            <a:r>
              <a:rPr lang="en-US" dirty="0" smtClean="0"/>
              <a:t> + RECEIVER OV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ToF</a:t>
            </a:r>
            <a:r>
              <a:rPr lang="en-US" dirty="0" smtClean="0"/>
              <a:t> = L BECAUSE THERE ARE L SWITCHES AND NB OF PHITS TO SWITCH IS ONE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STORE-AND-FORWARD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PACKET LATENCY = SENDER OV + </a:t>
            </a:r>
            <a:r>
              <a:rPr lang="en-US" dirty="0" err="1" smtClean="0"/>
              <a:t>ToF</a:t>
            </a:r>
            <a:r>
              <a:rPr lang="en-US" dirty="0" smtClean="0"/>
              <a:t> + N + </a:t>
            </a:r>
            <a:r>
              <a:rPr lang="en-US" dirty="0" err="1" smtClean="0"/>
              <a:t>LxR</a:t>
            </a:r>
            <a:r>
              <a:rPr lang="en-US" dirty="0" smtClean="0"/>
              <a:t> + RECEIVER OV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ToF</a:t>
            </a:r>
            <a:r>
              <a:rPr lang="en-US" dirty="0" smtClean="0"/>
              <a:t> = </a:t>
            </a:r>
            <a:r>
              <a:rPr lang="en-US" dirty="0" err="1" smtClean="0"/>
              <a:t>LxN</a:t>
            </a:r>
            <a:r>
              <a:rPr lang="en-US" dirty="0" smtClean="0"/>
              <a:t> BECAUSE SWITCHING INVOLVES A WHOLE PACKET (N PHITS)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CUT-THROUGH SWITCHING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PACKET LATENCY = SENDER OV + </a:t>
            </a:r>
            <a:r>
              <a:rPr lang="en-US" dirty="0" err="1" smtClean="0"/>
              <a:t>ToF</a:t>
            </a:r>
            <a:r>
              <a:rPr lang="en-US" dirty="0" smtClean="0"/>
              <a:t> + N + </a:t>
            </a:r>
            <a:r>
              <a:rPr lang="en-US" dirty="0" err="1" smtClean="0"/>
              <a:t>LxR</a:t>
            </a:r>
            <a:r>
              <a:rPr lang="en-US" dirty="0" smtClean="0"/>
              <a:t> + RECEIVER OV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ToF</a:t>
            </a:r>
            <a:r>
              <a:rPr lang="en-US" dirty="0" smtClean="0"/>
              <a:t> = L AS IN CIRCUIT SWITCHING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VIRTUAL CUT-THROUGH SWITCHING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SIMILAR TO CIRCUIT SWITCHING BUT BETTER BW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NOTE THAT WHEN TRAFFIC IS CONGESTED, CUT-THROUGH = STORE-AND-FORWARD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WORMHOLE SWITCHING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HANDLES CONFLICTS DIFFERENTLY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SWITCH PORT HAS AT LEAST ENOUGH BUFFERING FOR A FLIT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BLOCKED PACKETS SIMPLY STAY IN THE FLIT BUFFERS PROVIDED IN THEIR PATH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PACKET FLITS HOLD CIRCUITS IN MULTIPLE SWITCHES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BANDWIDTH MODELS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BOTTLENECKS INCREASE LATENCY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TRANSFERS ARE PIPELINED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EFFECTIVE BANDWIDTH = PACKET_SIZE/MAX(SENDER OV, RECEIVER OV, TRANSMISSION TIME)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NETWORK CONTENTION AFFECTS LATENCY AND EFFECTIVE BANDWIDTH (NOT COUNTED IN ABOVE FORMULA)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BISECTION WIDTH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NETWORK IS SEEN AS A GRAPH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VERTICES ARE SWITCHES AND EDGES ARE LINKS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BISECTION IS A CUT THROUGH A MINIMUM SET OF EDGES SUCH THAT THE CUT DIVIDES THE NETWORK GRAPH INTO TWO ISOMORPHIC --I.E., SAME-- SUBGRAPHS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EXAMPLE: MESH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MEASURES BANDWIDTH WHEN ALL NODES IN ONE SUBGRAPH COMMUNICATE ONLY WITH NODES IN THE OTHER SUBGRAPH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AGGREGATE BANDWIDTH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BANDWIDTH ACROSS ALL LINKS DIVIDED BY THE NUMBER OF NODES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TOPOLOGIES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472066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				INDIRECT NETWORKS: IN IS CENTRALIZED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BUS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CROSSBAR SWITCH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MULTISTAGE INTERCONNECTION NETWORK (MIN) </a:t>
            </a:r>
          </a:p>
        </p:txBody>
      </p:sp>
      <p:pic>
        <p:nvPicPr>
          <p:cNvPr id="472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" y="2351088"/>
            <a:ext cx="8470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8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INDIRECT NETWORKS: IN IS CENTRALIZED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TREE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BUTTERFLY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BEST TO CONNECT DIFFERENT TYPES OF NODES</a:t>
            </a:r>
            <a:endParaRPr lang="en-US" sz="1400" b="0" dirty="0" smtClean="0">
              <a:solidFill>
                <a:srgbClr val="FF0043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73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" y="1689100"/>
            <a:ext cx="84709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TOPOLOGIES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47411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1400" smtClean="0">
                <a:solidFill>
                  <a:srgbClr val="FF0043"/>
                </a:solidFill>
                <a:latin typeface="Comic Sans MS" pitchFamily="66" charset="0"/>
              </a:rPr>
              <a:t>DIRECT NETWORKS: NODES ARE DIRECTLY CONNECTED TO ONE ANOTHER</a:t>
            </a:r>
          </a:p>
          <a:p>
            <a:pPr algn="ctr" eaLnBrk="1" hangingPunct="1">
              <a:buFont typeface="Arial" charset="0"/>
              <a:buNone/>
            </a:pPr>
            <a:r>
              <a:rPr lang="en-US" sz="1400" smtClean="0">
                <a:solidFill>
                  <a:srgbClr val="FF0043"/>
                </a:solidFill>
                <a:latin typeface="Comic Sans MS" pitchFamily="66" charset="0"/>
              </a:rPr>
              <a:t>DECENTRALIZED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LINEAR ARRAY AND RING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MESH AND TORI </a:t>
            </a:r>
          </a:p>
        </p:txBody>
      </p:sp>
      <p:pic>
        <p:nvPicPr>
          <p:cNvPr id="4741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063" y="1779588"/>
            <a:ext cx="73818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4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" y="3956050"/>
            <a:ext cx="731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TOPOLOGIES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DIRECT NETWORKS: NODES ARE DIRECTLY CONNECTED TO ONE ANOTHER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HYPERCUBE AND </a:t>
            </a:r>
            <a:r>
              <a:rPr lang="en-US" dirty="0" err="1" smtClean="0"/>
              <a:t>k</a:t>
            </a:r>
            <a:r>
              <a:rPr lang="en-US" dirty="0" smtClean="0"/>
              <a:t>-ARY </a:t>
            </a:r>
            <a:r>
              <a:rPr lang="en-US" dirty="0" err="1" smtClean="0"/>
              <a:t>n</a:t>
            </a:r>
            <a:r>
              <a:rPr lang="en-US" dirty="0" smtClean="0"/>
              <a:t>-CUBE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751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3013" y="2024063"/>
            <a:ext cx="68294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COMPARISON BETWEEN TOPOLOGIES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SWITCH DEGREE: NUMBER OF PORTS FOR EACH SWITCH (SWITCH COMPLEXITY)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NETWORK DIAMETER: WORST-CASE ROUTING DISTANCE BETWEEN ANY TWO NODES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BISECTION WIDTH: NB OF LINKS IN BISECTION (WORST-CASE BW)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NETWORK SIZE: NB OF NODES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038" y="754063"/>
          <a:ext cx="6096000" cy="44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29"/>
                <a:gridCol w="976371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Interconnection </a:t>
                      </a: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network</a:t>
                      </a:r>
                    </a:p>
                  </a:txBody>
                  <a:tcPr marL="76200" marR="76200" marT="1016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Switch </a:t>
                      </a: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degree</a:t>
                      </a:r>
                    </a:p>
                  </a:txBody>
                  <a:tcPr marL="76200" marR="76200" marT="1016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Network </a:t>
                      </a: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diameter</a:t>
                      </a:r>
                    </a:p>
                  </a:txBody>
                  <a:tcPr marL="76200" marR="76200" marT="1016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Bisection </a:t>
                      </a: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width</a:t>
                      </a:r>
                    </a:p>
                  </a:txBody>
                  <a:tcPr marL="76200" marR="76200" marT="1016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Network </a:t>
                      </a: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size</a:t>
                      </a:r>
                    </a:p>
                  </a:txBody>
                  <a:tcPr marL="76200" marR="76200" marT="101600" marB="2540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Crossbar switch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Butterfly 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(built from k-by-k switches)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log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 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N/2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k-ary tree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k+1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2log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 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Linear array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N-1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Ring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N/2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n-by-n mesh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2(n-1)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N=n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n-by-n torus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4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2n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N=n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k-dimensional hypercube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k-1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N=2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k-ary n-cube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2k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nk/2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2k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n-1</a:t>
                      </a:r>
                      <a:endParaRPr lang="en-US" sz="120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N=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n</a:t>
                      </a:r>
                      <a:r>
                        <a:rPr lang="en-US" sz="1400" baseline="30000" dirty="0" err="1">
                          <a:solidFill>
                            <a:srgbClr val="000000"/>
                          </a:solidFill>
                          <a:latin typeface="Comic Sans MS"/>
                          <a:ea typeface="Times New Roman"/>
                          <a:cs typeface="Comic Sans MS"/>
                        </a:rPr>
                        <a:t>k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mic Sans MS"/>
                        <a:ea typeface="Times New Roman"/>
                        <a:cs typeface="Comic Sans MS"/>
                      </a:endParaRPr>
                    </a:p>
                  </a:txBody>
                  <a:tcPr marL="76200" marR="76200" marT="50800" marB="254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PARALLEL COMPUTER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INTERCONNECT BETWEEN PROCESSOR CHIPS (SYSTEM AREA NETWORK--SAN)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INTERCONNECT BETWEEN CORES ON EACH CHIP (ON-CHIP-NETWORK--OCN or NETWORK ON A CHIP--NOC)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OTHERS (NOT COVERED):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WAN (WIDE-AREA NETWORK)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LAN (LOCAL AREA NETWORK)</a:t>
            </a:r>
            <a:endParaRPr lang="en-US" dirty="0"/>
          </a:p>
        </p:txBody>
      </p:sp>
      <p:pic>
        <p:nvPicPr>
          <p:cNvPr id="458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08025"/>
            <a:ext cx="85217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FLOW CONTROL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REFERS TO MECHANISMS TO HANDLE CONFLICTS IN SWITCH-BASED NETWORKS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BUFFERS AT INPUT AND OUTPUT PORTS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VIRTUAL CUT-THROUGH: BUFFER FOR ENTIRE PACKET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WORMHOLE: BUFFER FOR INTEGRAL NUMBER OF FLITS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LINK-LEVEL FLOW CONTROL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HANDSHAKE SIGNAL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Rdy</a:t>
            </a:r>
            <a:r>
              <a:rPr lang="en-US" dirty="0" smtClean="0"/>
              <a:t> INDICATES WHETHER FLITS CAN BE TRANSMITTED TO THE DESTINATION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BUFFERING FOR CUT-THROUGH (whole packet) </a:t>
            </a:r>
            <a:r>
              <a:rPr lang="en-US" dirty="0" err="1" smtClean="0"/>
              <a:t>vs</a:t>
            </a:r>
            <a:r>
              <a:rPr lang="en-US" dirty="0" smtClean="0"/>
              <a:t> WORMHOLE (a few flits)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HOT SPOT CONTENTION AND TREE SATURATION</a:t>
            </a:r>
            <a:endParaRPr lang="en-US" dirty="0"/>
          </a:p>
        </p:txBody>
      </p:sp>
      <p:pic>
        <p:nvPicPr>
          <p:cNvPr id="4771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" y="1416050"/>
            <a:ext cx="847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0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ROUTING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SOURCE AND/OR DESTINATION ADDRESSES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OMEGA NETWORK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</p:txBody>
      </p:sp>
      <p:pic>
        <p:nvPicPr>
          <p:cNvPr id="4782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12950"/>
            <a:ext cx="84709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ROUTING ALGORITHMS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47923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1400" smtClean="0">
                <a:solidFill>
                  <a:srgbClr val="FF0043"/>
                </a:solidFill>
                <a:latin typeface="Comic Sans MS" pitchFamily="66" charset="0"/>
              </a:rPr>
              <a:t>BUTTERFLY NETWORK </a:t>
            </a:r>
          </a:p>
        </p:txBody>
      </p:sp>
      <p:pic>
        <p:nvPicPr>
          <p:cNvPr id="4792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68413"/>
            <a:ext cx="8470900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ROUTING ALGORITHMS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480258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1400" smtClean="0">
                <a:solidFill>
                  <a:srgbClr val="FF0043"/>
                </a:solidFill>
                <a:latin typeface="Comic Sans MS" pitchFamily="66" charset="0"/>
              </a:rPr>
              <a:t>DIMENSION-ORDER ROUTING (DETERMINISTIC)</a:t>
            </a:r>
          </a:p>
        </p:txBody>
      </p:sp>
      <p:pic>
        <p:nvPicPr>
          <p:cNvPr id="4802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325563"/>
            <a:ext cx="78867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DEADLOCK AVOIDANCE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GENERAL THERE ARE FOUR NECESSARY CONDITIONS FOR DEADLOCK, GIVEN A SET OF AGENTS ACCESSING A SET OF SHARED RESOURCES: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MUTUAL EXCLUSION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ONLY ONE AGENT CAN ACCESS THE RESOURCE AT A TIME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PREEMPTION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ONCE AN AGENT HAS ACQUIRED A SHARED RESOURCE, NO MECHANISM CAN FORCE IT TO RELINQUISH THE RESOURCE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HOLD AND WAIT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AGENT HOLDS ON ITS ACQUIRED RESOURCES WHILE WAITING FOR OTHERS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CIRCULAR WAIT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SET OF AGENTS WAIT ON EACH OTHER TO ACQUIRE EACH OTHERS’ RESOURCES SO THAT NO ONE CAN MAKE ANY PROGRESS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GENERAL, THE SHARED RESOURCES CAN BE SOFTWARE OR HARDWARE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CRITICAL SECTIONS, DISK, PRINTER, ETC...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THE CASE OF NETWORKS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AGENTS = PACKETS; RESOURCES = PHYSICAL OR LOGICAL CHANNELS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81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48250"/>
            <a:ext cx="84709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ASSUME MESH OR TORI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ASSUME THAT PACKETS ARE FREE TO FOLLOW ANY ROUTE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THIS EXAMPLE EACH NODE IS TRYING TO SEND A PACKET TO THE DIAGONALLY OPPOSITE NODE AT THE SAME TIME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E.G., (0,0) TO (1,1)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 AVOID LINK CONFLICTS, (1,0) USES C</a:t>
            </a:r>
            <a:r>
              <a:rPr lang="en-US" baseline="-25000" dirty="0" smtClean="0"/>
              <a:t>3</a:t>
            </a:r>
            <a:r>
              <a:rPr lang="en-US" dirty="0" smtClean="0"/>
              <a:t> THEN C</a:t>
            </a:r>
            <a:r>
              <a:rPr lang="en-US" baseline="-25000" dirty="0" smtClean="0"/>
              <a:t>0</a:t>
            </a:r>
            <a:r>
              <a:rPr lang="en-US" dirty="0" smtClean="0"/>
              <a:t> AND (0,0) USES C</a:t>
            </a:r>
            <a:r>
              <a:rPr lang="en-US" baseline="-25000" dirty="0" smtClean="0"/>
              <a:t>0</a:t>
            </a:r>
            <a:r>
              <a:rPr lang="en-US" dirty="0" smtClean="0"/>
              <a:t> THEN C</a:t>
            </a:r>
            <a:r>
              <a:rPr lang="en-US" baseline="-25000" dirty="0" smtClean="0"/>
              <a:t>1</a:t>
            </a:r>
            <a:r>
              <a:rPr lang="en-US" dirty="0" smtClean="0"/>
              <a:t>, ETC...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RESOURCE ACQUISITION GRAPH (or </a:t>
            </a:r>
            <a:r>
              <a:rPr lang="en-US" i="1" dirty="0" smtClean="0">
                <a:solidFill>
                  <a:srgbClr val="FF0043"/>
                </a:solidFill>
              </a:rPr>
              <a:t>CHANNEL-DEPENDENCY GRAPH</a:t>
            </a:r>
            <a:r>
              <a:rPr lang="en-US" dirty="0" smtClean="0"/>
              <a:t>) ON THE RIGHT SHOWS CIRCULAR WAIT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MEANS: DEADLOCK IS POSSIBLE </a:t>
            </a:r>
            <a:endParaRPr lang="en-US" dirty="0"/>
          </a:p>
        </p:txBody>
      </p:sp>
      <p:pic>
        <p:nvPicPr>
          <p:cNvPr id="4823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200" y="1668463"/>
            <a:ext cx="59626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DEADLOCK AVOIDANCE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ENFORCE DIMENSION-ORDER ROUTING (XY ROUTING)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PACKET MOVES FIRST HORIZONTALLY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THEN VERTICALLY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 CYCLE!!!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PROBLEM: CONTENTION FOR CHANNELS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(0,0) WANTS TO SEND A PACKET TO (1,1), IT MUST FIRST USE C</a:t>
            </a:r>
            <a:r>
              <a:rPr lang="en-US" baseline="-25000" dirty="0" smtClean="0"/>
              <a:t>3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C</a:t>
            </a:r>
            <a:r>
              <a:rPr lang="en-US" baseline="-25000" dirty="0" smtClean="0"/>
              <a:t>3</a:t>
            </a:r>
            <a:r>
              <a:rPr lang="en-US" dirty="0" smtClean="0"/>
              <a:t> IS OCCUPIED, COULD TAKE ALTERNATE ROUTE C</a:t>
            </a:r>
            <a:r>
              <a:rPr lang="en-US" baseline="-25000" dirty="0" smtClean="0"/>
              <a:t>0</a:t>
            </a:r>
            <a:r>
              <a:rPr lang="en-US" dirty="0" smtClean="0"/>
              <a:t> =&gt; C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 AVOID DEADLOCKS, USE VIRTUAL CHANNELS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ALTERNATE SET OF CHANNELS IN WHICH YX ROUTING IS ENFORCED E.G., C’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C</a:t>
            </a:r>
            <a:r>
              <a:rPr lang="en-US" baseline="-25000" dirty="0" smtClean="0"/>
              <a:t>3 </a:t>
            </a:r>
            <a:r>
              <a:rPr lang="en-US" dirty="0" smtClean="0"/>
              <a:t>IS OCCUPIED, THE PACKET CAN SAFELY ROUTE THROUGH C’</a:t>
            </a:r>
            <a:r>
              <a:rPr lang="en-US" baseline="-25000" dirty="0" smtClean="0"/>
              <a:t>0 </a:t>
            </a:r>
            <a:r>
              <a:rPr lang="en-US" dirty="0" smtClean="0"/>
              <a:t>AND C’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833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8563" y="971550"/>
            <a:ext cx="70008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EXAMPLE: MESH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CONNECTS NODES: CACHE MODULES, MEMORY MODULES, CMPS…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NODES ARE CONNECTED TO SWITCHES THROUGH A NETWORK INTERFACE (NI)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SWITCH: CONNECTS INPUT PORTS TO OUTPUT PORTS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LINK: WIRES TRANSFERING SIGNALS BETWEEN SWITCHES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LINKS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WIDTH, CLOCK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TRANSFER CAN BE SYNCHRONOUS OR ASYNCHRONOUS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FROM A TO B: HOP FROM SWITCH TO SWITCH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500" dirty="0" smtClean="0">
                <a:solidFill>
                  <a:srgbClr val="FF0043"/>
                </a:solidFill>
              </a:rPr>
              <a:t>DECENTRALIZED (DIRECT)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59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12800"/>
            <a:ext cx="84709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SIMPLE COMMUNICATION MODEL </a:t>
            </a:r>
          </a:p>
        </p:txBody>
      </p:sp>
      <p:sp>
        <p:nvSpPr>
          <p:cNvPr id="46080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endParaRPr lang="en-US" smtClean="0">
              <a:latin typeface="Comic Sans MS" pitchFamily="66" charset="0"/>
            </a:endParaRP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POINT-TO-POINT MESSAGE TRANSFER 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REQUEST/REPLY: REQUEST CARRIES ID OF SENDER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MULTICAST: ONE TO MANY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BROADCAST: ONE TO ALL </a:t>
            </a:r>
          </a:p>
        </p:txBody>
      </p:sp>
      <p:pic>
        <p:nvPicPr>
          <p:cNvPr id="4608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814388"/>
            <a:ext cx="65405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MESSAGES AND PACKETS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MESSAGES CONTAIN THE INFORMATION TRANSFERED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MESSAGES ARE BROKEN DOWN INTO PACKETS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PACKETS ARE SENT ONE BY ONE 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PAYLOAD: MESSAGE--NOT RELEVANT TO INTERCONNECTION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HEADER/TRAILER: CONTAINS INFORMATION TO ROUTE PACKET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ERROR CODE: ECC TO DETECT AND CORRECT TRANSMISSION ERRORS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HEADER+ECC+TRAILER = PACKET ENVELOPE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</p:txBody>
      </p:sp>
      <p:pic>
        <p:nvPicPr>
          <p:cNvPr id="4618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600" y="2546350"/>
            <a:ext cx="53848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EXAMPLE: 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BUS=WIRES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BROADCAST/BROADCALL COMMUNICATION.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NEEDS ARBITRATION.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CENTRALIZED </a:t>
            </a:r>
            <a:r>
              <a:rPr lang="en-US" dirty="0" err="1" smtClean="0"/>
              <a:t>vs</a:t>
            </a:r>
            <a:r>
              <a:rPr lang="en-US" dirty="0" smtClean="0"/>
              <a:t> DISTRIBUTED ARBITRATION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LINE MULTIPLEXING (ADDRESS/DATA FOR EXAMPLE)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PIPELINING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FOR EXAMPLE: ARBITRATION =&gt; ADDRESS =&gt; DATA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SPLIT-TRANSACTION BUS </a:t>
            </a:r>
            <a:r>
              <a:rPr lang="en-US" dirty="0" err="1" smtClean="0"/>
              <a:t>vs</a:t>
            </a:r>
            <a:r>
              <a:rPr lang="en-US" dirty="0" smtClean="0"/>
              <a:t> CIRCUIT-SWITCHED BUS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CENTRALIZED (INDIRECT)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LOW COST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SHARED</a:t>
            </a:r>
            <a:endParaRPr lang="en-US" sz="1400" dirty="0">
              <a:solidFill>
                <a:srgbClr val="FF0043"/>
              </a:solidFill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LOW BANDWIDTH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62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12800"/>
            <a:ext cx="76708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SWITCHING STRATEGY 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729288"/>
          </a:xfrm>
        </p:spPr>
        <p:txBody>
          <a:bodyPr rtlCol="0">
            <a:normAutofit fontScale="92500" lnSpcReduction="1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500" dirty="0" smtClean="0">
                <a:solidFill>
                  <a:srgbClr val="FF0043"/>
                </a:solidFill>
              </a:rPr>
              <a:t>DEFINES HOW CONNECTIONS ARE ESTABLISHED IN THE NETWORK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CIRCUIT SWITCHING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ESTABLISH A CONNECTION FOR THE DURATION OF THE NETWORK SERVICE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EXAMPLE.: REMOTE MEMORY READ ON A BUS: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CONNECT WITH REMOTE NODE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HOLD THE BUS WHILE THE REMOTE MEMORY IS ACCESSED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RELEASE THE BUS WHEN THE DATA HAS BEEN RETURNED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EXAMPLE: CIRCUIT SWITCHING IN MESH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ESTABLISH PATH IN NETWORK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TRANSMIT PACKET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RELEASE PATH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LOW LATENCY; HIGH BANDWIDTH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GOOD WHEN PACKETS ARE TRANSMITTED CONTINUOUSLY BETWEEN TWO NODES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PACKET SWITCHING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MULTIPLEX SEVERAL SERVICES BY SENDING PACKETS WITH ADDRESSES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EXAMPLE: REMOTE MEMORY ACCESS ON A BUS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SEND A REQUEST PACKET TO REMOTE NODE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RELEASE BUS WHILE MEMORY ACCESS TAKES PLACE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REMOTE NODE SENDS REPLY PACKET TO REQUESTER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BETWEEN SEND AND REPLY, OTHER TRANSFERS ARE SUPPORTED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EXAMPLE: </a:t>
            </a:r>
            <a:r>
              <a:rPr lang="en-US" dirty="0"/>
              <a:t>REMOTE MEMORY ACCESS ON A </a:t>
            </a:r>
            <a:r>
              <a:rPr lang="en-US" dirty="0" smtClean="0"/>
              <a:t>MESH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SWITCHING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indent="-28575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PACKET SWITCHING STRATEGIES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TWO STRATEGIES: STORE-AND-FORWARD AND CUT-THROUGH PACKET SWITCHING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STORE-AND-FORWARD PACKET SWITCHING, PACKETS MOVE FROM NODE TO NODE AND ARE STORED IN BUFFERS IN EACH NODE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CUT-THROUGH PACKET SWITCHING, PACKETS CAN MOVE THROUGH NODES IN PIPELINE FASHION, SO THAT THE ENTIRE PACKET MOVES THROUGH SEVERAL NODES AT ONE TIME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TWO IMPLEMENTATIONS OF CUT-THROUGH PACKET SWITCHING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PRACTICE WE MUST DEAL WITH CONFLICTS AND STALL PACKETS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VIRTUAL CUT-THROUGH SWITCHING: 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NODE HAS ENOUGH BUFFERING FOR THE ENTIRE PACKET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ENTIRE PACKET IS BUFFERED IN THE NODE WHEN THERE IS A TRANSMISSION CONFLICT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WHEN TRAFFIC IS CONGESTED AND CONFLICTS ARE HIGH, VIRTUAL CUT THROUGH BEHAVES LIKE STORE-AND-FORWARD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WORMHOLE SWITCHING: 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NODE HAS ENOUGH BUFFERING FOR A FLIT (FLOW CONTROL UNIT)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FLIT IS MADE OF CONSECUTIVE </a:t>
            </a:r>
            <a:r>
              <a:rPr lang="en-US" dirty="0" err="1" smtClean="0"/>
              <a:t>PHITs</a:t>
            </a:r>
            <a:r>
              <a:rPr lang="en-US" dirty="0" smtClean="0"/>
              <a:t> (PHYSICAL TRANSFER UNIT), WHICH BASICALLY IS THE WIDTH OF A LINK (NUMBER OF BITS TRANSFERRED PER CLOCK)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FLIT IS THE BASIC UNIT OF TRANSFER SUBJECT TO FLOW CONTROL AND IT MUST AT LEAST CONTAIN THE ROUTING INFORMATION AT THE HEAD OF THE PACKET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VIRTUAL CUT-THROUGH THE FLIT IS THE WHOLE PACKET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WORMHOLE SWITCHING, IS A FRACTION OF THE PACKET, SO THE PACKET MUST BE STORED IN SEVERAL NODES (ONE FLIT PER NODE) ON ITS PATH AS IT MOVES THROUGH THE NETWORK.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SWITCH MICROARCHITECTURE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3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Duato</a:t>
            </a:r>
            <a:r>
              <a:rPr lang="en-US" dirty="0" smtClean="0"/>
              <a:t> and Pinkston in Hennessy and Patterson, 4th edition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/>
              <a:t>PHYSICAL CHANNEL = LINK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/>
              <a:t>VIRTUAL CHANNEL = BUFFERS + LINK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/>
              <a:t>	</a:t>
            </a:r>
            <a:r>
              <a:rPr lang="en-US" sz="1400" dirty="0" smtClean="0"/>
              <a:t>	LINK IS TIME-MULTIPLEXED AMONG FLITS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659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200" y="960438"/>
            <a:ext cx="645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68493</TotalTime>
  <Words>1572</Words>
  <Application>Microsoft Office PowerPoint</Application>
  <PresentationFormat>On-screen Show (4:3)</PresentationFormat>
  <Paragraphs>433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Comic Sans MS</vt:lpstr>
      <vt:lpstr>Calibri</vt:lpstr>
      <vt:lpstr>Times New Roman</vt:lpstr>
      <vt:lpstr>Office Theme</vt:lpstr>
      <vt:lpstr> CHAPTER 6  INTERCONNECTION NETWORKS</vt:lpstr>
      <vt:lpstr>PARALLEL COMPUTER SYSTEMS </vt:lpstr>
      <vt:lpstr>EXAMPLE: MESH </vt:lpstr>
      <vt:lpstr>SIMPLE COMMUNICATION MODEL </vt:lpstr>
      <vt:lpstr>MESSAGES AND PACKETS</vt:lpstr>
      <vt:lpstr>EXAMPLE: BUS </vt:lpstr>
      <vt:lpstr>SWITCHING STRATEGY </vt:lpstr>
      <vt:lpstr>SWITCHING STRATEGY</vt:lpstr>
      <vt:lpstr>SWITCH MICROARCHITECTURE </vt:lpstr>
      <vt:lpstr>LATENCY MODELS</vt:lpstr>
      <vt:lpstr>LATENCY MODELS</vt:lpstr>
      <vt:lpstr>SWITCHING STRATEGIES</vt:lpstr>
      <vt:lpstr>SWITCHING STRATEGIES</vt:lpstr>
      <vt:lpstr>BANDWIDTH MODELS</vt:lpstr>
      <vt:lpstr>TOPOLOGIES</vt:lpstr>
      <vt:lpstr>TOPOLOGIES</vt:lpstr>
      <vt:lpstr>TOPOLOGIES</vt:lpstr>
      <vt:lpstr>TOPOLOGIES</vt:lpstr>
      <vt:lpstr>COMPARISON BETWEEN TOPOLOGIES</vt:lpstr>
      <vt:lpstr>FLOW CONTROL</vt:lpstr>
      <vt:lpstr>ROUTING ALGORITHMS</vt:lpstr>
      <vt:lpstr>ROUTING ALGORITHMS</vt:lpstr>
      <vt:lpstr>ROUTING ALGORITHMS</vt:lpstr>
      <vt:lpstr>DEADLOCK AVOIDANCE</vt:lpstr>
      <vt:lpstr>DEADLOCK AVOIDANCE</vt:lpstr>
      <vt:lpstr>DEADLOCK AVOIDANCE 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 Annavaram</dc:creator>
  <cp:lastModifiedBy>Mia Balashova</cp:lastModifiedBy>
  <cp:revision>309</cp:revision>
  <cp:lastPrinted>2012-02-22T19:58:40Z</cp:lastPrinted>
  <dcterms:created xsi:type="dcterms:W3CDTF">2012-07-03T23:03:25Z</dcterms:created>
  <dcterms:modified xsi:type="dcterms:W3CDTF">2012-07-20T10:35:53Z</dcterms:modified>
</cp:coreProperties>
</file>