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62"/>
  </p:notesMasterIdLst>
  <p:handoutMasterIdLst>
    <p:handoutMasterId r:id="rId63"/>
  </p:handoutMasterIdLst>
  <p:sldIdLst>
    <p:sldId id="561" r:id="rId2"/>
    <p:sldId id="562" r:id="rId3"/>
    <p:sldId id="563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64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1" r:id="rId21"/>
    <p:sldId id="582" r:id="rId22"/>
    <p:sldId id="580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734" r:id="rId45"/>
    <p:sldId id="735" r:id="rId46"/>
    <p:sldId id="736" r:id="rId47"/>
    <p:sldId id="737" r:id="rId48"/>
    <p:sldId id="604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FF0043"/>
    <a:srgbClr val="FF0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482" autoAdjust="0"/>
  </p:normalViewPr>
  <p:slideViewPr>
    <p:cSldViewPr snapToGrid="0" snapToObjects="1">
      <p:cViewPr>
        <p:scale>
          <a:sx n="100" d="100"/>
          <a:sy n="100" d="100"/>
        </p:scale>
        <p:origin x="-110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7C09B88-1B9C-46F2-A82C-7F531A12FDD1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9EC320-C776-4DA5-8921-649C41785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3D036C-A861-4ADE-B29D-14FE841FF507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B438143-5DDC-4739-B6FD-83F406921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B52C-4E46-4893-BCE3-CAAD8D72548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8122E-475B-4C0E-B918-A86A36DDE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FE294-1405-4BBC-94A7-F037D0619BFA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EA0AA-4A34-42E2-8A5A-F3D5801D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F53EC-01D9-426E-A781-B25568B997FC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DFD77-33AE-4BB3-A54E-4288495FA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B963E-6148-47C9-A95E-23EAF0FFF118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92CEE-5F4B-4DD1-B6A8-5A02A8829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9099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139"/>
            <a:ext cx="8229600" cy="5385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F39C-F9A7-4BF1-A625-90733CA04C0C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FD1DE-7EFD-4BC9-BAA5-FC440CAAF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2414-91D2-4F65-93B5-5C0EA3AD3B74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E3BAF-8C4B-4BB6-AAC3-547B5D216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3B9-3952-4161-B9E9-171720A98FCC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B9A77-24E1-40B8-8B49-32B9F2613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45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A8155-9936-4BC8-BF34-DE5EBE535787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BFCE0-586A-4E20-A10E-777750B92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992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67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29"/>
            <a:ext cx="4040188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0467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29"/>
            <a:ext cx="4041775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7F9-9BF4-4296-99AB-28A6F99CF97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8996-5204-4B58-BBE8-0B049537A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D3BEE-864D-45FD-B091-4B74676F05E3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854-0D8B-487D-8689-6E523340F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A0DF7-C8EE-4926-B33F-7563D8511C0D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E6EDF-7C7E-4CA3-9D38-4934755FC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FF3F-8959-4059-BC73-DEE408C60CC2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4F08-B8A4-4A61-B47B-24A667F8B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1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47775"/>
            <a:ext cx="88376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3BCD04-47BB-47B4-9408-3EBA406AE8AA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77EFC5-B0FC-4DF8-A09C-60846FCB7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6200" y="6689725"/>
            <a:ext cx="4495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bIns="0"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+mn-lt"/>
                <a:ea typeface="Arial" charset="0"/>
                <a:cs typeface="Arial" charset="0"/>
              </a:rPr>
              <a:t>© Michel Dubois, Murali Annavaram, Per Stenström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  <p:sldLayoutId id="214748381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43"/>
          </a:solidFill>
          <a:latin typeface="Comic Sans MS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7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909638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omic Sans MS" pitchFamily="66" charset="0"/>
              </a:rPr>
              <a:t>CHAPTER 8</a:t>
            </a:r>
            <a:br>
              <a:rPr lang="en-US" sz="2800" b="1" smtClean="0">
                <a:latin typeface="Comic Sans MS" pitchFamily="66" charset="0"/>
              </a:rPr>
            </a:br>
            <a:r>
              <a:rPr lang="en-US" sz="2800" b="1" smtClean="0">
                <a:latin typeface="Comic Sans MS" pitchFamily="66" charset="0"/>
              </a:rPr>
              <a:t>CHIP MULTIPROCESSORS</a:t>
            </a:r>
          </a:p>
        </p:txBody>
      </p:sp>
      <p:sp>
        <p:nvSpPr>
          <p:cNvPr id="551938" name="Content Placeholder 2"/>
          <p:cNvSpPr>
            <a:spLocks noGrp="1"/>
          </p:cNvSpPr>
          <p:nvPr>
            <p:ph idx="1"/>
          </p:nvPr>
        </p:nvSpPr>
        <p:spPr>
          <a:xfrm>
            <a:off x="457200" y="1084263"/>
            <a:ext cx="8229600" cy="5872162"/>
          </a:xfrm>
        </p:spPr>
        <p:txBody>
          <a:bodyPr/>
          <a:lstStyle/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CORE MULTITHREADING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HOMOGENEOUS CMP ARCHITECTURES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HETEROGENEOUS/CONJOINED CORES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PROGRAMMING MODELS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TRANSACTIONAL MEMORY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THREAD-LEVEL SPECULATION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HELPER THREADS</a:t>
            </a:r>
          </a:p>
          <a:p>
            <a:pPr eaLnBrk="1" hangingPunct="1"/>
            <a:endParaRPr lang="en-US" sz="1600" smtClean="0">
              <a:latin typeface="Comic Sans MS" pitchFamily="66" charset="0"/>
            </a:endParaRPr>
          </a:p>
          <a:p>
            <a:pPr eaLnBrk="1" hangingPunct="1"/>
            <a:r>
              <a:rPr lang="en-US" sz="1600" smtClean="0">
                <a:latin typeface="Comic Sans MS" pitchFamily="66" charset="0"/>
              </a:rPr>
              <a:t>REDUNDANT EXECUTION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BLOCK MULTITHREADING--EXAMPLES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IBM </a:t>
            </a:r>
            <a:r>
              <a:rPr lang="en-US" dirty="0" err="1" smtClean="0"/>
              <a:t>iSERIES</a:t>
            </a:r>
            <a:r>
              <a:rPr lang="en-US" dirty="0" smtClean="0"/>
              <a:t> </a:t>
            </a:r>
            <a:r>
              <a:rPr lang="en-US" dirty="0" err="1" smtClean="0"/>
              <a:t>SStar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CALLED HMT (HARDWARE MT)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4-WAY SUPERSCALAR IO PROCESSOR WITH A 5-STAGE PIPELINE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DESIGNED FOR COMMECIAL WORKLOADS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THREADS: FOREGROUND AND BACKGROUND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 THREADS ON CACHE MISSES + TIME-OUT MECHANISM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INTEL’S MONTECITO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CORES WITH TWO THREADS PER CORE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IA-64 (ITANIUM)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L3 CACHE MISSES--OFF CHIP ACCESSES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EVENTS: L3 CACHE MISSES/DATA RETURN, EXPIRATION OF QUANTUM, THREAD SWITCH HINT PROVIDED BY SOFTWARE (INSTRUCTION THAT FORCES THE THREAD TO YIELD THE CORE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URGENCY LEVEL BASED ON OCCURENCE OF EVENTS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SWITCHING OCCURS WHEN THE URGENCY LEVEL OF SUSPENDED THREAD IS HIGHER THAN THAT OF THE RUNNING THREAD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NO EXAMPLE OF BLOCK MULTITHREADING IN OOO PROCESSORS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INTERLEAVED MULTITHREADING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6217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DISPATCH INSTRUCTIONS FROM DIFFERENT THEADS/PROCESSES IN EACH CYCLE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DIFFERENT READY THREADS DISPATCH IN TURN IN EVERY CYCLE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TAKES ADVANTAGE OF SMALL LATENCIES SUCH AS INSTRUCTION LATENCIES 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TWO THREADS: PENALTY OF A TAKEN BRANCH IS ONE CLOCK AND PENALTY OF AN EXCEPTION IS THREE CLOCKS.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FIVE THREADS: PENALTY OF A TAKEN BRANCH IS ZERO AND PENALTY OF AN EXCEPTION IS ONE CLOCK.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  <p:pic>
        <p:nvPicPr>
          <p:cNvPr id="562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336800"/>
            <a:ext cx="8496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INTERLEAVED MULTITHREADING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SAME ARCHITECTURE AS FOR BLOCK MULTITHREADING EXCEPT THAT: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DATA FORWARDING MUST BE THREAD AWARE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CONTEXT ID IS CARRIED BY FORWARDED VALUES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STAGE FLUSHING MUST BE THREAD AWARE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AN MISS EXCEPTION IF, ID, EX AND MEM CANNOT BE FLUSHED INDISCRIMINATELY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SAME FOR TAKEN BRANCHES AND REGULAR SOFTWARE EXCEPTIONS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SELECTION ALGORITHM IS DIFFERENT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DIFFERENT THREAD IS SELECTED IN EACH CYCLE (ROUND-ROBIN)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 LONG LATENCY EVENT THE SELECTOR PUTS THE THREAD ASIDE AND REMOVES IT FROM SELECTION</a:t>
            </a:r>
            <a:endParaRPr lang="en-US" dirty="0"/>
          </a:p>
        </p:txBody>
      </p:sp>
      <p:pic>
        <p:nvPicPr>
          <p:cNvPr id="563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742950"/>
            <a:ext cx="58864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INTERLEAVED MULTITHREADING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SPARC T1 AND T2</a:t>
            </a: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AVOIDS TAKING EXCEPTIONS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IFQ TOLERATES I-CACHE MISSES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SELECTION STAGE; STORE BUFFERS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THREAD SELECTOR SELECTS THE THREAD TO FETCH AND DECODE IN EVERY CYCLE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TYPICALLY ROUND-ROBIN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LONG LATENCY EVENT, THE SELECTION OF THE THREAD IS SUSPENDED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STATIC BRANCH PREDICTION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FLUSHING AND FORWARDING ARE THREAD AWARE</a:t>
            </a:r>
            <a:endParaRPr lang="en-US" dirty="0"/>
          </a:p>
        </p:txBody>
      </p:sp>
      <p:pic>
        <p:nvPicPr>
          <p:cNvPr id="564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3" y="1320800"/>
            <a:ext cx="6657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BARREL PROCESSORS</a:t>
            </a:r>
          </a:p>
        </p:txBody>
      </p:sp>
      <p:sp>
        <p:nvSpPr>
          <p:cNvPr id="56525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ENOUGH THREADS SO THAT THE PIPELINE IS FILLED WITH INSTRUCTIONS FROM DIFFERENT THREADS,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THERE IS NO NEED TO FORWARD OR TO DETECT HAZARDS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THERE CAN BE SO MANY READY THREADS THAT THERE IS NO NEED FOR A CACHE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OR CACHE CAN BE VERY LARGE WITH HIGH HIT LATENCY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CONTEXT SWITCH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CONTROL HAZARDS ARE ALSO SOLVED BY MULTITHREADING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HIGH THROUGHPUT BUT LOW SINGLE THREAD PERFORMANCE </a:t>
            </a:r>
          </a:p>
        </p:txBody>
      </p:sp>
      <p:pic>
        <p:nvPicPr>
          <p:cNvPr id="565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0" y="3627438"/>
            <a:ext cx="5772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EXAMPLES OF BARREL PROCESSORS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6627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CDC6600 I/O PROCESSORS (1960s)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DENELCOR HEP (EARLY 1980s)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UP TO 16 PROCESSORS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8-STAGE PIPELINE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DIFFERENT THREADS IN THE PIPELINE (NEEDS AT LEAST 8 THREADS)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FORWARDING, NO HDU, NO STALLING AND NO FLUSHING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CACHE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THROUGHPUT FOR EIGHT THREADS: 10MIPS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TERA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MP WITH UP TO 256 PROCESSORS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128 I-STREAMS PER PROCESSOR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128 PCs AND 4096 REGISTERS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HARDWARE SUPPORT FOR DATA HAZARDS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AN INSTRUCTION IN AN I-STREAM CAN ISSUE IF IT HAS NO DEPENDENCIES WITH PREVIOUS INSTRUCTIONS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A LOOKAHEAD FIELD IS ADDED TO EVERY INSTRUCTION 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IT INDICATES THE NUMBER OF FOLLOWING INSTRUCTIONS THAT HAVE NO DEPENDENCY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661987"/>
          </a:xfrm>
        </p:spPr>
        <p:txBody>
          <a:bodyPr/>
          <a:lstStyle/>
          <a:p>
            <a:pPr eaLnBrk="1" hangingPunct="1"/>
            <a:r>
              <a:rPr lang="en-US" sz="2000" b="1" smtClean="0">
                <a:latin typeface="Comic Sans MS" pitchFamily="66" charset="0"/>
              </a:rPr>
              <a:t>SIMULTANEOUS MULTITHREADING IN OoO PROCESSORS</a:t>
            </a:r>
            <a:endParaRPr lang="en-US" sz="20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DISPATCH INSTRUCTIONS FROM DIFFERENT THREADS IN CONSECUTIVE CYCLES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SUPERSCALAR, MAY DISPATCH FROM DIFFERENT THREADS IN THE SAME CYCLE (SIMPLIFICATION OF I-FETCH, DECODE AND DISPATCH)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DISPATCHING, SCHEDULING, FLUSHING AND FORWARDING MUST BE THREAD AWARE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BRANCH PREDICTION SEPARATE; TLB SEPARATE; ROB SEPARATE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/>
              <a:t>DISPATCH ONE INSTRUCTION FROM EACH THREAD IN EACH CYCLE.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4075" y="2355850"/>
          <a:ext cx="7100888" cy="36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5"/>
                <a:gridCol w="802044"/>
                <a:gridCol w="562219"/>
                <a:gridCol w="788939"/>
                <a:gridCol w="788939"/>
                <a:gridCol w="823576"/>
                <a:gridCol w="754302"/>
                <a:gridCol w="788939"/>
                <a:gridCol w="788939"/>
              </a:tblGrid>
              <a:tr h="33712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Instruction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(latency)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Dispatch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Issue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Register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fetch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Exec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start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Exec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complete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CDB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Retire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(T1)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Retire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(T2)</a:t>
                      </a:r>
                    </a:p>
                  </a:txBody>
                  <a:tcPr marL="76200" marR="76200" marT="76200" marB="25400" anchor="ctr"/>
                </a:tc>
              </a:tr>
              <a:tr h="29106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09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</a:tr>
              <a:tr h="29510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X2(2)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4245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</a:tr>
              <a:tr h="28355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X3(4)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09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Y3(2)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</a:tr>
              <a:tr h="248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X4(2)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5538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Y4(2)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</a:t>
                      </a:r>
                    </a:p>
                  </a:txBody>
                  <a:tcPr marL="76200" marR="76200" marT="50800" marB="25400"/>
                </a:tc>
              </a:tr>
              <a:tr h="2387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X5(1,20)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18*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7986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Y5(3)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22</a:t>
                      </a:r>
                    </a:p>
                  </a:txBody>
                  <a:tcPr marL="76200" marR="76200" marT="50800" marB="25400"/>
                </a:tc>
              </a:tr>
              <a:tr h="2770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X6(1)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1283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Y6(1)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23</a:t>
                      </a:r>
                    </a:p>
                  </a:txBody>
                  <a:tcPr marL="76200" marR="76200" marT="50800" marB="254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NIAGARA CORE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6832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SIMPLE INTERLEAVING MULTITHREADING </a:t>
            </a:r>
          </a:p>
        </p:txBody>
      </p:sp>
      <p:pic>
        <p:nvPicPr>
          <p:cNvPr id="568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1331913"/>
            <a:ext cx="64516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CHIP MULTIPROCESSORS (CMPs)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6934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CMPs HAVE SEVERAL DESIRABLE PROPERTIES 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DESIGN SIMPLICITY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IMPROVED POWER SCALABILITY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LOW-LATENCY COMMUNICATION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MODULARITY AND CUSTOMIZATION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 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CMPs CAN BE HOMOGENEOUS OR HETEROGENEOUS	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DEPENDS ON WHETHER THE CORES ARE IDENTICAL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BUS-BASED CMPS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53863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CORES SHARE L2 CACHE BANKS THROUGH A SHARED BUS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COHERENCE IS MAINTAINED BETWEEN L1s BY BUS SNOOPING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SIMILAR TO UMA OR SMP EXCEPT THAT MEMORY IS REPLACED BY L2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INCLUSION IS ENFORCED BETWEEN L2 AND L1s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MAIN DIFFERENCE IS THAT A MISS CAN HAPPEN IN L2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THIS CASE THE ON-CHIP PROTOCOL MUST BE CAPABLE TO  DEAL WITH VARIABLE LATENCIES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EXAMPLE: PENTIUM IV DUAL CORE PROCESSOR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grpSp>
        <p:nvGrpSpPr>
          <p:cNvPr id="570371" name="Group 44"/>
          <p:cNvGrpSpPr>
            <a:grpSpLocks/>
          </p:cNvGrpSpPr>
          <p:nvPr/>
        </p:nvGrpSpPr>
        <p:grpSpPr bwMode="auto">
          <a:xfrm>
            <a:off x="2105025" y="889000"/>
            <a:ext cx="4751388" cy="3225800"/>
            <a:chOff x="430213" y="762000"/>
            <a:chExt cx="4751387" cy="4610100"/>
          </a:xfrm>
        </p:grpSpPr>
        <p:sp>
          <p:nvSpPr>
            <p:cNvPr id="570372" name="Rectangle 45"/>
            <p:cNvSpPr>
              <a:spLocks noChangeArrowheads="1"/>
            </p:cNvSpPr>
            <p:nvPr/>
          </p:nvSpPr>
          <p:spPr bwMode="auto">
            <a:xfrm>
              <a:off x="457200" y="762000"/>
              <a:ext cx="4648200" cy="304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50876" y="2513475"/>
              <a:ext cx="4267199" cy="99144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0374" name="Group 47"/>
            <p:cNvGrpSpPr>
              <a:grpSpLocks/>
            </p:cNvGrpSpPr>
            <p:nvPr/>
          </p:nvGrpSpPr>
          <p:grpSpPr bwMode="auto">
            <a:xfrm>
              <a:off x="762000" y="990600"/>
              <a:ext cx="838200" cy="990600"/>
              <a:chOff x="762000" y="990600"/>
              <a:chExt cx="838200" cy="990600"/>
            </a:xfrm>
          </p:grpSpPr>
          <p:sp>
            <p:nvSpPr>
              <p:cNvPr id="570409" name="Rectangle 82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38201" y="1599170"/>
                <a:ext cx="633412" cy="3698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762001" y="991145"/>
                <a:ext cx="838200" cy="369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Core0</a:t>
                </a:r>
              </a:p>
            </p:txBody>
          </p:sp>
        </p:grpSp>
        <p:grpSp>
          <p:nvGrpSpPr>
            <p:cNvPr id="570375" name="Group 48"/>
            <p:cNvGrpSpPr>
              <a:grpSpLocks/>
            </p:cNvGrpSpPr>
            <p:nvPr/>
          </p:nvGrpSpPr>
          <p:grpSpPr bwMode="auto">
            <a:xfrm>
              <a:off x="1828800" y="990600"/>
              <a:ext cx="838200" cy="990600"/>
              <a:chOff x="762000" y="990600"/>
              <a:chExt cx="838200" cy="990600"/>
            </a:xfrm>
          </p:grpSpPr>
          <p:sp>
            <p:nvSpPr>
              <p:cNvPr id="570406" name="Rectangle 7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38201" y="1599170"/>
                <a:ext cx="633412" cy="3698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762001" y="991145"/>
                <a:ext cx="838200" cy="369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Core1</a:t>
                </a:r>
              </a:p>
            </p:txBody>
          </p:sp>
        </p:grpSp>
        <p:grpSp>
          <p:nvGrpSpPr>
            <p:cNvPr id="570376" name="Group 49"/>
            <p:cNvGrpSpPr>
              <a:grpSpLocks/>
            </p:cNvGrpSpPr>
            <p:nvPr/>
          </p:nvGrpSpPr>
          <p:grpSpPr bwMode="auto">
            <a:xfrm>
              <a:off x="2895600" y="990600"/>
              <a:ext cx="838200" cy="990600"/>
              <a:chOff x="762000" y="990600"/>
              <a:chExt cx="838200" cy="990600"/>
            </a:xfrm>
          </p:grpSpPr>
          <p:sp>
            <p:nvSpPr>
              <p:cNvPr id="570403" name="Rectangle 76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38200" y="1599170"/>
                <a:ext cx="633412" cy="3698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762000" y="991145"/>
                <a:ext cx="838200" cy="369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Core2</a:t>
                </a:r>
              </a:p>
            </p:txBody>
          </p:sp>
        </p:grpSp>
        <p:grpSp>
          <p:nvGrpSpPr>
            <p:cNvPr id="570377" name="Group 50"/>
            <p:cNvGrpSpPr>
              <a:grpSpLocks/>
            </p:cNvGrpSpPr>
            <p:nvPr/>
          </p:nvGrpSpPr>
          <p:grpSpPr bwMode="auto">
            <a:xfrm>
              <a:off x="3962400" y="990600"/>
              <a:ext cx="838200" cy="990600"/>
              <a:chOff x="762000" y="990600"/>
              <a:chExt cx="838200" cy="990600"/>
            </a:xfrm>
          </p:grpSpPr>
          <p:sp>
            <p:nvSpPr>
              <p:cNvPr id="570400" name="Rectangle 73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38200" y="1599170"/>
                <a:ext cx="633412" cy="3698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762000" y="991145"/>
                <a:ext cx="838200" cy="369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Core3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62001" y="2604225"/>
              <a:ext cx="838200" cy="6465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28801" y="2604225"/>
              <a:ext cx="838200" cy="6465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95600" y="2604225"/>
              <a:ext cx="838200" cy="6465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62400" y="2604225"/>
              <a:ext cx="838200" cy="6465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Bank3</a:t>
              </a:r>
            </a:p>
          </p:txBody>
        </p:sp>
        <p:cxnSp>
          <p:nvCxnSpPr>
            <p:cNvPr id="570382" name="Straight Connector 55"/>
            <p:cNvCxnSpPr>
              <a:cxnSpLocks noChangeShapeType="1"/>
            </p:cNvCxnSpPr>
            <p:nvPr/>
          </p:nvCxnSpPr>
          <p:spPr bwMode="auto">
            <a:xfrm>
              <a:off x="685800" y="2286000"/>
              <a:ext cx="4191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0383" name="Straight Arrow Connector 56"/>
            <p:cNvCxnSpPr>
              <a:cxnSpLocks noChangeShapeType="1"/>
            </p:cNvCxnSpPr>
            <p:nvPr/>
          </p:nvCxnSpPr>
          <p:spPr bwMode="auto">
            <a:xfrm rot="5400000">
              <a:off x="991394" y="2121694"/>
              <a:ext cx="315912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4" name="Straight Arrow Connector 57"/>
            <p:cNvCxnSpPr>
              <a:cxnSpLocks noChangeShapeType="1"/>
            </p:cNvCxnSpPr>
            <p:nvPr/>
          </p:nvCxnSpPr>
          <p:spPr bwMode="auto">
            <a:xfrm rot="5400000">
              <a:off x="2058193" y="21328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5" name="Straight Arrow Connector 58"/>
            <p:cNvCxnSpPr>
              <a:cxnSpLocks noChangeShapeType="1"/>
            </p:cNvCxnSpPr>
            <p:nvPr/>
          </p:nvCxnSpPr>
          <p:spPr bwMode="auto">
            <a:xfrm rot="5400000">
              <a:off x="3112293" y="21328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6" name="Straight Arrow Connector 59"/>
            <p:cNvCxnSpPr>
              <a:cxnSpLocks noChangeShapeType="1"/>
            </p:cNvCxnSpPr>
            <p:nvPr/>
          </p:nvCxnSpPr>
          <p:spPr bwMode="auto">
            <a:xfrm rot="5400000">
              <a:off x="4179094" y="2121694"/>
              <a:ext cx="315912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7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4039394" y="2426494"/>
              <a:ext cx="315912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8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2972593" y="24376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89" name="Straight Arrow Connector 62"/>
            <p:cNvCxnSpPr>
              <a:cxnSpLocks noChangeShapeType="1"/>
            </p:cNvCxnSpPr>
            <p:nvPr/>
          </p:nvCxnSpPr>
          <p:spPr bwMode="auto">
            <a:xfrm rot="5400000">
              <a:off x="1905793" y="24376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0390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838993" y="24376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65" name="Up-Down Arrow 64"/>
            <p:cNvSpPr>
              <a:spLocks noChangeArrowheads="1"/>
            </p:cNvSpPr>
            <p:nvPr/>
          </p:nvSpPr>
          <p:spPr bwMode="auto">
            <a:xfrm>
              <a:off x="2743201" y="3504919"/>
              <a:ext cx="152400" cy="610293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lnSpcReduction="1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260601" y="4115213"/>
              <a:ext cx="1143000" cy="3811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Router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479800" y="3808932"/>
              <a:ext cx="1447800" cy="9029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Snoop Coherence on Bus</a:t>
              </a:r>
            </a:p>
          </p:txBody>
        </p:sp>
        <p:sp>
          <p:nvSpPr>
            <p:cNvPr id="68" name="Up-Down Arrow 67"/>
            <p:cNvSpPr>
              <a:spLocks noChangeArrowheads="1"/>
            </p:cNvSpPr>
            <p:nvPr/>
          </p:nvSpPr>
          <p:spPr bwMode="auto">
            <a:xfrm>
              <a:off x="2743201" y="4496363"/>
              <a:ext cx="152400" cy="533157"/>
            </a:xfrm>
            <a:prstGeom prst="up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8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30213" y="3974550"/>
              <a:ext cx="1447800" cy="610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Memory Controller</a:t>
              </a:r>
            </a:p>
          </p:txBody>
        </p:sp>
        <p:sp>
          <p:nvSpPr>
            <p:cNvPr id="570396" name="Up-Down Arrow 69"/>
            <p:cNvSpPr>
              <a:spLocks noChangeArrowheads="1"/>
            </p:cNvSpPr>
            <p:nvPr/>
          </p:nvSpPr>
          <p:spPr bwMode="auto">
            <a:xfrm rot="5400000">
              <a:off x="1943100" y="40767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GB"/>
            </a:p>
          </p:txBody>
        </p:sp>
        <p:cxnSp>
          <p:nvCxnSpPr>
            <p:cNvPr id="570397" name="Straight Connector 70"/>
            <p:cNvCxnSpPr>
              <a:cxnSpLocks noChangeShapeType="1"/>
            </p:cNvCxnSpPr>
            <p:nvPr/>
          </p:nvCxnSpPr>
          <p:spPr bwMode="auto">
            <a:xfrm>
              <a:off x="685800" y="5029200"/>
              <a:ext cx="44958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" name="Up-Down Arrow 71"/>
            <p:cNvSpPr>
              <a:spLocks noChangeArrowheads="1"/>
            </p:cNvSpPr>
            <p:nvPr/>
          </p:nvSpPr>
          <p:spPr bwMode="auto">
            <a:xfrm>
              <a:off x="4114800" y="4725507"/>
              <a:ext cx="152400" cy="304013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1557338" y="5002294"/>
              <a:ext cx="2557462" cy="369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 fontScale="7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BUS INTERCONNECT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NEW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PARALLEL ARCHITECTURES HAVE BEEN AROUND SINCE THE 1970’S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BUT IN THE PAST THEY WERE RESERVED FOR HIGH-END SERVERS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TODAY, OUT OF TECHNOLOGICAL PRESSURES, PARALLEL ARCHITECTURES HAVE BECOME PERVASIVE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PCs, WORKSTATIONS, EVEN MOBILE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MASS MARKET PRODUCTION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TODAY’S MICROPROCESSORS ARE </a:t>
            </a:r>
            <a:r>
              <a:rPr lang="en-US" dirty="0" err="1" smtClean="0"/>
              <a:t>CMPs</a:t>
            </a:r>
            <a:r>
              <a:rPr lang="en-US" dirty="0" smtClean="0"/>
              <a:t> (CHIP MULTIPROCESSORS OR MULTIPROCESSORS ON A CHIP)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MULTI-CORE VS MANY-CORE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CORE MULTITHREADING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EXPLOIT TLP (THREAD-LEVEL PARALLELISM)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MOSTLY MULTIPROGRAMMING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RENEWED INTEREST IN PARALLEL PROGRAMMING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NEW PROGRAMMING PARADIGMS ARE BEING EXPLORED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 COMPARED TO TRADITIONAL SHARED-MEMORY, COMMUNICATION OVERHEADS ARE DRASTICALLY REDUCED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ENABLES NEW ARCHITECTURES AND NEW PROGRAMMING PARADIGMS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SYSTEMS WITH HUGE AMOUNT OF THREADS CAN BE BUILT BY EXPLOITING PARALLELISM AT ALL LEVELS: SYSTEM, PROCESSORS, AND 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RING-BASED CMPs </a:t>
            </a:r>
          </a:p>
        </p:txBody>
      </p:sp>
      <p:sp>
        <p:nvSpPr>
          <p:cNvPr id="57139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NODES (CORE + L2 BANK) ARE CONNECTED THROUGH A RING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MULTIPLE REQUESTS ARE IN PROGRESS ON DIFFERENT LINKS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PACKETS ARE ROUTED BY ADDITIONAL LOGIC IN EACH NODE (ROUTERS)</a:t>
            </a:r>
          </a:p>
          <a:p>
            <a:pPr lvl="1" eaLnBrk="1" hangingPunct="1"/>
            <a:endParaRPr lang="en-US" smtClean="0">
              <a:latin typeface="Comic Sans MS" pitchFamily="66" charset="0"/>
            </a:endParaRPr>
          </a:p>
        </p:txBody>
      </p:sp>
      <p:grpSp>
        <p:nvGrpSpPr>
          <p:cNvPr id="571395" name="Group 4"/>
          <p:cNvGrpSpPr>
            <a:grpSpLocks noChangeAspect="1"/>
          </p:cNvGrpSpPr>
          <p:nvPr/>
        </p:nvGrpSpPr>
        <p:grpSpPr bwMode="auto">
          <a:xfrm>
            <a:off x="2336800" y="2173288"/>
            <a:ext cx="3627438" cy="3573462"/>
            <a:chOff x="304800" y="609600"/>
            <a:chExt cx="5181600" cy="5105400"/>
          </a:xfrm>
        </p:grpSpPr>
        <p:sp>
          <p:nvSpPr>
            <p:cNvPr id="571396" name="Rectangle 5"/>
            <p:cNvSpPr>
              <a:spLocks noChangeArrowheads="1"/>
            </p:cNvSpPr>
            <p:nvPr/>
          </p:nvSpPr>
          <p:spPr bwMode="auto">
            <a:xfrm>
              <a:off x="304800" y="609600"/>
              <a:ext cx="5181600" cy="5105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GB"/>
            </a:p>
          </p:txBody>
        </p:sp>
        <p:grpSp>
          <p:nvGrpSpPr>
            <p:cNvPr id="571397" name="Group 6"/>
            <p:cNvGrpSpPr>
              <a:grpSpLocks/>
            </p:cNvGrpSpPr>
            <p:nvPr/>
          </p:nvGrpSpPr>
          <p:grpSpPr bwMode="auto">
            <a:xfrm>
              <a:off x="609600" y="990600"/>
              <a:ext cx="838200" cy="990600"/>
              <a:chOff x="762000" y="990600"/>
              <a:chExt cx="838200" cy="990600"/>
            </a:xfrm>
          </p:grpSpPr>
          <p:sp>
            <p:nvSpPr>
              <p:cNvPr id="571435" name="Rectangle 4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8166" y="1600742"/>
                <a:ext cx="632678" cy="369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761066" y="990634"/>
                <a:ext cx="839034" cy="369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Core0</a:t>
                </a:r>
              </a:p>
            </p:txBody>
          </p:sp>
        </p:grpSp>
        <p:grpSp>
          <p:nvGrpSpPr>
            <p:cNvPr id="571398" name="Group 7"/>
            <p:cNvGrpSpPr>
              <a:grpSpLocks/>
            </p:cNvGrpSpPr>
            <p:nvPr/>
          </p:nvGrpSpPr>
          <p:grpSpPr bwMode="auto">
            <a:xfrm>
              <a:off x="609600" y="2438400"/>
              <a:ext cx="838200" cy="990600"/>
              <a:chOff x="762000" y="990600"/>
              <a:chExt cx="838200" cy="990600"/>
            </a:xfrm>
          </p:grpSpPr>
          <p:sp>
            <p:nvSpPr>
              <p:cNvPr id="571432" name="Rectangle 41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8166" y="1599963"/>
                <a:ext cx="632678" cy="369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761066" y="989856"/>
                <a:ext cx="839034" cy="369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Core1</a:t>
                </a:r>
              </a:p>
            </p:txBody>
          </p:sp>
        </p:grpSp>
        <p:grpSp>
          <p:nvGrpSpPr>
            <p:cNvPr id="571399" name="Group 8"/>
            <p:cNvGrpSpPr>
              <a:grpSpLocks/>
            </p:cNvGrpSpPr>
            <p:nvPr/>
          </p:nvGrpSpPr>
          <p:grpSpPr bwMode="auto">
            <a:xfrm>
              <a:off x="4114800" y="2590800"/>
              <a:ext cx="838200" cy="990600"/>
              <a:chOff x="762000" y="990600"/>
              <a:chExt cx="838200" cy="990600"/>
            </a:xfrm>
          </p:grpSpPr>
          <p:sp>
            <p:nvSpPr>
              <p:cNvPr id="571429" name="Rectangle 38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8766" y="1599523"/>
                <a:ext cx="632678" cy="3696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761666" y="991683"/>
                <a:ext cx="839034" cy="369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Core2</a:t>
                </a:r>
              </a:p>
            </p:txBody>
          </p:sp>
        </p:grpSp>
        <p:grpSp>
          <p:nvGrpSpPr>
            <p:cNvPr id="571400" name="Group 9"/>
            <p:cNvGrpSpPr>
              <a:grpSpLocks/>
            </p:cNvGrpSpPr>
            <p:nvPr/>
          </p:nvGrpSpPr>
          <p:grpSpPr bwMode="auto">
            <a:xfrm>
              <a:off x="4114800" y="990600"/>
              <a:ext cx="838200" cy="990600"/>
              <a:chOff x="762000" y="990600"/>
              <a:chExt cx="838200" cy="990600"/>
            </a:xfrm>
          </p:grpSpPr>
          <p:sp>
            <p:nvSpPr>
              <p:cNvPr id="571426" name="Rectangle 35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8766" y="1600742"/>
                <a:ext cx="632678" cy="3696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761666" y="990634"/>
                <a:ext cx="839034" cy="369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/>
                  <a:t>Core3</a:t>
                </a:r>
              </a:p>
            </p:txBody>
          </p:sp>
        </p:grpSp>
        <p:cxnSp>
          <p:nvCxnSpPr>
            <p:cNvPr id="571401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1447800" y="15240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02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058193" y="21328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03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3112293" y="21328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04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972593" y="2437607"/>
              <a:ext cx="315913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71405" name="Rounded Rectangle 14"/>
            <p:cNvSpPr>
              <a:spLocks noChangeArrowheads="1"/>
            </p:cNvSpPr>
            <p:nvPr/>
          </p:nvSpPr>
          <p:spPr bwMode="auto">
            <a:xfrm>
              <a:off x="1752600" y="796925"/>
              <a:ext cx="2133600" cy="29368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508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GB"/>
            </a:p>
          </p:txBody>
        </p:sp>
        <p:cxnSp>
          <p:nvCxnSpPr>
            <p:cNvPr id="571406" name="Straight Arrow Connector 15"/>
            <p:cNvCxnSpPr>
              <a:cxnSpLocks noChangeShapeType="1"/>
            </p:cNvCxnSpPr>
            <p:nvPr/>
          </p:nvCxnSpPr>
          <p:spPr bwMode="auto">
            <a:xfrm rot="10800000">
              <a:off x="1447800" y="2895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7" name="Rectangle 16"/>
            <p:cNvSpPr/>
            <p:nvPr/>
          </p:nvSpPr>
          <p:spPr bwMode="auto">
            <a:xfrm rot="5400000">
              <a:off x="1529107" y="1376365"/>
              <a:ext cx="2590123" cy="1818662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norm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767" y="1106304"/>
              <a:ext cx="836767" cy="6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767" y="2818689"/>
              <a:ext cx="836767" cy="646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6734" y="2818689"/>
              <a:ext cx="836765" cy="646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6734" y="1124449"/>
              <a:ext cx="836765" cy="648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L2 $ Bank3</a:t>
              </a:r>
            </a:p>
          </p:txBody>
        </p:sp>
        <p:cxnSp>
          <p:nvCxnSpPr>
            <p:cNvPr id="571412" name="Straight Arrow Connector 21"/>
            <p:cNvCxnSpPr>
              <a:cxnSpLocks noChangeShapeType="1"/>
              <a:stCxn id="19" idx="2"/>
            </p:cNvCxnSpPr>
            <p:nvPr/>
          </p:nvCxnSpPr>
          <p:spPr bwMode="auto">
            <a:xfrm rot="5400000">
              <a:off x="2170906" y="3580607"/>
              <a:ext cx="268287" cy="381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13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143250" y="3562350"/>
              <a:ext cx="304800" cy="381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14" name="Straight Arrow Connector 23"/>
            <p:cNvCxnSpPr>
              <a:cxnSpLocks noChangeShapeType="1"/>
              <a:endCxn id="18" idx="0"/>
            </p:cNvCxnSpPr>
            <p:nvPr/>
          </p:nvCxnSpPr>
          <p:spPr bwMode="auto">
            <a:xfrm rot="5400000">
              <a:off x="2189162" y="933451"/>
              <a:ext cx="307975" cy="381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15" name="Straight Arrow Connector 24"/>
            <p:cNvCxnSpPr>
              <a:cxnSpLocks noChangeShapeType="1"/>
              <a:endCxn id="21" idx="0"/>
            </p:cNvCxnSpPr>
            <p:nvPr/>
          </p:nvCxnSpPr>
          <p:spPr bwMode="auto">
            <a:xfrm rot="16200000" flipH="1">
              <a:off x="3124200" y="935038"/>
              <a:ext cx="342900" cy="381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16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3886200" y="2970213"/>
              <a:ext cx="228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71417" name="Straight Arrow Connector 26"/>
            <p:cNvCxnSpPr>
              <a:cxnSpLocks noChangeShapeType="1"/>
            </p:cNvCxnSpPr>
            <p:nvPr/>
          </p:nvCxnSpPr>
          <p:spPr bwMode="auto">
            <a:xfrm rot="10800000">
              <a:off x="3886200" y="1524000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259521" y="4038905"/>
              <a:ext cx="1145168" cy="38103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Router</a:t>
              </a:r>
            </a:p>
          </p:txBody>
        </p:sp>
        <p:sp>
          <p:nvSpPr>
            <p:cNvPr id="29" name="Up-Down Arrow 28"/>
            <p:cNvSpPr>
              <a:spLocks noChangeArrowheads="1"/>
            </p:cNvSpPr>
            <p:nvPr/>
          </p:nvSpPr>
          <p:spPr bwMode="auto">
            <a:xfrm>
              <a:off x="2742533" y="3732716"/>
              <a:ext cx="154201" cy="30618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10600" y="3886944"/>
              <a:ext cx="1446766" cy="6078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Directory Coherence</a:t>
              </a:r>
            </a:p>
          </p:txBody>
        </p:sp>
        <p:sp>
          <p:nvSpPr>
            <p:cNvPr id="31" name="Up-Down Arrow 30"/>
            <p:cNvSpPr>
              <a:spLocks noChangeArrowheads="1"/>
            </p:cNvSpPr>
            <p:nvPr/>
          </p:nvSpPr>
          <p:spPr bwMode="auto">
            <a:xfrm rot="5400000">
              <a:off x="3467030" y="3924408"/>
              <a:ext cx="229073" cy="458067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2" name="Up-Down Arrow 31"/>
            <p:cNvSpPr>
              <a:spLocks noChangeArrowheads="1"/>
            </p:cNvSpPr>
            <p:nvPr/>
          </p:nvSpPr>
          <p:spPr bwMode="auto">
            <a:xfrm>
              <a:off x="2742533" y="4419939"/>
              <a:ext cx="154201" cy="30392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132533" y="4723859"/>
              <a:ext cx="1446766" cy="6101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QPI/HT Interconnect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29522" y="3898285"/>
              <a:ext cx="1449033" cy="6101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Memory Controller</a:t>
              </a:r>
            </a:p>
          </p:txBody>
        </p:sp>
        <p:sp>
          <p:nvSpPr>
            <p:cNvPr id="35" name="Up-Down Arrow 34"/>
            <p:cNvSpPr>
              <a:spLocks noChangeArrowheads="1"/>
            </p:cNvSpPr>
            <p:nvPr/>
          </p:nvSpPr>
          <p:spPr bwMode="auto">
            <a:xfrm rot="5400000">
              <a:off x="1943163" y="3999254"/>
              <a:ext cx="229075" cy="458067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8229600" cy="563562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RING-BASED CMPs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RINGS CAN BE CLOCKED MUCH FASTER THAN BUSSES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POINT-TO-POINT INSTEAD OF GLOBAL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SNOOPING PROTOCOLS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COHERENCE REQUESTS VISIT (SNOOP) EVERY NODE, INCLUDING CORES AND L2 BANKS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REQUESTS “HOP” AROUND THE RING, FROM LINK TO LINK TO BROADCAST TO ALL NODES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RESPONSES (E.G., MISSING BLOCKS, ACKS) ARE INSERTED IN THE RING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OWNER (L2 OR DIRTY NODE) REPLIES WITH THE BLOCK ON A MISS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COHERENCE TRANSACTION TAKES ONE TRIP AROUND THE RING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DIRECTORY-BASED PROTOCOLS ARE ALSO POSSIBLE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NODE (CORE PLUS L2 CACHE BANK) IS RESPONSIBLE FOR A RANGE OF ADDRESSES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WHERE THE GLOBAL STATE OF THE BLOCK IS STORED (PRESENCE BITS, DIRTY BIT)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REQUEST GO FIRST TO HOME NODE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HOME NODE IS NOT THE OWNER, THEN THE REQUEST IS FORWARDED TO DIRTY NODE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DIRTY NODE IS BETWEEN REQUESTER AND HOME THEN ONE MORE ROUND TRIP IS NEEDED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 IN BUS-BASED, THE L2 BANK MAY MISS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INTEL CORE i7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NOTE: INTEGRATION OF EXTERNAL CONTROLLERS ON CHIP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CROSSBAR INTERCONNECTS</a:t>
            </a:r>
            <a:r>
              <a:rPr lang="en-US" sz="2400" smtClean="0">
                <a:latin typeface="Comic Sans MS" pitchFamily="66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BUSSES OR EVEN RINGS ARE NON-SCALABLE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CROSSBAR AND DIRECTORY PROTOCOL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DIRECTORY COULD USE A FULL PRESENCE BIT VECTOR PER L2 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N+1 BITS FOR EACH L2 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WASTE BECAUSE, IN GENERAL A SMALL SUBSET OF ALL L2 BLOCKS ARE IN L1s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L1-MAP DIRECTORIES (COPIES OF L1 DIRECTORY ENTRIES).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EXAMPLE: SPARC T1 AND T2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grpSp>
        <p:nvGrpSpPr>
          <p:cNvPr id="573443" name="Group 4"/>
          <p:cNvGrpSpPr>
            <a:grpSpLocks noChangeAspect="1"/>
          </p:cNvGrpSpPr>
          <p:nvPr/>
        </p:nvGrpSpPr>
        <p:grpSpPr bwMode="auto">
          <a:xfrm>
            <a:off x="1074738" y="796925"/>
            <a:ext cx="5707062" cy="2825750"/>
            <a:chOff x="381000" y="609600"/>
            <a:chExt cx="8153400" cy="4038600"/>
          </a:xfrm>
        </p:grpSpPr>
        <p:sp>
          <p:nvSpPr>
            <p:cNvPr id="573444" name="Rectangle 53"/>
            <p:cNvSpPr>
              <a:spLocks noChangeArrowheads="1"/>
            </p:cNvSpPr>
            <p:nvPr/>
          </p:nvSpPr>
          <p:spPr bwMode="auto">
            <a:xfrm>
              <a:off x="381000" y="609600"/>
              <a:ext cx="8153400" cy="4038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GB">
                <a:latin typeface="Calibri" pitchFamily="34" charset="0"/>
              </a:endParaRPr>
            </a:p>
          </p:txBody>
        </p:sp>
        <p:grpSp>
          <p:nvGrpSpPr>
            <p:cNvPr id="573445" name="Group 4"/>
            <p:cNvGrpSpPr>
              <a:grpSpLocks/>
            </p:cNvGrpSpPr>
            <p:nvPr/>
          </p:nvGrpSpPr>
          <p:grpSpPr bwMode="auto">
            <a:xfrm>
              <a:off x="533400" y="838200"/>
              <a:ext cx="838200" cy="990600"/>
              <a:chOff x="762000" y="990600"/>
              <a:chExt cx="838200" cy="990600"/>
            </a:xfrm>
          </p:grpSpPr>
          <p:sp>
            <p:nvSpPr>
              <p:cNvPr id="573496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59" name="TextBox 6"/>
              <p:cNvSpPr txBox="1"/>
              <p:nvPr/>
            </p:nvSpPr>
            <p:spPr>
              <a:xfrm>
                <a:off x="838666" y="1599217"/>
                <a:ext cx="632768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60" name="TextBox 7"/>
              <p:cNvSpPr txBox="1">
                <a:spLocks noChangeArrowheads="1"/>
              </p:cNvSpPr>
              <p:nvPr/>
            </p:nvSpPr>
            <p:spPr bwMode="auto">
              <a:xfrm>
                <a:off x="761554" y="991157"/>
                <a:ext cx="839154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Core0</a:t>
                </a:r>
              </a:p>
            </p:txBody>
          </p:sp>
        </p:grpSp>
        <p:grpSp>
          <p:nvGrpSpPr>
            <p:cNvPr id="573446" name="Group 8"/>
            <p:cNvGrpSpPr>
              <a:grpSpLocks/>
            </p:cNvGrpSpPr>
            <p:nvPr/>
          </p:nvGrpSpPr>
          <p:grpSpPr bwMode="auto">
            <a:xfrm>
              <a:off x="1447800" y="838200"/>
              <a:ext cx="838200" cy="990600"/>
              <a:chOff x="762000" y="990600"/>
              <a:chExt cx="838200" cy="990600"/>
            </a:xfrm>
          </p:grpSpPr>
          <p:sp>
            <p:nvSpPr>
              <p:cNvPr id="573493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56" name="TextBox 10"/>
              <p:cNvSpPr txBox="1"/>
              <p:nvPr/>
            </p:nvSpPr>
            <p:spPr>
              <a:xfrm>
                <a:off x="838264" y="1599217"/>
                <a:ext cx="632767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57" name="TextBox 11"/>
              <p:cNvSpPr txBox="1">
                <a:spLocks noChangeArrowheads="1"/>
              </p:cNvSpPr>
              <p:nvPr/>
            </p:nvSpPr>
            <p:spPr bwMode="auto">
              <a:xfrm>
                <a:off x="761153" y="991157"/>
                <a:ext cx="839154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Core1</a:t>
                </a:r>
              </a:p>
            </p:txBody>
          </p:sp>
        </p:grpSp>
        <p:grpSp>
          <p:nvGrpSpPr>
            <p:cNvPr id="573447" name="Group 12"/>
            <p:cNvGrpSpPr>
              <a:grpSpLocks/>
            </p:cNvGrpSpPr>
            <p:nvPr/>
          </p:nvGrpSpPr>
          <p:grpSpPr bwMode="auto">
            <a:xfrm>
              <a:off x="2362200" y="838200"/>
              <a:ext cx="838200" cy="990600"/>
              <a:chOff x="762000" y="990600"/>
              <a:chExt cx="838200" cy="990600"/>
            </a:xfrm>
          </p:grpSpPr>
          <p:sp>
            <p:nvSpPr>
              <p:cNvPr id="573490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0129" y="1599217"/>
                <a:ext cx="630500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54" name="TextBox 15"/>
              <p:cNvSpPr txBox="1">
                <a:spLocks noChangeArrowheads="1"/>
              </p:cNvSpPr>
              <p:nvPr/>
            </p:nvSpPr>
            <p:spPr bwMode="auto">
              <a:xfrm>
                <a:off x="763017" y="991157"/>
                <a:ext cx="836886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Core2</a:t>
                </a:r>
              </a:p>
            </p:txBody>
          </p:sp>
        </p:grpSp>
        <p:grpSp>
          <p:nvGrpSpPr>
            <p:cNvPr id="573448" name="Group 20"/>
            <p:cNvGrpSpPr>
              <a:grpSpLocks/>
            </p:cNvGrpSpPr>
            <p:nvPr/>
          </p:nvGrpSpPr>
          <p:grpSpPr bwMode="auto">
            <a:xfrm>
              <a:off x="3276600" y="838200"/>
              <a:ext cx="838200" cy="990600"/>
              <a:chOff x="762000" y="990600"/>
              <a:chExt cx="838200" cy="990600"/>
            </a:xfrm>
          </p:grpSpPr>
          <p:sp>
            <p:nvSpPr>
              <p:cNvPr id="573487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39726" y="1599217"/>
                <a:ext cx="630500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51" name="TextBox 23"/>
              <p:cNvSpPr txBox="1">
                <a:spLocks noChangeArrowheads="1"/>
              </p:cNvSpPr>
              <p:nvPr/>
            </p:nvSpPr>
            <p:spPr bwMode="auto">
              <a:xfrm>
                <a:off x="762614" y="991157"/>
                <a:ext cx="836887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Core3</a:t>
                </a:r>
              </a:p>
            </p:txBody>
          </p:sp>
        </p:grpSp>
        <p:grpSp>
          <p:nvGrpSpPr>
            <p:cNvPr id="573449" name="Group 24"/>
            <p:cNvGrpSpPr>
              <a:grpSpLocks/>
            </p:cNvGrpSpPr>
            <p:nvPr/>
          </p:nvGrpSpPr>
          <p:grpSpPr bwMode="auto">
            <a:xfrm>
              <a:off x="4191000" y="838200"/>
              <a:ext cx="838200" cy="990600"/>
              <a:chOff x="762000" y="990600"/>
              <a:chExt cx="838200" cy="990600"/>
            </a:xfrm>
          </p:grpSpPr>
          <p:sp>
            <p:nvSpPr>
              <p:cNvPr id="573484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9324" y="1599217"/>
                <a:ext cx="630500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8" name="TextBox 27"/>
              <p:cNvSpPr txBox="1">
                <a:spLocks noChangeArrowheads="1"/>
              </p:cNvSpPr>
              <p:nvPr/>
            </p:nvSpPr>
            <p:spPr bwMode="auto">
              <a:xfrm>
                <a:off x="762213" y="991157"/>
                <a:ext cx="836886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Core4</a:t>
                </a:r>
              </a:p>
            </p:txBody>
          </p:sp>
        </p:grpSp>
        <p:grpSp>
          <p:nvGrpSpPr>
            <p:cNvPr id="573450" name="Group 28"/>
            <p:cNvGrpSpPr>
              <a:grpSpLocks/>
            </p:cNvGrpSpPr>
            <p:nvPr/>
          </p:nvGrpSpPr>
          <p:grpSpPr bwMode="auto">
            <a:xfrm>
              <a:off x="5105400" y="838200"/>
              <a:ext cx="838200" cy="990600"/>
              <a:chOff x="762000" y="990600"/>
              <a:chExt cx="838200" cy="990600"/>
            </a:xfrm>
          </p:grpSpPr>
          <p:sp>
            <p:nvSpPr>
              <p:cNvPr id="573481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38920" y="1599217"/>
                <a:ext cx="632768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5" name="TextBox 31"/>
              <p:cNvSpPr txBox="1">
                <a:spLocks noChangeArrowheads="1"/>
              </p:cNvSpPr>
              <p:nvPr/>
            </p:nvSpPr>
            <p:spPr bwMode="auto">
              <a:xfrm>
                <a:off x="761809" y="991157"/>
                <a:ext cx="839154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Core5</a:t>
                </a:r>
              </a:p>
            </p:txBody>
          </p:sp>
        </p:grpSp>
        <p:grpSp>
          <p:nvGrpSpPr>
            <p:cNvPr id="573451" name="Group 32"/>
            <p:cNvGrpSpPr>
              <a:grpSpLocks/>
            </p:cNvGrpSpPr>
            <p:nvPr/>
          </p:nvGrpSpPr>
          <p:grpSpPr bwMode="auto">
            <a:xfrm>
              <a:off x="6019800" y="838200"/>
              <a:ext cx="838200" cy="990600"/>
              <a:chOff x="762000" y="990600"/>
              <a:chExt cx="838200" cy="990600"/>
            </a:xfrm>
          </p:grpSpPr>
          <p:sp>
            <p:nvSpPr>
              <p:cNvPr id="573478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38519" y="1599217"/>
                <a:ext cx="632767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42" name="TextBox 35"/>
              <p:cNvSpPr txBox="1">
                <a:spLocks noChangeArrowheads="1"/>
              </p:cNvSpPr>
              <p:nvPr/>
            </p:nvSpPr>
            <p:spPr bwMode="auto">
              <a:xfrm>
                <a:off x="761407" y="991157"/>
                <a:ext cx="839154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Core6</a:t>
                </a:r>
              </a:p>
            </p:txBody>
          </p:sp>
        </p:grpSp>
        <p:grpSp>
          <p:nvGrpSpPr>
            <p:cNvPr id="573452" name="Group 36"/>
            <p:cNvGrpSpPr>
              <a:grpSpLocks/>
            </p:cNvGrpSpPr>
            <p:nvPr/>
          </p:nvGrpSpPr>
          <p:grpSpPr bwMode="auto">
            <a:xfrm>
              <a:off x="6934200" y="838200"/>
              <a:ext cx="838200" cy="990600"/>
              <a:chOff x="762000" y="990600"/>
              <a:chExt cx="838200" cy="990600"/>
            </a:xfrm>
          </p:grpSpPr>
          <p:sp>
            <p:nvSpPr>
              <p:cNvPr id="573475" name="Rectangle 4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38200" cy="990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GB" b="1">
                  <a:latin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38116" y="1599217"/>
                <a:ext cx="632768" cy="369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625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L1 $</a:t>
                </a:r>
              </a:p>
            </p:txBody>
          </p:sp>
          <p:sp>
            <p:nvSpPr>
              <p:cNvPr id="39" name="TextBox 39"/>
              <p:cNvSpPr txBox="1">
                <a:spLocks noChangeArrowheads="1"/>
              </p:cNvSpPr>
              <p:nvPr/>
            </p:nvSpPr>
            <p:spPr bwMode="auto">
              <a:xfrm>
                <a:off x="761004" y="991157"/>
                <a:ext cx="839154" cy="369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Core7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32954" y="3012341"/>
              <a:ext cx="839154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6952" y="3012341"/>
              <a:ext cx="839154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63218" y="3012341"/>
              <a:ext cx="836885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214" y="3012341"/>
              <a:ext cx="836887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212" y="3012341"/>
              <a:ext cx="836885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209" y="3012341"/>
              <a:ext cx="839154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207" y="3012341"/>
              <a:ext cx="839154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3204" y="3012341"/>
              <a:ext cx="839154" cy="64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L2 $ Bank7</a:t>
              </a:r>
            </a:p>
          </p:txBody>
        </p:sp>
        <p:sp>
          <p:nvSpPr>
            <p:cNvPr id="23" name="Rounded Rectangle 48"/>
            <p:cNvSpPr>
              <a:spLocks noChangeArrowheads="1"/>
            </p:cNvSpPr>
            <p:nvPr/>
          </p:nvSpPr>
          <p:spPr bwMode="auto">
            <a:xfrm>
              <a:off x="610066" y="1905129"/>
              <a:ext cx="7085180" cy="9914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7500" lnSpcReduction="20000"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latin typeface="+mn-lt"/>
                </a:rPr>
                <a:t>8X9 Cross-Bar Interconnect</a:t>
              </a:r>
            </a:p>
          </p:txBody>
        </p:sp>
        <p:sp>
          <p:nvSpPr>
            <p:cNvPr id="24" name="Rectangle 49"/>
            <p:cNvSpPr>
              <a:spLocks noChangeArrowheads="1"/>
            </p:cNvSpPr>
            <p:nvPr/>
          </p:nvSpPr>
          <p:spPr bwMode="auto">
            <a:xfrm>
              <a:off x="684910" y="3899471"/>
              <a:ext cx="1449241" cy="60805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Memory Controller</a:t>
              </a:r>
            </a:p>
          </p:txBody>
        </p:sp>
        <p:sp>
          <p:nvSpPr>
            <p:cNvPr id="25" name="Rectangle 50"/>
            <p:cNvSpPr>
              <a:spLocks noChangeArrowheads="1"/>
            </p:cNvSpPr>
            <p:nvPr/>
          </p:nvSpPr>
          <p:spPr bwMode="auto">
            <a:xfrm>
              <a:off x="2515172" y="3885858"/>
              <a:ext cx="1446973" cy="6103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Memory Controller</a:t>
              </a:r>
            </a:p>
          </p:txBody>
        </p: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4343166" y="3885858"/>
              <a:ext cx="1446973" cy="6103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Memory Controller</a:t>
              </a:r>
            </a:p>
          </p:txBody>
        </p: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6248273" y="3885858"/>
              <a:ext cx="1446973" cy="6103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+mn-lt"/>
                </a:rPr>
                <a:t>Memory Controller</a:t>
              </a:r>
            </a:p>
          </p:txBody>
        </p:sp>
        <p:cxnSp>
          <p:nvCxnSpPr>
            <p:cNvPr id="573466" name="Elbow Connector 55"/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 rot="16200000" flipH="1">
              <a:off x="10604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67" name="Elbow Connector 57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rot="5400000">
              <a:off x="15176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68" name="Elbow Connector 59"/>
            <p:cNvCxnSpPr>
              <a:cxnSpLocks noChangeShapeType="1"/>
            </p:cNvCxnSpPr>
            <p:nvPr/>
          </p:nvCxnSpPr>
          <p:spPr bwMode="auto">
            <a:xfrm rot="16200000" flipH="1">
              <a:off x="28511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69" name="Elbow Connector 60"/>
            <p:cNvCxnSpPr>
              <a:cxnSpLocks noChangeShapeType="1"/>
            </p:cNvCxnSpPr>
            <p:nvPr/>
          </p:nvCxnSpPr>
          <p:spPr bwMode="auto">
            <a:xfrm rot="5400000">
              <a:off x="33083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70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46799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71" name="Elbow Connector 62"/>
            <p:cNvCxnSpPr>
              <a:cxnSpLocks noChangeShapeType="1"/>
            </p:cNvCxnSpPr>
            <p:nvPr/>
          </p:nvCxnSpPr>
          <p:spPr bwMode="auto">
            <a:xfrm rot="5400000">
              <a:off x="51371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72" name="Elbow Connector 63"/>
            <p:cNvCxnSpPr>
              <a:cxnSpLocks noChangeShapeType="1"/>
            </p:cNvCxnSpPr>
            <p:nvPr/>
          </p:nvCxnSpPr>
          <p:spPr bwMode="auto">
            <a:xfrm rot="16200000" flipH="1">
              <a:off x="65087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3473" name="Elbow Connector 64"/>
            <p:cNvCxnSpPr>
              <a:cxnSpLocks noChangeShapeType="1"/>
            </p:cNvCxnSpPr>
            <p:nvPr/>
          </p:nvCxnSpPr>
          <p:spPr bwMode="auto">
            <a:xfrm rot="5400000">
              <a:off x="6965950" y="3549650"/>
              <a:ext cx="2413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" name="TextBox 35"/>
            <p:cNvSpPr txBox="1"/>
            <p:nvPr/>
          </p:nvSpPr>
          <p:spPr>
            <a:xfrm>
              <a:off x="7849469" y="3048643"/>
              <a:ext cx="532977" cy="369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normAutofit fontScale="62500" lnSpcReduction="20000"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I/O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REDUCED COHERENCE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ONLY A SMALL FRACTION OF L2 BLOCKS ARE IN L1s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L2 BANK NUMBER IS THE LSB OF BOTH L1 AND L2 CACHE INDEX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SO, MEMORY BLOCKS ARE INTERLEAVED ACROSS L2 BANKS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L2 BANK MAPS THE SAME (INTERLEAVED) SETS OF ALL L1 CACHES (THE SETS WITH THE SAME LSBs)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THUS EACH L2 BANK CONTAINS THE DIRECTORY INFORMATION FOR ONE SET PARTITION OF ALL L1’s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CALL THIS DIRECTORY THE L1-MAP DIRECTORY</a:t>
            </a:r>
            <a:endParaRPr lang="en-US" dirty="0"/>
          </a:p>
        </p:txBody>
      </p:sp>
      <p:pic>
        <p:nvPicPr>
          <p:cNvPr id="574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5438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8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REDUCED COHERENCE DIRECTORY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L1-MAP DIRECTORY IN EACH BANK IS ACCESSED BY THE MSBs OF THE L1 CACHE INDEX (INDEX MINUS THE BANK # BITS)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ENTRY HAS A VALID AND A DIRTY BIT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PLUS HAS A TAG (A POINTER TO THE LINE IN L2 CONTAINING THE BLOCK STORED IN THE L1 LINE)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FIND OUT WHICH L1 CACHE(S) CONTAINS COPIES OF BLOCK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TO L2 FINDS THE POINTER TO THE L2 LINE IN CASE OF HIT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L1-MAP DIRECTORY IS THEN ACCESSED WITH POINTER AS TAG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RESULTS (HIT/MISS) FROM EVERY CORE’S DIRECTORY COPY ARE COMBINED TO BUILD A PRESENCE BIT VECTOR.</a:t>
            </a:r>
            <a:endParaRPr lang="en-US" dirty="0"/>
          </a:p>
        </p:txBody>
      </p:sp>
      <p:pic>
        <p:nvPicPr>
          <p:cNvPr id="575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1025"/>
            <a:ext cx="83693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REDUCED DIRECTORY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CMP WITH 8 CORES 32KB 4-WAY L1 CACHES, A SHARED L2 CACHE OF 4MB, SAME BLOCK SIZE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BIT OVERHEAD OF A PRESENCE BIT VECTOR DIRECTORY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LET B BE THE BLOCK SIZE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NUMBER OF DIRECTORY ENTRIES IN L2 IS 4MB/B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NUMBER OF BITS: 9x4MB/B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BIT OVERHEAD OF THE L1-MAP DIRECTORY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NUMBER OF BITS NEEDED TO POINT TO AN L2 LINE: LOG</a:t>
            </a:r>
            <a:r>
              <a:rPr lang="en-US" baseline="-25000" dirty="0" smtClean="0"/>
              <a:t>2</a:t>
            </a:r>
            <a:r>
              <a:rPr lang="en-US" dirty="0" smtClean="0"/>
              <a:t> (4MB/B)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HOWEVER THE BITS OF THE L1 CACHE INDEX ARE IMPLICIT (I.E., LOG</a:t>
            </a:r>
            <a:r>
              <a:rPr lang="en-US" baseline="-25000" dirty="0" smtClean="0"/>
              <a:t>2</a:t>
            </a:r>
            <a:r>
              <a:rPr lang="en-US" dirty="0" smtClean="0"/>
              <a:t> (32KB/4B))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TAG BITS IN EACH L1-MAP DIRECTORY ENTRY: LOG</a:t>
            </a:r>
            <a:r>
              <a:rPr lang="en-US" baseline="-25000" dirty="0" smtClean="0"/>
              <a:t>2</a:t>
            </a:r>
            <a:r>
              <a:rPr lang="en-US" dirty="0" smtClean="0"/>
              <a:t> (4x4MB/32KB) = 9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BITS PER L1-MAP DIRECTORY ENTRY: 9+2 = 11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NUMBER OF ENTRIES IN THE L1-MAP DIRECTORY: 8x32KB/B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NUMBER OF BITS IN THE L1-MAP DIRECTORY: 11x256KB/B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RATIO OF BIT OVERHEAD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9x4MB/(11x256KB) = 16x9/11 = 13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SO, THE PRESENCE BIT VECTOR DIRECTORY IS 13 TIMES LARGER THAN THE L1-MAP DIRECTORY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CMP CACHE BANDWIDTH</a:t>
            </a:r>
          </a:p>
        </p:txBody>
      </p:sp>
      <p:sp>
        <p:nvSpPr>
          <p:cNvPr id="57753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OFF-CHIP BANDWIDTH IS A CRITICAL RESOURCE IN CMP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PIN COUNT, FREQUENCY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MEMORY WALL PROBLEM REPLACED BY BANDWIDTH PROBLEM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REDUCE BW REQUIREMENT OF THREADS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AUGMENT AVAILABLE BANDWIDTH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SHARED CACHE PREFERABLE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COHERENCE PROBLEM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COOPERATIVE SHARING (CODE AND DATA SHARING): GOOD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EFFECTIVE SIZE IS GREATER BECAUSE OF SHARING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PREFETCHING EFFECTS (ON SHARED CODE AND DATA)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DESTRUCTIVE INTERFERRENCE: BAD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THREADS DO NOT HELP EACH OTHERS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EACH THREAD SHARING THE CACHE COMPETES WITH OTHER THREADS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AS THE THREAD COUNT INCREASES, THE AMOUNT OF CACHE PER THREAD DECREASES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MISSES AND CONTENTION BOTH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CMPs WITH HETEROGENEOUS CORES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5384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WORKLOADS HAVE DIFFERENT CHARACTERISTICS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LARGE NUMBER OF SMALL CORES (APPLICATIONS WITH HIGH THREAD COUNT)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SMALL NUMBER OF LARGE CORES (APPLICATIONS WITH SINGLE THREAD OR LIMITED THREAD COUNT)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MIX OF WORKLOADS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MOST PARALLEL APPLICATIONS HAVE PARALLEL AND SERIAL SECTIONS (AMDAHL LAW)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HENCE, HETEROGENEITY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TEMPORAL: EG, EPI THROTTLING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SPATIAL: EACH CORE CAN DIFFER EITHER IN PERFORMANCE OR FUNCTIONALITY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PERFORMANCE ASYMMETRY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USING HOMOGENEOUS COREs AND DVFS, OR PROCESSOR WITH MIXED CORES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VARIABLE RESOURCES: E.G., ADAPT SIZE OF CACHE BY GATING OFF POWER TO CACHE BANKS (UP TO 50%)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SPECULATION CONTROL (LOW BRANCH PREDICTION CODE): THROTTLE THE NUMBER OF IN-FLIGHT INSTRUCTIONS (REDUCES ACTIVITY FACTOR)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9700" y="4083050"/>
          <a:ext cx="6096000" cy="148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071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EPI Range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Time to vary EPI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645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DVFS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1:2 to 1:4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100 us, ramp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</a:t>
                      </a:r>
                      <a:r>
                        <a:rPr lang="en-US" sz="1400" i="1" baseline="-25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cc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415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Variable Resources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1:1 to 1:2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 us, Fill L1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9833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Speculation Control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1:1 to 1:1.4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ns, Pipe flush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19627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Mixed Cores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1:6 to 1:11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us, Migrate L2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CMPs WITH HETEROGENEOUS CORES</a:t>
            </a:r>
          </a:p>
        </p:txBody>
      </p:sp>
      <p:sp>
        <p:nvSpPr>
          <p:cNvPr id="57958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FUNCTIONAL ASYMMETRY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USE HETEROGENEOUS CORES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E.G., GP CORES, GRAPHICS PROCESSORS, CRYTOGRAPHY, VECTOR CORES, FLOATING-POINT CO-PROCESSORS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HETEROGENEOUS CORES MAY BE PROGRAMMED DIFFERENTLY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MECHANISMS MUST EXIST TO TRANSFER ACTIVITY FOR ONE CORE TO ANOTHER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FINE-GRAIN: IN THE CASE OF FLOATING  POINT CO-PROCESSOR, USE ISA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 COARSE GRAIN: TRANSFER THE COMPUTATION FROM ONE CORE TO ANOTHER USING APIs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EXAMPLES: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CORES WITH DIFFERENT ISAs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CORES WITH DIFFERENT CACHE SIZES, DIFFERENT ISSUE WIDTH, DIFFERENT BRANCH PREDICTORS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CORES WITH DIFFERENT MICRO-ARCHITECTURES (E.G., STATIC AND DYNAMIC)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DIFFERENT TYPES OF CORES (E.G., GP AND SIMD)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GOALS: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SAVE AREA (MORE CORES!)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SAVE POWER BY USING CORES WITH DIFFERENT POWER/PERFORMANCE CHARACTERISTICS FOR DIFFERENT PHASES OF EXECUTION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CMPs WITH HETEROGENEOUS 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DIFFERENT APPLICATIONS MAY HAVE BETTER PERFORMANCE/POWER CHARACTERISTICS ON SOME TYPES OF CORE (STATIC)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SAME APPLICATION GOES THROUGH DIFFERENT PHASES THAT CAN USE DIFFERENT CORES MORE EFFICIENTLY (DYNAMIC)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EXECUTION MOVES FROM CORE TO CORE DYNAMICALLY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MOST INTERESTING CASE (DYNAMIC)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COST OF SWITCHING CORES (MUST BE INFREQUENT: SUCH AS O/S TIME-SLICE)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 CORES WITH SAME ISA BUT DIFFERENT PERFORMANCE/ENERGY RATIO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NEED ABILITY TO TRACK PERFORMANCE AND ENERGY TO MAKE DECISIONS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GOAL: MINIMIZE DELAY-ENERGY PRODUCT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SAMPLE PERFORMANCE AND ENERGY SPENT PERIODICALLY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SAMPLE, RUN APPLICATION ON ONE OR MULTIPLE CORES IN SMALL INTERVALS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POSSIBLE HEURISTICS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NEIGHBOR: PICK ONE OF THE TWO NEIGHBORS IN THE PERFORMANCE CONTINUUM AT RANDOM. SAMPLE. SWITCH IF BETTER.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RANDOM: SELECT A CORE AT RANDOM AND SAMPLE. SWITCH IF BETTER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ALL: SAMPLE ALL CORES AND SELECT THE BEST.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“ALL” IS WORSE (ENERGY-DELAY) BECAUSE OF THE OVERHEAD OF SAMPLING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OTHERS ARE EQUIVALENT AND VERY CLOSE TO ORACLE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WHY CORE MULTITHREADING??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43"/>
                </a:solidFill>
              </a:rPr>
              <a:t>CACHE MISS IN THE 5-STAGE PIPELINE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 MISS THE PROCESSOR CLOCK IS STOPPED, THE MISS IS HANDLED AND THEN THE CLOCK IS RESTARTED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20 cycles compute/20 cycles L1-miss latency/L2 miss every 200 compute cycles and 200 cycles L2 miss latency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CPI WITHOUT CACHE MISSES (CPI0) IS 1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L1- MPI (MISS PER INSTRUCTION) IS .05; L2-MPI IS .005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TIME TO EXECUTE 200 INSTRUCTIONS: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(20+20)x10 + 200 = 20x10 (compute) + 20x10 (L1 misses) + 200 (L2 miss) = 600</a:t>
            </a:r>
          </a:p>
          <a:p>
            <a:pPr marL="5715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solidFill>
                <a:srgbClr val="FF0043"/>
              </a:solidFill>
            </a:endParaRPr>
          </a:p>
          <a:p>
            <a:pPr marL="5715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43"/>
                </a:solidFill>
              </a:rPr>
              <a:t>CONCLUSION: THE CPI IS MULTIPLIED BY 3 BECAUSE OF CACHE MISSES!!!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985963"/>
            <a:ext cx="76073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IBM CELL PROCESSOR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ONE PowerPC PROCESSING ELEMENT (PPE)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2-WAY SMT Power CORE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PLUS 8 SYNERGISTIC PROCESSING ELEMENTS (</a:t>
            </a:r>
            <a:r>
              <a:rPr lang="en-US" dirty="0" err="1" smtClean="0"/>
              <a:t>SPEs</a:t>
            </a:r>
            <a:r>
              <a:rPr lang="en-US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 IS 2-ISSUE IN-ORDER PROCESSOR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SIMD INSTRUCTIONS CAN BE ISSUED IN EACH CYCLE (VECTORS)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COHERENCE SUPPORT BETWEEN SPE AND PPE (DATA TRANSFERS ARE EXPLICITELY PROGRAMMED)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grpSp>
        <p:nvGrpSpPr>
          <p:cNvPr id="581635" name="Group 3"/>
          <p:cNvGrpSpPr>
            <a:grpSpLocks noChangeAspect="1"/>
          </p:cNvGrpSpPr>
          <p:nvPr/>
        </p:nvGrpSpPr>
        <p:grpSpPr bwMode="auto">
          <a:xfrm>
            <a:off x="1616075" y="1020763"/>
            <a:ext cx="4662488" cy="2836862"/>
            <a:chOff x="762000" y="76200"/>
            <a:chExt cx="7772400" cy="54878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645" y="3429731"/>
              <a:ext cx="3125366" cy="21343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en-US" sz="2400" b="1" dirty="0"/>
            </a:p>
            <a:p>
              <a:pPr algn="ctr" eaLnBrk="0" hangingPunct="0">
                <a:defRPr/>
              </a:pPr>
              <a:endParaRPr lang="en-US" sz="2400" b="1" dirty="0"/>
            </a:p>
            <a:p>
              <a:pPr algn="ctr" eaLnBrk="0" hangingPunct="0">
                <a:defRPr/>
              </a:pPr>
              <a:endParaRPr lang="en-US" sz="2400" b="1" dirty="0"/>
            </a:p>
            <a:p>
              <a:pPr algn="ctr" eaLnBrk="0" hangingPunct="0">
                <a:defRPr/>
              </a:pPr>
              <a:endParaRPr lang="en-US" sz="2400" b="1" dirty="0"/>
            </a:p>
            <a:p>
              <a:pPr algn="ctr" eaLnBrk="0" hangingPunct="0">
                <a:defRPr/>
              </a:pPr>
              <a:r>
                <a:rPr lang="en-US" sz="2200" b="1" dirty="0"/>
                <a:t>Power PC ISA-Based </a:t>
              </a:r>
            </a:p>
            <a:p>
              <a:pPr algn="ctr" eaLnBrk="0" hangingPunct="0">
                <a:defRPr/>
              </a:pPr>
              <a:r>
                <a:rPr lang="en-US" sz="2200" b="1" dirty="0"/>
                <a:t>PPE</a:t>
              </a:r>
            </a:p>
          </p:txBody>
        </p:sp>
        <p:sp>
          <p:nvSpPr>
            <p:cNvPr id="581637" name="AutoShape 16"/>
            <p:cNvSpPr>
              <a:spLocks noChangeArrowheads="1"/>
            </p:cNvSpPr>
            <p:nvPr/>
          </p:nvSpPr>
          <p:spPr bwMode="auto">
            <a:xfrm>
              <a:off x="762000" y="2438400"/>
              <a:ext cx="7772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1400" b="1"/>
                <a:t>Ring Based Element Interconnect Bus</a:t>
              </a:r>
            </a:p>
          </p:txBody>
        </p:sp>
        <p:sp>
          <p:nvSpPr>
            <p:cNvPr id="581638" name="Rectangle 6"/>
            <p:cNvSpPr>
              <a:spLocks noChangeArrowheads="1"/>
            </p:cNvSpPr>
            <p:nvPr/>
          </p:nvSpPr>
          <p:spPr bwMode="auto">
            <a:xfrm>
              <a:off x="762000" y="685800"/>
              <a:ext cx="8382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1200" b="1"/>
                <a:t>SPE</a:t>
              </a:r>
            </a:p>
          </p:txBody>
        </p:sp>
        <p:grpSp>
          <p:nvGrpSpPr>
            <p:cNvPr id="581639" name="Group 8"/>
            <p:cNvGrpSpPr>
              <a:grpSpLocks/>
            </p:cNvGrpSpPr>
            <p:nvPr/>
          </p:nvGrpSpPr>
          <p:grpSpPr bwMode="auto">
            <a:xfrm>
              <a:off x="1752600" y="685800"/>
              <a:ext cx="838200" cy="1752600"/>
              <a:chOff x="480" y="432"/>
              <a:chExt cx="528" cy="1104"/>
            </a:xfrm>
          </p:grpSpPr>
          <p:sp>
            <p:nvSpPr>
              <p:cNvPr id="581680" name="Rectangle 49"/>
              <p:cNvSpPr>
                <a:spLocks noChangeArrowheads="1"/>
              </p:cNvSpPr>
              <p:nvPr/>
            </p:nvSpPr>
            <p:spPr bwMode="auto">
              <a:xfrm>
                <a:off x="480" y="432"/>
                <a:ext cx="52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1200" b="1"/>
                  <a:t>SPE</a:t>
                </a:r>
              </a:p>
            </p:txBody>
          </p:sp>
          <p:grpSp>
            <p:nvGrpSpPr>
              <p:cNvPr id="581681" name="Group 50"/>
              <p:cNvGrpSpPr>
                <a:grpSpLocks/>
              </p:cNvGrpSpPr>
              <p:nvPr/>
            </p:nvGrpSpPr>
            <p:grpSpPr bwMode="auto">
              <a:xfrm>
                <a:off x="672" y="1230"/>
                <a:ext cx="144" cy="306"/>
                <a:chOff x="672" y="1230"/>
                <a:chExt cx="144" cy="306"/>
              </a:xfrm>
            </p:grpSpPr>
            <p:sp>
              <p:nvSpPr>
                <p:cNvPr id="52" name="Line 24"/>
                <p:cNvSpPr>
                  <a:spLocks noChangeShapeType="1"/>
                </p:cNvSpPr>
                <p:nvPr/>
              </p:nvSpPr>
              <p:spPr bwMode="auto">
                <a:xfrm>
                  <a:off x="669" y="1247"/>
                  <a:ext cx="0" cy="2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normAutofit fontScale="25000" lnSpcReduction="20000"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816" y="12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normAutofit fontScale="25000" lnSpcReduction="20000"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581640" name="Group 9"/>
            <p:cNvGrpSpPr>
              <a:grpSpLocks/>
            </p:cNvGrpSpPr>
            <p:nvPr/>
          </p:nvGrpSpPr>
          <p:grpSpPr bwMode="auto">
            <a:xfrm>
              <a:off x="2743200" y="685800"/>
              <a:ext cx="1828800" cy="1752600"/>
              <a:chOff x="480" y="432"/>
              <a:chExt cx="1152" cy="1104"/>
            </a:xfrm>
          </p:grpSpPr>
          <p:grpSp>
            <p:nvGrpSpPr>
              <p:cNvPr id="581670" name="Group 39"/>
              <p:cNvGrpSpPr>
                <a:grpSpLocks/>
              </p:cNvGrpSpPr>
              <p:nvPr/>
            </p:nvGrpSpPr>
            <p:grpSpPr bwMode="auto">
              <a:xfrm>
                <a:off x="480" y="432"/>
                <a:ext cx="528" cy="1104"/>
                <a:chOff x="480" y="432"/>
                <a:chExt cx="528" cy="1104"/>
              </a:xfrm>
            </p:grpSpPr>
            <p:sp>
              <p:nvSpPr>
                <p:cNvPr id="581676" name="Rectangle 45"/>
                <p:cNvSpPr>
                  <a:spLocks noChangeArrowheads="1"/>
                </p:cNvSpPr>
                <p:nvPr/>
              </p:nvSpPr>
              <p:spPr bwMode="auto">
                <a:xfrm>
                  <a:off x="480" y="432"/>
                  <a:ext cx="528" cy="81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n-US" sz="1200" b="1"/>
                    <a:t>SPE</a:t>
                  </a:r>
                </a:p>
              </p:txBody>
            </p:sp>
            <p:grpSp>
              <p:nvGrpSpPr>
                <p:cNvPr id="581677" name="Group 46"/>
                <p:cNvGrpSpPr>
                  <a:grpSpLocks/>
                </p:cNvGrpSpPr>
                <p:nvPr/>
              </p:nvGrpSpPr>
              <p:grpSpPr bwMode="auto">
                <a:xfrm>
                  <a:off x="672" y="1230"/>
                  <a:ext cx="144" cy="306"/>
                  <a:chOff x="672" y="1230"/>
                  <a:chExt cx="144" cy="306"/>
                </a:xfrm>
              </p:grpSpPr>
              <p:sp>
                <p:nvSpPr>
                  <p:cNvPr id="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247"/>
                    <a:ext cx="0" cy="2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9" y="1230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581671" name="Group 40"/>
              <p:cNvGrpSpPr>
                <a:grpSpLocks/>
              </p:cNvGrpSpPr>
              <p:nvPr/>
            </p:nvGrpSpPr>
            <p:grpSpPr bwMode="auto">
              <a:xfrm>
                <a:off x="1104" y="432"/>
                <a:ext cx="528" cy="1104"/>
                <a:chOff x="480" y="432"/>
                <a:chExt cx="528" cy="1104"/>
              </a:xfrm>
            </p:grpSpPr>
            <p:sp>
              <p:nvSpPr>
                <p:cNvPr id="5816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80" y="432"/>
                  <a:ext cx="528" cy="81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n-US" sz="1200" b="1"/>
                    <a:t>SPE</a:t>
                  </a:r>
                </a:p>
              </p:txBody>
            </p:sp>
            <p:grpSp>
              <p:nvGrpSpPr>
                <p:cNvPr id="581673" name="Group 42"/>
                <p:cNvGrpSpPr>
                  <a:grpSpLocks/>
                </p:cNvGrpSpPr>
                <p:nvPr/>
              </p:nvGrpSpPr>
              <p:grpSpPr bwMode="auto">
                <a:xfrm>
                  <a:off x="672" y="1230"/>
                  <a:ext cx="144" cy="306"/>
                  <a:chOff x="672" y="1230"/>
                  <a:chExt cx="144" cy="306"/>
                </a:xfrm>
              </p:grpSpPr>
              <p:sp>
                <p:nvSpPr>
                  <p:cNvPr id="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247"/>
                    <a:ext cx="0" cy="2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5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8" y="1230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581641" name="Group 10"/>
            <p:cNvGrpSpPr>
              <a:grpSpLocks/>
            </p:cNvGrpSpPr>
            <p:nvPr/>
          </p:nvGrpSpPr>
          <p:grpSpPr bwMode="auto">
            <a:xfrm>
              <a:off x="4724400" y="685800"/>
              <a:ext cx="3810000" cy="1752600"/>
              <a:chOff x="480" y="432"/>
              <a:chExt cx="2400" cy="1104"/>
            </a:xfrm>
          </p:grpSpPr>
          <p:grpSp>
            <p:nvGrpSpPr>
              <p:cNvPr id="581648" name="Group 17"/>
              <p:cNvGrpSpPr>
                <a:grpSpLocks/>
              </p:cNvGrpSpPr>
              <p:nvPr/>
            </p:nvGrpSpPr>
            <p:grpSpPr bwMode="auto">
              <a:xfrm>
                <a:off x="480" y="432"/>
                <a:ext cx="1152" cy="1104"/>
                <a:chOff x="480" y="432"/>
                <a:chExt cx="1152" cy="1104"/>
              </a:xfrm>
            </p:grpSpPr>
            <p:grpSp>
              <p:nvGrpSpPr>
                <p:cNvPr id="581660" name="Group 29"/>
                <p:cNvGrpSpPr>
                  <a:grpSpLocks/>
                </p:cNvGrpSpPr>
                <p:nvPr/>
              </p:nvGrpSpPr>
              <p:grpSpPr bwMode="auto">
                <a:xfrm>
                  <a:off x="480" y="432"/>
                  <a:ext cx="528" cy="1104"/>
                  <a:chOff x="480" y="432"/>
                  <a:chExt cx="528" cy="1104"/>
                </a:xfrm>
              </p:grpSpPr>
              <p:sp>
                <p:nvSpPr>
                  <p:cNvPr id="58166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32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r>
                      <a:rPr lang="en-US" sz="1200" b="1"/>
                      <a:t>SPE</a:t>
                    </a:r>
                  </a:p>
                </p:txBody>
              </p:sp>
              <p:grpSp>
                <p:nvGrpSpPr>
                  <p:cNvPr id="5816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72" y="1230"/>
                    <a:ext cx="144" cy="306"/>
                    <a:chOff x="672" y="1230"/>
                    <a:chExt cx="144" cy="306"/>
                  </a:xfrm>
                </p:grpSpPr>
                <p:sp>
                  <p:nvSpPr>
                    <p:cNvPr id="3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0" y="1247"/>
                      <a:ext cx="0" cy="2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9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6" y="123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  <p:grpSp>
              <p:nvGrpSpPr>
                <p:cNvPr id="581661" name="Group 30"/>
                <p:cNvGrpSpPr>
                  <a:grpSpLocks/>
                </p:cNvGrpSpPr>
                <p:nvPr/>
              </p:nvGrpSpPr>
              <p:grpSpPr bwMode="auto">
                <a:xfrm>
                  <a:off x="1104" y="432"/>
                  <a:ext cx="528" cy="1104"/>
                  <a:chOff x="480" y="432"/>
                  <a:chExt cx="528" cy="1104"/>
                </a:xfrm>
              </p:grpSpPr>
              <p:sp>
                <p:nvSpPr>
                  <p:cNvPr id="58166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32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r>
                      <a:rPr lang="en-US" sz="1200" b="1"/>
                      <a:t>SPE</a:t>
                    </a:r>
                  </a:p>
                </p:txBody>
              </p:sp>
              <p:grpSp>
                <p:nvGrpSpPr>
                  <p:cNvPr id="58166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672" y="1230"/>
                    <a:ext cx="144" cy="306"/>
                    <a:chOff x="672" y="1230"/>
                    <a:chExt cx="144" cy="306"/>
                  </a:xfrm>
                </p:grpSpPr>
                <p:sp>
                  <p:nvSpPr>
                    <p:cNvPr id="34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" y="1247"/>
                      <a:ext cx="0" cy="2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5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6" y="123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581649" name="Group 18"/>
              <p:cNvGrpSpPr>
                <a:grpSpLocks/>
              </p:cNvGrpSpPr>
              <p:nvPr/>
            </p:nvGrpSpPr>
            <p:grpSpPr bwMode="auto">
              <a:xfrm>
                <a:off x="1728" y="432"/>
                <a:ext cx="1152" cy="1104"/>
                <a:chOff x="480" y="432"/>
                <a:chExt cx="1152" cy="1104"/>
              </a:xfrm>
            </p:grpSpPr>
            <p:grpSp>
              <p:nvGrpSpPr>
                <p:cNvPr id="581650" name="Group 19"/>
                <p:cNvGrpSpPr>
                  <a:grpSpLocks/>
                </p:cNvGrpSpPr>
                <p:nvPr/>
              </p:nvGrpSpPr>
              <p:grpSpPr bwMode="auto">
                <a:xfrm>
                  <a:off x="480" y="432"/>
                  <a:ext cx="528" cy="1104"/>
                  <a:chOff x="480" y="432"/>
                  <a:chExt cx="528" cy="1104"/>
                </a:xfrm>
              </p:grpSpPr>
              <p:sp>
                <p:nvSpPr>
                  <p:cNvPr id="58165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32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r>
                      <a:rPr lang="en-US" sz="1200" b="1"/>
                      <a:t>SPE</a:t>
                    </a:r>
                  </a:p>
                </p:txBody>
              </p:sp>
              <p:grpSp>
                <p:nvGrpSpPr>
                  <p:cNvPr id="58165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672" y="1230"/>
                    <a:ext cx="144" cy="306"/>
                    <a:chOff x="672" y="1230"/>
                    <a:chExt cx="144" cy="306"/>
                  </a:xfrm>
                </p:grpSpPr>
                <p:sp>
                  <p:nvSpPr>
                    <p:cNvPr id="28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247"/>
                      <a:ext cx="0" cy="2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29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9" y="123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  <p:grpSp>
              <p:nvGrpSpPr>
                <p:cNvPr id="581651" name="Group 20"/>
                <p:cNvGrpSpPr>
                  <a:grpSpLocks/>
                </p:cNvGrpSpPr>
                <p:nvPr/>
              </p:nvGrpSpPr>
              <p:grpSpPr bwMode="auto">
                <a:xfrm>
                  <a:off x="1104" y="432"/>
                  <a:ext cx="528" cy="1104"/>
                  <a:chOff x="480" y="432"/>
                  <a:chExt cx="528" cy="1104"/>
                </a:xfrm>
              </p:grpSpPr>
              <p:sp>
                <p:nvSpPr>
                  <p:cNvPr id="58165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32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r>
                      <a:rPr lang="en-US" sz="1200" b="1"/>
                      <a:t>SPE</a:t>
                    </a:r>
                  </a:p>
                </p:txBody>
              </p:sp>
              <p:grpSp>
                <p:nvGrpSpPr>
                  <p:cNvPr id="581653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72" y="1230"/>
                    <a:ext cx="144" cy="306"/>
                    <a:chOff x="672" y="1230"/>
                    <a:chExt cx="144" cy="306"/>
                  </a:xfrm>
                </p:grpSpPr>
                <p:sp>
                  <p:nvSpPr>
                    <p:cNvPr id="2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0" y="1247"/>
                      <a:ext cx="0" cy="2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25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6" y="123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normAutofit fontScale="25000" lnSpcReduction="20000"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81642" name="Group 11"/>
            <p:cNvGrpSpPr>
              <a:grpSpLocks/>
            </p:cNvGrpSpPr>
            <p:nvPr/>
          </p:nvGrpSpPr>
          <p:grpSpPr bwMode="auto">
            <a:xfrm>
              <a:off x="4349777" y="3048000"/>
              <a:ext cx="0" cy="457200"/>
              <a:chOff x="1377977" y="1248"/>
              <a:chExt cx="0" cy="288"/>
            </a:xfrm>
          </p:grpSpPr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049913" y="1251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 flipV="1">
                <a:off x="2049913" y="1251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81643" name="Rectangle 12"/>
            <p:cNvSpPr>
              <a:spLocks noChangeArrowheads="1"/>
            </p:cNvSpPr>
            <p:nvPr/>
          </p:nvSpPr>
          <p:spPr bwMode="auto">
            <a:xfrm>
              <a:off x="2590800" y="3429001"/>
              <a:ext cx="1676400" cy="10675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1400" b="1"/>
                <a:t>L2</a:t>
              </a:r>
            </a:p>
            <a:p>
              <a:pPr algn="ctr" eaLnBrk="0" hangingPunct="0"/>
              <a:r>
                <a:rPr lang="en-US" sz="1400" b="1"/>
                <a:t>Cache</a:t>
              </a: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3048467" y="76200"/>
              <a:ext cx="2932182" cy="39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sz="2000" b="1"/>
                <a:t>8 SPE Cores</a:t>
              </a:r>
            </a:p>
          </p:txBody>
        </p:sp>
        <p:sp>
          <p:nvSpPr>
            <p:cNvPr id="581645" name="AutoShape 67"/>
            <p:cNvSpPr>
              <a:spLocks/>
            </p:cNvSpPr>
            <p:nvPr/>
          </p:nvSpPr>
          <p:spPr bwMode="auto">
            <a:xfrm rot="5400000">
              <a:off x="4381500" y="-3238500"/>
              <a:ext cx="266700" cy="7429500"/>
            </a:xfrm>
            <a:prstGeom prst="leftBrace">
              <a:avLst>
                <a:gd name="adj1" fmla="val 232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844550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CONJOINED CORES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913"/>
            <a:ext cx="4038600" cy="49212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SIMULTANEOUS MULTITHREADING ALL THREADS SHARE ALL THE RESOURCES OF THE CORE (CACHES, </a:t>
            </a:r>
            <a:r>
              <a:rPr lang="en-US" dirty="0" err="1" smtClean="0"/>
              <a:t>FUs</a:t>
            </a:r>
            <a:r>
              <a:rPr lang="en-US" dirty="0" smtClean="0"/>
              <a:t>, NETWORK INTERFACE...)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</a:t>
            </a:r>
            <a:r>
              <a:rPr lang="en-US" dirty="0" err="1" smtClean="0"/>
              <a:t>CMPs</a:t>
            </a:r>
            <a:r>
              <a:rPr lang="en-US" dirty="0" smtClean="0"/>
              <a:t> THREADS RUN ON DIFFERENT, DISJOINT CORES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 INTERMEDIATE SOLUTION IS CONJOINED CORES, IN WHICH CORES SHARE SOME (BUT NOT ALL) PHYSICAL RESOURCES SUCH AS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L1 I-CACHE PORTS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L1 D-CACHE PORTS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INTERCONNECT INTERFACE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CO-PROCESSORS 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38600" cy="49212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SUN SPARC T1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8 CORES ON A CHIP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SHARING A SINGLE FPU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CORE SENDS OPCODE, OPS, CORE ID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FPU SENDS RESULT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REQUESTING FPU IS SUSPENDED</a:t>
            </a:r>
            <a:endParaRPr lang="en-US" dirty="0"/>
          </a:p>
        </p:txBody>
      </p:sp>
      <p:grpSp>
        <p:nvGrpSpPr>
          <p:cNvPr id="582660" name="Group 3"/>
          <p:cNvGrpSpPr>
            <a:grpSpLocks noChangeAspect="1"/>
          </p:cNvGrpSpPr>
          <p:nvPr/>
        </p:nvGrpSpPr>
        <p:grpSpPr bwMode="auto">
          <a:xfrm>
            <a:off x="4862513" y="3470275"/>
            <a:ext cx="3230562" cy="3109913"/>
            <a:chOff x="240" y="48"/>
            <a:chExt cx="2544" cy="2448"/>
          </a:xfrm>
        </p:grpSpPr>
        <p:sp>
          <p:nvSpPr>
            <p:cNvPr id="582661" name="Rectangle 4"/>
            <p:cNvSpPr>
              <a:spLocks noChangeArrowheads="1"/>
            </p:cNvSpPr>
            <p:nvPr/>
          </p:nvSpPr>
          <p:spPr bwMode="auto">
            <a:xfrm>
              <a:off x="240" y="48"/>
              <a:ext cx="2544" cy="2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1967"/>
              <a:ext cx="110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925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Shared FPU</a:t>
              </a:r>
            </a:p>
          </p:txBody>
        </p:sp>
        <p:grpSp>
          <p:nvGrpSpPr>
            <p:cNvPr id="582663" name="Group 6"/>
            <p:cNvGrpSpPr>
              <a:grpSpLocks/>
            </p:cNvGrpSpPr>
            <p:nvPr/>
          </p:nvGrpSpPr>
          <p:grpSpPr bwMode="auto">
            <a:xfrm rot="5400000">
              <a:off x="1344" y="1008"/>
              <a:ext cx="2112" cy="576"/>
              <a:chOff x="960" y="432"/>
              <a:chExt cx="2112" cy="576"/>
            </a:xfrm>
          </p:grpSpPr>
          <p:sp>
            <p:nvSpPr>
              <p:cNvPr id="582691" name="Rectangle 34"/>
              <p:cNvSpPr>
                <a:spLocks noChangeArrowheads="1"/>
              </p:cNvSpPr>
              <p:nvPr/>
            </p:nvSpPr>
            <p:spPr bwMode="auto">
              <a:xfrm>
                <a:off x="960" y="432"/>
                <a:ext cx="2112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393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1008" y="6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IF</a:t>
                </a:r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1824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Text Box 22"/>
              <p:cNvSpPr txBox="1">
                <a:spLocks noChangeArrowheads="1"/>
              </p:cNvSpPr>
              <p:nvPr/>
            </p:nvSpPr>
            <p:spPr bwMode="auto">
              <a:xfrm>
                <a:off x="1440" y="6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ID</a:t>
                </a: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2256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Text Box 24"/>
              <p:cNvSpPr txBox="1">
                <a:spLocks noChangeArrowheads="1"/>
              </p:cNvSpPr>
              <p:nvPr/>
            </p:nvSpPr>
            <p:spPr bwMode="auto">
              <a:xfrm>
                <a:off x="1874" y="681"/>
                <a:ext cx="3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EX</a:t>
                </a:r>
              </a:p>
            </p:txBody>
          </p: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2304" y="672"/>
                <a:ext cx="3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WB</a:t>
                </a: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2690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2690" y="672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CT</a:t>
                </a:r>
              </a:p>
            </p:txBody>
          </p:sp>
        </p:grpSp>
        <p:grpSp>
          <p:nvGrpSpPr>
            <p:cNvPr id="582664" name="Group 7"/>
            <p:cNvGrpSpPr>
              <a:grpSpLocks/>
            </p:cNvGrpSpPr>
            <p:nvPr/>
          </p:nvGrpSpPr>
          <p:grpSpPr bwMode="auto">
            <a:xfrm rot="5400000">
              <a:off x="-432" y="1008"/>
              <a:ext cx="2112" cy="576"/>
              <a:chOff x="960" y="432"/>
              <a:chExt cx="2112" cy="576"/>
            </a:xfrm>
          </p:grpSpPr>
          <p:sp>
            <p:nvSpPr>
              <p:cNvPr id="582681" name="Rectangle 24"/>
              <p:cNvSpPr>
                <a:spLocks noChangeArrowheads="1"/>
              </p:cNvSpPr>
              <p:nvPr/>
            </p:nvSpPr>
            <p:spPr bwMode="auto">
              <a:xfrm>
                <a:off x="960" y="432"/>
                <a:ext cx="2112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1393" y="43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Text Box 32"/>
              <p:cNvSpPr txBox="1">
                <a:spLocks noChangeArrowheads="1"/>
              </p:cNvSpPr>
              <p:nvPr/>
            </p:nvSpPr>
            <p:spPr bwMode="auto">
              <a:xfrm>
                <a:off x="1008" y="67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IF</a:t>
                </a:r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>
                <a:off x="1824" y="43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34"/>
              <p:cNvSpPr txBox="1">
                <a:spLocks noChangeArrowheads="1"/>
              </p:cNvSpPr>
              <p:nvPr/>
            </p:nvSpPr>
            <p:spPr bwMode="auto">
              <a:xfrm>
                <a:off x="1440" y="67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ID</a:t>
                </a:r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2256" y="43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1874" y="679"/>
                <a:ext cx="3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EX</a:t>
                </a:r>
              </a:p>
            </p:txBody>
          </p:sp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2304" y="670"/>
                <a:ext cx="3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WB</a:t>
                </a:r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>
                <a:off x="2690" y="43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2690" y="67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/>
                  <a:t>CT</a:t>
                </a:r>
              </a:p>
            </p:txBody>
          </p:sp>
        </p:grpSp>
        <p:grpSp>
          <p:nvGrpSpPr>
            <p:cNvPr id="582665" name="Group 8"/>
            <p:cNvGrpSpPr>
              <a:grpSpLocks/>
            </p:cNvGrpSpPr>
            <p:nvPr/>
          </p:nvGrpSpPr>
          <p:grpSpPr bwMode="auto">
            <a:xfrm rot="5400000">
              <a:off x="1040" y="834"/>
              <a:ext cx="947" cy="528"/>
              <a:chOff x="960" y="432"/>
              <a:chExt cx="2495" cy="576"/>
            </a:xfrm>
          </p:grpSpPr>
          <p:sp>
            <p:nvSpPr>
              <p:cNvPr id="582671" name="Rectangle 14"/>
              <p:cNvSpPr>
                <a:spLocks noChangeArrowheads="1"/>
              </p:cNvSpPr>
              <p:nvPr/>
            </p:nvSpPr>
            <p:spPr bwMode="auto">
              <a:xfrm>
                <a:off x="960" y="432"/>
                <a:ext cx="2112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6" name="Line 46"/>
              <p:cNvSpPr>
                <a:spLocks noChangeShapeType="1"/>
              </p:cNvSpPr>
              <p:nvPr/>
            </p:nvSpPr>
            <p:spPr bwMode="auto">
              <a:xfrm>
                <a:off x="1390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Text Box 47"/>
              <p:cNvSpPr txBox="1">
                <a:spLocks noChangeArrowheads="1"/>
              </p:cNvSpPr>
              <p:nvPr/>
            </p:nvSpPr>
            <p:spPr bwMode="auto">
              <a:xfrm>
                <a:off x="1012" y="673"/>
                <a:ext cx="7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1821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1443" y="673"/>
                <a:ext cx="764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20" name="Line 50"/>
              <p:cNvSpPr>
                <a:spLocks noChangeShapeType="1"/>
              </p:cNvSpPr>
              <p:nvPr/>
            </p:nvSpPr>
            <p:spPr bwMode="auto">
              <a:xfrm>
                <a:off x="2256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1871" y="680"/>
                <a:ext cx="7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22" name="Text Box 52"/>
              <p:cNvSpPr txBox="1">
                <a:spLocks noChangeArrowheads="1"/>
              </p:cNvSpPr>
              <p:nvPr/>
            </p:nvSpPr>
            <p:spPr bwMode="auto">
              <a:xfrm>
                <a:off x="2305" y="673"/>
                <a:ext cx="7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23" name="Line 53"/>
              <p:cNvSpPr>
                <a:spLocks noChangeShapeType="1"/>
              </p:cNvSpPr>
              <p:nvPr/>
            </p:nvSpPr>
            <p:spPr bwMode="auto">
              <a:xfrm>
                <a:off x="2687" y="43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normAutofit fontScale="2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Text Box 54"/>
              <p:cNvSpPr txBox="1">
                <a:spLocks noChangeArrowheads="1"/>
              </p:cNvSpPr>
              <p:nvPr/>
            </p:nvSpPr>
            <p:spPr bwMode="auto">
              <a:xfrm>
                <a:off x="2694" y="673"/>
                <a:ext cx="7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vert="eaVert">
                <a:normAutofit fontScale="85000" lnSpcReduction="20000"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</p:grp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1488" y="172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04" y="1488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9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Arbiter</a:t>
              </a: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04" y="192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 fontScale="7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Req Buffer</a:t>
              </a:r>
            </a:p>
          </p:txBody>
        </p:sp>
        <p:cxnSp>
          <p:nvCxnSpPr>
            <p:cNvPr id="582669" name="AutoShape 61"/>
            <p:cNvCxnSpPr>
              <a:cxnSpLocks noChangeShapeType="1"/>
            </p:cNvCxnSpPr>
            <p:nvPr/>
          </p:nvCxnSpPr>
          <p:spPr bwMode="auto">
            <a:xfrm rot="10800000">
              <a:off x="1584" y="576"/>
              <a:ext cx="518" cy="691"/>
            </a:xfrm>
            <a:prstGeom prst="bentConnector4">
              <a:avLst>
                <a:gd name="adj1" fmla="val 16162"/>
                <a:gd name="adj2" fmla="val 115792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82670" name="AutoShape 62"/>
            <p:cNvCxnSpPr>
              <a:cxnSpLocks noChangeShapeType="1"/>
            </p:cNvCxnSpPr>
            <p:nvPr/>
          </p:nvCxnSpPr>
          <p:spPr bwMode="auto">
            <a:xfrm flipV="1">
              <a:off x="912" y="576"/>
              <a:ext cx="518" cy="691"/>
            </a:xfrm>
            <a:prstGeom prst="bentConnector4">
              <a:avLst>
                <a:gd name="adj1" fmla="val 16833"/>
                <a:gd name="adj2" fmla="val 115792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4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PROGRAMMING MODELS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83682" name="Content Placeholder 5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OPPORTUNITIES: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RAPID HARDWARE-SUPPORTED CONTEXT SWITCHING IN MT PROCESSORS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FAST INTERCORE COMMUNICATION THROUGH LOW LATENCY ON-CHIP INTERCONNECTS AND SHARED LAST-LEVEL CACHE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SHORTER THREADS THAT COMMUNICATE AT FINE GRANULARITY ARE NOW FEASIBLE!!</a:t>
            </a: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INDEPENDENT PROCESSES (A.K.A. MULTIPROCESSING)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SEPARATE APPLICATIONS (EG, WEB BROWSER AND TEXT EDITOR)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INDEPENDENT, NO SHARING AT ALL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PROGRAMMING EFFORT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DOESN’T TAKE ADVANTAGE OF FAST INTERCORE COMMUNICATION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CACHE INTERFERRENCE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MOST COMMON (PC, WORKSTATIONS)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NO SPEEDUP FOR INDIVIDUAL THREADS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IN EFFECT THREAD SLOWDOWN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THREAD NEED TO EXPLOIT ILP OR FASTER CLOCK RATES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EXPLICIT THREAD PARALLELIZATION</a:t>
            </a:r>
          </a:p>
        </p:txBody>
      </p:sp>
      <p:sp>
        <p:nvSpPr>
          <p:cNvPr id="58470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NOT ILP BUT TLP (THREAD-LEVEL PARALLELISM)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CRITICAL ISSUE TODAY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SOFTWARE PARALLELIZATION IS AN EXPENSIVE EFFORT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LEGACY SOFTWARE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SOME PROGRAMS SUCH AS COMPILERS ARE HARD TO PARALLELIZE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IDENTIFY CODE FRAGMENTS THAT CAN BE EXECUTED IN PARALLEL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LOOPS (LOOP-CARRIED DEPENDENCIES!!)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FOR LCDs, VALUES MUST BE COMMUNICATED BETWEEN ITERATIONS AS EFFICIENTLY AS POSSIBLE (MUTUAL EXCLUSION!!)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BARRIER SYNCHRONIZATION AT THE END OF LOOPS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RESPONSIBILITY OF THE PROGRAMMER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SOFTWARE LIBRARIES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PROVIDE MACROS OR PROCEDURES FOR THREAD MANAGEMENT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THREAD CREATION, SYNCHRONIZATION, COMMUNICATION AND TERMINATION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EXAMPLE: PTHREAD, OPENMP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OPENMP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8573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USE OF PRAGMAS (COMPILER DIRECTIVES)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AUTOMATICALLY PARALLELIZED FOR TARGET PLATFORM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HIGHLY PORTABLE CODE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SOME PRAGMAS GIVE PERFORMANCE HINTS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EG, MAXIMUM NUMBER OF THREADS FOR GIVEN N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STILL PROGRAMMER IS GREATLY INVOLVED IN THE PROCESS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IDENTIFY PARALLEL CODE SEGMENTS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PRAGMAS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SYNCHRONIZATION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8188" y="1327150"/>
          <a:ext cx="7527925" cy="1958975"/>
        </p:xfrm>
        <a:graphic>
          <a:graphicData uri="http://schemas.openxmlformats.org/drawingml/2006/table">
            <a:tbl>
              <a:tblPr/>
              <a:tblGrid>
                <a:gridCol w="1506537"/>
                <a:gridCol w="1504950"/>
                <a:gridCol w="1506538"/>
                <a:gridCol w="1625600"/>
                <a:gridCol w="1384300"/>
              </a:tblGrid>
              <a:tr h="3714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#pragma openmp parallel for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for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 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0;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&lt;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; ++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 {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] =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] </a:t>
                      </a:r>
                      <a:r>
                        <a:rPr kumimoji="0" 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charset="-127"/>
                          <a:cs typeface="Arial" charset="0"/>
                        </a:rPr>
                        <a:t>×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]}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CPU#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Running on two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Thread Contexts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0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/2 - 1)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/2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Running on four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Thread Contexts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0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/4 - 1)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/4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/2 - 1)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/2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(3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/4 - 1)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= 3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/4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Comic Sans MS" pitchFamily="66" charset="0"/>
                      </a:endParaRPr>
                    </a:p>
                  </a:txBody>
                  <a:tcPr marL="76200" marR="76200" marT="50800" marB="254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TRANSACTIONAL MEMORY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TM IS AN ATTEMPT TO SIMPLIFY AND IMPROVE THE PERFORMANCE OF COMMUNICATION AND SYNCHRONIZATION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POSSIBILITY OF DEADLOCKS WHEN LOCKS OR CRITICAL SECTIONS ARE NESTED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ELIMINATION OF UNNECESSARY SYNCHRONIZATIONS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 MULTIPLE THREADS SHARE A R/W DATA STRUCTURE, THE ENTIRE DATA STRUCTURE USUALLY MUST BE LOCKED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HOWEVER DIFFERENT THREADS MAY ACCESS DIFFERENT PARTS OF THE DATA STRUCTURE AT ANY ONE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TRUE VS FALSE SHARING (OFTEN TIMES DYNAMIC)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OFTEN IMPOSSIBLE TO DETERMINE AT COMPILE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FINE GRAIN SYNCHRONIZATION MEANS HUGE NUMBER OF LOCK AND DEADLOCKS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ALSO THE PROBLEM THAT A THREAD HOLDING A LOCK IS PREEMPTED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VERY LARGE GRAPH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MAY BE SEARCHED AND MODIFIED CONCURRENTLY BY MULTIPLE THREADS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ODDS THAT TWO THREADS ACCESS THE SAME NODE AT THE SAME TIME ARE VERY SLIM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YET PROGRAMMER MUST LOCK THE ENTIRE GRAPH, PARTITIONS OF THE GRAPH OR EACH NODE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MOST OF THE TIME THE SERIALIZATION AND LOCKING ACTIVITY ARE USELESS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TRANSACTIONAL MEMORY </a:t>
            </a:r>
          </a:p>
        </p:txBody>
      </p:sp>
      <p:pic>
        <p:nvPicPr>
          <p:cNvPr id="587778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3875" y="868363"/>
            <a:ext cx="8229600" cy="4752975"/>
          </a:xfrm>
        </p:spPr>
      </p:pic>
      <p:sp>
        <p:nvSpPr>
          <p:cNvPr id="587779" name="TextBox 2"/>
          <p:cNvSpPr txBox="1">
            <a:spLocks noChangeArrowheads="1"/>
          </p:cNvSpPr>
          <p:nvPr/>
        </p:nvSpPr>
        <p:spPr bwMode="auto">
          <a:xfrm>
            <a:off x="971550" y="5800725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0043"/>
                </a:solidFill>
                <a:latin typeface="Comic Sans MS" pitchFamily="66" charset="0"/>
              </a:rPr>
              <a:t>IF COND1 AND COND2 ARE NOT EQUAL THEN THE SYNCHRONIZATION WITH LOCKS IS USELESS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TRANSACTIONAL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TM IS A CONCURRENT PROGRAMMING PARADIGM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ELIMINATES THE BURDEN OF SELECTING LOCKING GRANULARITY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ENHANCES PROGRAMMABILITY AND PERFORMANCE OF MANY PARALLEL PROGRAMS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LOCK-FREE DATA STRUCTURES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OPTIMISTIC APPROACH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ASSUMES THAT CONCURRENT READ/WRITE OF THE SAME ITEM IS VERY RARE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TM ENCAPSULATES CONCURRENT CODE (CRITICAL SECTIONS) IN TRANSACTIONS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LOCKS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CRITICAL SECTIONS MAY EXECUTE CONCURRENTLY AS LONG AS NO RACE (TWO CONCURRENT ACCESSES TO THE SAME VARIABLES AND AT LEAST ONE OF THEM IS A WRITE</a:t>
            </a:r>
            <a:r>
              <a:rPr lang="en-US" dirty="0"/>
              <a:t>) IS DETECTED 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HARDWARE DETECTS RACES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 RACE THE TRANSACTION MUST BE ABORTED, THE STATE MUST BE RESTORED AND THE TRANSACTION RETRIED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ONLY CONCERNS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PERFORMANCE: TRANSACTIONS SHOULD BE AS SHORT AS POSSIBLE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LOW PROBABILITY OF ROLLBACK (NOT SCIENTIFIC CODE WITH BARRIERS)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ACTIONS ON RESOURCES OTHER THAN MEMORY CANNOT BE ROLLED BACK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 I/O CANNOT BE PART OF A TRANSACTION</a:t>
            </a:r>
          </a:p>
          <a:p>
            <a:pPr marL="457200" lvl="1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500" b="1" dirty="0" smtClean="0">
                <a:solidFill>
                  <a:srgbClr val="FF0043"/>
                </a:solidFill>
              </a:rPr>
              <a:t>EXAMPLE: DYNAMIC DATA STRUCTURE SHARING WITH TM</a:t>
            </a:r>
            <a:endParaRPr lang="en-US" sz="1500" b="1" dirty="0">
              <a:solidFill>
                <a:srgbClr val="FF00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TRANSACTIONS 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DATABASE TRANSACTIONS MUST HAVE ACID PROPERTIES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ATOMICITY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CONSISTENCY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ISOLATION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DURABILITY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THE CONTEXT OF TM IMPORTANT PROPERTIES ARE: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ATOMICITY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INSTRUCTIONS COMMIT OR ABORT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TRANSACTION CANNOT BE PARTIALLY EXECUTED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IT FAILS TO COMPLETE IT MUST BE RESTARTED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ISOLATION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OTHER TRANSACTIONS CANNOT OBSERVE THE PROGRESS OF A TRANSACTION UNTIL IT COMMITS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HAPPENS WHEN A RACE IS DETECTED</a:t>
            </a:r>
          </a:p>
          <a:p>
            <a:pPr marL="914400" lvl="2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solidFill>
                <a:srgbClr val="FF0043"/>
              </a:solidFill>
            </a:endParaRPr>
          </a:p>
          <a:p>
            <a:pPr marL="914400" lvl="2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43"/>
                </a:solidFill>
              </a:rPr>
              <a:t>A CONSEQUENCE OF ISOLATION IS THAT TRANSACTIONS ARE SERIALIZABLE</a:t>
            </a:r>
            <a:endParaRPr lang="en-US" b="1" dirty="0">
              <a:solidFill>
                <a:srgbClr val="FF00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TM MECHANISMS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43"/>
                </a:solidFill>
              </a:rPr>
              <a:t>MECHANISMS TO ENFORCE ATOMICITY AND ISOLATION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ATOMICITY: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ABILITY TO ROLL BACK AND RESTART A TRANSACTION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SPECULATIVE MEMORY DATA MANAGEMENT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STORE VALUES THAT ARE PART OF AN UNCOMMITTED TRANSACTION MUST REMAIN SEPARATE FROM VALUES OF COMMITTED TRANSACTIONS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VERSION MANAGEMENT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ISOLATION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TRANSACTIONAL CONFLICT DETECTION (RACE)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CONCURRENCY CONTROL MECHANISM: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 CONFLICT DECIDE WHICH TRANSACTION ABORTS AND WHICH COMMITS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CAN BE IMPLEMENTED IN HARDWARE (HTM), IN SOFTWARE (STM) OR BOTH (HYBRID)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PRIMITIVE (OLD) FORM: SOFTWARE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USED SINCE THE 1960’S TO HIDE THE LATENCY OF I/O OPERATIONS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 PROCESSES OR THREADS ARE ACTIVE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VIRTUAL MEMORY SPACE ALLOCATED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 CONTROL BLOCK ALLOCATED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AN I/O OPERATION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 IS PREEMPTED AND REMOVED FROM READY LIST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I/O OPERATION IS STARTED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ANOTHER ACTIVE PROCESS IS PICKED FROM THE READY LIST AND RUN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 I/O COMPLETES, PUT THE PREEMPTED PROCESS BACK IN THE READY LIST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CONTEXT SWITCH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TRAP PROCESSOR--FLUSH PIPELINE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SAVE PROCESS STATE IN PROCESS CONTROL BLOCK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INCLUDES REGISTER FILE(S), PC, INTERRUPT VECTOR, PAGE TABLE BASE REGISTER, etc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RESTORE PROCESS STATE OF A DIFFERENT PROCESS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START EXECUTION--FILL PIPELINE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ALSO TRIGGERED 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SHARED RESOURCE CONFLICT (e.g., SEMAPHORES)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TIMER INTERRUPTS (FAIRNESS)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500" dirty="0" smtClean="0">
                <a:solidFill>
                  <a:srgbClr val="FF0043"/>
                </a:solidFill>
              </a:rPr>
              <a:t>VERY HIGH SWITCHING OVERHEAD (OK, SINCE WAIT IS VERY LONG)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TM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CONFLICT DETECTION: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TRANSACTION KEEPS TRACK OF ITS READ SET AND WRITE SET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OTHER TRANSACTION SHOULD READ OR WRITE TO AN ADDRESS THAT IS PART OF WRITE SET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THER TRANSACTION SHOULD WRITE TO AN ADDRESS THAT IS PART OF ITS READ SET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EAGER CONFLICT DETECTION: DETECTS AT THE TIME WHEN IT HAPPENS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LAZY CONFLICT DETECTION: DETECTS LATER, SUCH AS RIGHT BEFORE COMMITTING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CAUSES A DELAY IN ROLLBACK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VERSION MANAGEMENT: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EAGER VERSION MANAGEMENT: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ORIGINAL (COMMITTED) VALUES ARE STORED IN A BUFFER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UNCOMMITTED VALUES ARE STORED DIRECTLY IN MEMORY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COMMIT IS FAST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LAZY VERSION MANAGEMENT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UNCOMMITTED VALUES ARE STORED IN A BUFFER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THEY PROPAGATE TO MEMORY WHEN THE TRANSACTION COMMITS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ROLLBACK IS FAST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BASIC HARDWARE FOR TM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NEW INSTRUCTIONS: TBEGIN AND TEND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TBEGIN: CORE ENTERS TRANSACTIONAL STATE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TEND: CORE EXITS TRANSACTIONAL STATE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SET AND RESET A </a:t>
            </a:r>
            <a:r>
              <a:rPr lang="en-US" i="1" dirty="0" smtClean="0"/>
              <a:t>TRANSACTION_ACTIVE</a:t>
            </a:r>
            <a:r>
              <a:rPr lang="en-US" dirty="0" smtClean="0"/>
              <a:t> BIT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TBEGIN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CHECKPOINT REGISTERS (EASY) AND MEMORY (CHALLENGING)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TRANSACTIONAL/NORMAL L1 CACHE STATE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THE FIRST WRITE TO A BLOCK IN A TRANSACTION A COPY IS MADE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CASE 1: MISS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GET A MODIFIED COPY IN CACHE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MODIFIED COPY MUST UPDATE L2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CASE 2: HIT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MODIFIED, WRITE IT BACK FIRST (COMMIT IT) TO L2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SHARED, GET MODIFIED COPY; NO NEED TO WRITE IT BACK TO L2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ALL CASES THE COPY IN L2 IS THE CHECKPOINTED (COMMITTED) COPY AND THE COPY IN L1 IS THE UNCOMMITTED COPY IN STATE TRANSACTIONAL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TRANSACTIONAL COPY MUST REMAIN IN L1 FOR THE REST OF THE TRANSACTION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KEEPS TRACK OF THE WRITE SET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ALSO MANAGES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BASIC HARDWARE FOR TM</a:t>
            </a:r>
          </a:p>
        </p:txBody>
      </p:sp>
      <p:sp>
        <p:nvSpPr>
          <p:cNvPr id="59392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lvl="1" eaLnBrk="1" hangingPunct="1"/>
            <a:r>
              <a:rPr lang="en-US" smtClean="0">
                <a:latin typeface="Comic Sans MS" pitchFamily="66" charset="0"/>
              </a:rPr>
              <a:t>ON THE FIRST READ TO A NORMAL BLOCK (NON-TRANSACTIONAL) OR ON A READ MISS (BRING BLOCK IN CACHE IN STATE NORMAL)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SET TRANSACTION_READ BIT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NORMAL BLOCKS WITH TRANSACTION_BIT SET MUST STAY IN THE CACHE UNTIL THE END OF THE TRANSACTION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THIS KEEPS TRACK OF THE READ SET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CONFLICT DETECTION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DONE BY THE CACHE PROTOCOL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BUS REQUESTS TO A NORMAL BLOCK OR TO A CACHE OUT OF A TRANSACTION (TRANSACTION_ACTIVE BIT RESET) ARE HANDLED AS IN THE REGULAR MSI PROTOCOL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IN THE CASE OF A BUS REQUEST TO A TRANSACTIONAL BLOCK AND THE TRANSACTION_BIT SET, A CONFLICT IS DETECTED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IN THE CASE OF A BUSRDX TO A NORMAL BLOCK WITH THE TRANSACTION_READ BIT SET, A CONFLICT IS DETECTED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CONCURRENCY CONTROL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AS SOON AS A CONFLICT IS DETECTED A BUSY RESPONSE IS SENT TO THE REQUESTER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THE REQUESTER ABORTS ITS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BASIC HARDWARE FOR 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TRANSACTION ABORTS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RESET TRANSACTION_ACTIVE BIT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RESET TRANSACTION_READ BITS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FLASH INVALIDATE ALL TRANSACTIONAL ENTRIES (THIS DISCARDS ALL UNCOMMITTED VALUES)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 TO CHECKPOINTED REGISTER FILE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TRANSACTION COMMITS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RESET TRANSACTION_ACTIVE BIT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RESET TRANSACTION_READ BITS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FLASH RESET ALL TRANSACTIONAL BITS (THIS COMMITS THE VALUES)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COMMIT MUST BE ATOMIC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500" dirty="0" smtClean="0">
                <a:solidFill>
                  <a:srgbClr val="FF0043"/>
                </a:solidFill>
              </a:rPr>
              <a:t>NOTE THAT WHEN THE TRANSACTION COMMITS THE TRANSACTIONAL BLOCKS ARE IN STATE MODIFIED; THUS THE L2 CACHE COPY BECOMES STALE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THIS SYSTEM, VERSION MANAGEMENT IS EAGER AND CONFLICT DETECTION MAY BE EAGER OR NOT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ONE MAJOR SHORCOMING OF THIS APPROACH IS THAT THE BLOCKS IN THE WRITE AND THE READ SETS MUST REMAIN IN CACHE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LIMITS THE SIZE OF TRANSACTIONS BECAUSE OF SET CONFLICTS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SOLUTION: ADD TRANSACTION CACHE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DEAL WITH OVERFLOW: OVERFLOW TRANSACTION CACHE TO PHYSICAL OR EVEN VIRTUAL SPACE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TRANSACTION COMMIT</a:t>
            </a:r>
          </a:p>
        </p:txBody>
      </p:sp>
      <p:sp>
        <p:nvSpPr>
          <p:cNvPr id="59597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GB" smtClean="0">
              <a:latin typeface="Comic Sans MS" pitchFamily="66" charset="0"/>
            </a:endParaRPr>
          </a:p>
        </p:txBody>
      </p:sp>
      <p:pic>
        <p:nvPicPr>
          <p:cNvPr id="5959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71550"/>
            <a:ext cx="8315325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TRANSACTION COMMIT</a:t>
            </a:r>
          </a:p>
        </p:txBody>
      </p:sp>
      <p:sp>
        <p:nvSpPr>
          <p:cNvPr id="59699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GB" smtClean="0">
              <a:latin typeface="Comic Sans MS" pitchFamily="66" charset="0"/>
            </a:endParaRPr>
          </a:p>
        </p:txBody>
      </p:sp>
      <p:pic>
        <p:nvPicPr>
          <p:cNvPr id="596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971550"/>
            <a:ext cx="8431213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TRANSACTION ABORT</a:t>
            </a:r>
          </a:p>
        </p:txBody>
      </p:sp>
      <p:sp>
        <p:nvSpPr>
          <p:cNvPr id="59801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GB" smtClean="0">
              <a:latin typeface="Comic Sans MS" pitchFamily="66" charset="0"/>
            </a:endParaRPr>
          </a:p>
        </p:txBody>
      </p:sp>
      <p:pic>
        <p:nvPicPr>
          <p:cNvPr id="5980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71550"/>
            <a:ext cx="82296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TRANSACTION ABORT</a:t>
            </a:r>
          </a:p>
        </p:txBody>
      </p:sp>
      <p:sp>
        <p:nvSpPr>
          <p:cNvPr id="59904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GB" smtClean="0">
              <a:latin typeface="Comic Sans MS" pitchFamily="66" charset="0"/>
            </a:endParaRPr>
          </a:p>
        </p:txBody>
      </p:sp>
      <p:pic>
        <p:nvPicPr>
          <p:cNvPr id="5990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71550"/>
            <a:ext cx="82296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THREAD-LEVEL SPECULATION (TLS)</a:t>
            </a:r>
          </a:p>
        </p:txBody>
      </p:sp>
      <p:sp>
        <p:nvSpPr>
          <p:cNvPr id="60006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PTHREAD, OPENMP AND TM ARE ALL EXPLICIT PARALLEL MODEL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THE ADVANTAGE OF TM IS THAT LOCKS ARE REPLACED BY TRANSACTIONS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GOOD FOR NON-NUMERICAL CODES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STILL, THE PROGRAMMER HAS TO EXPRESS PARALLELISM EXPLICITELY IN ALL CASES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THREAD-LEVEL SPECULATION IS A TECHNIQUE TO PARALLELIZE SEQUENTIAL PROGRAMS AUTOMATICALLY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VERY LITTLE HELP FROM THE PROGRAMMER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CORRECTNESS IS GUARANTEED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PROGRAMMER SIMPLY IDENTIFIES PROGRAM REGIONS TO PARALLELIZE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SUCH AS LOOPS, NESTED SUBROUTINES, RECURSIVE FUNCTION CALLS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USUALLY COMPILERS FOCUS ON LOOPS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LOOP PARALLELIZATION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LIMITED BY (TRUE) LOOP-CARRIED DEPENDENCIES</a:t>
            </a: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LOOP (a): PARALLELISM IS LIMITED BY THE NUMBER OF LOOP ITERATIONS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LOOP (b): PARALLELISM IS LIMITED BY THE RECURRENCE DISTANCE (4)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LOOP (c) NO PARALLELISM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BECAUSE OF UNCERTAINTY CAUSED BY THE VALUE OF INDEX J (RAW LOOP-CARRIED DEPENDENCY)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BUT J MAY BE GREATER THAN I OR I-J MAY BE SO LARGE THAT THE ITERATIONS COMPUTING A[I] AND A[J] NEVER OVERLAP IN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COMMON IN NON-NUMERICAL AND SOME NUMERICAL ALGORITHMS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LARGE AMOUNT OF POTENTIAL PARALLELISM IS SQUANDERED IN (c)</a:t>
            </a:r>
            <a:endParaRPr lang="en-US" dirty="0"/>
          </a:p>
        </p:txBody>
      </p:sp>
      <p:pic>
        <p:nvPicPr>
          <p:cNvPr id="601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35075"/>
            <a:ext cx="8153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HARDWARE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RUN MULTIPLE THREADS ON THE SAME CORE CONCURRENTLY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RUN ANOTHER THREAD WHEN A THREAD IS BLOCKED 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UNSUCCESSFUL SYNCHRONIZATION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L1 OR L2 CACHE MISSES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TLB MISSES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EXCEPTIONS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EVEN WHILE WAITING FOR OPERANDS (LATENCY OF OPERATION)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MINIMUM HARDWARE SUPPORT: REPLICATE ARCHITECTURAL STATE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RUNNING THREADS MUST HAVE THEIR OWN THREAD CONTEXT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 REGISTER SETS IN THE PROCESSOR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 STATE REGISTERS (CCs, PC, PTBR, IV)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THREE TYPES OF HARDWARE MULTITHREADING: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 MULTITHREADING AKA COARSE-GRAIN MULTITHREADING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INTERLEAVED MULTITHREADING AKA FINE-GRAIN MULTITHREADING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SIMULTANEOUS MULTITHREADING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MEMORY HAZARDS IN LOOP PARALLELIZATION</a:t>
            </a:r>
            <a:r>
              <a:rPr lang="en-US" sz="2400" smtClean="0">
                <a:latin typeface="Comic Sans MS" pitchFamily="66" charset="0"/>
              </a:rPr>
              <a:t> </a:t>
            </a:r>
            <a:endParaRPr lang="en-US" sz="2400" b="1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LOAD B MUST RETURN THE VALUE OF STORE B IN THE SAME THREAD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LOAD A MUST RETURN THE VALUE OF STORE A IN THE PREVIOUS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2 MUST SYNCHRONIZE OR VIOLATION MUST BE DETECTED AND THREAD MUST ROLLBACK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WAW HAZARDS ARE SHOWN BETWEEN THREADS 2 AND 3 (OK)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WAR HAZARDS BETWEEN THREADS 3 AND 4 (A OK, B NOT OK)</a:t>
            </a:r>
            <a:endParaRPr lang="en-US" dirty="0"/>
          </a:p>
        </p:txBody>
      </p:sp>
      <p:pic>
        <p:nvPicPr>
          <p:cNvPr id="602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725488"/>
            <a:ext cx="83947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THREAD-LEVEL SPECULATION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PARALLELIZATION OF LOOPS WITH AMBIGUOUS LOOP-CARRIED DEPENDENCIES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DEPENDENCY DISTANCE MUST BE QUITE LARGE (SINCE THIS LIMITS THE PARALLELISM)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THREADS EXECUTES CONSECUTIVE ITERATION OF THE LOOP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 EVERY ITERATION OF A LOOP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NEW THREAD IS SPECULATIVELY FORKED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SOME INPUTS TO THE THREAD MAY BE UNKNOWN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THREADS EXECUTE IN PARALLEL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THREADS ARE ORDERED AND NUMBERED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 WE MAY HAVE RAW HAZARDS (DEPENDENCY VIOLATIONS)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HAPPENS WHEN A WRITE FROM FROM AN EARLIER ITERATION UPDATES AN ADDRESS ALREADY READ BY A LATER ITERATION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MUST BE DETECTED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THREAD AND ALL SUBSEQUENT (MORE SPECULATIVE) THREADS MUST BE ROLLED BACK AND RE-RUN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WE ALSO NEED TO TAKE CARE OF WAW AND WAR DEPENDENCIES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DONE BY MEMORY RENAMING IN L1 CACHES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SPECULATIVE PARALLELIZATION OF LOOPS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60416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THREADS MUST APPEAR TO EXECUTE IN LOOP-INDEX ORDER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THREADS HAVE A SEQUENCE NUMBER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ORDER IN WHICH THEY WERE FORKED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ORDER OF LOOP INDEX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MORE SPECULATIVE THREADS HAVE HIGHER NUMBERS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OLDEST (HEAD)THREAD WILL BECOME NON-SPECULATIVE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ALL OTHER THREADS REMAIN SPECULATIVE (PRECEDING WRITE POSSIBLE)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HEAD THREAD MUST COMMIT ITS RESULTS BEFORE THE NEXT THREAD MAY BECOME NON-SPECULATIVE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ONCE THE HEAD THREAD HAS COMMITTED, ITS CONTEXT CAN BE USED BY A NEW SPECULATIVE THREAD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BECAUSE THE HEAD THREAD WILL ALWAYS BECOME NON SPECULATIVE AND ALWAYS COMPLETE, THE COMPUTATION ALWAYS PROGRESSES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95288"/>
            <a:ext cx="8229600" cy="5000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b="1" dirty="0" smtClean="0"/>
              <a:t>TLS HARDWARE (OVERVIEW)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CORE IS EQUIPPED WITH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THREAD SEQUENCE NUMBER REGISTER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SPECULATION_ACTIVE BIT (SA) (SET DURING THE TIME THE THREAD IS SPECULATIVE)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SPECULATION_FAIL BIT (SF) (SET WHEN A VIOLATION IS DETECTED)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SPECULATIVE THREAD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FIRST COMPLETES ITS EXECUTION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IT WAITS TO BECOME THE HEAD THREAD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IT CHECKS ITS SF BIT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SF IS SET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SPECULATION FAILED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IT SQUASHES ALL LATER THREADS (WITH  HIGHER INDEX)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THESE SQUASHED THREADS SET THEIR SF BIT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IT ROLLS BACK AND RESTARTS AS NON-SPECULATIVE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SF IS RESET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SPECULATION SUCCEEDED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IT BECOMES NON-SPECULATIVE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IT COMMITS ITS RESULTS TO MEMORY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IT RETIRES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TLS HARDWARE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HARDWARE NEEDS TO DETECT VIOLATIONS AND SET SF BITS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EXPLOIT THE CACHE HIERARCHY (PRIVATE L1s AND SHARED L2) AND PROTOCOL (MSI)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L1s HOST THE SPECULATIVE VALUES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L2 HOSTS THE COMMITTED VALUES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SPECULATIVE VALUES ARE RENAMED IN L1 CACHES (WAW AND WAR HAZARDS)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BESIDES THE VALID AND DIRTY BIT PER LINE IN L1 WE ADD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SL BIT (SPECULATIVELY LOADED) AND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SM BIT (SPECULATIVELY MODIFIED)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IS SET ON A LOAD (SL) OR A WRITE (SM) WHILE IN SPECULATIVE MODE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 EITHER BIT IS SET THE BLOCK IS IN THE </a:t>
            </a:r>
            <a:r>
              <a:rPr lang="en-US" i="1" dirty="0" smtClean="0"/>
              <a:t>SPECULATIVE STATE</a:t>
            </a:r>
            <a:r>
              <a:rPr lang="en-US" dirty="0" smtClean="0"/>
              <a:t> (Sp)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SPECULATIVE BLOCKS MUST REMAIN IN THE L1 CACHE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STATE RECORDS THAT THE BLOCK WAS LOADED OR MODIFIED SPECULATIVELY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VALUE KEEPS TRACK OF THE SPECULATIVE MODIFICATIONS TO THE BLOCK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CANNOT PROPAGATE THROUGH THE MEMORY SYSTEM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CANNOT BE FLUSHED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CANNOT BE REPLACED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CACHE PROTOCOL (BASED ON MSI)</a:t>
            </a:r>
            <a:r>
              <a:rPr lang="en-US" smtClean="0">
                <a:latin typeface="Comic Sans MS" pitchFamily="66" charset="0"/>
              </a:rPr>
              <a:t> </a:t>
            </a:r>
            <a:endParaRPr lang="en-US" b="1" smtClean="0">
              <a:latin typeface="Comic Sans MS" pitchFamily="66" charset="0"/>
            </a:endParaRPr>
          </a:p>
        </p:txBody>
      </p:sp>
      <p:pic>
        <p:nvPicPr>
          <p:cNvPr id="60723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011238"/>
            <a:ext cx="8229600" cy="5305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PROTOCOL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THE ABOVE PROTOCOL A SQUASH IS SENT ON EVERY WRITE TO A SPECULATIVE BLOCK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BE SOLVED WITH A SPECULATIVE-EXCLUSIVE STATE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STATE IS MAINTAINED WITH A BUS SHARED LINE (AS IN MESI)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NEED TO SEND A SQUASH WHILE IN SPECULATIVE-EXCLUSIVE STATE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 A SPECULATIVE THREAD HAS FINISHED ITS EXECUTION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IT WAITS TO BECOME THE HEAD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IT CHECKS ITS SF BIT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THE SF FLAG IS RESET (SUCCESS)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SPECULATIVE BLOCKS MUST BECOME NON-SPECULATIVE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FLASH RESET ALL SL BITS (BLOCKS BECOME SHARED)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 ALL SPECULATIVE BLOCKS WITH SM SET THE CACHE MUST ACQUIRE A MODIFIED COPY (SQUASHES)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AND THE SM BITS MUST BE RESEST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THE SF FLAG IS SET (FAILURE)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BLOCKS WITH THE SM BIT SET ARE FLASH-INVALIDATED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 SL BITS ARE RESET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NON-SPECULATIVE COPIES ARE IN L2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THREAD IS RESTARTED FROM L2 IN NON-SPECULATIVE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TLS--OPTIMIZATIONS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DEPENDENCIES ON REGISTERS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ISSUE A STORE AFTER REGITER WRITE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ISSUE A LOAD BEFORE REGISTER READ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SOLVES THE REGISTER DEPENDENCY THROUGH MEMORY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 SHORT DEPENDENCIES KNOWN STATICALLY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SYNCHRONIZE THE THREADS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CANNOT DO ANYTHING FOR SHORT DEPENDENCIES UNKNOWN STATICALLY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LOOP INDEX UPDATES ARE IMPLICIT IN THE THREAD FORKING MECHANISM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REMOVE THEM FROM THE CODE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OTHER OPTIMIZATIONS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 SOON AS A SPECULATIVE THREAD VIOLATES, IT MIGHT RESTART IMMEDIATELY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SQUASH AND RE-RUN ONLY THE PARTS OF A THREAD THAT ARE AFFECTED BY THE VIOLATIONS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HELPER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KNOWN AS HELPER, SUBORDINATE, ASSIST THREADS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DO NOT PARTICIPATE IN ACTUAL COMPUTATION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DO NOT MODIFY ARCHITECTURAL STATE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NEED TO ROLL BACK AS IN TM OR TLS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SIMPLY USE THREAD CONTEXTS TO SPEEDUP A SINGLE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RUN INSIDE THE SAME MULTITHREADED CORE, 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RUN ON ANOTHER CORE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HAVE BEEN PROPOSED TO PRELOAD TLBs, TO PREDERTERMINE BRANCH OUTCOME, AND TO PREFETCH IN CACHE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PREFETCH IN CACHE: THE ADDRESSES OF SOME LOADS ARE VERY HARD TO PREDICT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HARDWARE PREFETCHERS AND SOFTWARE PREFETCH CANNOT HELP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THESE “DELINQUENT” LOADS TEND TO MISS MOST OF THE TIME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HELPER THREADS CAN BE FORKED TO PRE-COMPUTE THE ADDRESSES OF THESE LOADS ACCURATELY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EXECUTE THE SUBSET OF INSTRUCTIONS THAT LEAD TO THE ADDRESS OF THE LOAD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CALLED THE </a:t>
            </a:r>
            <a:r>
              <a:rPr lang="en-US" i="1" dirty="0" smtClean="0"/>
              <a:t>BACKWARD SLICE</a:t>
            </a:r>
            <a:r>
              <a:rPr lang="en-US" dirty="0" smtClean="0"/>
              <a:t> OF THE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HELPER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BACKWARD SLICE</a:t>
            </a: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BUILT BY THE COMPILER BY BACKWARD TRACING THE DEPENDENCIES IN THE EXECUTION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SLICE IS STORED AS PART OF THE EXECUTION BINARY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INPUT VALUES MUST BE PASSED TO THE SLICE (HERE, (R4))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DYNAMICALLY, THE RUNTIME SYSTEM DECIDES WHETHER TO RUN THE HELPER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BASED ON WHETHER OR NOT A THREAD CONTEXT IS AVAILABLE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OR MEMORY CONGESTION</a:t>
            </a:r>
            <a:endParaRPr lang="en-US" dirty="0"/>
          </a:p>
        </p:txBody>
      </p:sp>
      <p:pic>
        <p:nvPicPr>
          <p:cNvPr id="6113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409700"/>
            <a:ext cx="7453313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BLOCK MULTITHREADING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RUNNING THREAD EXECUTES IN TURN UNTIL A LONG LATENCY EVENT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SIMILAR TO SOFTWARE MULTITHREADING BUT AT A DIFFERENT SCALE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FIVE STAGE PIPELINE.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THE EXAMPLE, EACH CONTEXT SWITCH DUE TO L1 MISS CAUSES A 25% OVERHEAD TO FLUSH THE PIPELINE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MAJOR COST IS DUE TO FLUSHING THE PIPELINE</a:t>
            </a:r>
            <a:endParaRPr lang="en-US" dirty="0"/>
          </a:p>
        </p:txBody>
      </p:sp>
      <p:pic>
        <p:nvPicPr>
          <p:cNvPr id="5570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2243138"/>
            <a:ext cx="6877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REDUNDANT EXECUTION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THREAD CONTEXTS TO EXECUTE TWO COPIES OF THE SAME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ONE IS THE LEADER, THE OTHER IS THE CHECKER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LEADER IS THE MAIN THREAD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CHECKER RUNS BEHIND THE LEADER AND CHECKS THE RESULTS OF THE LEADER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ERRORS CAN BE CORRECTED BY RE-EXECUTION IF THE FAULT IS TRANSIENT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PERMANENT FAULTS CANNOT BE RECOVERED FROM BUT ARE DETECTED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GOAL IS TO IMPROVE RELIABILITY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EFFECTIVENESS DEPENDS ON THE DEGREE OF RESOURCE SHARING</a:t>
            </a: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grpSp>
        <p:nvGrpSpPr>
          <p:cNvPr id="612355" name="Group 3"/>
          <p:cNvGrpSpPr>
            <a:grpSpLocks noChangeAspect="1"/>
          </p:cNvGrpSpPr>
          <p:nvPr/>
        </p:nvGrpSpPr>
        <p:grpSpPr bwMode="auto">
          <a:xfrm>
            <a:off x="2149475" y="4008438"/>
            <a:ext cx="4525963" cy="2514600"/>
            <a:chOff x="381000" y="1524000"/>
            <a:chExt cx="7543800" cy="4191000"/>
          </a:xfrm>
        </p:grpSpPr>
        <p:sp>
          <p:nvSpPr>
            <p:cNvPr id="5" name="Text Box 90"/>
            <p:cNvSpPr txBox="1">
              <a:spLocks noChangeArrowheads="1"/>
            </p:cNvSpPr>
            <p:nvPr/>
          </p:nvSpPr>
          <p:spPr bwMode="auto">
            <a:xfrm>
              <a:off x="2378745" y="2209270"/>
              <a:ext cx="1325655" cy="3677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664125" y="2992437"/>
              <a:ext cx="1325655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7" name="Text Box 65"/>
            <p:cNvSpPr txBox="1">
              <a:spLocks noChangeArrowheads="1"/>
            </p:cNvSpPr>
            <p:nvPr/>
          </p:nvSpPr>
          <p:spPr bwMode="auto">
            <a:xfrm>
              <a:off x="666770" y="2667000"/>
              <a:ext cx="1328301" cy="36777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8" name="Text Box 66"/>
            <p:cNvSpPr txBox="1">
              <a:spLocks noChangeArrowheads="1"/>
            </p:cNvSpPr>
            <p:nvPr/>
          </p:nvSpPr>
          <p:spPr bwMode="auto">
            <a:xfrm>
              <a:off x="666770" y="2058458"/>
              <a:ext cx="1307133" cy="365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F1=F2/F3  </a:t>
              </a:r>
            </a:p>
          </p:txBody>
        </p:sp>
        <p:sp>
          <p:nvSpPr>
            <p:cNvPr id="9" name="Text Box 67"/>
            <p:cNvSpPr txBox="1">
              <a:spLocks noChangeArrowheads="1"/>
            </p:cNvSpPr>
            <p:nvPr/>
          </p:nvSpPr>
          <p:spPr bwMode="auto">
            <a:xfrm>
              <a:off x="666770" y="2375958"/>
              <a:ext cx="1307133" cy="36777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 dirty="0"/>
                <a:t>F1=F2/F3 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1000" y="1524000"/>
              <a:ext cx="182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Fetch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00693" y="2132542"/>
              <a:ext cx="838787" cy="534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INT</a:t>
              </a:r>
            </a:p>
            <a:p>
              <a:pPr algn="ctr" eaLnBrk="0" hangingPunct="0">
                <a:defRPr/>
              </a:pPr>
              <a:r>
                <a:rPr lang="en-US"/>
                <a:t>ALU1</a:t>
              </a:r>
            </a:p>
          </p:txBody>
        </p:sp>
        <p:sp>
          <p:nvSpPr>
            <p:cNvPr id="12" name="Text Box 75"/>
            <p:cNvSpPr txBox="1">
              <a:spLocks noChangeArrowheads="1"/>
            </p:cNvSpPr>
            <p:nvPr/>
          </p:nvSpPr>
          <p:spPr bwMode="auto">
            <a:xfrm>
              <a:off x="5022117" y="2286000"/>
              <a:ext cx="1328301" cy="36777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13" name="Text Box 76"/>
            <p:cNvSpPr txBox="1">
              <a:spLocks noChangeArrowheads="1"/>
            </p:cNvSpPr>
            <p:nvPr/>
          </p:nvSpPr>
          <p:spPr bwMode="auto">
            <a:xfrm>
              <a:off x="5040640" y="2801937"/>
              <a:ext cx="1328301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612365" name="AutoShape 81"/>
            <p:cNvSpPr>
              <a:spLocks noChangeArrowheads="1"/>
            </p:cNvSpPr>
            <p:nvPr/>
          </p:nvSpPr>
          <p:spPr bwMode="auto">
            <a:xfrm>
              <a:off x="4953000" y="1981200"/>
              <a:ext cx="29718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612366" name="AutoShape 82"/>
            <p:cNvSpPr>
              <a:spLocks noChangeArrowheads="1"/>
            </p:cNvSpPr>
            <p:nvPr/>
          </p:nvSpPr>
          <p:spPr bwMode="auto">
            <a:xfrm>
              <a:off x="457200" y="1981200"/>
              <a:ext cx="17526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43895" y="1524000"/>
              <a:ext cx="182839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dirty="0"/>
                <a:t>Decode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810240" y="2132542"/>
              <a:ext cx="1066346" cy="534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Complex </a:t>
              </a:r>
            </a:p>
            <a:p>
              <a:pPr algn="ctr" eaLnBrk="0" hangingPunct="0">
                <a:defRPr/>
              </a:pPr>
              <a:r>
                <a:rPr lang="en-US"/>
                <a:t>Decoder1</a:t>
              </a:r>
            </a:p>
          </p:txBody>
        </p:sp>
        <p:sp>
          <p:nvSpPr>
            <p:cNvPr id="612369" name="AutoShape 92"/>
            <p:cNvSpPr>
              <a:spLocks noChangeArrowheads="1"/>
            </p:cNvSpPr>
            <p:nvPr/>
          </p:nvSpPr>
          <p:spPr bwMode="auto">
            <a:xfrm>
              <a:off x="2393950" y="1981200"/>
              <a:ext cx="25146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19" name="Text Box 116"/>
            <p:cNvSpPr txBox="1">
              <a:spLocks noChangeArrowheads="1"/>
            </p:cNvSpPr>
            <p:nvPr/>
          </p:nvSpPr>
          <p:spPr bwMode="auto">
            <a:xfrm>
              <a:off x="2410497" y="2833687"/>
              <a:ext cx="1325655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10240" y="2743728"/>
              <a:ext cx="1066346" cy="531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dirty="0"/>
                <a:t>Simple</a:t>
              </a:r>
            </a:p>
            <a:p>
              <a:pPr algn="ctr" eaLnBrk="0" hangingPunct="0">
                <a:defRPr/>
              </a:pPr>
              <a:r>
                <a:rPr lang="en-US" dirty="0"/>
                <a:t>Decoder2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400693" y="2727853"/>
              <a:ext cx="838787" cy="531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INT</a:t>
              </a:r>
            </a:p>
            <a:p>
              <a:pPr algn="ctr" eaLnBrk="0" hangingPunct="0">
                <a:defRPr/>
              </a:pPr>
              <a:r>
                <a:rPr lang="en-US"/>
                <a:t>ALU2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7613" y="1524000"/>
              <a:ext cx="182839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Execute</a:t>
              </a:r>
            </a:p>
          </p:txBody>
        </p:sp>
        <p:sp>
          <p:nvSpPr>
            <p:cNvPr id="23" name="Text Box 121"/>
            <p:cNvSpPr txBox="1">
              <a:spLocks noChangeArrowheads="1"/>
            </p:cNvSpPr>
            <p:nvPr/>
          </p:nvSpPr>
          <p:spPr bwMode="auto">
            <a:xfrm>
              <a:off x="7316216" y="2193395"/>
              <a:ext cx="468344" cy="1029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FP ALU1</a:t>
              </a:r>
            </a:p>
          </p:txBody>
        </p:sp>
        <p:sp>
          <p:nvSpPr>
            <p:cNvPr id="24" name="Text Box 143"/>
            <p:cNvSpPr txBox="1">
              <a:spLocks noChangeArrowheads="1"/>
            </p:cNvSpPr>
            <p:nvPr/>
          </p:nvSpPr>
          <p:spPr bwMode="auto">
            <a:xfrm>
              <a:off x="2513691" y="4357687"/>
              <a:ext cx="1246276" cy="3677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F1=F2/F3 </a:t>
              </a:r>
            </a:p>
          </p:txBody>
        </p:sp>
        <p:sp>
          <p:nvSpPr>
            <p:cNvPr id="25" name="Text Box 144"/>
            <p:cNvSpPr txBox="1">
              <a:spLocks noChangeArrowheads="1"/>
            </p:cNvSpPr>
            <p:nvPr/>
          </p:nvSpPr>
          <p:spPr bwMode="auto">
            <a:xfrm>
              <a:off x="664125" y="5278437"/>
              <a:ext cx="1325655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26" name="Text Box 145"/>
            <p:cNvSpPr txBox="1">
              <a:spLocks noChangeArrowheads="1"/>
            </p:cNvSpPr>
            <p:nvPr/>
          </p:nvSpPr>
          <p:spPr bwMode="auto">
            <a:xfrm>
              <a:off x="666770" y="4953000"/>
              <a:ext cx="1328301" cy="36777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27" name="Text Box 146"/>
            <p:cNvSpPr txBox="1">
              <a:spLocks noChangeArrowheads="1"/>
            </p:cNvSpPr>
            <p:nvPr/>
          </p:nvSpPr>
          <p:spPr bwMode="auto">
            <a:xfrm>
              <a:off x="666770" y="4344458"/>
              <a:ext cx="1307133" cy="365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F1=F2/F3  </a:t>
              </a:r>
            </a:p>
          </p:txBody>
        </p:sp>
        <p:sp>
          <p:nvSpPr>
            <p:cNvPr id="28" name="Text Box 147"/>
            <p:cNvSpPr txBox="1">
              <a:spLocks noChangeArrowheads="1"/>
            </p:cNvSpPr>
            <p:nvPr/>
          </p:nvSpPr>
          <p:spPr bwMode="auto">
            <a:xfrm>
              <a:off x="666770" y="4661958"/>
              <a:ext cx="1307133" cy="36777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F1=F2/F3  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1000" y="3810000"/>
              <a:ext cx="1828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Fetch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400693" y="4418542"/>
              <a:ext cx="838787" cy="534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INT</a:t>
              </a:r>
            </a:p>
            <a:p>
              <a:pPr algn="ctr" eaLnBrk="0" hangingPunct="0">
                <a:defRPr/>
              </a:pPr>
              <a:r>
                <a:rPr lang="en-US"/>
                <a:t>ALU1</a:t>
              </a:r>
            </a:p>
          </p:txBody>
        </p:sp>
        <p:sp>
          <p:nvSpPr>
            <p:cNvPr id="31" name="Text Box 150"/>
            <p:cNvSpPr txBox="1">
              <a:spLocks noChangeArrowheads="1"/>
            </p:cNvSpPr>
            <p:nvPr/>
          </p:nvSpPr>
          <p:spPr bwMode="auto">
            <a:xfrm>
              <a:off x="5022117" y="4572000"/>
              <a:ext cx="1328301" cy="36777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32" name="Text Box 151"/>
            <p:cNvSpPr txBox="1">
              <a:spLocks noChangeArrowheads="1"/>
            </p:cNvSpPr>
            <p:nvPr/>
          </p:nvSpPr>
          <p:spPr bwMode="auto">
            <a:xfrm>
              <a:off x="5040640" y="5087937"/>
              <a:ext cx="1328301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R1=R2+R3</a:t>
              </a:r>
            </a:p>
          </p:txBody>
        </p:sp>
        <p:sp>
          <p:nvSpPr>
            <p:cNvPr id="612384" name="AutoShape 152"/>
            <p:cNvSpPr>
              <a:spLocks noChangeArrowheads="1"/>
            </p:cNvSpPr>
            <p:nvPr/>
          </p:nvSpPr>
          <p:spPr bwMode="auto">
            <a:xfrm>
              <a:off x="4953000" y="4267200"/>
              <a:ext cx="29718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612385" name="AutoShape 153"/>
            <p:cNvSpPr>
              <a:spLocks noChangeArrowheads="1"/>
            </p:cNvSpPr>
            <p:nvPr/>
          </p:nvSpPr>
          <p:spPr bwMode="auto">
            <a:xfrm>
              <a:off x="457200" y="4267200"/>
              <a:ext cx="17526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743895" y="3810000"/>
              <a:ext cx="182839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Decode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10240" y="4418542"/>
              <a:ext cx="1066346" cy="534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Complex </a:t>
              </a:r>
            </a:p>
            <a:p>
              <a:pPr algn="ctr" eaLnBrk="0" hangingPunct="0">
                <a:defRPr/>
              </a:pPr>
              <a:r>
                <a:rPr lang="en-US"/>
                <a:t>Decoder1</a:t>
              </a:r>
            </a:p>
          </p:txBody>
        </p:sp>
        <p:sp>
          <p:nvSpPr>
            <p:cNvPr id="612388" name="AutoShape 156"/>
            <p:cNvSpPr>
              <a:spLocks noChangeArrowheads="1"/>
            </p:cNvSpPr>
            <p:nvPr/>
          </p:nvSpPr>
          <p:spPr bwMode="auto">
            <a:xfrm>
              <a:off x="2393950" y="4267200"/>
              <a:ext cx="25146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GB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10240" y="5029728"/>
              <a:ext cx="1066346" cy="531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Simple</a:t>
              </a:r>
            </a:p>
            <a:p>
              <a:pPr algn="ctr" eaLnBrk="0" hangingPunct="0">
                <a:defRPr/>
              </a:pPr>
              <a:r>
                <a:rPr lang="en-US"/>
                <a:t>Decoder2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400693" y="5013853"/>
              <a:ext cx="838787" cy="531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47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INT</a:t>
              </a:r>
            </a:p>
            <a:p>
              <a:pPr algn="ctr" eaLnBrk="0" hangingPunct="0">
                <a:defRPr/>
              </a:pPr>
              <a:r>
                <a:rPr lang="en-US"/>
                <a:t>ALU2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257613" y="3810000"/>
              <a:ext cx="182839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/>
                <a:t>Execute</a:t>
              </a:r>
            </a:p>
          </p:txBody>
        </p:sp>
        <p:sp>
          <p:nvSpPr>
            <p:cNvPr id="41" name="Text Box 161"/>
            <p:cNvSpPr txBox="1">
              <a:spLocks noChangeArrowheads="1"/>
            </p:cNvSpPr>
            <p:nvPr/>
          </p:nvSpPr>
          <p:spPr bwMode="auto">
            <a:xfrm>
              <a:off x="7316216" y="4479395"/>
              <a:ext cx="468344" cy="1029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normAutofit fontScale="40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FP ALU1</a:t>
              </a:r>
            </a:p>
          </p:txBody>
        </p:sp>
        <p:sp>
          <p:nvSpPr>
            <p:cNvPr id="42" name="Text Box 162"/>
            <p:cNvSpPr txBox="1">
              <a:spLocks noChangeArrowheads="1"/>
            </p:cNvSpPr>
            <p:nvPr/>
          </p:nvSpPr>
          <p:spPr bwMode="auto">
            <a:xfrm>
              <a:off x="2518983" y="4722812"/>
              <a:ext cx="1243629" cy="36777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normAutofit fontScale="5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en-US"/>
                <a:t>F1=F2/F3 </a:t>
              </a: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201656" y="2045228"/>
              <a:ext cx="608584" cy="164042"/>
            </a:xfrm>
            <a:custGeom>
              <a:avLst/>
              <a:gdLst>
                <a:gd name="T0" fmla="*/ 0 w 384"/>
                <a:gd name="T1" fmla="*/ 2147483647 h 104"/>
                <a:gd name="T2" fmla="*/ 2147483647 w 384"/>
                <a:gd name="T3" fmla="*/ 2147483647 h 104"/>
                <a:gd name="T4" fmla="*/ 2147483647 w 384"/>
                <a:gd name="T5" fmla="*/ 2147483647 h 104"/>
                <a:gd name="T6" fmla="*/ 0 60000 65536"/>
                <a:gd name="T7" fmla="*/ 0 60000 65536"/>
                <a:gd name="T8" fmla="*/ 0 60000 65536"/>
                <a:gd name="T9" fmla="*/ 0 w 384"/>
                <a:gd name="T10" fmla="*/ 0 h 104"/>
                <a:gd name="T11" fmla="*/ 384 w 384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04">
                  <a:moveTo>
                    <a:pt x="0" y="104"/>
                  </a:moveTo>
                  <a:cubicBezTo>
                    <a:pt x="40" y="60"/>
                    <a:pt x="80" y="16"/>
                    <a:pt x="144" y="8"/>
                  </a:cubicBezTo>
                  <a:cubicBezTo>
                    <a:pt x="208" y="0"/>
                    <a:pt x="296" y="28"/>
                    <a:pt x="384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275744" y="3201458"/>
              <a:ext cx="534496" cy="150812"/>
            </a:xfrm>
            <a:custGeom>
              <a:avLst/>
              <a:gdLst>
                <a:gd name="T0" fmla="*/ 0 w 336"/>
                <a:gd name="T1" fmla="*/ 0 h 96"/>
                <a:gd name="T2" fmla="*/ 2147483647 w 336"/>
                <a:gd name="T3" fmla="*/ 2147483647 h 96"/>
                <a:gd name="T4" fmla="*/ 2147483647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44" y="48"/>
                    <a:pt x="88" y="96"/>
                    <a:pt x="144" y="96"/>
                  </a:cubicBezTo>
                  <a:cubicBezTo>
                    <a:pt x="200" y="96"/>
                    <a:pt x="268" y="48"/>
                    <a:pt x="33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792109" y="2121958"/>
              <a:ext cx="608584" cy="164042"/>
            </a:xfrm>
            <a:custGeom>
              <a:avLst/>
              <a:gdLst>
                <a:gd name="T0" fmla="*/ 0 w 384"/>
                <a:gd name="T1" fmla="*/ 2147483647 h 104"/>
                <a:gd name="T2" fmla="*/ 2147483647 w 384"/>
                <a:gd name="T3" fmla="*/ 2147483647 h 104"/>
                <a:gd name="T4" fmla="*/ 2147483647 w 384"/>
                <a:gd name="T5" fmla="*/ 2147483647 h 104"/>
                <a:gd name="T6" fmla="*/ 0 60000 65536"/>
                <a:gd name="T7" fmla="*/ 0 60000 65536"/>
                <a:gd name="T8" fmla="*/ 0 60000 65536"/>
                <a:gd name="T9" fmla="*/ 0 w 384"/>
                <a:gd name="T10" fmla="*/ 0 h 104"/>
                <a:gd name="T11" fmla="*/ 384 w 384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04">
                  <a:moveTo>
                    <a:pt x="0" y="104"/>
                  </a:moveTo>
                  <a:cubicBezTo>
                    <a:pt x="40" y="60"/>
                    <a:pt x="80" y="16"/>
                    <a:pt x="144" y="8"/>
                  </a:cubicBezTo>
                  <a:cubicBezTo>
                    <a:pt x="208" y="0"/>
                    <a:pt x="296" y="28"/>
                    <a:pt x="384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866197" y="3201458"/>
              <a:ext cx="534496" cy="150812"/>
            </a:xfrm>
            <a:custGeom>
              <a:avLst/>
              <a:gdLst>
                <a:gd name="T0" fmla="*/ 0 w 336"/>
                <a:gd name="T1" fmla="*/ 0 h 96"/>
                <a:gd name="T2" fmla="*/ 2147483647 w 336"/>
                <a:gd name="T3" fmla="*/ 2147483647 h 96"/>
                <a:gd name="T4" fmla="*/ 2147483647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44" y="48"/>
                    <a:pt x="88" y="96"/>
                    <a:pt x="144" y="96"/>
                  </a:cubicBezTo>
                  <a:cubicBezTo>
                    <a:pt x="200" y="96"/>
                    <a:pt x="268" y="48"/>
                    <a:pt x="33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429213" y="4331228"/>
              <a:ext cx="608584" cy="87313"/>
            </a:xfrm>
            <a:custGeom>
              <a:avLst/>
              <a:gdLst>
                <a:gd name="T0" fmla="*/ 0 w 384"/>
                <a:gd name="T1" fmla="*/ 2147483647 h 104"/>
                <a:gd name="T2" fmla="*/ 2147483647 w 384"/>
                <a:gd name="T3" fmla="*/ 2147483647 h 104"/>
                <a:gd name="T4" fmla="*/ 2147483647 w 384"/>
                <a:gd name="T5" fmla="*/ 2147483647 h 104"/>
                <a:gd name="T6" fmla="*/ 0 60000 65536"/>
                <a:gd name="T7" fmla="*/ 0 60000 65536"/>
                <a:gd name="T8" fmla="*/ 0 60000 65536"/>
                <a:gd name="T9" fmla="*/ 0 w 384"/>
                <a:gd name="T10" fmla="*/ 0 h 104"/>
                <a:gd name="T11" fmla="*/ 384 w 384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04">
                  <a:moveTo>
                    <a:pt x="0" y="104"/>
                  </a:moveTo>
                  <a:cubicBezTo>
                    <a:pt x="40" y="60"/>
                    <a:pt x="80" y="16"/>
                    <a:pt x="144" y="8"/>
                  </a:cubicBezTo>
                  <a:cubicBezTo>
                    <a:pt x="208" y="0"/>
                    <a:pt x="296" y="28"/>
                    <a:pt x="384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124922" y="4876270"/>
              <a:ext cx="685318" cy="407458"/>
            </a:xfrm>
            <a:custGeom>
              <a:avLst/>
              <a:gdLst>
                <a:gd name="T0" fmla="*/ 0 w 432"/>
                <a:gd name="T1" fmla="*/ 2147483647 h 256"/>
                <a:gd name="T2" fmla="*/ 2147483647 w 432"/>
                <a:gd name="T3" fmla="*/ 2147483647 h 256"/>
                <a:gd name="T4" fmla="*/ 2147483647 w 432"/>
                <a:gd name="T5" fmla="*/ 0 h 256"/>
                <a:gd name="T6" fmla="*/ 0 60000 65536"/>
                <a:gd name="T7" fmla="*/ 0 60000 65536"/>
                <a:gd name="T8" fmla="*/ 0 60000 65536"/>
                <a:gd name="T9" fmla="*/ 0 w 432"/>
                <a:gd name="T10" fmla="*/ 0 h 256"/>
                <a:gd name="T11" fmla="*/ 432 w 432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56">
                  <a:moveTo>
                    <a:pt x="0" y="96"/>
                  </a:moveTo>
                  <a:cubicBezTo>
                    <a:pt x="84" y="176"/>
                    <a:pt x="168" y="256"/>
                    <a:pt x="240" y="240"/>
                  </a:cubicBezTo>
                  <a:cubicBezTo>
                    <a:pt x="312" y="224"/>
                    <a:pt x="372" y="112"/>
                    <a:pt x="43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625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866197" y="4304770"/>
              <a:ext cx="1600840" cy="267230"/>
            </a:xfrm>
            <a:custGeom>
              <a:avLst/>
              <a:gdLst>
                <a:gd name="T0" fmla="*/ 0 w 1008"/>
                <a:gd name="T1" fmla="*/ 2147483647 h 168"/>
                <a:gd name="T2" fmla="*/ 2147483647 w 1008"/>
                <a:gd name="T3" fmla="*/ 2147483647 h 168"/>
                <a:gd name="T4" fmla="*/ 2147483647 w 1008"/>
                <a:gd name="T5" fmla="*/ 2147483647 h 168"/>
                <a:gd name="T6" fmla="*/ 2147483647 w 1008"/>
                <a:gd name="T7" fmla="*/ 2147483647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68"/>
                <a:gd name="T14" fmla="*/ 1008 w 1008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68">
                  <a:moveTo>
                    <a:pt x="0" y="168"/>
                  </a:moveTo>
                  <a:cubicBezTo>
                    <a:pt x="0" y="108"/>
                    <a:pt x="0" y="48"/>
                    <a:pt x="144" y="24"/>
                  </a:cubicBezTo>
                  <a:cubicBezTo>
                    <a:pt x="288" y="0"/>
                    <a:pt x="720" y="8"/>
                    <a:pt x="864" y="24"/>
                  </a:cubicBezTo>
                  <a:cubicBezTo>
                    <a:pt x="1008" y="40"/>
                    <a:pt x="1008" y="80"/>
                    <a:pt x="1008" y="1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625409" y="5410728"/>
              <a:ext cx="1791355" cy="267230"/>
            </a:xfrm>
            <a:custGeom>
              <a:avLst/>
              <a:gdLst>
                <a:gd name="T0" fmla="*/ 2147483647 w 1128"/>
                <a:gd name="T1" fmla="*/ 0 h 168"/>
                <a:gd name="T2" fmla="*/ 2147483647 w 1128"/>
                <a:gd name="T3" fmla="*/ 2147483647 h 168"/>
                <a:gd name="T4" fmla="*/ 2147483647 w 1128"/>
                <a:gd name="T5" fmla="*/ 2147483647 h 168"/>
                <a:gd name="T6" fmla="*/ 2147483647 w 1128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8"/>
                <a:gd name="T13" fmla="*/ 0 h 168"/>
                <a:gd name="T14" fmla="*/ 1128 w 1128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8" h="168">
                  <a:moveTo>
                    <a:pt x="56" y="0"/>
                  </a:moveTo>
                  <a:cubicBezTo>
                    <a:pt x="28" y="60"/>
                    <a:pt x="0" y="120"/>
                    <a:pt x="152" y="144"/>
                  </a:cubicBezTo>
                  <a:cubicBezTo>
                    <a:pt x="304" y="168"/>
                    <a:pt x="808" y="168"/>
                    <a:pt x="968" y="144"/>
                  </a:cubicBezTo>
                  <a:cubicBezTo>
                    <a:pt x="1128" y="120"/>
                    <a:pt x="1120" y="60"/>
                    <a:pt x="11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normAutofit fontScale="25000" lnSpcReduction="20000"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BLOCK MULTITHREADING (FIVE STAGE PIPELINE)</a:t>
            </a:r>
          </a:p>
        </p:txBody>
      </p:sp>
      <p:sp>
        <p:nvSpPr>
          <p:cNvPr id="55808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BOTH L1 AND L2 MUST BE LOCKUP-FREE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MUST HANDLE TWO CACHE ACCESSES (ONE HIT AND ONE MISS OR TWO MISSES)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USE MORE THREADS TO COVER IDLE TIMES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MORE STATE REPLICATION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MORE COMPLEX THREAD SELECTION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SCALE UP TLB AND CACHE SIZES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DIMINISHING RETURNS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FICTIVE TIMELINE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CACHE MISSES HAPPEN AT HIGHLY VARIABLE TIMES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LATENCIES ARE VARIABLE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OVERLAP IS NEVER AS PERFECT AS IN THE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BLOCK MULTITHREADING IN OOO CORES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55910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OoO CORES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THE COST OF SWITCHING THREADS IS MUCH HIGHER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ALL INSTRUCTIONS MUST LEAVE THE PIPELINE BEFORE THE SWITCH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THREAD 1 EXPERIENCES A LONG LATENCY EVENT AT INSTRUCTION X5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THREAD SWITCH IS TRIGGERED WHEN X5 REACHES THE TOP OF ROB </a:t>
            </a:r>
          </a:p>
        </p:txBody>
      </p:sp>
      <p:pic>
        <p:nvPicPr>
          <p:cNvPr id="559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1893888"/>
            <a:ext cx="80518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709612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BLOCK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25"/>
            <a:ext cx="8229600" cy="5584825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900" dirty="0" err="1" smtClean="0"/>
              <a:t>OoO</a:t>
            </a:r>
            <a:r>
              <a:rPr lang="en-US" sz="1900" dirty="0" smtClean="0"/>
              <a:t> PROCESSORS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900" dirty="0" smtClean="0"/>
              <a:t>2-WAY DISPATCH, 2-WAY ISSUE (1 ISSUE Q OF SIZE 4), 2 CDBs, 2-WAY RETIRE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900" dirty="0" smtClean="0"/>
              <a:t>THE SECOND THREAD IS EXECUTED IN THE SHADOW OF THE MISS OF THE FIRST THREAD, AS IN THE 5-STAGE PIPELINE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1900" dirty="0" smtClean="0"/>
              <a:t>HERE ONLY TWO INSTRUCTIONS ARE FLUSHED (X5 AND X6)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9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dirty="0" smtClean="0">
                <a:solidFill>
                  <a:srgbClr val="FF0043"/>
                </a:solidFill>
              </a:rPr>
              <a:t>MORE STATE DUPLICATION IS USEFUL: e.g., TLB, BRANCH PREDICTION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5000" y="1171575"/>
          <a:ext cx="7908925" cy="402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10"/>
                <a:gridCol w="842818"/>
                <a:gridCol w="800486"/>
                <a:gridCol w="878738"/>
                <a:gridCol w="878738"/>
                <a:gridCol w="878738"/>
                <a:gridCol w="878738"/>
                <a:gridCol w="878738"/>
                <a:gridCol w="878738"/>
              </a:tblGrid>
              <a:tr h="21428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Instruction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(latency)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Dispatch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(issue Q)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Issue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Register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fetch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Exec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start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Exec 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complete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CDB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Retire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(T1)</a:t>
                      </a:r>
                    </a:p>
                  </a:txBody>
                  <a:tcPr marL="76200" marR="76200" marT="76200" marB="254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Retire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(T2)</a:t>
                      </a:r>
                    </a:p>
                  </a:txBody>
                  <a:tcPr marL="76200" marR="76200" marT="76200" marB="25400" anchor="ctr"/>
                </a:tc>
              </a:tr>
              <a:tr h="31280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906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X2(2)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3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X3(4)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0581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X4(2)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1228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X5(1,20)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*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1874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X6(1)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9(4)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23675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Y1(2)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21</a:t>
                      </a:r>
                    </a:p>
                  </a:txBody>
                  <a:tcPr marL="76200" marR="76200" marT="50800" marB="25400"/>
                </a:tc>
              </a:tr>
              <a:tr h="24322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15(2)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24</a:t>
                      </a:r>
                    </a:p>
                  </a:txBody>
                  <a:tcPr marL="76200" marR="76200" marT="50800" marB="25400"/>
                </a:tc>
              </a:tr>
              <a:tr h="2265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Y3(2)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22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26</a:t>
                      </a:r>
                    </a:p>
                  </a:txBody>
                  <a:tcPr marL="76200" marR="76200" marT="50800" marB="25400"/>
                </a:tc>
              </a:tr>
              <a:tr h="2215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Y4(2)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16(4)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28</a:t>
                      </a:r>
                    </a:p>
                  </a:txBody>
                  <a:tcPr marL="76200" marR="76200" marT="50800" marB="25400"/>
                </a:tc>
              </a:tr>
              <a:tr h="22798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Y5(3)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24(3)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31</a:t>
                      </a:r>
                    </a:p>
                  </a:txBody>
                  <a:tcPr marL="76200" marR="76200" marT="50800" marB="25400"/>
                </a:tc>
              </a:tr>
              <a:tr h="1767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Y6(1)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24(4)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29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30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31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32</a:t>
                      </a:r>
                    </a:p>
                  </a:txBody>
                  <a:tcPr marL="76200" marR="76200" marT="50800" marB="25400"/>
                </a:tc>
              </a:tr>
              <a:tr h="19473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X5(1,20)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33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16656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X6(1)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32(3)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34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35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36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37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38</a:t>
                      </a: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68494</TotalTime>
  <Words>5285</Words>
  <Application>Microsoft Office PowerPoint</Application>
  <PresentationFormat>On-screen Show (4:3)</PresentationFormat>
  <Paragraphs>1322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Comic Sans MS</vt:lpstr>
      <vt:lpstr>Calibri</vt:lpstr>
      <vt:lpstr>Times New Roman</vt:lpstr>
      <vt:lpstr>굴림</vt:lpstr>
      <vt:lpstr>Office Theme</vt:lpstr>
      <vt:lpstr>CHAPTER 8 CHIP MULTIPROCESSORS</vt:lpstr>
      <vt:lpstr>NEW OPPORTUNITIES</vt:lpstr>
      <vt:lpstr>WHY CORE MULTITHREADING??</vt:lpstr>
      <vt:lpstr>PRIMITIVE (OLD) FORM: SOFTWARE MULTITHREADING</vt:lpstr>
      <vt:lpstr>HARDWARE MULTITHREADING</vt:lpstr>
      <vt:lpstr>BLOCK MULTITHREADING</vt:lpstr>
      <vt:lpstr>BLOCK MULTITHREADING (FIVE STAGE PIPELINE)</vt:lpstr>
      <vt:lpstr>BLOCK MULTITHREADING IN OOO CORES</vt:lpstr>
      <vt:lpstr>BLOCK MULTITHREADING</vt:lpstr>
      <vt:lpstr>BLOCK MULTITHREADING--EXAMPLES</vt:lpstr>
      <vt:lpstr>INTERLEAVED MULTITHREADING</vt:lpstr>
      <vt:lpstr>INTERLEAVED MULTITHREADING </vt:lpstr>
      <vt:lpstr>INTERLEAVED MULTITHREADING</vt:lpstr>
      <vt:lpstr>BARREL PROCESSORS</vt:lpstr>
      <vt:lpstr>EXAMPLES OF BARREL PROCESSORS</vt:lpstr>
      <vt:lpstr>SIMULTANEOUS MULTITHREADING IN OoO PROCESSORS</vt:lpstr>
      <vt:lpstr>NIAGARA CORE</vt:lpstr>
      <vt:lpstr>CHIP MULTIPROCESSORS (CMPs)</vt:lpstr>
      <vt:lpstr>BUS-BASED CMPS </vt:lpstr>
      <vt:lpstr>RING-BASED CMPs </vt:lpstr>
      <vt:lpstr>RING-BASED CMPs</vt:lpstr>
      <vt:lpstr>CROSSBAR INTERCONNECTS </vt:lpstr>
      <vt:lpstr>REDUCED COHERENCE DIRECTORY</vt:lpstr>
      <vt:lpstr>REDUCED COHERENCE DIRECTORY </vt:lpstr>
      <vt:lpstr>REDUCED DIRECTORY (EXAMPLE)</vt:lpstr>
      <vt:lpstr>CMP CACHE BANDWIDTH</vt:lpstr>
      <vt:lpstr>CMPs WITH HETEROGENEOUS CORES</vt:lpstr>
      <vt:lpstr>CMPs WITH HETEROGENEOUS CORES</vt:lpstr>
      <vt:lpstr>CMPs WITH HETEROGENEOUS CORES</vt:lpstr>
      <vt:lpstr>IBM CELL PROCESSOR </vt:lpstr>
      <vt:lpstr>CONJOINED CORES</vt:lpstr>
      <vt:lpstr>PROGRAMMING MODELS</vt:lpstr>
      <vt:lpstr>EXPLICIT THREAD PARALLELIZATION</vt:lpstr>
      <vt:lpstr>OPENMP</vt:lpstr>
      <vt:lpstr>TRANSACTIONAL MEMORY</vt:lpstr>
      <vt:lpstr>TRANSACTIONAL MEMORY </vt:lpstr>
      <vt:lpstr>TRANSACTIONAL MEMORY</vt:lpstr>
      <vt:lpstr>TRANSACTIONS DATABASE CONCEPTS</vt:lpstr>
      <vt:lpstr>TM MECHANISMS</vt:lpstr>
      <vt:lpstr>TM MECHANISMS</vt:lpstr>
      <vt:lpstr>BASIC HARDWARE FOR TM</vt:lpstr>
      <vt:lpstr>BASIC HARDWARE FOR TM</vt:lpstr>
      <vt:lpstr>BASIC HARDWARE FOR TM</vt:lpstr>
      <vt:lpstr>EXAMPLE: TRANSACTION COMMIT</vt:lpstr>
      <vt:lpstr>EXAMPLE: TRANSACTION COMMIT</vt:lpstr>
      <vt:lpstr>EXAMPLE: TRANSACTION ABORT</vt:lpstr>
      <vt:lpstr>EXAMPLE: TRANSACTION ABORT</vt:lpstr>
      <vt:lpstr>THREAD-LEVEL SPECULATION (TLS)</vt:lpstr>
      <vt:lpstr>LOOP PARALLELIZATION</vt:lpstr>
      <vt:lpstr>MEMORY HAZARDS IN LOOP PARALLELIZATION </vt:lpstr>
      <vt:lpstr>THREAD-LEVEL SPECULATION</vt:lpstr>
      <vt:lpstr>SPECULATIVE PARALLELIZATION OF LOOPS</vt:lpstr>
      <vt:lpstr>TLS HARDWARE (OVERVIEW) </vt:lpstr>
      <vt:lpstr>TLS HARDWARE (OVERVIEW)</vt:lpstr>
      <vt:lpstr>CACHE PROTOCOL (BASED ON MSI) </vt:lpstr>
      <vt:lpstr>PROTOCOL</vt:lpstr>
      <vt:lpstr>TLS--OPTIMIZATIONS</vt:lpstr>
      <vt:lpstr>HELPER THREADS</vt:lpstr>
      <vt:lpstr>HELPER THREADS</vt:lpstr>
      <vt:lpstr>REDUNDANT EXECUTION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Annavaram</dc:creator>
  <cp:lastModifiedBy>Mia Balashova</cp:lastModifiedBy>
  <cp:revision>309</cp:revision>
  <cp:lastPrinted>2012-02-22T19:58:40Z</cp:lastPrinted>
  <dcterms:created xsi:type="dcterms:W3CDTF">2012-07-03T23:03:25Z</dcterms:created>
  <dcterms:modified xsi:type="dcterms:W3CDTF">2012-07-20T10:38:43Z</dcterms:modified>
</cp:coreProperties>
</file>