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notesMasterIdLst>
    <p:notesMasterId r:id="rId26"/>
  </p:notesMasterIdLst>
  <p:handoutMasterIdLst>
    <p:handoutMasterId r:id="rId27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5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</p:showPr>
  <p:clrMru>
    <a:srgbClr val="FF0043"/>
    <a:srgbClr val="FF03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7482" autoAdjust="0"/>
  </p:normalViewPr>
  <p:slideViewPr>
    <p:cSldViewPr snapToGrid="0" snapToObjects="1">
      <p:cViewPr>
        <p:scale>
          <a:sx n="100" d="100"/>
          <a:sy n="100" d="100"/>
        </p:scale>
        <p:origin x="-678" y="-7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15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D701CB4D-C4DF-4DEC-B763-1AC5CB6D2E8D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7BA1A88-121A-4FC4-A638-D3D4359DBA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34584E5-977C-480F-8141-30621F40C52B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87E2076-B916-4C82-966F-9DB057F24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F8F8FD3-7ED1-44E8-A807-866A084A72C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7C0C1-CDB5-4CB3-A793-D1D89B149F42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8BAE5-54E8-4545-A0F6-5A07EB0186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AF249-ABF8-4F11-ADF1-6BEE81BFBBE5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AFC742-C979-419A-A250-59EDBB23B2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C8044-8A1F-4899-9AF0-04DE3FB2657B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36A79-8FFB-48CA-B815-6359CBEE71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CCD2E-C813-4BF9-BA80-E1CDC2531EB5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AE0CCB-35D3-4D7C-97D8-2FFE84778F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198"/>
            <a:ext cx="8229600" cy="90994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139"/>
            <a:ext cx="8229600" cy="53852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7A6EB-ACCA-41D8-919D-0142DF865EB7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D54740-1784-4D74-9B86-3E7214ED4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F736D-6A12-497B-B1EF-7AFE4DA11BA0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66E9B-756C-42E3-9D80-027DCCA1B9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DDCF2-EFCE-4686-BD3A-BB95C31C5EC4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0E7EB-38B8-48DD-87D4-67D60ACB3C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198"/>
            <a:ext cx="8229600" cy="84591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4198"/>
            <a:ext cx="4038600" cy="492196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4198"/>
            <a:ext cx="4038600" cy="492196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8D95F-6558-4ACF-89AC-81BE552C592D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CD94A-5C53-477E-B0D1-E72032BFDE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198"/>
            <a:ext cx="8229600" cy="89926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0467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29"/>
            <a:ext cx="4040188" cy="452593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60467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0229"/>
            <a:ext cx="4041775" cy="452593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A9172-6A1D-4552-A53A-62FF4B220DC7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7F98B-A2F4-4B6E-A7C9-5CE74236A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7CC49-C6DB-4069-AD73-A85FDA2F3E6E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A81F6-F5A0-46B3-B2A6-A1315F9963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B829C-5238-45A5-AD1F-49E379C85803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7B9B6-167F-492E-B824-C6C9C6DB26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BE3CFC-B8B7-4DCB-A9C5-195A011FFA69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1FA95-046B-42CD-8339-47E21EC829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19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" y="1247775"/>
            <a:ext cx="8837613" cy="510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47F193E-870C-4420-A3BD-AB70353E3ACC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AF25C1-5377-4C68-AA10-70FD6F00B5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76200" y="6689725"/>
            <a:ext cx="44958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bIns="0" anchor="b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800" b="1" dirty="0">
                <a:latin typeface="+mn-lt"/>
                <a:ea typeface="Arial" charset="0"/>
                <a:cs typeface="Arial" charset="0"/>
              </a:rPr>
              <a:t>©</a:t>
            </a:r>
            <a:r>
              <a:rPr lang="en-US" sz="800" b="1" dirty="0">
                <a:latin typeface="+mn-lt"/>
                <a:ea typeface="Arial" charset="0"/>
                <a:cs typeface="Arial" charset="0"/>
              </a:rPr>
              <a:t> Michel Dubois, Murali Annavaram, Per Stenström </a:t>
            </a:r>
            <a:r>
              <a:rPr lang="en-US" sz="800" b="1" dirty="0">
                <a:latin typeface="+mn-lt"/>
                <a:ea typeface="Arial" charset="0"/>
                <a:cs typeface="Arial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6" r:id="rId2"/>
    <p:sldLayoutId id="2147483825" r:id="rId3"/>
    <p:sldLayoutId id="2147483824" r:id="rId4"/>
    <p:sldLayoutId id="2147483823" r:id="rId5"/>
    <p:sldLayoutId id="2147483822" r:id="rId6"/>
    <p:sldLayoutId id="2147483821" r:id="rId7"/>
    <p:sldLayoutId id="2147483820" r:id="rId8"/>
    <p:sldLayoutId id="2147483819" r:id="rId9"/>
    <p:sldLayoutId id="2147483818" r:id="rId10"/>
    <p:sldLayoutId id="2147483817" r:id="rId11"/>
    <p:sldLayoutId id="2147483816" r:id="rId12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3200" kern="1200">
          <a:solidFill>
            <a:srgbClr val="FF0043"/>
          </a:solidFill>
          <a:latin typeface="Comic Sans MS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3200">
          <a:solidFill>
            <a:srgbClr val="FF0043"/>
          </a:solidFill>
          <a:latin typeface="Comic Sans MS" pitchFamily="66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3200">
          <a:solidFill>
            <a:srgbClr val="FF0043"/>
          </a:solidFill>
          <a:latin typeface="Comic Sans MS" pitchFamily="66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3200">
          <a:solidFill>
            <a:srgbClr val="FF0043"/>
          </a:solidFill>
          <a:latin typeface="Comic Sans MS" pitchFamily="66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3200">
          <a:solidFill>
            <a:srgbClr val="FF0043"/>
          </a:solidFill>
          <a:latin typeface="Comic Sans MS" pitchFamily="66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>
          <a:solidFill>
            <a:srgbClr val="FF0043"/>
          </a:solidFill>
          <a:latin typeface="Comic Sans MS" pitchFamily="66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>
          <a:solidFill>
            <a:srgbClr val="FF0043"/>
          </a:solidFill>
          <a:latin typeface="Comic Sans MS" pitchFamily="66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>
          <a:solidFill>
            <a:srgbClr val="FF0043"/>
          </a:solidFill>
          <a:latin typeface="Comic Sans MS" pitchFamily="66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>
          <a:solidFill>
            <a:srgbClr val="FF0043"/>
          </a:solidFill>
          <a:latin typeface="Comic Sans MS" pitchFamily="66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b="1" kern="1200">
          <a:solidFill>
            <a:schemeClr val="tx1"/>
          </a:solidFill>
          <a:latin typeface="Comic Sans MS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Comic Sans MS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Comic Sans MS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Comic Sans MS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Comic Sans M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04788" y="444500"/>
            <a:ext cx="8758237" cy="9096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0333"/>
                </a:solidFill>
              </a:rPr>
              <a:t/>
            </a:r>
            <a:br>
              <a:rPr lang="en-US" b="1" dirty="0" smtClean="0">
                <a:solidFill>
                  <a:srgbClr val="FF0333"/>
                </a:solidFill>
              </a:rPr>
            </a:br>
            <a:r>
              <a:rPr lang="en-US" b="1" dirty="0">
                <a:solidFill>
                  <a:srgbClr val="FF0333"/>
                </a:solidFill>
              </a:rPr>
              <a:t/>
            </a:r>
            <a:br>
              <a:rPr lang="en-US" b="1" dirty="0">
                <a:solidFill>
                  <a:srgbClr val="FF0333"/>
                </a:solidFill>
              </a:rPr>
            </a:br>
            <a:r>
              <a:rPr lang="en-US" sz="3100" b="1" dirty="0" smtClean="0">
                <a:solidFill>
                  <a:srgbClr val="FF0333"/>
                </a:solidFill>
              </a:rPr>
              <a:t>CHAPTER 1</a:t>
            </a:r>
            <a:r>
              <a:rPr lang="en-US" b="1" dirty="0" smtClean="0">
                <a:solidFill>
                  <a:srgbClr val="FF0333"/>
                </a:solidFill>
              </a:rPr>
              <a:t/>
            </a:r>
            <a:br>
              <a:rPr lang="en-US" b="1" dirty="0" smtClean="0">
                <a:solidFill>
                  <a:srgbClr val="FF0333"/>
                </a:solidFill>
              </a:rPr>
            </a:br>
            <a:r>
              <a:rPr lang="en-US" b="1" dirty="0">
                <a:solidFill>
                  <a:srgbClr val="FF0333"/>
                </a:solidFill>
              </a:rPr>
              <a:t/>
            </a:r>
            <a:br>
              <a:rPr lang="en-US" b="1" dirty="0">
                <a:solidFill>
                  <a:srgbClr val="FF0333"/>
                </a:solidFill>
              </a:rPr>
            </a:br>
            <a:r>
              <a:rPr lang="en-US" sz="3100" b="1" dirty="0" smtClean="0">
                <a:solidFill>
                  <a:srgbClr val="FF0333"/>
                </a:solidFill>
              </a:rPr>
              <a:t>INTRODUCTION</a:t>
            </a:r>
            <a:endParaRPr lang="en-US" sz="3100" dirty="0">
              <a:solidFill>
                <a:srgbClr val="FF0333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55750"/>
            <a:ext cx="8229600" cy="361315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COMPUTER </a:t>
            </a:r>
            <a:r>
              <a:rPr lang="en-US" dirty="0"/>
              <a:t>ARCHITECTURE: </a:t>
            </a:r>
            <a:r>
              <a:rPr lang="en-US" dirty="0" smtClean="0"/>
              <a:t>DEFINITION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SYSTEM </a:t>
            </a:r>
            <a:r>
              <a:rPr lang="en-US" dirty="0" smtClean="0"/>
              <a:t>COMPONENTS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TECHNOLOGICAL FACTORS AND </a:t>
            </a:r>
            <a:r>
              <a:rPr lang="en-US" dirty="0" smtClean="0"/>
              <a:t>TRENDS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PERFORMANCE METRICS AND </a:t>
            </a:r>
            <a:r>
              <a:rPr lang="en-US" dirty="0" smtClean="0"/>
              <a:t>EVALUATION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QUANTITATIVE PRINCIPLES OF COMPUTER DESIGN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r>
              <a:rPr lang="en-US" sz="2400" b="1" smtClean="0">
                <a:latin typeface="Comic Sans MS" pitchFamily="66" charset="0"/>
              </a:rPr>
              <a:t>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363" y="971550"/>
            <a:ext cx="8453437" cy="53848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NETWORKS ARE PRESENT AT MANY LEVELS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ON-CHIP INTERCONNECTS forward values from and to different stages of a pipeline and among execution units AND connect cores to shared cache banks.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SYSTEM INTERCONNECTS connect processors (</a:t>
            </a:r>
            <a:r>
              <a:rPr lang="en-US" dirty="0" err="1" smtClean="0"/>
              <a:t>CMPs</a:t>
            </a:r>
            <a:r>
              <a:rPr lang="en-US" dirty="0" smtClean="0"/>
              <a:t>) to memory &amp; I/O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I/O INTERCONNECTS (usually a bus such as e.g., PCI) connect various I/O devices to the system bus.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INTER-SYSTEM INTERCONNECTS connect separate systems (separate chassis or box) and includes 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err="1" smtClean="0"/>
              <a:t>SANs</a:t>
            </a:r>
            <a:r>
              <a:rPr lang="en-US" dirty="0" smtClean="0"/>
              <a:t> (System-Area networks --connecting systems at very short distances), 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LAN (Local Area Networks --connecting systems within an organization or a building), 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WAN (Wide Area networks --connecting multiple LAN at long distances).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INTERNET. Most computing systems are connected to the Internet, which is a global, worldwide interconnect.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b="1" dirty="0" smtClean="0"/>
              <a:t>PARALLELISM IN ARCHITECTURES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THE MOST SUCCESSFUL MICROARCHITECTURE HAS BEEN THE SCALAR PROCESSOR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 TYPICAL SCALAR INSTRUCTION OPERATES ON SCALAR OPERANDS</a:t>
            </a:r>
          </a:p>
          <a:p>
            <a:pPr marL="914400" lvl="2" indent="0" algn="ctr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ADD O1,O2,O3            /O2+O3=&gt;O1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EXECUTE MULTIPLE SCALAR INSTRUCTIONS AT A TIME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PIPELINING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SUPERSCALAR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SUPERPIPELINING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TAKES ADVANTAGE OF </a:t>
            </a:r>
            <a:r>
              <a:rPr lang="en-US" b="1" dirty="0" smtClean="0"/>
              <a:t>ILP</a:t>
            </a:r>
            <a:r>
              <a:rPr lang="en-US" dirty="0" smtClean="0"/>
              <a:t>, I.E., INSTRUCTION-LEVEL PARALLELISM, THE PARALLELISM EXPOSED IN SINGLE THREAD OR SINGLE PROCESS EXECUTION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err="1" smtClean="0"/>
              <a:t>CMPs</a:t>
            </a:r>
            <a:r>
              <a:rPr lang="en-US" dirty="0" smtClean="0"/>
              <a:t> (CHIP MULTIPROCESSORS) EXPLOITS PARALLELISM EXPOSED BY DIFFERENT THREADS RUNNING IN PARALLEL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THREAD LEVEL PARALLELISM OR TLP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CAN BE SEEN AS MULTIPLE SCALAR PROCESSORS RUNNING IN PARALLEL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r>
              <a:rPr lang="en-US" sz="2400" b="1" smtClean="0">
                <a:latin typeface="Comic Sans MS" pitchFamily="66" charset="0"/>
              </a:rPr>
              <a:t>PARALLELISM IN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VECTOR AND ARRAY PROCESSORS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 TYPICAL VECTOR INSTRUCTION EXECUTES DIRECTLY ON VECTOR OPERANDS</a:t>
            </a:r>
          </a:p>
          <a:p>
            <a:pPr marL="914400" lvl="2" indent="0" algn="ctr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VADD VO1,VO2,VO3      /VO2+VO3=&gt;VO1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err="1" smtClean="0"/>
              <a:t>VOk</a:t>
            </a:r>
            <a:r>
              <a:rPr lang="en-US" dirty="0" smtClean="0"/>
              <a:t> IS A VECTOR OF SCALAR COMPONENTS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EQUIVALENT TO COMPUTING</a:t>
            </a:r>
          </a:p>
          <a:p>
            <a:pPr lvl="3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/>
              <a:t>VO2[</a:t>
            </a:r>
            <a:r>
              <a:rPr lang="en-US" dirty="0" err="1" smtClean="0"/>
              <a:t>i</a:t>
            </a:r>
            <a:r>
              <a:rPr lang="en-US" dirty="0" smtClean="0"/>
              <a:t>]+VO3[</a:t>
            </a:r>
            <a:r>
              <a:rPr lang="en-US" dirty="0" err="1" smtClean="0"/>
              <a:t>i</a:t>
            </a:r>
            <a:r>
              <a:rPr lang="en-US" dirty="0" smtClean="0"/>
              <a:t>]=&gt;VO1[</a:t>
            </a:r>
            <a:r>
              <a:rPr lang="en-US" dirty="0" err="1" smtClean="0"/>
              <a:t>i</a:t>
            </a:r>
            <a:r>
              <a:rPr lang="en-US" dirty="0" smtClean="0"/>
              <a:t>], </a:t>
            </a:r>
            <a:r>
              <a:rPr lang="en-US" dirty="0" err="1" smtClean="0"/>
              <a:t>i</a:t>
            </a:r>
            <a:r>
              <a:rPr lang="en-US" dirty="0" smtClean="0"/>
              <a:t>=0,..,N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VECTOR INSTRUCTIONS ARE EXECUTED BY PIPELINES OR PARALLEL ARRAYS </a:t>
            </a:r>
          </a:p>
        </p:txBody>
      </p:sp>
      <p:pic>
        <p:nvPicPr>
          <p:cNvPr id="3174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1025" y="3956050"/>
            <a:ext cx="5672138" cy="22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r>
              <a:rPr lang="en-US" sz="2400" b="1" smtClean="0">
                <a:latin typeface="Comic Sans MS" pitchFamily="66" charset="0"/>
              </a:rPr>
              <a:t>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505825" cy="53848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TOTAL POWER: DYNAMIC + STATIC(LEAKAGE) 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   </a:t>
            </a:r>
          </a:p>
          <a:p>
            <a:pPr marL="0" indent="0" algn="ctr" fontAlgn="auto">
              <a:spcAft>
                <a:spcPts val="0"/>
              </a:spcAft>
              <a:buFont typeface="Arial"/>
              <a:buNone/>
              <a:defRPr/>
            </a:pPr>
            <a:r>
              <a:rPr lang="en-US" b="0" dirty="0" err="1" smtClean="0"/>
              <a:t>P</a:t>
            </a:r>
            <a:r>
              <a:rPr lang="en-US" b="0" baseline="-25000" dirty="0" err="1" smtClean="0"/>
              <a:t>dynamic</a:t>
            </a:r>
            <a:r>
              <a:rPr lang="en-US" b="0" baseline="-25000" dirty="0" smtClean="0"/>
              <a:t> </a:t>
            </a:r>
            <a:r>
              <a:rPr lang="en-US" b="0" dirty="0" smtClean="0"/>
              <a:t>=</a:t>
            </a:r>
            <a:r>
              <a:rPr lang="en-US" b="0" baseline="-25000" dirty="0" smtClean="0"/>
              <a:t> </a:t>
            </a:r>
            <a:r>
              <a:rPr lang="en-US" b="0" dirty="0" smtClean="0">
                <a:latin typeface="Lucida Grande"/>
                <a:ea typeface="Lucida Grande"/>
                <a:cs typeface="Lucida Grande"/>
              </a:rPr>
              <a:t>αCV</a:t>
            </a:r>
            <a:r>
              <a:rPr lang="en-US" b="0" baseline="30000" dirty="0" smtClean="0">
                <a:latin typeface="Lucida Grande"/>
                <a:ea typeface="Lucida Grande"/>
                <a:cs typeface="Lucida Grande"/>
              </a:rPr>
              <a:t>2</a:t>
            </a:r>
            <a:r>
              <a:rPr lang="en-US" b="0" dirty="0" smtClean="0">
                <a:latin typeface="Lucida Grande"/>
                <a:ea typeface="Lucida Grande"/>
                <a:cs typeface="Lucida Grande"/>
              </a:rPr>
              <a:t>f</a:t>
            </a:r>
          </a:p>
          <a:p>
            <a:pPr marL="0" indent="0" algn="ctr" fontAlgn="auto">
              <a:spcAft>
                <a:spcPts val="0"/>
              </a:spcAft>
              <a:buFont typeface="Arial"/>
              <a:buNone/>
              <a:defRPr/>
            </a:pPr>
            <a:endParaRPr lang="en-US" b="0" dirty="0">
              <a:latin typeface="Lucida Grande"/>
              <a:ea typeface="Lucida Grande"/>
              <a:cs typeface="Lucida Grande"/>
            </a:endParaRPr>
          </a:p>
          <a:p>
            <a:pPr marL="0" indent="0" algn="ctr" fontAlgn="auto">
              <a:spcAft>
                <a:spcPts val="0"/>
              </a:spcAft>
              <a:buFont typeface="Arial"/>
              <a:buNone/>
              <a:defRPr/>
            </a:pPr>
            <a:r>
              <a:rPr lang="en-US" b="0" dirty="0" err="1" smtClean="0"/>
              <a:t>P</a:t>
            </a:r>
            <a:r>
              <a:rPr lang="en-US" b="0" baseline="-25000" dirty="0" err="1" smtClean="0"/>
              <a:t>static</a:t>
            </a:r>
            <a:r>
              <a:rPr lang="en-US" b="0" baseline="-25000" dirty="0" smtClean="0"/>
              <a:t> </a:t>
            </a:r>
            <a:r>
              <a:rPr lang="en-US" b="0" dirty="0" smtClean="0"/>
              <a:t>=</a:t>
            </a:r>
            <a:r>
              <a:rPr lang="en-US" b="0" baseline="-25000" dirty="0" smtClean="0"/>
              <a:t> </a:t>
            </a:r>
            <a:r>
              <a:rPr lang="en-US" b="0" dirty="0" err="1" smtClean="0"/>
              <a:t>VI</a:t>
            </a:r>
            <a:r>
              <a:rPr lang="en-US" b="0" baseline="-25000" dirty="0" err="1" smtClean="0"/>
              <a:t>sub</a:t>
            </a:r>
            <a:r>
              <a:rPr lang="en-US" b="0" dirty="0" smtClean="0">
                <a:latin typeface="Lucida Grande"/>
                <a:ea typeface="Lucida Grande"/>
                <a:cs typeface="Lucida Grande"/>
              </a:rPr>
              <a:t> ≈ </a:t>
            </a:r>
            <a:r>
              <a:rPr lang="en-US" b="0" dirty="0" err="1" smtClean="0">
                <a:latin typeface="Lucida Grande"/>
                <a:ea typeface="Lucida Grande"/>
                <a:cs typeface="Lucida Grande"/>
              </a:rPr>
              <a:t>Ve</a:t>
            </a:r>
            <a:r>
              <a:rPr lang="en-US" b="0" baseline="30000" dirty="0" err="1" smtClean="0">
                <a:latin typeface="Lucida Grande"/>
                <a:ea typeface="Lucida Grande"/>
                <a:cs typeface="Lucida Grande"/>
              </a:rPr>
              <a:t>-KVt</a:t>
            </a:r>
            <a:r>
              <a:rPr lang="en-US" b="0" baseline="30000" dirty="0" smtClean="0">
                <a:latin typeface="Lucida Grande"/>
                <a:ea typeface="Lucida Grande"/>
                <a:cs typeface="Lucida Grande"/>
              </a:rPr>
              <a:t>/T</a:t>
            </a:r>
          </a:p>
          <a:p>
            <a:pPr marL="0" indent="0" algn="ctr" fontAlgn="auto">
              <a:spcAft>
                <a:spcPts val="0"/>
              </a:spcAft>
              <a:buFont typeface="Arial"/>
              <a:buNone/>
              <a:defRPr/>
            </a:pPr>
            <a:endParaRPr lang="en-US" b="0" baseline="30000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DYNAMIC POWER FAVORS PARALLEL PROCESSING OVER HIGHER CLOCK RATE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DYNAMIC POWER ROUGHLY PROPORTIONAL TO F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TAKE A U.P. AND REPLICATE IT 4 TIMES: 4X SPEEDUP &amp; 4X POWER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TAKE A U.P. AND CLOCK IT 4 TIMES FASTER: 4X SPEEDUP BUT 64X DYNAMIC POWER!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STATIC POWER 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BECAUSE CIRCUITS LEAK WHATEVER THE FREQUENCY IS. 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POWER/ENERGY ARE CRITICAL PROBLEMS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POWER (IMMEDIATE ENERGY DISSIPATION) MUST BE DISSIPATED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OTHERWISE TEMPERATURE GOES UP (AFFECTS PERFORMANCE, CORRECTNESS AND MAY POSSIBLY DESTROY THE CIRCUIT, SHORT TERM OR LONG TERM)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EFFECT ON THE SUPPLY OF POWER TO THE CHIP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ENERGY (DEPENDS ON POWER AND SPEED)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COSTLY; GLOBAL PROBLEM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BATTERY OPERATED DEVICES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r>
              <a:rPr lang="en-US" sz="2400" b="1" smtClean="0">
                <a:latin typeface="Comic Sans MS" pitchFamily="66" charset="0"/>
              </a:rPr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TRANSIENT FAILURES (OR SOFT ERRORS)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CHARGE Q = C  X V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IF C AND V DECREASE THEN IT IS EASIER TO FLIP A BIT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SOURCES ARE COSMIC RAYS AND ALPHA PARTICULES RADIATING FROM THE PACKAGING MATERIAL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DEVICE IS STILL OPERATIONAL BUT VALUE HAS BEEN CORRUPTED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SHOULD DETECT/CORRECT AND CONTINUE EXECUTION 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ALSO: ELECTRICAL NOISE CAUSES SIMILAR FAILURES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INTERMITTENT/TEMPORARY FAILURES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LAST LONGER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DUE TO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TEMPORARY: ENVIRONMENTAL VARIATIONS (EG, TEMPERATURE)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INTERMITTENT: AGING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SHOULD TRY TO CONTINUE EXECUTION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PERMANENT FAILURES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MEANS THAT THE DEVICE WILL NEVER FUNCTION AGAIN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MUST BE ISOLATED AND REPLACED BY SPARE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algn="ctr" fontAlgn="auto">
              <a:spcAft>
                <a:spcPts val="0"/>
              </a:spcAft>
              <a:buFont typeface="Arial"/>
              <a:buNone/>
              <a:defRPr/>
            </a:pPr>
            <a:r>
              <a:rPr lang="en-US" sz="1400" dirty="0" smtClean="0">
                <a:solidFill>
                  <a:srgbClr val="FF0000"/>
                </a:solidFill>
              </a:rPr>
              <a:t>PROCESS VARIATIONS INCREASE </a:t>
            </a:r>
            <a:r>
              <a:rPr lang="en-US" sz="1400" dirty="0">
                <a:solidFill>
                  <a:srgbClr val="FF0000"/>
                </a:solidFill>
              </a:rPr>
              <a:t>THE PROBABILITY OF FAILURES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r>
              <a:rPr lang="en-US" sz="2400" b="1" smtClean="0">
                <a:latin typeface="Comic Sans MS" pitchFamily="66" charset="0"/>
              </a:rPr>
              <a:t>WIRE DELAYS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656263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WIRE DELAYS DON’T SCALE LIKE LOGIC DELAYS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PROCESSOR STRUCTURES MUST EXPAND TO SUPPORT MORE INSTRUCTIONS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THUS WIRE DELAYS DOMINATE THE CYCLE TIME; SLOW WIRES MUST BE LOCAL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algn="ctr" fontAlgn="auto">
              <a:spcAft>
                <a:spcPts val="0"/>
              </a:spcAft>
              <a:buFont typeface="Arial"/>
              <a:buNone/>
              <a:defRPr/>
            </a:pPr>
            <a:r>
              <a:rPr lang="en-US" sz="1600" dirty="0" smtClean="0">
                <a:solidFill>
                  <a:srgbClr val="FF0000"/>
                </a:solidFill>
              </a:rPr>
              <a:t>DESIGN COMPLEXITY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PROCESSORS ARE BECOMING SO COMPLEX THAT A LARGE FRACTION OF THE DEVELOPMENT OF A PROCESSOR OR SYSTEM IS DEDICATED TO VERIFICATION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CHIP DENSITY IS INCREASING MUCH FASTER THAN THE PRODUCTIVITY OF VERIFICATION ENGINEERS (NEW TOOLS, SPEED OF SYSTEMS)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 </a:t>
            </a:r>
          </a:p>
          <a:p>
            <a:pPr algn="ctr" fontAlgn="auto">
              <a:spcAft>
                <a:spcPts val="0"/>
              </a:spcAft>
              <a:buFont typeface="Arial"/>
              <a:buNone/>
              <a:defRPr/>
            </a:pPr>
            <a:r>
              <a:rPr lang="en-US" sz="1600" dirty="0" smtClean="0">
                <a:solidFill>
                  <a:srgbClr val="FF0000"/>
                </a:solidFill>
              </a:rPr>
              <a:t>CMOS ENDPOINT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CMOS IS RAPIDLY REACHING THE LIMITS OF MINIATURIZATION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FEATURE SIZES WILL REACH ATOMIC DIMENSIONS IN LESS THAN 15 YEARS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OPTIONS????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QUANTUM COMPUTING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NANOTECHNOLOGY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ANALOG COMPUTING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algn="ctr" fontAlgn="auto">
              <a:spcAft>
                <a:spcPts val="0"/>
              </a:spcAft>
              <a:buFont typeface="Arial"/>
              <a:buNone/>
              <a:defRPr/>
            </a:pPr>
            <a:r>
              <a:rPr lang="en-US" sz="1600" dirty="0" smtClean="0">
                <a:solidFill>
                  <a:srgbClr val="FF0000"/>
                </a:solidFill>
              </a:rPr>
              <a:t>PERFORMANCE REMAINS A CRITICAL DESIGN FACTOR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r>
              <a:rPr lang="en-US" sz="2400" b="1" smtClean="0">
                <a:latin typeface="Comic Sans MS" pitchFamily="66" charset="0"/>
              </a:rPr>
              <a:t>PERFORMANCE METRICS (MEASURE)</a:t>
            </a:r>
          </a:p>
        </p:txBody>
      </p:sp>
      <p:sp>
        <p:nvSpPr>
          <p:cNvPr id="35842" name="Content Placeholder 8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/>
          <a:lstStyle/>
          <a:p>
            <a:r>
              <a:rPr lang="en-US" smtClean="0">
                <a:latin typeface="Comic Sans MS" pitchFamily="66" charset="0"/>
              </a:rPr>
              <a:t>METRIC #1: TIME TO COMPLETE A TASK (T</a:t>
            </a:r>
            <a:r>
              <a:rPr lang="en-US" baseline="-25000" smtClean="0">
                <a:latin typeface="Comic Sans MS" pitchFamily="66" charset="0"/>
              </a:rPr>
              <a:t>exe</a:t>
            </a:r>
            <a:r>
              <a:rPr lang="en-US" smtClean="0">
                <a:latin typeface="Comic Sans MS" pitchFamily="66" charset="0"/>
              </a:rPr>
              <a:t>): EXECUTION TIME, RESPONSE TIME, LATENCY</a:t>
            </a:r>
          </a:p>
          <a:p>
            <a:pPr lvl="1"/>
            <a:r>
              <a:rPr lang="en-US" smtClean="0">
                <a:latin typeface="Comic Sans MS" pitchFamily="66" charset="0"/>
              </a:rPr>
              <a:t>“X IS N TIMES FASTER THAT Y” MEANS Texe(Y)/Texe(X) = N</a:t>
            </a:r>
          </a:p>
          <a:p>
            <a:pPr lvl="1"/>
            <a:r>
              <a:rPr lang="en-US" smtClean="0">
                <a:latin typeface="Comic Sans MS" pitchFamily="66" charset="0"/>
              </a:rPr>
              <a:t>THE MAJOR METRIC USED IN THIS COURSE</a:t>
            </a:r>
          </a:p>
          <a:p>
            <a:pPr>
              <a:buFont typeface="Arial" charset="0"/>
              <a:buNone/>
            </a:pPr>
            <a:r>
              <a:rPr lang="en-US" smtClean="0">
                <a:latin typeface="Comic Sans MS" pitchFamily="66" charset="0"/>
              </a:rPr>
              <a:t> </a:t>
            </a:r>
          </a:p>
          <a:p>
            <a:r>
              <a:rPr lang="en-US" smtClean="0">
                <a:latin typeface="Comic Sans MS" pitchFamily="66" charset="0"/>
              </a:rPr>
              <a:t>METRIC #2: NUMBER OF TASKS PER DAY, HOUR, SEC, NS</a:t>
            </a:r>
          </a:p>
          <a:p>
            <a:pPr lvl="1"/>
            <a:r>
              <a:rPr lang="en-US" smtClean="0">
                <a:latin typeface="Comic Sans MS" pitchFamily="66" charset="0"/>
              </a:rPr>
              <a:t>THE THROUGHPUT FOR X IS N TIMES HIGHER THAN Y IF THROUGHPUT(X)/THROUGHPUT(Y) = N</a:t>
            </a:r>
          </a:p>
          <a:p>
            <a:pPr lvl="1"/>
            <a:r>
              <a:rPr lang="en-US" smtClean="0">
                <a:latin typeface="Comic Sans MS" pitchFamily="66" charset="0"/>
              </a:rPr>
              <a:t>NOT THE SAME AS LATENCY (EXAMPLE OF MULTIPROCESSORS)</a:t>
            </a:r>
          </a:p>
          <a:p>
            <a:pPr>
              <a:buFont typeface="Arial" charset="0"/>
              <a:buNone/>
            </a:pPr>
            <a:r>
              <a:rPr lang="en-US" smtClean="0">
                <a:latin typeface="Comic Sans MS" pitchFamily="66" charset="0"/>
              </a:rPr>
              <a:t> </a:t>
            </a:r>
          </a:p>
          <a:p>
            <a:r>
              <a:rPr lang="en-US" smtClean="0">
                <a:latin typeface="Comic Sans MS" pitchFamily="66" charset="0"/>
              </a:rPr>
              <a:t>EXAMPLES OF UNRELIABLE METRICS:</a:t>
            </a:r>
          </a:p>
          <a:p>
            <a:pPr lvl="1"/>
            <a:r>
              <a:rPr lang="en-US" smtClean="0">
                <a:latin typeface="Comic Sans MS" pitchFamily="66" charset="0"/>
              </a:rPr>
              <a:t>MIPS: MILLION OF INSTRUCTIONS PER SECOND</a:t>
            </a:r>
          </a:p>
          <a:p>
            <a:pPr lvl="1"/>
            <a:r>
              <a:rPr lang="en-US" smtClean="0">
                <a:latin typeface="Comic Sans MS" pitchFamily="66" charset="0"/>
              </a:rPr>
              <a:t>MFLOPS: MILLION OF FLOATING POINT OPERATIONS PER SECOND</a:t>
            </a:r>
          </a:p>
          <a:p>
            <a:endParaRPr lang="en-US" smtClean="0">
              <a:latin typeface="Comic Sans MS" pitchFamily="66" charset="0"/>
            </a:endParaRPr>
          </a:p>
          <a:p>
            <a:pPr algn="ctr">
              <a:buFont typeface="Arial" charset="0"/>
              <a:buNone/>
            </a:pPr>
            <a:r>
              <a:rPr lang="en-US" sz="1400" smtClean="0">
                <a:solidFill>
                  <a:srgbClr val="FF0000"/>
                </a:solidFill>
                <a:latin typeface="Comic Sans MS" pitchFamily="66" charset="0"/>
              </a:rPr>
              <a:t>EXECUTION TIME OF A PROGRAM IS THE ULTIMATE MEASURE OF PERFORMANCE</a:t>
            </a:r>
          </a:p>
          <a:p>
            <a:pPr algn="ctr">
              <a:buFont typeface="Arial" charset="0"/>
              <a:buNone/>
            </a:pPr>
            <a:endParaRPr lang="en-US" sz="1400" smtClean="0">
              <a:solidFill>
                <a:srgbClr val="FF0000"/>
              </a:solidFill>
              <a:latin typeface="Comic Sans MS" pitchFamily="66" charset="0"/>
            </a:endParaRPr>
          </a:p>
          <a:p>
            <a:pPr algn="ctr">
              <a:buFont typeface="Arial" charset="0"/>
              <a:buNone/>
            </a:pPr>
            <a:r>
              <a:rPr lang="en-US" sz="1400" smtClean="0">
                <a:solidFill>
                  <a:srgbClr val="FF0000"/>
                </a:solidFill>
                <a:latin typeface="Comic Sans MS" pitchFamily="66" charset="0"/>
              </a:rPr>
              <a:t>BENCHMARKING</a:t>
            </a:r>
          </a:p>
          <a:p>
            <a:endParaRPr lang="en-US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r>
              <a:rPr lang="en-US" sz="2400" b="1" smtClean="0">
                <a:latin typeface="Comic Sans MS" pitchFamily="66" charset="0"/>
              </a:rPr>
              <a:t>WHICH PROGRAM TO CHOOSE?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REAL PROGRAMS: 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PORTING PROBLEM; COMPLEXITY; NOT EASY TO </a:t>
            </a:r>
            <a:r>
              <a:rPr lang="en-US" dirty="0" smtClean="0"/>
              <a:t>UNDERSTAND THE CAUSE OF RESULTS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KERNELS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COMPUTATIONALLY INTENSE PIECE OF REAL PROGRAM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TOY BENCHMARKS (E.G. QUICKSORT, MATRIX MULTIPLY)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SYNTHETIC BENCHMARKS (NOT </a:t>
            </a:r>
            <a:r>
              <a:rPr lang="en-US" dirty="0" smtClean="0"/>
              <a:t>REAL)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BENCHMARK SUITES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SPEC: STANDARD PERFORMANCE EVALUATION CORPORATION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SCIENTIFIC/ENGINEEING/GENERAL PURPOSE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INTEGER AND FLOATING POINT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NEW SET EVERY SO MANY YEARS (95,98,2000,2006)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TPC BENCHMARKS: 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FOR COMMERCIAL SYSTEMS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TPC-B, TPC-C, TPC-H, AND TPC-W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EMBEDDED </a:t>
            </a:r>
            <a:r>
              <a:rPr lang="en-US" dirty="0" smtClean="0"/>
              <a:t>BENCHMARKS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MEDIA </a:t>
            </a:r>
            <a:r>
              <a:rPr lang="en-US" dirty="0"/>
              <a:t>BENCHMARKS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700" b="1" dirty="0" smtClean="0"/>
              <a:t>REPORTING </a:t>
            </a:r>
            <a:r>
              <a:rPr lang="en-US" sz="2700" b="1" dirty="0"/>
              <a:t>PERFORMANCE FOR A SET OF PROGRAMS</a:t>
            </a:r>
            <a:r>
              <a:rPr lang="en-US" sz="2700" b="1" dirty="0" smtClean="0"/>
              <a:t> </a:t>
            </a:r>
            <a:endParaRPr lang="en-US" sz="2700" dirty="0"/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/>
          <a:lstStyle/>
          <a:p>
            <a:pPr>
              <a:buFont typeface="Arial" charset="0"/>
              <a:buNone/>
            </a:pPr>
            <a:endParaRPr lang="en-US" smtClean="0">
              <a:latin typeface="Comic Sans MS" pitchFamily="66" charset="0"/>
            </a:endParaRPr>
          </a:p>
          <a:p>
            <a:pPr>
              <a:buFont typeface="Arial" charset="0"/>
              <a:buNone/>
            </a:pPr>
            <a:r>
              <a:rPr lang="en-US" smtClean="0">
                <a:latin typeface="Comic Sans MS" pitchFamily="66" charset="0"/>
              </a:rPr>
              <a:t>LET Ti BE THE EXECUTION TIME OF PROGRAM i:</a:t>
            </a:r>
          </a:p>
          <a:p>
            <a:pPr>
              <a:buFont typeface="Arial" charset="0"/>
              <a:buNone/>
            </a:pPr>
            <a:r>
              <a:rPr lang="en-US" smtClean="0">
                <a:latin typeface="Comic Sans MS" pitchFamily="66" charset="0"/>
              </a:rPr>
              <a:t>1. (WEIGHTED) ARITHMETIC MEAN OF EXECUTION TIMES:</a:t>
            </a:r>
          </a:p>
          <a:p>
            <a:pPr>
              <a:buFont typeface="Arial" charset="0"/>
              <a:buNone/>
            </a:pPr>
            <a:r>
              <a:rPr lang="en-US" smtClean="0">
                <a:latin typeface="Comic Sans MS" pitchFamily="66" charset="0"/>
              </a:rPr>
              <a:t> 							   OR</a:t>
            </a:r>
          </a:p>
          <a:p>
            <a:pPr algn="ctr">
              <a:buFont typeface="Arial" charset="0"/>
              <a:buNone/>
            </a:pPr>
            <a:endParaRPr lang="en-US" sz="1400" smtClean="0">
              <a:solidFill>
                <a:srgbClr val="FF0000"/>
              </a:solidFill>
              <a:latin typeface="Comic Sans MS" pitchFamily="66" charset="0"/>
            </a:endParaRPr>
          </a:p>
          <a:p>
            <a:pPr algn="ctr">
              <a:buFont typeface="Arial" charset="0"/>
              <a:buNone/>
            </a:pPr>
            <a:r>
              <a:rPr lang="en-US" sz="1400" smtClean="0">
                <a:solidFill>
                  <a:srgbClr val="FF0000"/>
                </a:solidFill>
                <a:latin typeface="Comic Sans MS" pitchFamily="66" charset="0"/>
              </a:rPr>
              <a:t>THE PROBLEM HERE IS THAT THE PROGRAMS WITH LONGEST EXECUTION TIMES DOMINATE THE RESULT</a:t>
            </a:r>
            <a:endParaRPr lang="en-US" sz="1400" smtClean="0">
              <a:latin typeface="Comic Sans MS" pitchFamily="66" charset="0"/>
            </a:endParaRPr>
          </a:p>
          <a:p>
            <a:pPr>
              <a:buFont typeface="Arial" charset="0"/>
              <a:buNone/>
            </a:pPr>
            <a:r>
              <a:rPr lang="en-US" smtClean="0">
                <a:latin typeface="Comic Sans MS" pitchFamily="66" charset="0"/>
              </a:rPr>
              <a:t>2. DEALING WITH SPEEDUPS</a:t>
            </a:r>
          </a:p>
          <a:p>
            <a:pPr lvl="1"/>
            <a:r>
              <a:rPr lang="en-US" smtClean="0">
                <a:latin typeface="Comic Sans MS" pitchFamily="66" charset="0"/>
              </a:rPr>
              <a:t>SPEEDUP MEASURES THE ADVANTAGE OF A MACHINE OVER A REFERENCE MACHINE FOR A PROGRAM i </a:t>
            </a:r>
          </a:p>
          <a:p>
            <a:pPr lvl="1"/>
            <a:endParaRPr lang="en-US" smtClean="0">
              <a:latin typeface="Comic Sans MS" pitchFamily="66" charset="0"/>
            </a:endParaRPr>
          </a:p>
          <a:p>
            <a:pPr lvl="1"/>
            <a:endParaRPr lang="en-US" smtClean="0">
              <a:latin typeface="Comic Sans MS" pitchFamily="66" charset="0"/>
            </a:endParaRPr>
          </a:p>
          <a:p>
            <a:pPr lvl="1"/>
            <a:r>
              <a:rPr lang="en-US" smtClean="0">
                <a:latin typeface="Comic Sans MS" pitchFamily="66" charset="0"/>
              </a:rPr>
              <a:t>ARITHMETIC MEAN OF SPEEDUPS</a:t>
            </a:r>
          </a:p>
          <a:p>
            <a:pPr lvl="1"/>
            <a:r>
              <a:rPr lang="en-US" smtClean="0">
                <a:latin typeface="Comic Sans MS" pitchFamily="66" charset="0"/>
              </a:rPr>
              <a:t>HARMONIC MEAN 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3663" y="1931988"/>
            <a:ext cx="6223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9750" y="1931988"/>
            <a:ext cx="800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8450" y="3757613"/>
            <a:ext cx="83185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8300" y="4919663"/>
            <a:ext cx="8318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r>
              <a:rPr lang="en-US" sz="2400" b="1" smtClean="0">
                <a:latin typeface="Comic Sans MS" pitchFamily="66" charset="0"/>
              </a:rPr>
              <a:t>REPORTING PERFORMANCE FOR A SET OF PROGRAMS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457200" y="884238"/>
            <a:ext cx="8229600" cy="5384800"/>
          </a:xfrm>
        </p:spPr>
        <p:txBody>
          <a:bodyPr/>
          <a:lstStyle/>
          <a:p>
            <a:r>
              <a:rPr lang="en-US" smtClean="0">
                <a:latin typeface="Comic Sans MS" pitchFamily="66" charset="0"/>
              </a:rPr>
              <a:t>GEOMETRIC MEANS OF SPEEDUPS</a:t>
            </a:r>
          </a:p>
          <a:p>
            <a:pPr>
              <a:buFont typeface="Arial" charset="0"/>
              <a:buNone/>
            </a:pPr>
            <a:r>
              <a:rPr lang="en-US" smtClean="0">
                <a:latin typeface="Comic Sans MS" pitchFamily="66" charset="0"/>
              </a:rPr>
              <a:t> </a:t>
            </a:r>
          </a:p>
          <a:p>
            <a:endParaRPr lang="en-US" smtClean="0">
              <a:latin typeface="Comic Sans MS" pitchFamily="66" charset="0"/>
            </a:endParaRPr>
          </a:p>
          <a:p>
            <a:pPr lvl="2"/>
            <a:r>
              <a:rPr lang="en-US" smtClean="0">
                <a:latin typeface="Comic Sans MS" pitchFamily="66" charset="0"/>
              </a:rPr>
              <a:t>MEAN SPEEDUP COMPARIONS BETWEEN TWO MACHINES ARE INDEPENDENT OF THE REFERENCE MACHINE</a:t>
            </a:r>
          </a:p>
          <a:p>
            <a:pPr lvl="2"/>
            <a:r>
              <a:rPr lang="en-US" smtClean="0">
                <a:latin typeface="Comic Sans MS" pitchFamily="66" charset="0"/>
              </a:rPr>
              <a:t>EASILY COMPOSABLE</a:t>
            </a:r>
          </a:p>
          <a:p>
            <a:pPr lvl="2"/>
            <a:r>
              <a:rPr lang="en-US" smtClean="0">
                <a:latin typeface="Comic Sans MS" pitchFamily="66" charset="0"/>
              </a:rPr>
              <a:t>USED TO REPORT SPEC NUMBERS FOR INTEGER AND FLOATING POINT</a:t>
            </a:r>
          </a:p>
          <a:p>
            <a:pPr lvl="2"/>
            <a:endParaRPr lang="en-US" smtClean="0">
              <a:latin typeface="Comic Sans MS" pitchFamily="66" charset="0"/>
            </a:endParaRPr>
          </a:p>
          <a:p>
            <a:pPr lvl="2"/>
            <a:endParaRPr lang="en-US" smtClean="0">
              <a:latin typeface="Comic Sans MS" pitchFamily="66" charset="0"/>
            </a:endParaRPr>
          </a:p>
          <a:p>
            <a:pPr lvl="2"/>
            <a:endParaRPr lang="en-US" smtClean="0">
              <a:latin typeface="Comic Sans MS" pitchFamily="66" charset="0"/>
            </a:endParaRPr>
          </a:p>
          <a:p>
            <a:pPr lvl="2"/>
            <a:endParaRPr lang="en-US" smtClean="0">
              <a:latin typeface="Comic Sans MS" pitchFamily="66" charset="0"/>
            </a:endParaRPr>
          </a:p>
          <a:p>
            <a:pPr lvl="2"/>
            <a:endParaRPr lang="en-US" smtClean="0">
              <a:latin typeface="Comic Sans MS" pitchFamily="66" charset="0"/>
            </a:endParaRPr>
          </a:p>
          <a:p>
            <a:pPr lvl="2"/>
            <a:endParaRPr lang="en-US" smtClean="0">
              <a:latin typeface="Comic Sans MS" pitchFamily="66" charset="0"/>
            </a:endParaRPr>
          </a:p>
          <a:p>
            <a:pPr lvl="2"/>
            <a:endParaRPr lang="en-US" smtClean="0">
              <a:latin typeface="Comic Sans MS" pitchFamily="66" charset="0"/>
            </a:endParaRPr>
          </a:p>
          <a:p>
            <a:pPr lvl="2"/>
            <a:endParaRPr lang="en-US" smtClean="0">
              <a:latin typeface="Comic Sans MS" pitchFamily="66" charset="0"/>
            </a:endParaRPr>
          </a:p>
          <a:p>
            <a:pPr lvl="2"/>
            <a:endParaRPr lang="en-US" smtClean="0">
              <a:latin typeface="Comic Sans MS" pitchFamily="66" charset="0"/>
            </a:endParaRPr>
          </a:p>
          <a:p>
            <a:pPr lvl="2"/>
            <a:endParaRPr lang="en-US" smtClean="0">
              <a:latin typeface="Comic Sans MS" pitchFamily="66" charset="0"/>
            </a:endParaRPr>
          </a:p>
          <a:p>
            <a:pPr lvl="2"/>
            <a:endParaRPr lang="en-US" smtClean="0">
              <a:latin typeface="Comic Sans MS" pitchFamily="66" charset="0"/>
            </a:endParaRPr>
          </a:p>
          <a:p>
            <a:pPr lvl="2"/>
            <a:endParaRPr lang="en-US" smtClean="0">
              <a:latin typeface="Comic Sans MS" pitchFamily="66" charset="0"/>
            </a:endParaRPr>
          </a:p>
          <a:p>
            <a:pPr lvl="2"/>
            <a:endParaRPr lang="en-US" smtClean="0">
              <a:latin typeface="Comic Sans MS" pitchFamily="66" charset="0"/>
            </a:endParaRPr>
          </a:p>
          <a:p>
            <a:pPr lvl="2"/>
            <a:endParaRPr lang="en-US" smtClean="0">
              <a:latin typeface="Comic Sans MS" pitchFamily="66" charset="0"/>
            </a:endParaRPr>
          </a:p>
          <a:p>
            <a:pPr lvl="2"/>
            <a:endParaRPr lang="en-US" smtClean="0">
              <a:latin typeface="Comic Sans MS" pitchFamily="66" charset="0"/>
            </a:endParaRPr>
          </a:p>
          <a:p>
            <a:pPr lvl="2"/>
            <a:endParaRPr lang="en-US" smtClean="0">
              <a:latin typeface="Comic Sans MS" pitchFamily="66" charset="0"/>
            </a:endParaRPr>
          </a:p>
          <a:p>
            <a:pPr lvl="2"/>
            <a:endParaRPr lang="en-US" smtClean="0">
              <a:latin typeface="Comic Sans MS" pitchFamily="66" charset="0"/>
            </a:endParaRPr>
          </a:p>
          <a:p>
            <a:pPr lvl="2"/>
            <a:endParaRPr lang="en-US" smtClean="0">
              <a:latin typeface="Comic Sans MS" pitchFamily="66" charset="0"/>
            </a:endParaRPr>
          </a:p>
          <a:p>
            <a:pPr lvl="2"/>
            <a:endParaRPr lang="en-US" smtClean="0">
              <a:latin typeface="Comic Sans MS" pitchFamily="66" charset="0"/>
            </a:endParaRPr>
          </a:p>
          <a:p>
            <a:endParaRPr lang="en-US" smtClean="0">
              <a:latin typeface="Comic Sans MS" pitchFamily="66" charset="0"/>
            </a:endParaRP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300" y="1150938"/>
            <a:ext cx="83185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1963" y="2901950"/>
          <a:ext cx="8224837" cy="200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718"/>
                <a:gridCol w="1370718"/>
                <a:gridCol w="1370718"/>
                <a:gridCol w="1370718"/>
                <a:gridCol w="1370718"/>
                <a:gridCol w="1370718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Program</a:t>
                      </a:r>
                      <a:r>
                        <a:rPr lang="en-US" sz="1400" baseline="0" dirty="0" smtClean="0"/>
                        <a:t> 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Program</a:t>
                      </a:r>
                      <a:r>
                        <a:rPr lang="en-US" sz="1400" baseline="0" dirty="0" smtClean="0"/>
                        <a:t> B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Arithmetic</a:t>
                      </a:r>
                      <a:r>
                        <a:rPr lang="en-US" sz="1400" baseline="0" dirty="0" smtClean="0"/>
                        <a:t> Mean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Speedup</a:t>
                      </a:r>
                      <a:r>
                        <a:rPr lang="en-US" sz="1400" baseline="0" dirty="0" smtClean="0"/>
                        <a:t> (ref 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Speedup</a:t>
                      </a:r>
                      <a:r>
                        <a:rPr lang="en-US" sz="1400" baseline="0" dirty="0" smtClean="0"/>
                        <a:t> (ref 2)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Machine 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 sec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 sec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55 sec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91.8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Machine</a:t>
                      </a:r>
                      <a:r>
                        <a:rPr lang="en-US" sz="1400" baseline="0" dirty="0" smtClean="0"/>
                        <a:t> 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sec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 sec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100.5 sec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50.2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5.5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Reference 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 sec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10000 sec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5050 sec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Reference 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 sec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1000 sec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550 sec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61963" y="4868863"/>
          <a:ext cx="822483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091"/>
                <a:gridCol w="1386529"/>
                <a:gridCol w="1102921"/>
                <a:gridCol w="956135"/>
                <a:gridCol w="990532"/>
                <a:gridCol w="1149198"/>
                <a:gridCol w="1174901"/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Program 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Program 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Arithmetic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Harmonic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Geometric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400" dirty="0" err="1" smtClean="0"/>
                        <a:t>Wrt</a:t>
                      </a:r>
                      <a:r>
                        <a:rPr lang="en-US" sz="1400" baseline="0" dirty="0" smtClean="0"/>
                        <a:t> Reference 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Machine 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18.2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31.6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Machine 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66.7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70.7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400" dirty="0" err="1" smtClean="0"/>
                        <a:t>Wrt</a:t>
                      </a:r>
                      <a:r>
                        <a:rPr lang="en-US" sz="1400" baseline="0" dirty="0" smtClean="0"/>
                        <a:t> Reference 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Machine 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Machine 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52.5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22.4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r>
              <a:rPr lang="en-US" sz="2400" b="1" smtClean="0">
                <a:latin typeface="Comic Sans MS" pitchFamily="66" charset="0"/>
              </a:rPr>
              <a:t>WHAT IS COMPUTER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OLD DEFINITION: INSTRUCTION SET ARCHITECTURE (ISA)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TODAY’S DEFINITION IS MUCH BROADER: HARDWARE ORGANIZATION OF COMPUTERS (HOW TO BUILD COMPUTER)--INCLUDES ISA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LAYERED VIEW OF COMPUTER SYSTEMS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ROLE OF THE COMPUTER ARCHITECT: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TO MAKE DESIGN TRADE-OFFS ACROSS THE HW/SW INTERFACE TO MEET FUNCTIONAL, PERFORMANCE AND COST REQUIREMENTS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0" y="2982913"/>
            <a:ext cx="6985000" cy="24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r>
              <a:rPr lang="en-US" sz="2400" b="1" smtClean="0">
                <a:latin typeface="Comic Sans MS" pitchFamily="66" charset="0"/>
              </a:rPr>
              <a:t>FUNDAMENTAL PERFORMANCE EQUATIONS FOR CPUs: 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marL="0" indent="0" algn="ctr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err="1" smtClean="0"/>
              <a:t>Texe</a:t>
            </a:r>
            <a:r>
              <a:rPr lang="en-US" dirty="0" smtClean="0"/>
              <a:t> </a:t>
            </a:r>
            <a:r>
              <a:rPr lang="en-US" dirty="0"/>
              <a:t>= IC X CPI X Tc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 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IC: DEPENDS ON PROGRAM, COMPILER AND ISA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CPI: DEPENDS ON INSTRUCTION MIX, ISA, AND IMPLEMENTATION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Tc: DEPENDS ON IMPLEMENTATION COMPLEXITY AND TECHNOLOGY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 </a:t>
            </a:r>
          </a:p>
          <a:p>
            <a:pPr algn="ctr" fontAlgn="auto">
              <a:spcAft>
                <a:spcPts val="0"/>
              </a:spcAft>
              <a:buFont typeface="Arial"/>
              <a:buNone/>
              <a:defRPr/>
            </a:pPr>
            <a:r>
              <a:rPr lang="en-US" sz="1400" dirty="0" smtClean="0">
                <a:solidFill>
                  <a:srgbClr val="FF0000"/>
                </a:solidFill>
              </a:rPr>
              <a:t>CPI </a:t>
            </a:r>
            <a:r>
              <a:rPr lang="en-US" sz="1400" dirty="0">
                <a:solidFill>
                  <a:srgbClr val="FF0000"/>
                </a:solidFill>
              </a:rPr>
              <a:t>(CLOCK PER INSTRUCTION) IS OFTEN USED INSTEAD OF EXECUTION TIME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 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WHEN PROCESSOR EXECUTES MORE THAN ONE INSTRUCTION PER CLOCK USE IPC (INSTRUCTIONS PER CLOCK</a:t>
            </a:r>
            <a:r>
              <a:rPr lang="en-US" dirty="0" smtClean="0"/>
              <a:t>)</a:t>
            </a:r>
          </a:p>
          <a:p>
            <a:pPr marL="457200" lvl="1" indent="0" algn="ctr" fontAlgn="auto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  <a:p>
            <a:pPr marL="457200" lvl="1" indent="0" algn="ctr"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b="1" dirty="0" err="1" smtClean="0"/>
              <a:t>Texe</a:t>
            </a:r>
            <a:r>
              <a:rPr lang="en-US" sz="1800" b="1" dirty="0" smtClean="0"/>
              <a:t> </a:t>
            </a:r>
            <a:r>
              <a:rPr lang="en-US" sz="1800" b="1" dirty="0"/>
              <a:t>= (IC X Tc)/IPC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r>
              <a:rPr lang="en-US" sz="2400" b="1" smtClean="0">
                <a:latin typeface="Comic Sans MS" pitchFamily="66" charset="0"/>
              </a:rPr>
              <a:t>AMDAHL’S LAW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/>
          <a:lstStyle/>
          <a:p>
            <a:endParaRPr lang="en-US" smtClean="0">
              <a:latin typeface="Comic Sans MS" pitchFamily="66" charset="0"/>
            </a:endParaRPr>
          </a:p>
          <a:p>
            <a:endParaRPr lang="en-US" smtClean="0">
              <a:latin typeface="Comic Sans MS" pitchFamily="66" charset="0"/>
            </a:endParaRPr>
          </a:p>
          <a:p>
            <a:endParaRPr lang="en-US" smtClean="0">
              <a:latin typeface="Comic Sans MS" pitchFamily="66" charset="0"/>
            </a:endParaRPr>
          </a:p>
          <a:p>
            <a:endParaRPr lang="en-US" smtClean="0">
              <a:latin typeface="Comic Sans MS" pitchFamily="66" charset="0"/>
            </a:endParaRPr>
          </a:p>
          <a:p>
            <a:endParaRPr lang="en-US" smtClean="0">
              <a:latin typeface="Comic Sans MS" pitchFamily="66" charset="0"/>
            </a:endParaRPr>
          </a:p>
          <a:p>
            <a:endParaRPr lang="en-US" smtClean="0">
              <a:latin typeface="Comic Sans MS" pitchFamily="66" charset="0"/>
            </a:endParaRPr>
          </a:p>
          <a:p>
            <a:r>
              <a:rPr lang="en-US" smtClean="0">
                <a:latin typeface="Comic Sans MS" pitchFamily="66" charset="0"/>
              </a:rPr>
              <a:t>ENHANCEMENT E ACCELERATES A FRACTION F OF THE TASK BY A FACTOR S</a:t>
            </a:r>
          </a:p>
          <a:p>
            <a:endParaRPr lang="en-US" smtClean="0">
              <a:latin typeface="Comic Sans MS" pitchFamily="66" charset="0"/>
            </a:endParaRP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2675" y="971550"/>
            <a:ext cx="731520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8838" y="3989388"/>
            <a:ext cx="44069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28838" y="4700588"/>
            <a:ext cx="44069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r>
              <a:rPr lang="en-US" sz="2400" b="1" smtClean="0">
                <a:latin typeface="Comic Sans MS" pitchFamily="66" charset="0"/>
              </a:rPr>
              <a:t>LESSONS FROM AMDAHL’S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mtClean="0"/>
              <a:t>IMPROVEMENT IS LIMITED BY THE FRACTION OF THE EXECUTION TIME THAT CANNOT BE ENHANCED 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smtClean="0"/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mtClean="0"/>
              <a:t>LAW OF DIMINISHING RETURNS 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mtClean="0"/>
              <a:t>OPTIMIZE THE COMMON CASE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mtClean="0"/>
              <a:t>EXECUTE THE RARE CASE IN SOFTWARE (E.G. EXCEPTIONS)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03488"/>
            <a:ext cx="8763000" cy="288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8550" y="1473200"/>
            <a:ext cx="44069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r>
              <a:rPr lang="en-US" sz="2400" b="1" smtClean="0">
                <a:latin typeface="Comic Sans MS" pitchFamily="66" charset="0"/>
              </a:rPr>
              <a:t>PARALLEL SPEEDUP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NOTE</a:t>
            </a:r>
            <a:r>
              <a:rPr lang="en-US" dirty="0"/>
              <a:t>: SPEEDUP CAN BE SUPERLINEAR. HOW CAN THAT BE</a:t>
            </a:r>
            <a:r>
              <a:rPr lang="en-US" dirty="0" smtClean="0"/>
              <a:t>??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  <a:p>
            <a:pPr marL="0" indent="0" algn="ctr" fontAlgn="auto">
              <a:spcAft>
                <a:spcPts val="0"/>
              </a:spcAft>
              <a:buFont typeface="Arial"/>
              <a:buNone/>
              <a:defRPr/>
            </a:pPr>
            <a:r>
              <a:rPr lang="en-US" sz="1400" dirty="0" smtClean="0">
                <a:solidFill>
                  <a:srgbClr val="FF0000"/>
                </a:solidFill>
              </a:rPr>
              <a:t>OVERALL </a:t>
            </a:r>
            <a:r>
              <a:rPr lang="en-US" sz="1400" dirty="0">
                <a:solidFill>
                  <a:srgbClr val="FF0000"/>
                </a:solidFill>
              </a:rPr>
              <a:t>NOT VERY HOPEFUL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</p:txBody>
      </p:sp>
      <p:pic>
        <p:nvPicPr>
          <p:cNvPr id="4301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250" y="2238375"/>
            <a:ext cx="86995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8550" y="971550"/>
            <a:ext cx="44069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r>
              <a:rPr lang="en-US" sz="2400" b="1" smtClean="0">
                <a:latin typeface="Comic Sans MS" pitchFamily="66" charset="0"/>
              </a:rPr>
              <a:t>GUSTAFSON’S LAW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REDEFINE SPEEDUP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THE RATIONALE IS </a:t>
            </a:r>
            <a:r>
              <a:rPr lang="en-US" dirty="0" smtClean="0"/>
              <a:t>THAT, AS </a:t>
            </a:r>
            <a:r>
              <a:rPr lang="en-US" dirty="0"/>
              <a:t>MORE AND MORE CORES ARE INTEGRATED ON CHIP OVER TIME, THE WORKLOADS ARE ALSO GROWING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STARTS WITH THE EXECUTION TIME ON THE PARALLEL MACHINE WITH P PROCESSORS:</a:t>
            </a:r>
            <a:r>
              <a:rPr lang="en-US" dirty="0" smtClean="0"/>
              <a:t> </a:t>
            </a:r>
          </a:p>
          <a:p>
            <a:pPr marL="457200" lvl="1" indent="0" fontAlgn="auto"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i="1" dirty="0" err="1"/>
              <a:t>s</a:t>
            </a:r>
            <a:r>
              <a:rPr lang="en-US" i="1" dirty="0"/>
              <a:t> </a:t>
            </a:r>
            <a:r>
              <a:rPr lang="en-US" dirty="0"/>
              <a:t> IS THE TIME TAKEN BY THE SERIAL CODE AND </a:t>
            </a:r>
            <a:r>
              <a:rPr lang="en-US" i="1" dirty="0" err="1"/>
              <a:t>p</a:t>
            </a:r>
            <a:r>
              <a:rPr lang="en-US" dirty="0"/>
              <a:t> IS THE TIME TAKEN BY THE PARALLEL CODE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EXECUTION TIME ON ONE PROCESSOR IS</a:t>
            </a:r>
            <a:r>
              <a:rPr lang="en-US" dirty="0" smtClean="0"/>
              <a:t> 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Let F=p/(</a:t>
            </a:r>
            <a:r>
              <a:rPr lang="en-US" dirty="0" err="1" smtClean="0"/>
              <a:t>s+p</a:t>
            </a:r>
            <a:r>
              <a:rPr lang="en-US" dirty="0" smtClean="0"/>
              <a:t>). Then S</a:t>
            </a:r>
            <a:r>
              <a:rPr lang="en-US" baseline="-25000" dirty="0" smtClean="0"/>
              <a:t>P</a:t>
            </a:r>
            <a:r>
              <a:rPr lang="en-US" dirty="0" smtClean="0"/>
              <a:t> = (</a:t>
            </a:r>
            <a:r>
              <a:rPr lang="en-US" dirty="0" err="1" smtClean="0"/>
              <a:t>s+pP</a:t>
            </a:r>
            <a:r>
              <a:rPr lang="en-US" dirty="0" smtClean="0"/>
              <a:t>)/(</a:t>
            </a:r>
            <a:r>
              <a:rPr lang="en-US" dirty="0" err="1" smtClean="0"/>
              <a:t>s+p</a:t>
            </a:r>
            <a:r>
              <a:rPr lang="en-US" dirty="0" smtClean="0"/>
              <a:t>) = 1-F+FP = </a:t>
            </a:r>
            <a:r>
              <a:rPr lang="en-US" b="1" dirty="0" smtClean="0"/>
              <a:t>1+F(P-1)</a:t>
            </a:r>
            <a:endParaRPr lang="en-US" b="1" dirty="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300" y="2543175"/>
            <a:ext cx="8318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22475" y="3305175"/>
            <a:ext cx="84836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125" y="4251325"/>
            <a:ext cx="756285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r>
              <a:rPr lang="en-US" sz="2400" b="1" smtClean="0">
                <a:latin typeface="Comic Sans MS" pitchFamily="66" charset="0"/>
              </a:rPr>
              <a:t>COMPUTER ORGANIZATION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/>
          <a:lstStyle/>
          <a:p>
            <a:r>
              <a:rPr lang="en-US" smtClean="0">
                <a:latin typeface="Comic Sans MS" pitchFamily="66" charset="0"/>
              </a:rPr>
              <a:t>MODERN PC ARCHITECTURE </a:t>
            </a:r>
          </a:p>
          <a:p>
            <a:endParaRPr lang="en-US" smtClean="0">
              <a:latin typeface="Comic Sans MS" pitchFamily="66" charset="0"/>
            </a:endParaRP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" y="1314450"/>
            <a:ext cx="84582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r>
              <a:rPr lang="en-US" sz="2400" b="1" smtClean="0">
                <a:latin typeface="Comic Sans MS" pitchFamily="66" charset="0"/>
              </a:rPr>
              <a:t>COMPUTER ORGANIZATION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/>
          <a:lstStyle/>
          <a:p>
            <a:r>
              <a:rPr lang="en-US" smtClean="0">
                <a:latin typeface="Comic Sans MS" pitchFamily="66" charset="0"/>
              </a:rPr>
              <a:t>GENERIC HIGH-END PARALLEL SYSTEM:</a:t>
            </a:r>
          </a:p>
          <a:p>
            <a:endParaRPr lang="en-US" smtClean="0">
              <a:latin typeface="Comic Sans MS" pitchFamily="66" charset="0"/>
            </a:endParaRPr>
          </a:p>
          <a:p>
            <a:endParaRPr lang="en-US" smtClean="0">
              <a:latin typeface="Comic Sans MS" pitchFamily="66" charset="0"/>
            </a:endParaRPr>
          </a:p>
          <a:p>
            <a:endParaRPr lang="en-US" smtClean="0">
              <a:latin typeface="Comic Sans MS" pitchFamily="66" charset="0"/>
            </a:endParaRPr>
          </a:p>
          <a:p>
            <a:endParaRPr lang="en-US" smtClean="0">
              <a:latin typeface="Comic Sans MS" pitchFamily="66" charset="0"/>
            </a:endParaRPr>
          </a:p>
          <a:p>
            <a:endParaRPr lang="en-US" smtClean="0">
              <a:latin typeface="Comic Sans MS" pitchFamily="66" charset="0"/>
            </a:endParaRPr>
          </a:p>
          <a:p>
            <a:endParaRPr lang="en-US" smtClean="0">
              <a:latin typeface="Comic Sans MS" pitchFamily="66" charset="0"/>
            </a:endParaRPr>
          </a:p>
          <a:p>
            <a:endParaRPr lang="en-US" smtClean="0">
              <a:latin typeface="Comic Sans MS" pitchFamily="66" charset="0"/>
            </a:endParaRPr>
          </a:p>
          <a:p>
            <a:endParaRPr lang="en-US" smtClean="0">
              <a:latin typeface="Comic Sans MS" pitchFamily="66" charset="0"/>
            </a:endParaRPr>
          </a:p>
          <a:p>
            <a:endParaRPr lang="en-US" smtClean="0">
              <a:latin typeface="Comic Sans MS" pitchFamily="66" charset="0"/>
            </a:endParaRPr>
          </a:p>
          <a:p>
            <a:endParaRPr lang="en-US" smtClean="0">
              <a:latin typeface="Comic Sans MS" pitchFamily="66" charset="0"/>
            </a:endParaRPr>
          </a:p>
          <a:p>
            <a:endParaRPr lang="en-US" smtClean="0">
              <a:latin typeface="Comic Sans MS" pitchFamily="66" charset="0"/>
            </a:endParaRPr>
          </a:p>
          <a:p>
            <a:endParaRPr lang="en-US" smtClean="0">
              <a:latin typeface="Comic Sans MS" pitchFamily="66" charset="0"/>
            </a:endParaRPr>
          </a:p>
          <a:p>
            <a:r>
              <a:rPr lang="en-US" smtClean="0">
                <a:latin typeface="Comic Sans MS" pitchFamily="66" charset="0"/>
              </a:rPr>
              <a:t>MAIN COMPONENTS:  PROCESSOR, MEMORY SYSTEMS, I/O AND NETWORKS, </a:t>
            </a:r>
          </a:p>
          <a:p>
            <a:endParaRPr lang="en-US" smtClean="0">
              <a:latin typeface="Comic Sans MS" pitchFamily="66" charset="0"/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00" y="1974850"/>
            <a:ext cx="8890000" cy="2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r>
              <a:rPr lang="en-US" sz="2400" b="1" smtClean="0">
                <a:latin typeface="Comic Sans MS" pitchFamily="66" charset="0"/>
              </a:rPr>
              <a:t>PROCESSOR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HISTORICALLY THE CLOCK RATES OF MICROPROCESSORS HAVE INCREASED EXPONENTIALLY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b="1" dirty="0" smtClean="0"/>
              <a:t> Highest clock rate of Intel processors in every year from 1990 to 2008 </a:t>
            </a:r>
          </a:p>
          <a:p>
            <a:pPr lvl="1" fontAlgn="auto"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DUE TO PROCESS IMPROVEMENTS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DEEPER PIPELINE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CIRCUIT DESIGN TECHNIQUES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algn="ctr" fontAlgn="auto">
              <a:spcAft>
                <a:spcPts val="0"/>
              </a:spcAft>
              <a:buFont typeface="Arial"/>
              <a:buNone/>
              <a:defRPr/>
            </a:pPr>
            <a:r>
              <a:rPr lang="en-US" sz="1500" dirty="0" smtClean="0">
                <a:solidFill>
                  <a:srgbClr val="FF0000"/>
                </a:solidFill>
              </a:rPr>
              <a:t>THIS HISTORICAL TREND HAS SUBSIDED OVER THE PAST 10 YEARS</a:t>
            </a:r>
          </a:p>
          <a:p>
            <a:pPr lvl="1" algn="ctr" fontAlgn="auto">
              <a:spcAft>
                <a:spcPts val="0"/>
              </a:spcAft>
              <a:buFont typeface="Arial"/>
              <a:buNone/>
              <a:defRPr/>
            </a:pPr>
            <a:r>
              <a:rPr lang="en-US" sz="1500" b="1" dirty="0" smtClean="0">
                <a:solidFill>
                  <a:srgbClr val="FF0000"/>
                </a:solidFill>
              </a:rPr>
              <a:t>IF IT HAD KEPT UP, TODAY’S CLOCK RATES WOULD BE MORE THAN 30GHz!!!!!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1800" y="1839913"/>
            <a:ext cx="5878513" cy="290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r>
              <a:rPr lang="en-US" sz="2400" b="1" smtClean="0">
                <a:latin typeface="Comic Sans MS" pitchFamily="66" charset="0"/>
              </a:rPr>
              <a:t>PROCESSOR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1600" dirty="0" smtClean="0"/>
              <a:t>PIPELINING (I.E., ARCHITECTURE) AND CIRCUIT TECHNIQUES HAVE GREATLY CONTRIBUTED TO THE DRAMATIC RISE OF THE CLOCK RATE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1400" dirty="0" smtClean="0"/>
              <a:t>THE 1.19 CURVE CORRESPONDS TO PROCESS IMPROVEMENTS ALONE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1400" dirty="0" smtClean="0"/>
              <a:t>REST IS DUE TO ARCHITECTURE AND CIRCUITS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1600" dirty="0" smtClean="0"/>
              <a:t>ADDITIONALLY COMPUTER ARCHITECTS TAKE ADVANTAGE OF THE GROWING NUMBER OF CIRCUITS 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sz="1600" dirty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sz="1600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sz="1600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sz="1600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sz="1600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sz="1600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sz="1600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sz="1600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sz="1600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sz="1600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sz="1600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1600" dirty="0" smtClean="0"/>
              <a:t>A SANDBOX TO PLAY IN SO TO SPEAK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1600" dirty="0" smtClean="0"/>
              <a:t>HOW DO WE USE 100B TRANSISTORS????</a:t>
            </a:r>
          </a:p>
          <a:p>
            <a:pPr lvl="1" algn="ctr" fontAlgn="auto">
              <a:spcAft>
                <a:spcPts val="0"/>
              </a:spcAft>
              <a:buFont typeface="Arial"/>
              <a:buNone/>
              <a:defRPr/>
            </a:pPr>
            <a:r>
              <a:rPr lang="en-US" sz="1400" b="1" dirty="0" smtClean="0">
                <a:solidFill>
                  <a:srgbClr val="FF0000"/>
                </a:solidFill>
              </a:rPr>
              <a:t>CAN THIS TREND CONTINUE?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sz="1600" dirty="0"/>
          </a:p>
        </p:txBody>
      </p:sp>
      <p:pic>
        <p:nvPicPr>
          <p:cNvPr id="2560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2392363"/>
            <a:ext cx="89789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r>
              <a:rPr lang="en-US" sz="2400" b="1" smtClean="0">
                <a:latin typeface="Comic Sans MS" pitchFamily="66" charset="0"/>
              </a:rPr>
              <a:t>MEMORY SYSTEMS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/>
          <a:lstStyle/>
          <a:p>
            <a:r>
              <a:rPr lang="en-US" smtClean="0">
                <a:latin typeface="Comic Sans MS" pitchFamily="66" charset="0"/>
              </a:rPr>
              <a:t>MAIN MEMORY SPEED IS NOT GROWING AS FAST AS PROCESSORS’ SPEED. </a:t>
            </a:r>
          </a:p>
          <a:p>
            <a:pPr lvl="1"/>
            <a:r>
              <a:rPr lang="en-US" smtClean="0">
                <a:latin typeface="Comic Sans MS" pitchFamily="66" charset="0"/>
              </a:rPr>
              <a:t>GROWING GAP BETWEEN PROCESSOR AND MEMORY SPEED (THE SO-CALLED “MEMORY WALL”)</a:t>
            </a:r>
          </a:p>
          <a:p>
            <a:r>
              <a:rPr lang="en-US" smtClean="0">
                <a:latin typeface="Comic Sans MS" pitchFamily="66" charset="0"/>
              </a:rPr>
              <a:t>ONE WANTS TO DESIGN A MEMORY SYSTEM THAT’S BIG, FAST AND CHEAP</a:t>
            </a:r>
          </a:p>
          <a:p>
            <a:pPr lvl="1"/>
            <a:r>
              <a:rPr lang="en-US" smtClean="0">
                <a:latin typeface="Comic Sans MS" pitchFamily="66" charset="0"/>
              </a:rPr>
              <a:t>THE APPROACH IS TO USE A MULTI-LEVEL HIERARCHY OF MEMORIES</a:t>
            </a:r>
          </a:p>
          <a:p>
            <a:pPr lvl="1"/>
            <a:r>
              <a:rPr lang="en-US" smtClean="0">
                <a:latin typeface="Comic Sans MS" pitchFamily="66" charset="0"/>
              </a:rPr>
              <a:t>MEMORY HIERARCHIES RELY ON PRINCIPLE OF LOCALITY</a:t>
            </a:r>
          </a:p>
          <a:p>
            <a:pPr lvl="1"/>
            <a:r>
              <a:rPr lang="en-US" smtClean="0">
                <a:latin typeface="Comic Sans MS" pitchFamily="66" charset="0"/>
              </a:rPr>
              <a:t>EFFICIENT MANAGEMENT OF THE MEMORY HIERARCHY IS KEY</a:t>
            </a:r>
          </a:p>
          <a:p>
            <a:pPr lvl="1"/>
            <a:r>
              <a:rPr lang="en-US" smtClean="0">
                <a:latin typeface="Comic Sans MS" pitchFamily="66" charset="0"/>
              </a:rPr>
              <a:t>COST AND SIZE OF MEMORIES IN A BASIC PC (2008)</a:t>
            </a:r>
          </a:p>
          <a:p>
            <a:pPr lvl="1"/>
            <a:endParaRPr lang="en-US" smtClean="0">
              <a:latin typeface="Comic Sans MS" pitchFamily="66" charset="0"/>
            </a:endParaRPr>
          </a:p>
          <a:p>
            <a:pPr lvl="1"/>
            <a:endParaRPr lang="en-US" smtClean="0">
              <a:latin typeface="Comic Sans MS" pitchFamily="66" charset="0"/>
            </a:endParaRPr>
          </a:p>
          <a:p>
            <a:endParaRPr lang="en-US" smtClean="0">
              <a:latin typeface="Comic Sans MS" pitchFamily="66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4306888"/>
          <a:ext cx="8445500" cy="148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115"/>
                <a:gridCol w="1412085"/>
                <a:gridCol w="1689100"/>
                <a:gridCol w="1689100"/>
                <a:gridCol w="168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Marginal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r>
                        <a:rPr lang="en-US" baseline="0" dirty="0" smtClean="0"/>
                        <a:t> per 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L2 Cache (on</a:t>
                      </a:r>
                      <a:r>
                        <a:rPr lang="en-US" baseline="0" dirty="0" smtClean="0"/>
                        <a:t> chip)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$20/MB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</a:t>
                      </a:r>
                      <a:r>
                        <a:rPr lang="en-US" dirty="0" err="1" smtClean="0"/>
                        <a:t>nsec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Main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$50/GB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nsec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$100/500GB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5msec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457200" y="515938"/>
            <a:ext cx="8229600" cy="909637"/>
          </a:xfrm>
        </p:spPr>
        <p:txBody>
          <a:bodyPr/>
          <a:lstStyle/>
          <a:p>
            <a:r>
              <a:rPr lang="en-US" sz="2400" b="1" smtClean="0">
                <a:latin typeface="Comic Sans MS" pitchFamily="66" charset="0"/>
              </a:rPr>
              <a:t>MEMORY WALL?? WHICH MEMORY WALL??</a:t>
            </a:r>
            <a:r>
              <a:rPr lang="en-US" sz="2400" smtClean="0">
                <a:latin typeface="Comic Sans MS" pitchFamily="66" charset="0"/>
              </a:rPr>
              <a:t/>
            </a:r>
            <a:br>
              <a:rPr lang="en-US" sz="2400" smtClean="0">
                <a:latin typeface="Comic Sans MS" pitchFamily="66" charset="0"/>
              </a:rPr>
            </a:br>
            <a:endParaRPr lang="en-US" sz="2400" smtClean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fontScale="85000" lnSpcReduction="20000"/>
          </a:bodyPr>
          <a:lstStyle/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HISTORICALLY, MICROPROCESSOR SPEED HAS INCREASED BY 50% A YEAR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WHILE DRAM PERFORMANCE IMPROVED BY 7% A YEAR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ALTHOUGH DRAM DENSITY KEEPS INCREASING BY 4X EVERY 3 YEARS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THIS CREATED THE PERCEPTION THAT THIS PROBLEM WOULD LAST FOREVER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HOWEVER TRENDS HAVE CHANGED DRAMATICALLY IN THE PAST 6 YEARS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THE “MEMORY WALL” (RELATIVE PERFORMANCE OF PROCESSORS VS DRAM) 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ALTHOUGH STILL A BIG PROBLEM, THE MEMORY WALL STOPPED GROWING AROUND 2002.</a:t>
            </a:r>
          </a:p>
          <a:p>
            <a:pPr algn="ctr" fontAlgn="auto">
              <a:spcAft>
                <a:spcPts val="0"/>
              </a:spcAft>
              <a:buFont typeface="Arial"/>
              <a:buNone/>
              <a:defRPr/>
            </a:pPr>
            <a:r>
              <a:rPr lang="en-US" sz="1600" dirty="0" smtClean="0">
                <a:solidFill>
                  <a:srgbClr val="FF0000"/>
                </a:solidFill>
              </a:rPr>
              <a:t>WITH THE ADVENT OF MULTICORE MICROARCHITECTURES THE MEMORY PROBLEM HAS SHIFTED FROM LATENCY TO BANDWIDTH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71775"/>
            <a:ext cx="8915400" cy="262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89075"/>
            <a:ext cx="89916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r>
              <a:rPr lang="en-US" sz="2400" b="1" smtClean="0">
                <a:latin typeface="Comic Sans MS" pitchFamily="66" charset="0"/>
              </a:rPr>
              <a:t>DISK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277813" y="839788"/>
            <a:ext cx="8713787" cy="5729287"/>
          </a:xfrm>
        </p:spPr>
        <p:txBody>
          <a:bodyPr/>
          <a:lstStyle/>
          <a:p>
            <a:r>
              <a:rPr lang="en-US" smtClean="0">
                <a:latin typeface="Comic Sans MS" pitchFamily="66" charset="0"/>
              </a:rPr>
              <a:t>HISTORICALLY DISK PERFORMANCE &amp; DENSITY IMPROVED BY 40% </a:t>
            </a:r>
          </a:p>
          <a:p>
            <a:pPr lvl="1" algn="ctr">
              <a:buFont typeface="Arial" charset="0"/>
              <a:buNone/>
            </a:pPr>
            <a:r>
              <a:rPr lang="en-US" sz="1400" b="1" smtClean="0">
                <a:solidFill>
                  <a:srgbClr val="FF0000"/>
                </a:solidFill>
                <a:latin typeface="Comic Sans MS" pitchFamily="66" charset="0"/>
              </a:rPr>
              <a:t>DISK TIME = ACCESS TIME + TRANSFER TIME</a:t>
            </a:r>
          </a:p>
          <a:p>
            <a:pPr lvl="1"/>
            <a:endParaRPr lang="en-US" smtClean="0">
              <a:latin typeface="Comic Sans MS" pitchFamily="66" charset="0"/>
            </a:endParaRPr>
          </a:p>
          <a:p>
            <a:pPr lvl="1"/>
            <a:endParaRPr lang="en-US" smtClean="0">
              <a:latin typeface="Comic Sans MS" pitchFamily="66" charset="0"/>
            </a:endParaRPr>
          </a:p>
          <a:p>
            <a:pPr lvl="1"/>
            <a:r>
              <a:rPr lang="en-US" smtClean="0">
                <a:latin typeface="Comic Sans MS" pitchFamily="66" charset="0"/>
              </a:rPr>
              <a:t> </a:t>
            </a:r>
          </a:p>
          <a:p>
            <a:pPr lvl="1"/>
            <a:endParaRPr lang="en-US" smtClean="0">
              <a:latin typeface="Comic Sans MS" pitchFamily="66" charset="0"/>
            </a:endParaRPr>
          </a:p>
          <a:p>
            <a:pPr lvl="1"/>
            <a:endParaRPr lang="en-US" smtClean="0">
              <a:latin typeface="Comic Sans MS" pitchFamily="66" charset="0"/>
            </a:endParaRPr>
          </a:p>
          <a:p>
            <a:pPr lvl="1"/>
            <a:endParaRPr lang="en-US" smtClean="0">
              <a:latin typeface="Comic Sans MS" pitchFamily="66" charset="0"/>
            </a:endParaRPr>
          </a:p>
          <a:p>
            <a:pPr lvl="1"/>
            <a:endParaRPr lang="en-US" smtClean="0">
              <a:latin typeface="Comic Sans MS" pitchFamily="66" charset="0"/>
            </a:endParaRPr>
          </a:p>
          <a:p>
            <a:pPr lvl="1"/>
            <a:endParaRPr lang="en-US" smtClean="0">
              <a:latin typeface="Comic Sans MS" pitchFamily="66" charset="0"/>
            </a:endParaRPr>
          </a:p>
          <a:p>
            <a:pPr lvl="1"/>
            <a:endParaRPr lang="en-US" smtClean="0">
              <a:latin typeface="Comic Sans MS" pitchFamily="66" charset="0"/>
            </a:endParaRPr>
          </a:p>
          <a:p>
            <a:pPr lvl="1"/>
            <a:endParaRPr lang="en-US" smtClean="0">
              <a:latin typeface="Comic Sans MS" pitchFamily="66" charset="0"/>
            </a:endParaRPr>
          </a:p>
          <a:p>
            <a:r>
              <a:rPr lang="en-US" smtClean="0">
                <a:latin typeface="Comic Sans MS" pitchFamily="66" charset="0"/>
              </a:rPr>
              <a:t>HISTORICALLY TRANSFER TIMES HAVE DOMINATED</a:t>
            </a:r>
          </a:p>
          <a:p>
            <a:r>
              <a:rPr lang="en-US" smtClean="0">
                <a:latin typeface="Comic Sans MS" pitchFamily="66" charset="0"/>
              </a:rPr>
              <a:t>BUT TODAY TRANSFER AND ACCESS TIMES ARE OF THE SAME ORDER</a:t>
            </a:r>
          </a:p>
          <a:p>
            <a:r>
              <a:rPr lang="en-US" smtClean="0">
                <a:latin typeface="Comic Sans MS" pitchFamily="66" charset="0"/>
              </a:rPr>
              <a:t>IN FUTURE ACCESS TIME WILL DOMINATE (MUCH SLOWER CURVE)</a:t>
            </a:r>
          </a:p>
          <a:p>
            <a:endParaRPr lang="en-US" smtClean="0">
              <a:latin typeface="Comic Sans MS" pitchFamily="66" charset="0"/>
            </a:endParaRPr>
          </a:p>
          <a:p>
            <a:pPr algn="ctr">
              <a:buFont typeface="Arial" charset="0"/>
              <a:buNone/>
            </a:pPr>
            <a:r>
              <a:rPr lang="en-US" sz="1400" smtClean="0">
                <a:solidFill>
                  <a:srgbClr val="FF0000"/>
                </a:solidFill>
                <a:latin typeface="Comic Sans MS" pitchFamily="66" charset="0"/>
              </a:rPr>
              <a:t>NOTE: ALL THESE TIMES ARE STILL IN THE ORDER OF MILLISECONDS </a:t>
            </a:r>
          </a:p>
          <a:p>
            <a:pPr algn="ctr">
              <a:buFont typeface="Arial" charset="0"/>
              <a:buNone/>
            </a:pPr>
            <a:r>
              <a:rPr lang="en-US" sz="140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</a:t>
            </a:r>
            <a:r>
              <a:rPr lang="en-US" sz="1400" smtClean="0">
                <a:solidFill>
                  <a:srgbClr val="FF0000"/>
                </a:solidFill>
                <a:latin typeface="Comic Sans MS" pitchFamily="66" charset="0"/>
              </a:rPr>
              <a:t>MUST SWITCH CONTEXT</a:t>
            </a:r>
          </a:p>
          <a:p>
            <a:endParaRPr lang="en-US" sz="140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68496</TotalTime>
  <Words>1545</Words>
  <Application>Microsoft Office PowerPoint</Application>
  <PresentationFormat>On-screen Show (4:3)</PresentationFormat>
  <Paragraphs>444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Arial</vt:lpstr>
      <vt:lpstr>Comic Sans MS</vt:lpstr>
      <vt:lpstr>Wingdings</vt:lpstr>
      <vt:lpstr>Lucida Grande</vt:lpstr>
      <vt:lpstr>Office Theme</vt:lpstr>
      <vt:lpstr>  CHAPTER 1  INTRODUCTION</vt:lpstr>
      <vt:lpstr>WHAT IS COMPUTER ARCHITECTURE?</vt:lpstr>
      <vt:lpstr>COMPUTER ORGANIZATION</vt:lpstr>
      <vt:lpstr>COMPUTER ORGANIZATION</vt:lpstr>
      <vt:lpstr>PROCESSOR ARCHITECTURE </vt:lpstr>
      <vt:lpstr>PROCESSOR ARCHITECTURE</vt:lpstr>
      <vt:lpstr>MEMORY SYSTEMS</vt:lpstr>
      <vt:lpstr>MEMORY WALL?? WHICH MEMORY WALL?? </vt:lpstr>
      <vt:lpstr>DISK</vt:lpstr>
      <vt:lpstr>NETWORKS</vt:lpstr>
      <vt:lpstr> PARALLELISM IN ARCHITECTURES </vt:lpstr>
      <vt:lpstr>PARALLELISM IN ARCHITECTURES</vt:lpstr>
      <vt:lpstr>POWER</vt:lpstr>
      <vt:lpstr>RELIABILITY</vt:lpstr>
      <vt:lpstr>WIRE DELAYS</vt:lpstr>
      <vt:lpstr>PERFORMANCE METRICS (MEASURE)</vt:lpstr>
      <vt:lpstr>WHICH PROGRAM TO CHOOSE?</vt:lpstr>
      <vt:lpstr> REPORTING PERFORMANCE FOR A SET OF PROGRAMS </vt:lpstr>
      <vt:lpstr>REPORTING PERFORMANCE FOR A SET OF PROGRAMS</vt:lpstr>
      <vt:lpstr>FUNDAMENTAL PERFORMANCE EQUATIONS FOR CPUs: </vt:lpstr>
      <vt:lpstr>AMDAHL’S LAW</vt:lpstr>
      <vt:lpstr>LESSONS FROM AMDAHL’S LAW</vt:lpstr>
      <vt:lpstr>PARALLEL SPEEDUP</vt:lpstr>
      <vt:lpstr>GUSTAFSON’S LAW</vt:lpstr>
    </vt:vector>
  </TitlesOfParts>
  <Company>USC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Murali Annavaram</dc:creator>
  <cp:lastModifiedBy>Mia Balashova</cp:lastModifiedBy>
  <cp:revision>309</cp:revision>
  <cp:lastPrinted>2012-02-22T19:58:40Z</cp:lastPrinted>
  <dcterms:created xsi:type="dcterms:W3CDTF">2012-07-03T23:03:25Z</dcterms:created>
  <dcterms:modified xsi:type="dcterms:W3CDTF">2012-07-20T10:23:23Z</dcterms:modified>
</cp:coreProperties>
</file>