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8" r:id="rId4"/>
    <p:sldId id="257" r:id="rId5"/>
    <p:sldId id="260" r:id="rId6"/>
    <p:sldId id="261" r:id="rId7"/>
    <p:sldId id="262" r:id="rId8"/>
    <p:sldId id="263" r:id="rId9"/>
    <p:sldId id="264" r:id="rId10"/>
    <p:sldId id="267" r:id="rId11"/>
    <p:sldId id="266" r:id="rId12"/>
    <p:sldId id="268" r:id="rId13"/>
    <p:sldId id="269" r:id="rId14"/>
    <p:sldId id="270" r:id="rId15"/>
    <p:sldId id="271"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dapteva.com/wp-content/uploads/2012/10/Scalable-Parallel-Multiplication-of-Big-Matrices.pdf" TargetMode="External"/><Relationship Id="rId2" Type="http://schemas.openxmlformats.org/officeDocument/2006/relationships/hyperlink" Target="https://github.com/adapteva/epiphany-examples/tree/2016.3/apps/matmul-16" TargetMode="External"/><Relationship Id="rId1" Type="http://schemas.openxmlformats.org/officeDocument/2006/relationships/slideLayout" Target="../slideLayouts/slideLayout2.xml"/><Relationship Id="rId5" Type="http://schemas.openxmlformats.org/officeDocument/2006/relationships/hyperlink" Target="https://www.youtube.com/watch?v=5QvZsjMRtFI&amp;list=PL_l8krpt_Qlgh0KzdZ_gBO8T2YSHkmI9D&amp;index=5" TargetMode="External"/><Relationship Id="rId4" Type="http://schemas.openxmlformats.org/officeDocument/2006/relationships/hyperlink" Target="http://adapteva.com/docs/epiphany_sdk_ref.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Parallel Matrix Multiplication in Epiphany-16</a:t>
            </a:r>
            <a:endParaRPr lang="en-CA" dirty="0"/>
          </a:p>
        </p:txBody>
      </p:sp>
      <p:sp>
        <p:nvSpPr>
          <p:cNvPr id="3" name="Subtitle 2"/>
          <p:cNvSpPr>
            <a:spLocks noGrp="1"/>
          </p:cNvSpPr>
          <p:nvPr>
            <p:ph type="subTitle" idx="1"/>
          </p:nvPr>
        </p:nvSpPr>
        <p:spPr/>
        <p:txBody>
          <a:bodyPr/>
          <a:lstStyle/>
          <a:p>
            <a:r>
              <a:rPr lang="en-CA" dirty="0"/>
              <a:t>CEG4136</a:t>
            </a:r>
          </a:p>
        </p:txBody>
      </p:sp>
    </p:spTree>
    <p:extLst>
      <p:ext uri="{BB962C8B-B14F-4D97-AF65-F5344CB8AC3E}">
        <p14:creationId xmlns:p14="http://schemas.microsoft.com/office/powerpoint/2010/main" val="3636303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Host</a:t>
            </a:r>
            <a:r>
              <a:rPr lang="en-CA" dirty="0"/>
              <a:t> code (ARM cores)</a:t>
            </a:r>
          </a:p>
        </p:txBody>
      </p:sp>
      <p:sp>
        <p:nvSpPr>
          <p:cNvPr id="3" name="Content Placeholder 2"/>
          <p:cNvSpPr>
            <a:spLocks noGrp="1"/>
          </p:cNvSpPr>
          <p:nvPr>
            <p:ph idx="1"/>
          </p:nvPr>
        </p:nvSpPr>
        <p:spPr>
          <a:xfrm>
            <a:off x="677334" y="1364975"/>
            <a:ext cx="8596668" cy="4676388"/>
          </a:xfrm>
        </p:spPr>
        <p:txBody>
          <a:bodyPr/>
          <a:lstStyle/>
          <a:p>
            <a:r>
              <a:rPr lang="en-CA" dirty="0"/>
              <a:t>The host code will start off the system. It will connect to the device for Epiphany system communication, clear mailbox contents and initialize operand matrix.</a:t>
            </a:r>
          </a:p>
        </p:txBody>
      </p:sp>
      <p:pic>
        <p:nvPicPr>
          <p:cNvPr id="4" name="Picture 3"/>
          <p:cNvPicPr>
            <a:picLocks noChangeAspect="1"/>
          </p:cNvPicPr>
          <p:nvPr/>
        </p:nvPicPr>
        <p:blipFill>
          <a:blip r:embed="rId2"/>
          <a:stretch>
            <a:fillRect/>
          </a:stretch>
        </p:blipFill>
        <p:spPr>
          <a:xfrm>
            <a:off x="1151792" y="2242405"/>
            <a:ext cx="5105400" cy="4295775"/>
          </a:xfrm>
          <a:prstGeom prst="rect">
            <a:avLst/>
          </a:prstGeom>
        </p:spPr>
      </p:pic>
    </p:spTree>
    <p:extLst>
      <p:ext uri="{BB962C8B-B14F-4D97-AF65-F5344CB8AC3E}">
        <p14:creationId xmlns:p14="http://schemas.microsoft.com/office/powerpoint/2010/main" val="60903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Host</a:t>
            </a:r>
            <a:r>
              <a:rPr lang="en-CA" dirty="0"/>
              <a:t> code</a:t>
            </a:r>
          </a:p>
        </p:txBody>
      </p:sp>
      <p:sp>
        <p:nvSpPr>
          <p:cNvPr id="3" name="Content Placeholder 2"/>
          <p:cNvSpPr>
            <a:spLocks noGrp="1"/>
          </p:cNvSpPr>
          <p:nvPr>
            <p:ph idx="1"/>
          </p:nvPr>
        </p:nvSpPr>
        <p:spPr>
          <a:xfrm>
            <a:off x="677334" y="1364975"/>
            <a:ext cx="8596668" cy="4676388"/>
          </a:xfrm>
        </p:spPr>
        <p:txBody>
          <a:bodyPr/>
          <a:lstStyle/>
          <a:p>
            <a:r>
              <a:rPr lang="en-CA" dirty="0"/>
              <a:t>The function </a:t>
            </a:r>
            <a:r>
              <a:rPr lang="en-CA" dirty="0" err="1"/>
              <a:t>e_open</a:t>
            </a:r>
            <a:r>
              <a:rPr lang="en-CA" dirty="0"/>
              <a:t>() defines a workgroup (referenced by dev) starting at positions marked by row and col of the sizes specified. In this case, we want the workgroup to be defined just around core(0,0) and the workspace is the </a:t>
            </a:r>
            <a:r>
              <a:rPr lang="en-CA" dirty="0" err="1"/>
              <a:t>the</a:t>
            </a:r>
            <a:r>
              <a:rPr lang="en-CA" dirty="0"/>
              <a:t> platform size which is 16-core</a:t>
            </a:r>
          </a:p>
          <a:p>
            <a:endParaRPr lang="en-CA" dirty="0"/>
          </a:p>
          <a:p>
            <a:r>
              <a:rPr lang="en-CA" dirty="0"/>
              <a:t>Next, we use the </a:t>
            </a:r>
            <a:r>
              <a:rPr lang="en-CA" dirty="0" err="1"/>
              <a:t>e_load</a:t>
            </a:r>
            <a:r>
              <a:rPr lang="en-CA" dirty="0"/>
              <a:t>() function to move the object file onto a workgroup core. The coordinates that follow are relative to the workgroup (hence why it’s 0,0). </a:t>
            </a:r>
            <a:r>
              <a:rPr lang="en-US" altLang="zh-CN" dirty="0"/>
              <a:t>It will load the device code to all cores according to 4,4 specification.</a:t>
            </a:r>
            <a:endParaRPr lang="en-CA" dirty="0"/>
          </a:p>
        </p:txBody>
      </p:sp>
      <p:pic>
        <p:nvPicPr>
          <p:cNvPr id="7" name="Picture 6"/>
          <p:cNvPicPr>
            <a:picLocks noChangeAspect="1"/>
          </p:cNvPicPr>
          <p:nvPr/>
        </p:nvPicPr>
        <p:blipFill>
          <a:blip r:embed="rId2"/>
          <a:stretch>
            <a:fillRect/>
          </a:stretch>
        </p:blipFill>
        <p:spPr>
          <a:xfrm>
            <a:off x="949568" y="2491749"/>
            <a:ext cx="6809687" cy="388052"/>
          </a:xfrm>
          <a:prstGeom prst="rect">
            <a:avLst/>
          </a:prstGeom>
        </p:spPr>
      </p:pic>
      <p:pic>
        <p:nvPicPr>
          <p:cNvPr id="9" name="Picture 8"/>
          <p:cNvPicPr>
            <a:picLocks noChangeAspect="1"/>
          </p:cNvPicPr>
          <p:nvPr/>
        </p:nvPicPr>
        <p:blipFill>
          <a:blip r:embed="rId3"/>
          <a:stretch>
            <a:fillRect/>
          </a:stretch>
        </p:blipFill>
        <p:spPr>
          <a:xfrm>
            <a:off x="949568" y="4173415"/>
            <a:ext cx="7816335" cy="425279"/>
          </a:xfrm>
          <a:prstGeom prst="rect">
            <a:avLst/>
          </a:prstGeom>
        </p:spPr>
      </p:pic>
      <p:pic>
        <p:nvPicPr>
          <p:cNvPr id="10" name="Picture 9"/>
          <p:cNvPicPr>
            <a:picLocks noChangeAspect="1"/>
          </p:cNvPicPr>
          <p:nvPr/>
        </p:nvPicPr>
        <p:blipFill>
          <a:blip r:embed="rId4"/>
          <a:stretch>
            <a:fillRect/>
          </a:stretch>
        </p:blipFill>
        <p:spPr>
          <a:xfrm>
            <a:off x="1127246" y="4611987"/>
            <a:ext cx="3419475" cy="1990725"/>
          </a:xfrm>
          <a:prstGeom prst="rect">
            <a:avLst/>
          </a:prstGeom>
        </p:spPr>
      </p:pic>
    </p:spTree>
    <p:extLst>
      <p:ext uri="{BB962C8B-B14F-4D97-AF65-F5344CB8AC3E}">
        <p14:creationId xmlns:p14="http://schemas.microsoft.com/office/powerpoint/2010/main" val="354969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Host</a:t>
            </a:r>
            <a:r>
              <a:rPr lang="en-CA" dirty="0"/>
              <a:t> code</a:t>
            </a:r>
          </a:p>
        </p:txBody>
      </p:sp>
      <p:sp>
        <p:nvSpPr>
          <p:cNvPr id="3" name="Content Placeholder 2"/>
          <p:cNvSpPr>
            <a:spLocks noGrp="1"/>
          </p:cNvSpPr>
          <p:nvPr>
            <p:ph idx="1"/>
          </p:nvPr>
        </p:nvSpPr>
        <p:spPr>
          <a:xfrm>
            <a:off x="677334" y="1364975"/>
            <a:ext cx="8596668" cy="4676388"/>
          </a:xfrm>
        </p:spPr>
        <p:txBody>
          <a:bodyPr/>
          <a:lstStyle/>
          <a:p>
            <a:r>
              <a:rPr lang="en-CA" dirty="0"/>
              <a:t>Then we signal the Epiphany cores to start working by sending the data over and ARM will stall and wait the calculation to finish.</a:t>
            </a:r>
          </a:p>
        </p:txBody>
      </p:sp>
      <p:pic>
        <p:nvPicPr>
          <p:cNvPr id="5" name="Picture 4"/>
          <p:cNvPicPr>
            <a:picLocks noChangeAspect="1"/>
          </p:cNvPicPr>
          <p:nvPr/>
        </p:nvPicPr>
        <p:blipFill>
          <a:blip r:embed="rId2"/>
          <a:stretch>
            <a:fillRect/>
          </a:stretch>
        </p:blipFill>
        <p:spPr>
          <a:xfrm>
            <a:off x="991014" y="2426819"/>
            <a:ext cx="4591050" cy="2552700"/>
          </a:xfrm>
          <a:prstGeom prst="rect">
            <a:avLst/>
          </a:prstGeom>
        </p:spPr>
      </p:pic>
      <p:pic>
        <p:nvPicPr>
          <p:cNvPr id="6" name="Picture 5"/>
          <p:cNvPicPr>
            <a:picLocks noChangeAspect="1"/>
          </p:cNvPicPr>
          <p:nvPr/>
        </p:nvPicPr>
        <p:blipFill>
          <a:blip r:embed="rId3"/>
          <a:stretch>
            <a:fillRect/>
          </a:stretch>
        </p:blipFill>
        <p:spPr>
          <a:xfrm>
            <a:off x="5582064" y="2426819"/>
            <a:ext cx="3952875" cy="1485900"/>
          </a:xfrm>
          <a:prstGeom prst="rect">
            <a:avLst/>
          </a:prstGeom>
        </p:spPr>
      </p:pic>
    </p:spTree>
    <p:extLst>
      <p:ext uri="{BB962C8B-B14F-4D97-AF65-F5344CB8AC3E}">
        <p14:creationId xmlns:p14="http://schemas.microsoft.com/office/powerpoint/2010/main" val="131717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Host</a:t>
            </a:r>
            <a:r>
              <a:rPr lang="en-CA" dirty="0"/>
              <a:t> code</a:t>
            </a:r>
          </a:p>
        </p:txBody>
      </p:sp>
      <p:sp>
        <p:nvSpPr>
          <p:cNvPr id="3" name="Content Placeholder 2"/>
          <p:cNvSpPr>
            <a:spLocks noGrp="1"/>
          </p:cNvSpPr>
          <p:nvPr>
            <p:ph idx="1"/>
          </p:nvPr>
        </p:nvSpPr>
        <p:spPr>
          <a:xfrm>
            <a:off x="677334" y="1364975"/>
            <a:ext cx="8596668" cy="4676388"/>
          </a:xfrm>
        </p:spPr>
        <p:txBody>
          <a:bodyPr/>
          <a:lstStyle/>
          <a:p>
            <a:r>
              <a:rPr lang="en-CA" dirty="0"/>
              <a:t>After device finish the calculation, it will send the data back the same way we sent it. And we also read the result and record the timing.</a:t>
            </a:r>
          </a:p>
        </p:txBody>
      </p:sp>
      <p:pic>
        <p:nvPicPr>
          <p:cNvPr id="4" name="Picture 3"/>
          <p:cNvPicPr>
            <a:picLocks noChangeAspect="1"/>
          </p:cNvPicPr>
          <p:nvPr/>
        </p:nvPicPr>
        <p:blipFill>
          <a:blip r:embed="rId2"/>
          <a:stretch>
            <a:fillRect/>
          </a:stretch>
        </p:blipFill>
        <p:spPr>
          <a:xfrm>
            <a:off x="981904" y="2188694"/>
            <a:ext cx="5086350" cy="1514475"/>
          </a:xfrm>
          <a:prstGeom prst="rect">
            <a:avLst/>
          </a:prstGeom>
        </p:spPr>
      </p:pic>
      <p:pic>
        <p:nvPicPr>
          <p:cNvPr id="7" name="Picture 6"/>
          <p:cNvPicPr>
            <a:picLocks noChangeAspect="1"/>
          </p:cNvPicPr>
          <p:nvPr/>
        </p:nvPicPr>
        <p:blipFill>
          <a:blip r:embed="rId3"/>
          <a:stretch>
            <a:fillRect/>
          </a:stretch>
        </p:blipFill>
        <p:spPr>
          <a:xfrm>
            <a:off x="5806672" y="2188694"/>
            <a:ext cx="3771900" cy="1038225"/>
          </a:xfrm>
          <a:prstGeom prst="rect">
            <a:avLst/>
          </a:prstGeom>
        </p:spPr>
      </p:pic>
      <p:pic>
        <p:nvPicPr>
          <p:cNvPr id="8" name="Picture 7"/>
          <p:cNvPicPr>
            <a:picLocks noChangeAspect="1"/>
          </p:cNvPicPr>
          <p:nvPr/>
        </p:nvPicPr>
        <p:blipFill>
          <a:blip r:embed="rId4"/>
          <a:stretch>
            <a:fillRect/>
          </a:stretch>
        </p:blipFill>
        <p:spPr>
          <a:xfrm>
            <a:off x="984693" y="3814991"/>
            <a:ext cx="3990975" cy="2114550"/>
          </a:xfrm>
          <a:prstGeom prst="rect">
            <a:avLst/>
          </a:prstGeom>
        </p:spPr>
      </p:pic>
    </p:spTree>
    <p:extLst>
      <p:ext uri="{BB962C8B-B14F-4D97-AF65-F5344CB8AC3E}">
        <p14:creationId xmlns:p14="http://schemas.microsoft.com/office/powerpoint/2010/main" val="301835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Host</a:t>
            </a:r>
            <a:r>
              <a:rPr lang="en-CA" dirty="0"/>
              <a:t> code</a:t>
            </a:r>
          </a:p>
        </p:txBody>
      </p:sp>
      <p:sp>
        <p:nvSpPr>
          <p:cNvPr id="3" name="Content Placeholder 2"/>
          <p:cNvSpPr>
            <a:spLocks noGrp="1"/>
          </p:cNvSpPr>
          <p:nvPr>
            <p:ph idx="1"/>
          </p:nvPr>
        </p:nvSpPr>
        <p:spPr>
          <a:xfrm>
            <a:off x="677334" y="1364975"/>
            <a:ext cx="8596668" cy="4676388"/>
          </a:xfrm>
        </p:spPr>
        <p:txBody>
          <a:bodyPr/>
          <a:lstStyle/>
          <a:p>
            <a:r>
              <a:rPr lang="en-CA" dirty="0"/>
              <a:t>Then we also run a reference result that we do the same matrix multiplication just on ARM cores and record the timing to compare the calculating speed differential.</a:t>
            </a:r>
          </a:p>
        </p:txBody>
      </p:sp>
      <p:pic>
        <p:nvPicPr>
          <p:cNvPr id="5" name="Picture 4"/>
          <p:cNvPicPr>
            <a:picLocks noChangeAspect="1"/>
          </p:cNvPicPr>
          <p:nvPr/>
        </p:nvPicPr>
        <p:blipFill>
          <a:blip r:embed="rId2"/>
          <a:stretch>
            <a:fillRect/>
          </a:stretch>
        </p:blipFill>
        <p:spPr>
          <a:xfrm>
            <a:off x="981903" y="2423781"/>
            <a:ext cx="5695950" cy="3124200"/>
          </a:xfrm>
          <a:prstGeom prst="rect">
            <a:avLst/>
          </a:prstGeom>
        </p:spPr>
      </p:pic>
    </p:spTree>
    <p:extLst>
      <p:ext uri="{BB962C8B-B14F-4D97-AF65-F5344CB8AC3E}">
        <p14:creationId xmlns:p14="http://schemas.microsoft.com/office/powerpoint/2010/main" val="229550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Build and run the code</a:t>
            </a:r>
          </a:p>
        </p:txBody>
      </p:sp>
      <p:sp>
        <p:nvSpPr>
          <p:cNvPr id="3" name="Content Placeholder 2"/>
          <p:cNvSpPr>
            <a:spLocks noGrp="1"/>
          </p:cNvSpPr>
          <p:nvPr>
            <p:ph idx="1"/>
          </p:nvPr>
        </p:nvSpPr>
        <p:spPr/>
        <p:txBody>
          <a:bodyPr/>
          <a:lstStyle/>
          <a:p>
            <a:endParaRPr lang="en-CA" dirty="0"/>
          </a:p>
        </p:txBody>
      </p:sp>
      <p:pic>
        <p:nvPicPr>
          <p:cNvPr id="4" name="Picture 3"/>
          <p:cNvPicPr>
            <a:picLocks noChangeAspect="1"/>
          </p:cNvPicPr>
          <p:nvPr/>
        </p:nvPicPr>
        <p:blipFill>
          <a:blip r:embed="rId2"/>
          <a:stretch>
            <a:fillRect/>
          </a:stretch>
        </p:blipFill>
        <p:spPr>
          <a:xfrm>
            <a:off x="1846705" y="2098012"/>
            <a:ext cx="6257925" cy="3943350"/>
          </a:xfrm>
          <a:prstGeom prst="rect">
            <a:avLst/>
          </a:prstGeom>
        </p:spPr>
      </p:pic>
    </p:spTree>
    <p:extLst>
      <p:ext uri="{BB962C8B-B14F-4D97-AF65-F5344CB8AC3E}">
        <p14:creationId xmlns:p14="http://schemas.microsoft.com/office/powerpoint/2010/main" val="370040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a:t>
            </a:r>
          </a:p>
        </p:txBody>
      </p:sp>
      <p:sp>
        <p:nvSpPr>
          <p:cNvPr id="3" name="Content Placeholder 2"/>
          <p:cNvSpPr>
            <a:spLocks noGrp="1"/>
          </p:cNvSpPr>
          <p:nvPr>
            <p:ph idx="1"/>
          </p:nvPr>
        </p:nvSpPr>
        <p:spPr/>
        <p:txBody>
          <a:bodyPr/>
          <a:lstStyle/>
          <a:p>
            <a:endParaRPr lang="en-CA" dirty="0"/>
          </a:p>
          <a:p>
            <a:r>
              <a:rPr lang="en-CA" dirty="0"/>
              <a:t>Source code “matmul-16”  </a:t>
            </a:r>
            <a:r>
              <a:rPr lang="en-CA" dirty="0">
                <a:hlinkClick r:id="rId2"/>
              </a:rPr>
              <a:t>https://github.com/adapteva/epiphany-examples/tree/2016.3/apps/matmul-16</a:t>
            </a:r>
            <a:endParaRPr lang="en-CA" dirty="0"/>
          </a:p>
          <a:p>
            <a:r>
              <a:rPr lang="en-CA" dirty="0"/>
              <a:t>“</a:t>
            </a:r>
            <a:r>
              <a:rPr lang="en-CA" b="1" dirty="0"/>
              <a:t>Scalable Parallel Multiplication of Big Matrices”. </a:t>
            </a:r>
            <a:r>
              <a:rPr lang="en-CA" dirty="0" err="1"/>
              <a:t>Yaniv</a:t>
            </a:r>
            <a:r>
              <a:rPr lang="en-CA" dirty="0"/>
              <a:t> Sapir </a:t>
            </a:r>
            <a:r>
              <a:rPr lang="en-CA" dirty="0" err="1"/>
              <a:t>Adapteva</a:t>
            </a:r>
            <a:r>
              <a:rPr lang="en-CA" dirty="0"/>
              <a:t>, Inc. </a:t>
            </a:r>
            <a:r>
              <a:rPr lang="en-CA" dirty="0">
                <a:hlinkClick r:id="rId3"/>
              </a:rPr>
              <a:t>http://www.adapteva.com/wp-content/uploads/2012/10/Scalable-Parallel-Multiplication-of-Big-Matrices.pdf</a:t>
            </a:r>
            <a:endParaRPr lang="en-CA" dirty="0"/>
          </a:p>
          <a:p>
            <a:r>
              <a:rPr lang="en-CA" dirty="0"/>
              <a:t>Epiphany SDK Reference. </a:t>
            </a:r>
            <a:r>
              <a:rPr lang="en-CA" dirty="0">
                <a:hlinkClick r:id="rId4"/>
              </a:rPr>
              <a:t>http://adapteva.com/docs/epiphany_sdk_ref.pdf</a:t>
            </a:r>
            <a:endParaRPr lang="en-CA" dirty="0"/>
          </a:p>
          <a:p>
            <a:r>
              <a:rPr lang="en-CA" dirty="0"/>
              <a:t>Epiphany SDK Examples (Simon Cook) - Preparing for </a:t>
            </a:r>
            <a:r>
              <a:rPr lang="en-CA" dirty="0" err="1"/>
              <a:t>Parallella</a:t>
            </a:r>
            <a:r>
              <a:rPr lang="en-CA" dirty="0"/>
              <a:t>. </a:t>
            </a:r>
            <a:r>
              <a:rPr lang="en-CA" dirty="0">
                <a:hlinkClick r:id="rId5"/>
              </a:rPr>
              <a:t>https://www.youtube.com/watch?v=5QvZsjMRtFI&amp;list=PL_l8krpt_Qlgh0KzdZ_gBO8T2YSHkmI9D&amp;index=5</a:t>
            </a:r>
            <a:endParaRPr lang="en-CA" dirty="0"/>
          </a:p>
          <a:p>
            <a:endParaRPr lang="en-CA" dirty="0"/>
          </a:p>
          <a:p>
            <a:endParaRPr lang="en-CA" dirty="0"/>
          </a:p>
          <a:p>
            <a:endParaRPr lang="en-CA" dirty="0"/>
          </a:p>
        </p:txBody>
      </p:sp>
    </p:spTree>
    <p:extLst>
      <p:ext uri="{BB962C8B-B14F-4D97-AF65-F5344CB8AC3E}">
        <p14:creationId xmlns:p14="http://schemas.microsoft.com/office/powerpoint/2010/main" val="32197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Matric parallel multiplication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60589"/>
                <a:ext cx="4875327" cy="3880773"/>
              </a:xfrm>
            </p:spPr>
            <p:txBody>
              <a:bodyPr/>
              <a:lstStyle/>
              <a:p>
                <a:r>
                  <a:rPr lang="en-US" altLang="zh-CN" dirty="0"/>
                  <a:t>A</a:t>
                </a:r>
                <a:r>
                  <a:rPr lang="zh-CN" altLang="en-US" dirty="0"/>
                  <a:t>，</a:t>
                </a:r>
                <a:r>
                  <a:rPr lang="en-CA" altLang="zh-CN" dirty="0"/>
                  <a:t>B and C matrices are block matrix which looks like:</a:t>
                </a:r>
              </a:p>
              <a:p>
                <a:endParaRPr lang="en-CA" dirty="0"/>
              </a:p>
              <a:p>
                <a:endParaRPr lang="en-CA" dirty="0"/>
              </a:p>
              <a:p>
                <a:endParaRPr lang="en-CA" dirty="0"/>
              </a:p>
              <a:p>
                <a:r>
                  <a:rPr lang="en-CA" dirty="0"/>
                  <a:t>Similar to matrix element product in multiplication:</a:t>
                </a:r>
              </a:p>
              <a:p>
                <a:pPr marL="0" indent="0">
                  <a:buNone/>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𝐶</m:t>
                              </m:r>
                            </m:e>
                            <m:sub>
                              <m:r>
                                <a:rPr lang="en-CA" b="0" i="1" smtClean="0">
                                  <a:latin typeface="Cambria Math" panose="02040503050406030204" pitchFamily="18" charset="0"/>
                                </a:rPr>
                                <m:t>11</m:t>
                              </m:r>
                            </m:sub>
                          </m:sSub>
                        </m:e>
                      </m:acc>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CA" b="0" i="1" smtClean="0">
                                  <a:latin typeface="Cambria Math" panose="02040503050406030204" pitchFamily="18" charset="0"/>
                                </a:rPr>
                                <m:t>11</m:t>
                              </m:r>
                            </m:sub>
                          </m:sSub>
                        </m:e>
                      </m:acc>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𝐵</m:t>
                              </m:r>
                            </m:e>
                            <m:sub>
                              <m:r>
                                <a:rPr lang="en-CA" b="0" i="1" smtClean="0">
                                  <a:latin typeface="Cambria Math" panose="02040503050406030204" pitchFamily="18" charset="0"/>
                                </a:rPr>
                                <m:t>11</m:t>
                              </m:r>
                            </m:sub>
                          </m:sSub>
                        </m:e>
                      </m:acc>
                      <m:r>
                        <a:rPr lang="en-CA" b="0" i="1"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m:rPr>
                                  <m:sty m:val="p"/>
                                </m:rPr>
                                <a:rPr lang="en-US" altLang="zh-CN" i="1">
                                  <a:latin typeface="Cambria Math" panose="02040503050406030204" pitchFamily="18" charset="0"/>
                                </a:rPr>
                                <m:t>A</m:t>
                              </m:r>
                            </m:e>
                            <m:sub>
                              <m:r>
                                <a:rPr lang="en-CA" i="1">
                                  <a:latin typeface="Cambria Math" panose="02040503050406030204" pitchFamily="18" charset="0"/>
                                </a:rPr>
                                <m:t>1</m:t>
                              </m:r>
                              <m:r>
                                <a:rPr lang="en-US" altLang="zh-CN" i="1" smtClean="0">
                                  <a:latin typeface="Cambria Math" panose="02040503050406030204" pitchFamily="18" charset="0"/>
                                </a:rPr>
                                <m:t>2</m:t>
                              </m:r>
                            </m:sub>
                          </m:sSub>
                        </m:e>
                      </m:acc>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𝐵</m:t>
                              </m:r>
                            </m:e>
                            <m:sub>
                              <m:r>
                                <a:rPr lang="en-US" altLang="zh-CN" i="1" smtClean="0">
                                  <a:latin typeface="Cambria Math" panose="02040503050406030204" pitchFamily="18" charset="0"/>
                                </a:rPr>
                                <m:t>2</m:t>
                              </m:r>
                              <m:r>
                                <a:rPr lang="en-CA" i="1">
                                  <a:latin typeface="Cambria Math" panose="02040503050406030204" pitchFamily="18" charset="0"/>
                                </a:rPr>
                                <m:t>1</m:t>
                              </m:r>
                            </m:sub>
                          </m:sSub>
                        </m:e>
                      </m:acc>
                      <m:r>
                        <a:rPr lang="en-US" altLang="zh-CN" i="1"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m:rPr>
                                  <m:sty m:val="p"/>
                                </m:rPr>
                                <a:rPr lang="en-US" altLang="zh-CN" i="1">
                                  <a:latin typeface="Cambria Math" panose="02040503050406030204" pitchFamily="18" charset="0"/>
                                </a:rPr>
                                <m:t>A</m:t>
                              </m:r>
                            </m:e>
                            <m:sub>
                              <m:r>
                                <a:rPr lang="en-CA" i="1">
                                  <a:latin typeface="Cambria Math" panose="02040503050406030204" pitchFamily="18" charset="0"/>
                                </a:rPr>
                                <m:t>1</m:t>
                              </m:r>
                              <m:r>
                                <a:rPr lang="en-US" altLang="zh-CN" i="1" smtClean="0">
                                  <a:latin typeface="Cambria Math" panose="02040503050406030204" pitchFamily="18" charset="0"/>
                                </a:rPr>
                                <m:t>3</m:t>
                              </m:r>
                            </m:sub>
                          </m:sSub>
                        </m:e>
                      </m:acc>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𝐵</m:t>
                              </m:r>
                            </m:e>
                            <m:sub>
                              <m:r>
                                <a:rPr lang="en-US" altLang="zh-CN" i="1" smtClean="0">
                                  <a:latin typeface="Cambria Math" panose="02040503050406030204" pitchFamily="18" charset="0"/>
                                </a:rPr>
                                <m:t>3</m:t>
                              </m:r>
                              <m:r>
                                <a:rPr lang="en-CA" i="1">
                                  <a:latin typeface="Cambria Math" panose="02040503050406030204" pitchFamily="18" charset="0"/>
                                </a:rPr>
                                <m:t>1</m:t>
                              </m:r>
                            </m:sub>
                          </m:sSub>
                        </m:e>
                      </m:acc>
                      <m:r>
                        <a:rPr lang="en-US" altLang="zh-CN" i="1"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m:rPr>
                                  <m:sty m:val="p"/>
                                </m:rPr>
                                <a:rPr lang="en-US" altLang="zh-CN" i="1">
                                  <a:latin typeface="Cambria Math" panose="02040503050406030204" pitchFamily="18" charset="0"/>
                                </a:rPr>
                                <m:t>A</m:t>
                              </m:r>
                            </m:e>
                            <m:sub>
                              <m:r>
                                <a:rPr lang="en-CA" i="1">
                                  <a:latin typeface="Cambria Math" panose="02040503050406030204" pitchFamily="18" charset="0"/>
                                </a:rPr>
                                <m:t>1</m:t>
                              </m:r>
                              <m:r>
                                <a:rPr lang="en-US" altLang="zh-CN" i="1" smtClean="0">
                                  <a:latin typeface="Cambria Math" panose="02040503050406030204" pitchFamily="18" charset="0"/>
                                </a:rPr>
                                <m:t>4</m:t>
                              </m:r>
                            </m:sub>
                          </m:sSub>
                        </m:e>
                      </m:acc>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𝐵</m:t>
                              </m:r>
                            </m:e>
                            <m:sub>
                              <m:r>
                                <a:rPr lang="en-US" altLang="zh-CN" i="1" smtClean="0">
                                  <a:latin typeface="Cambria Math" panose="02040503050406030204" pitchFamily="18" charset="0"/>
                                </a:rPr>
                                <m:t>4</m:t>
                              </m:r>
                              <m:r>
                                <a:rPr lang="en-CA" i="1">
                                  <a:latin typeface="Cambria Math" panose="02040503050406030204" pitchFamily="18" charset="0"/>
                                </a:rPr>
                                <m:t>1</m:t>
                              </m:r>
                            </m:sub>
                          </m:sSub>
                        </m:e>
                      </m:acc>
                    </m:oMath>
                  </m:oMathPara>
                </a14:m>
                <a:endParaRPr lang="en-CA" dirty="0"/>
              </a:p>
              <a:p>
                <a:r>
                  <a:rPr lang="en-CA" dirty="0"/>
                  <a:t>After calculating a core-size block, the data is cycled through the cores as shown in the figure.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60589"/>
                <a:ext cx="4875327" cy="3880773"/>
              </a:xfrm>
              <a:blipFill>
                <a:blip r:embed="rId2"/>
                <a:stretch>
                  <a:fillRect l="-250" t="-942" r="-6625"/>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5409490" y="2029885"/>
            <a:ext cx="4431362" cy="3824128"/>
          </a:xfrm>
          <a:prstGeom prst="rect">
            <a:avLst/>
          </a:prstGeom>
        </p:spPr>
      </p:pic>
      <p:pic>
        <p:nvPicPr>
          <p:cNvPr id="5" name="Picture 4"/>
          <p:cNvPicPr>
            <a:picLocks noChangeAspect="1"/>
          </p:cNvPicPr>
          <p:nvPr/>
        </p:nvPicPr>
        <p:blipFill>
          <a:blip r:embed="rId4"/>
          <a:stretch>
            <a:fillRect/>
          </a:stretch>
        </p:blipFill>
        <p:spPr>
          <a:xfrm>
            <a:off x="2055743" y="2732274"/>
            <a:ext cx="1905000" cy="1209675"/>
          </a:xfrm>
          <a:prstGeom prst="rect">
            <a:avLst/>
          </a:prstGeom>
        </p:spPr>
      </p:pic>
    </p:spTree>
    <p:extLst>
      <p:ext uri="{BB962C8B-B14F-4D97-AF65-F5344CB8AC3E}">
        <p14:creationId xmlns:p14="http://schemas.microsoft.com/office/powerpoint/2010/main" val="166030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Epiphany-16 Matrix Multiplication</a:t>
            </a:r>
          </a:p>
        </p:txBody>
      </p:sp>
      <p:sp>
        <p:nvSpPr>
          <p:cNvPr id="3" name="Content Placeholder 2"/>
          <p:cNvSpPr>
            <a:spLocks noGrp="1"/>
          </p:cNvSpPr>
          <p:nvPr>
            <p:ph idx="1"/>
          </p:nvPr>
        </p:nvSpPr>
        <p:spPr/>
        <p:txBody>
          <a:bodyPr/>
          <a:lstStyle/>
          <a:p>
            <a:r>
              <a:rPr lang="en-CA" dirty="0"/>
              <a:t>1. Host writes Matrix Multiplication to cores</a:t>
            </a:r>
          </a:p>
          <a:p>
            <a:r>
              <a:rPr lang="en-CA" dirty="0"/>
              <a:t>2. Host(ARM) allocates shared DRAM space for matrices A, B and C</a:t>
            </a:r>
          </a:p>
          <a:p>
            <a:r>
              <a:rPr lang="en-CA" dirty="0"/>
              <a:t>3. Host signals Epiphany cores to start processing</a:t>
            </a:r>
          </a:p>
          <a:p>
            <a:r>
              <a:rPr lang="en-CA" dirty="0"/>
              <a:t>4. Epiphany signals computation complete.</a:t>
            </a:r>
          </a:p>
          <a:p>
            <a:r>
              <a:rPr lang="en-CA" dirty="0"/>
              <a:t>5. ARM cores calculates same results and compare result</a:t>
            </a:r>
          </a:p>
        </p:txBody>
      </p:sp>
    </p:spTree>
    <p:extLst>
      <p:ext uri="{BB962C8B-B14F-4D97-AF65-F5344CB8AC3E}">
        <p14:creationId xmlns:p14="http://schemas.microsoft.com/office/powerpoint/2010/main" val="177744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Device code (Epiphany cores)</a:t>
            </a:r>
          </a:p>
        </p:txBody>
      </p:sp>
      <p:sp>
        <p:nvSpPr>
          <p:cNvPr id="3" name="Content Placeholder 2"/>
          <p:cNvSpPr>
            <a:spLocks noGrp="1"/>
          </p:cNvSpPr>
          <p:nvPr>
            <p:ph idx="1"/>
          </p:nvPr>
        </p:nvSpPr>
        <p:spPr>
          <a:xfrm>
            <a:off x="677334" y="1364975"/>
            <a:ext cx="8596668" cy="4676388"/>
          </a:xfrm>
        </p:spPr>
        <p:txBody>
          <a:bodyPr/>
          <a:lstStyle/>
          <a:p>
            <a:r>
              <a:rPr lang="en-CA" dirty="0"/>
              <a:t>Top level main waits for signal from the host, synchronized with all other cores to start calculation and informs host when complete.</a:t>
            </a:r>
          </a:p>
          <a:p>
            <a:r>
              <a:rPr lang="en-CA" dirty="0"/>
              <a:t>A barrier is a means for synchronizing parallel executing threads. When a program reaches a barrier, it will wait until all other threads reached the barrier as well. Only then will the program (and all the other programs) continue their execution. </a:t>
            </a:r>
          </a:p>
        </p:txBody>
      </p:sp>
      <p:pic>
        <p:nvPicPr>
          <p:cNvPr id="4" name="Picture 3"/>
          <p:cNvPicPr>
            <a:picLocks noChangeAspect="1"/>
          </p:cNvPicPr>
          <p:nvPr/>
        </p:nvPicPr>
        <p:blipFill>
          <a:blip r:embed="rId2"/>
          <a:stretch>
            <a:fillRect/>
          </a:stretch>
        </p:blipFill>
        <p:spPr>
          <a:xfrm>
            <a:off x="917574" y="3290986"/>
            <a:ext cx="4305300" cy="3390900"/>
          </a:xfrm>
          <a:prstGeom prst="rect">
            <a:avLst/>
          </a:prstGeom>
        </p:spPr>
      </p:pic>
    </p:spTree>
    <p:extLst>
      <p:ext uri="{BB962C8B-B14F-4D97-AF65-F5344CB8AC3E}">
        <p14:creationId xmlns:p14="http://schemas.microsoft.com/office/powerpoint/2010/main" val="388831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Device code</a:t>
            </a:r>
            <a:endParaRPr lang="en-CA" dirty="0"/>
          </a:p>
        </p:txBody>
      </p:sp>
      <p:sp>
        <p:nvSpPr>
          <p:cNvPr id="3" name="Content Placeholder 2"/>
          <p:cNvSpPr>
            <a:spLocks noGrp="1"/>
          </p:cNvSpPr>
          <p:nvPr>
            <p:ph idx="1"/>
          </p:nvPr>
        </p:nvSpPr>
        <p:spPr>
          <a:xfrm>
            <a:off x="677334" y="1364975"/>
            <a:ext cx="8596668" cy="4676388"/>
          </a:xfrm>
        </p:spPr>
        <p:txBody>
          <a:bodyPr/>
          <a:lstStyle/>
          <a:p>
            <a:r>
              <a:rPr lang="en-CA" dirty="0" err="1"/>
              <a:t>Init</a:t>
            </a:r>
            <a:r>
              <a:rPr lang="en-CA" dirty="0"/>
              <a:t>() function sets up core/address information, information on neighbours and DMA engines for efficient communication</a:t>
            </a:r>
          </a:p>
          <a:p>
            <a:endParaRPr lang="en-CA" dirty="0"/>
          </a:p>
        </p:txBody>
      </p:sp>
      <p:pic>
        <p:nvPicPr>
          <p:cNvPr id="5" name="Picture 4"/>
          <p:cNvPicPr>
            <a:picLocks noChangeAspect="1"/>
          </p:cNvPicPr>
          <p:nvPr/>
        </p:nvPicPr>
        <p:blipFill>
          <a:blip r:embed="rId2"/>
          <a:stretch>
            <a:fillRect/>
          </a:stretch>
        </p:blipFill>
        <p:spPr>
          <a:xfrm>
            <a:off x="1068042" y="2252870"/>
            <a:ext cx="4781550" cy="1981200"/>
          </a:xfrm>
          <a:prstGeom prst="rect">
            <a:avLst/>
          </a:prstGeom>
        </p:spPr>
      </p:pic>
    </p:spTree>
    <p:extLst>
      <p:ext uri="{BB962C8B-B14F-4D97-AF65-F5344CB8AC3E}">
        <p14:creationId xmlns:p14="http://schemas.microsoft.com/office/powerpoint/2010/main" val="65628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Device code</a:t>
            </a:r>
          </a:p>
        </p:txBody>
      </p:sp>
      <p:sp>
        <p:nvSpPr>
          <p:cNvPr id="3" name="Content Placeholder 2"/>
          <p:cNvSpPr>
            <a:spLocks noGrp="1"/>
          </p:cNvSpPr>
          <p:nvPr>
            <p:ph idx="1"/>
          </p:nvPr>
        </p:nvSpPr>
        <p:spPr>
          <a:xfrm>
            <a:off x="677334" y="1364975"/>
            <a:ext cx="8596668" cy="4676388"/>
          </a:xfrm>
        </p:spPr>
        <p:txBody>
          <a:bodyPr/>
          <a:lstStyle/>
          <a:p>
            <a:r>
              <a:rPr lang="en-CA" dirty="0" err="1"/>
              <a:t>Bigmatmul</a:t>
            </a:r>
            <a:r>
              <a:rPr lang="en-CA" dirty="0"/>
              <a:t>() is set up to go through a “chip width” of the operand matrix at a time (if the whole matrix can fit in cores memory this will not be needed)</a:t>
            </a:r>
          </a:p>
        </p:txBody>
      </p:sp>
      <p:pic>
        <p:nvPicPr>
          <p:cNvPr id="4" name="Picture 3"/>
          <p:cNvPicPr>
            <a:picLocks noChangeAspect="1"/>
          </p:cNvPicPr>
          <p:nvPr/>
        </p:nvPicPr>
        <p:blipFill>
          <a:blip r:embed="rId2"/>
          <a:stretch>
            <a:fillRect/>
          </a:stretch>
        </p:blipFill>
        <p:spPr>
          <a:xfrm>
            <a:off x="1019540" y="2061831"/>
            <a:ext cx="5229225" cy="1924050"/>
          </a:xfrm>
          <a:prstGeom prst="rect">
            <a:avLst/>
          </a:prstGeom>
        </p:spPr>
      </p:pic>
    </p:spTree>
    <p:extLst>
      <p:ext uri="{BB962C8B-B14F-4D97-AF65-F5344CB8AC3E}">
        <p14:creationId xmlns:p14="http://schemas.microsoft.com/office/powerpoint/2010/main" val="190276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Device code</a:t>
            </a:r>
          </a:p>
        </p:txBody>
      </p:sp>
      <p:sp>
        <p:nvSpPr>
          <p:cNvPr id="3" name="Content Placeholder 2"/>
          <p:cNvSpPr>
            <a:spLocks noGrp="1"/>
          </p:cNvSpPr>
          <p:nvPr>
            <p:ph idx="1"/>
          </p:nvPr>
        </p:nvSpPr>
        <p:spPr>
          <a:xfrm>
            <a:off x="677334" y="1364975"/>
            <a:ext cx="8596668" cy="4676388"/>
          </a:xfrm>
        </p:spPr>
        <p:txBody>
          <a:bodyPr/>
          <a:lstStyle/>
          <a:p>
            <a:r>
              <a:rPr lang="en-CA" dirty="0"/>
              <a:t>Each core then copies its submatrix A and B from DRAM to its internal memory, using a </a:t>
            </a:r>
            <a:r>
              <a:rPr lang="en-CA" dirty="0" err="1"/>
              <a:t>mutex</a:t>
            </a:r>
            <a:r>
              <a:rPr lang="en-CA" dirty="0"/>
              <a:t> on the DRAM</a:t>
            </a:r>
          </a:p>
          <a:p>
            <a:r>
              <a:rPr lang="en-CA" dirty="0"/>
              <a:t>A </a:t>
            </a:r>
            <a:r>
              <a:rPr lang="en-CA" dirty="0" err="1"/>
              <a:t>mutex</a:t>
            </a:r>
            <a:r>
              <a:rPr lang="en-CA" dirty="0"/>
              <a:t> is an object which allows locking of a shared resource, enabling exclusive access to just one agent. When an access to the shared resource is required, first the associated </a:t>
            </a:r>
            <a:r>
              <a:rPr lang="en-CA" dirty="0" err="1"/>
              <a:t>mutex</a:t>
            </a:r>
            <a:r>
              <a:rPr lang="en-CA" dirty="0"/>
              <a:t> is checked. If the </a:t>
            </a:r>
            <a:r>
              <a:rPr lang="en-CA" dirty="0" err="1"/>
              <a:t>mutex</a:t>
            </a:r>
            <a:r>
              <a:rPr lang="en-CA" dirty="0"/>
              <a:t> is cleared, then resource is free. The </a:t>
            </a:r>
            <a:r>
              <a:rPr lang="en-CA" dirty="0" err="1"/>
              <a:t>mutex</a:t>
            </a:r>
            <a:r>
              <a:rPr lang="en-CA" dirty="0"/>
              <a:t> is then set and access is granted to the querying agent. </a:t>
            </a:r>
          </a:p>
          <a:p>
            <a:endParaRPr lang="en-CA" dirty="0"/>
          </a:p>
        </p:txBody>
      </p:sp>
      <p:pic>
        <p:nvPicPr>
          <p:cNvPr id="5" name="Picture 4"/>
          <p:cNvPicPr>
            <a:picLocks noChangeAspect="1"/>
          </p:cNvPicPr>
          <p:nvPr/>
        </p:nvPicPr>
        <p:blipFill>
          <a:blip r:embed="rId2"/>
          <a:stretch>
            <a:fillRect/>
          </a:stretch>
        </p:blipFill>
        <p:spPr>
          <a:xfrm>
            <a:off x="1031264" y="3509229"/>
            <a:ext cx="3705225" cy="2981325"/>
          </a:xfrm>
          <a:prstGeom prst="rect">
            <a:avLst/>
          </a:prstGeom>
        </p:spPr>
      </p:pic>
    </p:spTree>
    <p:extLst>
      <p:ext uri="{BB962C8B-B14F-4D97-AF65-F5344CB8AC3E}">
        <p14:creationId xmlns:p14="http://schemas.microsoft.com/office/powerpoint/2010/main" val="33458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Device code</a:t>
            </a:r>
          </a:p>
        </p:txBody>
      </p:sp>
      <p:sp>
        <p:nvSpPr>
          <p:cNvPr id="3" name="Content Placeholder 2"/>
          <p:cNvSpPr>
            <a:spLocks noGrp="1"/>
          </p:cNvSpPr>
          <p:nvPr>
            <p:ph idx="1"/>
          </p:nvPr>
        </p:nvSpPr>
        <p:spPr>
          <a:xfrm>
            <a:off x="677334" y="1364975"/>
            <a:ext cx="8596668" cy="4676388"/>
          </a:xfrm>
        </p:spPr>
        <p:txBody>
          <a:bodyPr/>
          <a:lstStyle/>
          <a:p>
            <a:r>
              <a:rPr lang="en-CA" dirty="0"/>
              <a:t>For the number of cores per side, the matrix is multiplied and added to a partial total</a:t>
            </a:r>
          </a:p>
          <a:p>
            <a:endParaRPr lang="en-CA" dirty="0"/>
          </a:p>
          <a:p>
            <a:endParaRPr lang="en-CA" dirty="0"/>
          </a:p>
          <a:p>
            <a:endParaRPr lang="en-CA" dirty="0"/>
          </a:p>
          <a:p>
            <a:endParaRPr lang="en-CA" dirty="0"/>
          </a:p>
          <a:p>
            <a:r>
              <a:rPr lang="en-CA" dirty="0" err="1"/>
              <a:t>Matmac</a:t>
            </a:r>
            <a:r>
              <a:rPr lang="en-CA" dirty="0"/>
              <a:t>() is a the function to do actual matrix multiplication which is written in </a:t>
            </a:r>
            <a:r>
              <a:rPr lang="en-CA" b="1" dirty="0" err="1"/>
              <a:t>matlib.c</a:t>
            </a:r>
            <a:endParaRPr lang="en-CA" dirty="0"/>
          </a:p>
          <a:p>
            <a:endParaRPr lang="en-CA" dirty="0"/>
          </a:p>
        </p:txBody>
      </p:sp>
      <p:pic>
        <p:nvPicPr>
          <p:cNvPr id="6" name="Picture 5"/>
          <p:cNvPicPr>
            <a:picLocks noChangeAspect="1"/>
          </p:cNvPicPr>
          <p:nvPr/>
        </p:nvPicPr>
        <p:blipFill>
          <a:blip r:embed="rId2"/>
          <a:stretch>
            <a:fillRect/>
          </a:stretch>
        </p:blipFill>
        <p:spPr>
          <a:xfrm>
            <a:off x="916231" y="1966637"/>
            <a:ext cx="5857875" cy="1438275"/>
          </a:xfrm>
          <a:prstGeom prst="rect">
            <a:avLst/>
          </a:prstGeom>
        </p:spPr>
      </p:pic>
    </p:spTree>
    <p:extLst>
      <p:ext uri="{BB962C8B-B14F-4D97-AF65-F5344CB8AC3E}">
        <p14:creationId xmlns:p14="http://schemas.microsoft.com/office/powerpoint/2010/main" val="201422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Device code</a:t>
            </a:r>
          </a:p>
        </p:txBody>
      </p:sp>
      <p:sp>
        <p:nvSpPr>
          <p:cNvPr id="3" name="Content Placeholder 2"/>
          <p:cNvSpPr>
            <a:spLocks noGrp="1"/>
          </p:cNvSpPr>
          <p:nvPr>
            <p:ph idx="1"/>
          </p:nvPr>
        </p:nvSpPr>
        <p:spPr>
          <a:xfrm>
            <a:off x="677334" y="1364975"/>
            <a:ext cx="8596668" cy="4676388"/>
          </a:xfrm>
        </p:spPr>
        <p:txBody>
          <a:bodyPr/>
          <a:lstStyle/>
          <a:p>
            <a:r>
              <a:rPr lang="en-CA" dirty="0"/>
              <a:t>Each core then writes it’s a and B matrix to its neighbours memory for the next iteration.</a:t>
            </a:r>
          </a:p>
          <a:p>
            <a:r>
              <a:rPr lang="en-CA" dirty="0"/>
              <a:t>Once all iterations are completed, the results are written to the C buffer in the same way A and B were initially read.</a:t>
            </a:r>
          </a:p>
          <a:p>
            <a:endParaRPr lang="en-CA" dirty="0"/>
          </a:p>
        </p:txBody>
      </p:sp>
      <p:pic>
        <p:nvPicPr>
          <p:cNvPr id="5" name="Picture 4"/>
          <p:cNvPicPr>
            <a:picLocks noChangeAspect="1"/>
          </p:cNvPicPr>
          <p:nvPr/>
        </p:nvPicPr>
        <p:blipFill>
          <a:blip r:embed="rId2"/>
          <a:stretch>
            <a:fillRect/>
          </a:stretch>
        </p:blipFill>
        <p:spPr>
          <a:xfrm>
            <a:off x="1031997" y="2637559"/>
            <a:ext cx="6048375" cy="2981325"/>
          </a:xfrm>
          <a:prstGeom prst="rect">
            <a:avLst/>
          </a:prstGeom>
        </p:spPr>
      </p:pic>
    </p:spTree>
    <p:extLst>
      <p:ext uri="{BB962C8B-B14F-4D97-AF65-F5344CB8AC3E}">
        <p14:creationId xmlns:p14="http://schemas.microsoft.com/office/powerpoint/2010/main" val="1200595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274</TotalTime>
  <Words>661</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方正姚体</vt:lpstr>
      <vt:lpstr>华文新魏</vt:lpstr>
      <vt:lpstr>Arial</vt:lpstr>
      <vt:lpstr>Cambria Math</vt:lpstr>
      <vt:lpstr>Trebuchet MS</vt:lpstr>
      <vt:lpstr>Wingdings 3</vt:lpstr>
      <vt:lpstr>Facet</vt:lpstr>
      <vt:lpstr>Parallel Matrix Multiplication in Epiphany-16</vt:lpstr>
      <vt:lpstr>Matric parallel multiplication</vt:lpstr>
      <vt:lpstr>Epiphany-16 Matrix Multiplication</vt:lpstr>
      <vt:lpstr>Device code (Epiphany cores)</vt:lpstr>
      <vt:lpstr>Device code</vt:lpstr>
      <vt:lpstr>Device code</vt:lpstr>
      <vt:lpstr>Device code</vt:lpstr>
      <vt:lpstr>Device code</vt:lpstr>
      <vt:lpstr>Device code</vt:lpstr>
      <vt:lpstr>Host code (ARM cores)</vt:lpstr>
      <vt:lpstr>Host code</vt:lpstr>
      <vt:lpstr>Host code</vt:lpstr>
      <vt:lpstr>Host code</vt:lpstr>
      <vt:lpstr>Host code</vt:lpstr>
      <vt:lpstr>Build and run the code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Multiplication</dc:title>
  <dc:creator>Jiekun Lu</dc:creator>
  <cp:lastModifiedBy>Jiekun Lu</cp:lastModifiedBy>
  <cp:revision>13</cp:revision>
  <dcterms:created xsi:type="dcterms:W3CDTF">2016-09-20T03:42:36Z</dcterms:created>
  <dcterms:modified xsi:type="dcterms:W3CDTF">2016-09-20T08:17:13Z</dcterms:modified>
</cp:coreProperties>
</file>