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36"/>
  </p:notesMasterIdLst>
  <p:sldIdLst>
    <p:sldId id="259" r:id="rId2"/>
    <p:sldId id="368" r:id="rId3"/>
    <p:sldId id="265" r:id="rId4"/>
    <p:sldId id="346" r:id="rId5"/>
    <p:sldId id="347" r:id="rId6"/>
    <p:sldId id="348" r:id="rId7"/>
    <p:sldId id="372" r:id="rId8"/>
    <p:sldId id="353" r:id="rId9"/>
    <p:sldId id="349" r:id="rId10"/>
    <p:sldId id="350" r:id="rId11"/>
    <p:sldId id="351" r:id="rId12"/>
    <p:sldId id="354" r:id="rId13"/>
    <p:sldId id="356" r:id="rId14"/>
    <p:sldId id="355" r:id="rId15"/>
    <p:sldId id="325" r:id="rId16"/>
    <p:sldId id="357" r:id="rId17"/>
    <p:sldId id="358" r:id="rId18"/>
    <p:sldId id="365" r:id="rId19"/>
    <p:sldId id="342" r:id="rId20"/>
    <p:sldId id="359" r:id="rId21"/>
    <p:sldId id="360" r:id="rId22"/>
    <p:sldId id="361" r:id="rId23"/>
    <p:sldId id="362" r:id="rId24"/>
    <p:sldId id="363" r:id="rId25"/>
    <p:sldId id="369" r:id="rId26"/>
    <p:sldId id="364" r:id="rId27"/>
    <p:sldId id="366" r:id="rId28"/>
    <p:sldId id="367" r:id="rId29"/>
    <p:sldId id="343" r:id="rId30"/>
    <p:sldId id="332" r:id="rId31"/>
    <p:sldId id="333" r:id="rId32"/>
    <p:sldId id="334" r:id="rId33"/>
    <p:sldId id="335" r:id="rId34"/>
    <p:sldId id="34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4" autoAdjust="0"/>
    <p:restoredTop sz="94969" autoAdjust="0"/>
  </p:normalViewPr>
  <p:slideViewPr>
    <p:cSldViewPr>
      <p:cViewPr varScale="1">
        <p:scale>
          <a:sx n="103" d="100"/>
          <a:sy n="103" d="100"/>
        </p:scale>
        <p:origin x="26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694190-C56E-4FE4-B2DF-66220A3C4FC2}" type="datetimeFigureOut">
              <a:rPr lang="en-US" smtClean="0"/>
              <a:pPr/>
              <a:t>10/27/2013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B784C8-752D-43CE-AA74-3F3D569612D4}" type="slidenum">
              <a:rPr lang="en-US" smtClean="0"/>
              <a:pPr/>
              <a:t>‹#›</a:t>
            </a:fld>
            <a:endParaRPr lang="en-US"/>
          </a:p>
        </p:txBody>
      </p:sp>
    </p:spTree>
    <p:extLst>
      <p:ext uri="{BB962C8B-B14F-4D97-AF65-F5344CB8AC3E}">
        <p14:creationId xmlns:p14="http://schemas.microsoft.com/office/powerpoint/2010/main" val="4008195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B784C8-752D-43CE-AA74-3F3D569612D4}" type="slidenum">
              <a:rPr lang="en-US" smtClean="0"/>
              <a:pPr/>
              <a:t>3</a:t>
            </a:fld>
            <a:endParaRPr lang="en-US"/>
          </a:p>
        </p:txBody>
      </p:sp>
    </p:spTree>
    <p:extLst>
      <p:ext uri="{BB962C8B-B14F-4D97-AF65-F5344CB8AC3E}">
        <p14:creationId xmlns:p14="http://schemas.microsoft.com/office/powerpoint/2010/main" val="1262747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any instructions that change the state of the machine in a way that impacts other processes should be able to be intercepted by the hypervisor</a:t>
            </a:r>
            <a:endParaRPr lang="en-US" dirty="0"/>
          </a:p>
        </p:txBody>
      </p:sp>
      <p:sp>
        <p:nvSpPr>
          <p:cNvPr id="4" name="Slide Number Placeholder 3"/>
          <p:cNvSpPr>
            <a:spLocks noGrp="1"/>
          </p:cNvSpPr>
          <p:nvPr>
            <p:ph type="sldNum" sz="quarter" idx="10"/>
          </p:nvPr>
        </p:nvSpPr>
        <p:spPr/>
        <p:txBody>
          <a:bodyPr/>
          <a:lstStyle/>
          <a:p>
            <a:fld id="{7AB784C8-752D-43CE-AA74-3F3D569612D4}" type="slidenum">
              <a:rPr lang="en-US" smtClean="0"/>
              <a:pPr/>
              <a:t>9</a:t>
            </a:fld>
            <a:endParaRPr lang="en-US"/>
          </a:p>
        </p:txBody>
      </p:sp>
    </p:spTree>
    <p:extLst>
      <p:ext uri="{BB962C8B-B14F-4D97-AF65-F5344CB8AC3E}">
        <p14:creationId xmlns:p14="http://schemas.microsoft.com/office/powerpoint/2010/main" val="1026289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B784C8-752D-43CE-AA74-3F3D569612D4}" type="slidenum">
              <a:rPr lang="en-US" smtClean="0"/>
              <a:pPr/>
              <a:t>19</a:t>
            </a:fld>
            <a:endParaRPr lang="en-US"/>
          </a:p>
        </p:txBody>
      </p:sp>
    </p:spTree>
    <p:extLst>
      <p:ext uri="{BB962C8B-B14F-4D97-AF65-F5344CB8AC3E}">
        <p14:creationId xmlns:p14="http://schemas.microsoft.com/office/powerpoint/2010/main" val="1583771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AB263C-47E1-4B35-97B2-CF0BA88DBB81}" type="datetimeFigureOut">
              <a:rPr lang="en-US" smtClean="0"/>
              <a:pPr/>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D619D-125C-4AA3-8061-374E395EBD5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AB263C-47E1-4B35-97B2-CF0BA88DBB81}" type="datetimeFigureOut">
              <a:rPr lang="en-US" smtClean="0"/>
              <a:pPr/>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D619D-125C-4AA3-8061-374E395EBD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AB263C-47E1-4B35-97B2-CF0BA88DBB81}" type="datetimeFigureOut">
              <a:rPr lang="en-US" smtClean="0"/>
              <a:pPr/>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D619D-125C-4AA3-8061-374E395EBD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AB263C-47E1-4B35-97B2-CF0BA88DBB81}" type="datetimeFigureOut">
              <a:rPr lang="en-US" smtClean="0"/>
              <a:pPr/>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D619D-125C-4AA3-8061-374E395EBD5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AB263C-47E1-4B35-97B2-CF0BA88DBB81}" type="datetimeFigureOut">
              <a:rPr lang="en-US" smtClean="0"/>
              <a:pPr/>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D619D-125C-4AA3-8061-374E395EBD5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AB263C-47E1-4B35-97B2-CF0BA88DBB81}" type="datetimeFigureOut">
              <a:rPr lang="en-US" smtClean="0"/>
              <a:pPr/>
              <a:t>10/27/2013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D619D-125C-4AA3-8061-374E395EBD5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AB263C-47E1-4B35-97B2-CF0BA88DBB81}" type="datetimeFigureOut">
              <a:rPr lang="en-US" smtClean="0"/>
              <a:pPr/>
              <a:t>10/27/2013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2D619D-125C-4AA3-8061-374E395EBD5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AB263C-47E1-4B35-97B2-CF0BA88DBB81}" type="datetimeFigureOut">
              <a:rPr lang="en-US" smtClean="0"/>
              <a:pPr/>
              <a:t>10/27/2013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2D619D-125C-4AA3-8061-374E395EBD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B263C-47E1-4B35-97B2-CF0BA88DBB81}" type="datetimeFigureOut">
              <a:rPr lang="en-US" smtClean="0"/>
              <a:pPr/>
              <a:t>10/27/2013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2D619D-125C-4AA3-8061-374E395EBD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B263C-47E1-4B35-97B2-CF0BA88DBB81}" type="datetimeFigureOut">
              <a:rPr lang="en-US" smtClean="0"/>
              <a:pPr/>
              <a:t>10/27/2013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D619D-125C-4AA3-8061-374E395EBD5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B263C-47E1-4B35-97B2-CF0BA88DBB81}" type="datetimeFigureOut">
              <a:rPr lang="en-US" smtClean="0"/>
              <a:pPr/>
              <a:t>10/27/2013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D619D-125C-4AA3-8061-374E395EBD5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B263C-47E1-4B35-97B2-CF0BA88DBB81}" type="datetimeFigureOut">
              <a:rPr lang="en-US" smtClean="0"/>
              <a:pPr/>
              <a:t>10/27/2013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D619D-125C-4AA3-8061-374E395EBD5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0"/>
            <a:ext cx="9144000" cy="2362200"/>
          </a:xfrm>
        </p:spPr>
        <p:txBody>
          <a:bodyPr>
            <a:noAutofit/>
          </a:bodyPr>
          <a:lstStyle/>
          <a:p>
            <a:r>
              <a:rPr lang="en-US" sz="3600" dirty="0" smtClean="0"/>
              <a:t>Introduction to Virtualization and </a:t>
            </a:r>
            <a:r>
              <a:rPr lang="en-US" sz="3600" dirty="0" err="1" smtClean="0"/>
              <a:t>Xen</a:t>
            </a:r>
            <a:endParaRPr lang="en-US" sz="3600" dirty="0"/>
          </a:p>
        </p:txBody>
      </p:sp>
      <p:sp>
        <p:nvSpPr>
          <p:cNvPr id="5" name="Subtitle 4"/>
          <p:cNvSpPr>
            <a:spLocks noGrp="1"/>
          </p:cNvSpPr>
          <p:nvPr>
            <p:ph type="subTitle" idx="1"/>
          </p:nvPr>
        </p:nvSpPr>
        <p:spPr>
          <a:xfrm>
            <a:off x="750067" y="1759034"/>
            <a:ext cx="7643866" cy="1214446"/>
          </a:xfrm>
        </p:spPr>
        <p:txBody>
          <a:bodyPr>
            <a:normAutofit fontScale="92500" lnSpcReduction="10000"/>
          </a:bodyPr>
          <a:lstStyle/>
          <a:p>
            <a:r>
              <a:rPr lang="en-US" altLang="zh-CN" sz="2400" dirty="0" smtClean="0">
                <a:solidFill>
                  <a:schemeClr val="tx1"/>
                </a:solidFill>
              </a:rPr>
              <a:t>Wei Wang</a:t>
            </a:r>
          </a:p>
          <a:p>
            <a:r>
              <a:rPr lang="en-US" altLang="zh-CN" sz="2400" dirty="0" smtClean="0">
                <a:solidFill>
                  <a:schemeClr val="tx1"/>
                </a:solidFill>
              </a:rPr>
              <a:t>Computer Architecture Research Group, </a:t>
            </a:r>
          </a:p>
          <a:p>
            <a:r>
              <a:rPr lang="en-US" altLang="zh-CN" sz="2400" dirty="0" smtClean="0">
                <a:solidFill>
                  <a:schemeClr val="tx1"/>
                </a:solidFill>
              </a:rPr>
              <a:t>University of Ottawa, Ontario, Canada</a:t>
            </a:r>
          </a:p>
        </p:txBody>
      </p:sp>
      <p:sp>
        <p:nvSpPr>
          <p:cNvPr id="6" name="Rectangle 5"/>
          <p:cNvSpPr/>
          <p:nvPr/>
        </p:nvSpPr>
        <p:spPr>
          <a:xfrm>
            <a:off x="-71470" y="-285752"/>
            <a:ext cx="928694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1"/>
          <p:cNvPicPr>
            <a:picLocks noChangeAspect="1" noChangeArrowheads="1"/>
          </p:cNvPicPr>
          <p:nvPr/>
        </p:nvPicPr>
        <p:blipFill>
          <a:blip r:embed="rId2" cstate="print"/>
          <a:srcRect/>
          <a:stretch>
            <a:fillRect/>
          </a:stretch>
        </p:blipFill>
        <p:spPr bwMode="auto">
          <a:xfrm>
            <a:off x="-63677" y="3500439"/>
            <a:ext cx="9279147" cy="3357586"/>
          </a:xfrm>
          <a:prstGeom prst="rect">
            <a:avLst/>
          </a:prstGeom>
          <a:noFill/>
          <a:ln w="9525">
            <a:noFill/>
            <a:miter lim="800000"/>
            <a:headEnd/>
            <a:tailEnd/>
          </a:ln>
          <a:effectLst/>
        </p:spPr>
      </p:pic>
      <p:sp>
        <p:nvSpPr>
          <p:cNvPr id="10" name="Rectangle 9"/>
          <p:cNvSpPr/>
          <p:nvPr/>
        </p:nvSpPr>
        <p:spPr>
          <a:xfrm>
            <a:off x="-71470" y="3214686"/>
            <a:ext cx="9286940" cy="285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t>
            </a:r>
            <a:r>
              <a:rPr lang="en-US" dirty="0" smtClean="0"/>
              <a:t>86 Virtualization</a:t>
            </a:r>
            <a:endParaRPr lang="en-US" dirty="0"/>
          </a:p>
        </p:txBody>
      </p:sp>
      <p:sp>
        <p:nvSpPr>
          <p:cNvPr id="3" name="Content Placeholder 2"/>
          <p:cNvSpPr>
            <a:spLocks noGrp="1"/>
          </p:cNvSpPr>
          <p:nvPr>
            <p:ph idx="1"/>
          </p:nvPr>
        </p:nvSpPr>
        <p:spPr/>
        <p:txBody>
          <a:bodyPr/>
          <a:lstStyle/>
          <a:p>
            <a:r>
              <a:rPr lang="en-US" dirty="0"/>
              <a:t>N</a:t>
            </a:r>
            <a:r>
              <a:rPr lang="en-US" dirty="0" smtClean="0"/>
              <a:t>otoriously </a:t>
            </a:r>
            <a:r>
              <a:rPr lang="en-US" dirty="0"/>
              <a:t>difficult to </a:t>
            </a:r>
            <a:r>
              <a:rPr lang="en-US" dirty="0" smtClean="0"/>
              <a:t>virtualize, since 17 sensitive instructions are non-trappable</a:t>
            </a:r>
          </a:p>
          <a:p>
            <a:pPr marL="0" indent="0">
              <a:buNone/>
            </a:pPr>
            <a:r>
              <a:rPr lang="en-US" dirty="0" smtClean="0"/>
              <a:t>    Examples: </a:t>
            </a:r>
            <a:r>
              <a:rPr lang="en-US" dirty="0" err="1" smtClean="0"/>
              <a:t>popf</a:t>
            </a:r>
            <a:endParaRPr lang="en-US" dirty="0" smtClean="0"/>
          </a:p>
          <a:p>
            <a:r>
              <a:rPr lang="en-US" dirty="0"/>
              <a:t>Solutions:</a:t>
            </a:r>
          </a:p>
          <a:p>
            <a:pPr marL="857250" lvl="1" indent="-457200">
              <a:buFont typeface="Wingdings" pitchFamily="2" charset="2"/>
              <a:buChar char="Ø"/>
              <a:defRPr/>
            </a:pPr>
            <a:r>
              <a:rPr lang="en-US" sz="2400" dirty="0">
                <a:ea typeface="宋体" charset="-122"/>
              </a:rPr>
              <a:t>Full </a:t>
            </a:r>
            <a:r>
              <a:rPr lang="en-US" sz="2400" dirty="0" smtClean="0">
                <a:ea typeface="宋体" charset="-122"/>
              </a:rPr>
              <a:t>virtualization (unaware of virtualization)</a:t>
            </a:r>
          </a:p>
          <a:p>
            <a:pPr marL="857250" lvl="1" indent="-457200">
              <a:buFont typeface="Wingdings" pitchFamily="2" charset="2"/>
              <a:buChar char="Ø"/>
              <a:defRPr/>
            </a:pPr>
            <a:r>
              <a:rPr lang="en-US" sz="2400" dirty="0" err="1">
                <a:ea typeface="宋体" charset="-122"/>
              </a:rPr>
              <a:t>Paravirtualization</a:t>
            </a:r>
            <a:r>
              <a:rPr lang="en-US" sz="2400" dirty="0">
                <a:ea typeface="宋体" charset="-122"/>
              </a:rPr>
              <a:t> (aware of virtualization)</a:t>
            </a:r>
          </a:p>
          <a:p>
            <a:pPr marL="857250" lvl="1" indent="-457200">
              <a:buFont typeface="Wingdings" pitchFamily="2" charset="2"/>
              <a:buChar char="Ø"/>
              <a:defRPr/>
            </a:pPr>
            <a:r>
              <a:rPr lang="en-US" sz="2400" dirty="0" smtClean="0">
                <a:ea typeface="宋体" charset="-122"/>
              </a:rPr>
              <a:t>Hardware Assisted Virtualization (a type of full virtualization)</a:t>
            </a:r>
          </a:p>
          <a:p>
            <a:pPr marL="857250" lvl="1" indent="-457200">
              <a:buFont typeface="Wingdings" pitchFamily="2" charset="2"/>
              <a:buChar char="Ø"/>
              <a:defRPr/>
            </a:pPr>
            <a:endParaRPr lang="en-US" sz="2400" dirty="0">
              <a:ea typeface="宋体" charset="-122"/>
            </a:endParaRP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rot="20521415">
            <a:off x="3244387" y="6635660"/>
            <a:ext cx="1009203" cy="444680"/>
          </a:xfrm>
          <a:prstGeom prst="ellipse">
            <a:avLst/>
          </a:prstGeom>
          <a:ln>
            <a:noFill/>
          </a:ln>
          <a:effectLst>
            <a:softEdge rad="112500"/>
          </a:effectLst>
        </p:spPr>
      </p:pic>
      <p:sp>
        <p:nvSpPr>
          <p:cNvPr id="6" name="TextBox 5"/>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extLst>
      <p:ext uri="{BB962C8B-B14F-4D97-AF65-F5344CB8AC3E}">
        <p14:creationId xmlns:p14="http://schemas.microsoft.com/office/powerpoint/2010/main" val="2128088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VMware Binary</a:t>
            </a:r>
            <a:r>
              <a:rPr lang="en-US" dirty="0" smtClean="0"/>
              <a:t> Translation</a:t>
            </a:r>
            <a:endParaRPr lang="en-US" dirty="0"/>
          </a:p>
        </p:txBody>
      </p:sp>
      <p:sp>
        <p:nvSpPr>
          <p:cNvPr id="3" name="Content Placeholder 2"/>
          <p:cNvSpPr>
            <a:spLocks noGrp="1"/>
          </p:cNvSpPr>
          <p:nvPr>
            <p:ph idx="1"/>
          </p:nvPr>
        </p:nvSpPr>
        <p:spPr/>
        <p:txBody>
          <a:bodyPr>
            <a:normAutofit lnSpcReduction="10000"/>
          </a:bodyPr>
          <a:lstStyle/>
          <a:p>
            <a:r>
              <a:rPr lang="en-US" dirty="0" smtClean="0"/>
              <a:t>Translation </a:t>
            </a:r>
            <a:r>
              <a:rPr lang="en-US" dirty="0"/>
              <a:t>happens at runtime, interleaved with </a:t>
            </a:r>
            <a:r>
              <a:rPr lang="en-US" dirty="0" smtClean="0"/>
              <a:t>execution of </a:t>
            </a:r>
            <a:r>
              <a:rPr lang="en-US" dirty="0"/>
              <a:t>the generated </a:t>
            </a:r>
            <a:r>
              <a:rPr lang="en-US" dirty="0" smtClean="0"/>
              <a:t>code</a:t>
            </a:r>
          </a:p>
          <a:p>
            <a:r>
              <a:rPr lang="en-US" dirty="0" smtClean="0"/>
              <a:t>Pick out privileged instructions, and translate them into user mode instructions</a:t>
            </a:r>
          </a:p>
          <a:p>
            <a:r>
              <a:rPr lang="en-US" dirty="0"/>
              <a:t>Uses a code cache to store translated blocks of code for reuse.</a:t>
            </a:r>
            <a:endParaRPr lang="en-US" dirty="0" smtClean="0"/>
          </a:p>
          <a:p>
            <a:r>
              <a:rPr lang="en-US" dirty="0" smtClean="0"/>
              <a:t>Input </a:t>
            </a:r>
            <a:r>
              <a:rPr lang="en-US" dirty="0"/>
              <a:t>is binary x86 </a:t>
            </a:r>
            <a:r>
              <a:rPr lang="en-US" dirty="0" smtClean="0"/>
              <a:t>code and output is usually also binary x86 code, so most instructions remain the unchanged</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rot="20521415">
            <a:off x="3244387" y="6635660"/>
            <a:ext cx="1009203" cy="444680"/>
          </a:xfrm>
          <a:prstGeom prst="ellipse">
            <a:avLst/>
          </a:prstGeom>
          <a:ln>
            <a:noFill/>
          </a:ln>
          <a:effectLst>
            <a:softEdge rad="112500"/>
          </a:effectLst>
        </p:spPr>
      </p:pic>
      <p:sp>
        <p:nvSpPr>
          <p:cNvPr id="6" name="TextBox 5"/>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extLst>
      <p:ext uri="{BB962C8B-B14F-4D97-AF65-F5344CB8AC3E}">
        <p14:creationId xmlns:p14="http://schemas.microsoft.com/office/powerpoint/2010/main" val="23365791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a:t>
            </a:r>
            <a:r>
              <a:rPr lang="en-US" dirty="0" smtClean="0"/>
              <a:t>Translation Examples</a:t>
            </a:r>
            <a:endParaRPr lang="en-US" dirty="0"/>
          </a:p>
        </p:txBody>
      </p:sp>
      <p:sp>
        <p:nvSpPr>
          <p:cNvPr id="4" name="TextBox 3"/>
          <p:cNvSpPr txBox="1"/>
          <p:nvPr/>
        </p:nvSpPr>
        <p:spPr>
          <a:xfrm>
            <a:off x="971600" y="2755741"/>
            <a:ext cx="2736304"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push %</a:t>
            </a:r>
            <a:r>
              <a:rPr lang="en-US" sz="2400" dirty="0" err="1">
                <a:latin typeface="Times New Roman" panose="02020603050405020304" pitchFamily="18" charset="0"/>
                <a:cs typeface="Times New Roman" panose="02020603050405020304" pitchFamily="18" charset="0"/>
              </a:rPr>
              <a:t>ebx</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mov</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eax</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edx</a:t>
            </a:r>
            <a:endParaRPr lang="en-US" sz="2400" dirty="0">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cli</a:t>
            </a:r>
          </a:p>
          <a:p>
            <a:r>
              <a:rPr lang="en-US" sz="2400" dirty="0" err="1">
                <a:latin typeface="Times New Roman" panose="02020603050405020304" pitchFamily="18" charset="0"/>
                <a:cs typeface="Times New Roman" panose="02020603050405020304" pitchFamily="18" charset="0"/>
              </a:rPr>
              <a:t>mov</a:t>
            </a:r>
            <a:r>
              <a:rPr lang="en-US" sz="2400" dirty="0">
                <a:latin typeface="Times New Roman" panose="02020603050405020304" pitchFamily="18" charset="0"/>
                <a:cs typeface="Times New Roman" panose="02020603050405020304" pitchFamily="18" charset="0"/>
              </a:rPr>
              <a:t> $1,%ecx</a:t>
            </a:r>
          </a:p>
          <a:p>
            <a:r>
              <a:rPr lang="en-US" sz="2400" dirty="0" err="1">
                <a:latin typeface="Times New Roman" panose="02020603050405020304" pitchFamily="18" charset="0"/>
                <a:cs typeface="Times New Roman" panose="02020603050405020304" pitchFamily="18" charset="0"/>
              </a:rPr>
              <a:t>xor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ebx</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ebx</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jmp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doTest</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220072" y="2732455"/>
            <a:ext cx="324036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push %</a:t>
            </a:r>
            <a:r>
              <a:rPr lang="en-US" sz="2400" dirty="0" err="1">
                <a:latin typeface="Times New Roman" panose="02020603050405020304" pitchFamily="18" charset="0"/>
                <a:cs typeface="Times New Roman" panose="02020603050405020304" pitchFamily="18" charset="0"/>
              </a:rPr>
              <a:t>ebx</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mov</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eax</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edx</a:t>
            </a:r>
            <a:endParaRPr lang="en-US" sz="2400" dirty="0">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and </a:t>
            </a:r>
            <a:r>
              <a:rPr lang="en-US" sz="2400" dirty="0" smtClean="0">
                <a:solidFill>
                  <a:srgbClr val="FF0000"/>
                </a:solidFill>
                <a:latin typeface="Times New Roman" panose="02020603050405020304" pitchFamily="18" charset="0"/>
                <a:cs typeface="Times New Roman" panose="02020603050405020304" pitchFamily="18" charset="0"/>
              </a:rPr>
              <a:t>0xfd</a:t>
            </a:r>
            <a:r>
              <a:rPr lang="en-US" sz="2400" dirty="0">
                <a:solidFill>
                  <a:srgbClr val="FF0000"/>
                </a:solidFill>
                <a:latin typeface="Times New Roman" panose="02020603050405020304" pitchFamily="18" charset="0"/>
                <a:cs typeface="Times New Roman" panose="02020603050405020304" pitchFamily="18" charset="0"/>
              </a:rPr>
              <a:t>,%gs:vcpu.flags</a:t>
            </a:r>
          </a:p>
          <a:p>
            <a:r>
              <a:rPr lang="en-US" sz="2400" dirty="0" err="1">
                <a:latin typeface="Times New Roman" panose="02020603050405020304" pitchFamily="18" charset="0"/>
                <a:cs typeface="Times New Roman" panose="02020603050405020304" pitchFamily="18" charset="0"/>
              </a:rPr>
              <a:t>mov</a:t>
            </a:r>
            <a:r>
              <a:rPr lang="en-US" sz="2400" dirty="0">
                <a:latin typeface="Times New Roman" panose="02020603050405020304" pitchFamily="18" charset="0"/>
                <a:cs typeface="Times New Roman" panose="02020603050405020304" pitchFamily="18" charset="0"/>
              </a:rPr>
              <a:t> $1,%ecx</a:t>
            </a:r>
          </a:p>
          <a:p>
            <a:r>
              <a:rPr lang="en-US" sz="2400" dirty="0" err="1">
                <a:latin typeface="Times New Roman" panose="02020603050405020304" pitchFamily="18" charset="0"/>
                <a:cs typeface="Times New Roman" panose="02020603050405020304" pitchFamily="18" charset="0"/>
              </a:rPr>
              <a:t>xor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ebx</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ebx</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jmp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doTest</a:t>
            </a:r>
            <a:r>
              <a:rPr lang="en-US" sz="2400" dirty="0">
                <a:latin typeface="Times New Roman" panose="02020603050405020304" pitchFamily="18" charset="0"/>
                <a:cs typeface="Times New Roman" panose="02020603050405020304" pitchFamily="18" charset="0"/>
              </a:rPr>
              <a:t>]</a:t>
            </a:r>
          </a:p>
        </p:txBody>
      </p:sp>
      <p:sp>
        <p:nvSpPr>
          <p:cNvPr id="6" name="TextBox 5"/>
          <p:cNvSpPr txBox="1"/>
          <p:nvPr/>
        </p:nvSpPr>
        <p:spPr>
          <a:xfrm>
            <a:off x="179512" y="1817603"/>
            <a:ext cx="3096344" cy="830997"/>
          </a:xfrm>
          <a:prstGeom prst="rect">
            <a:avLst/>
          </a:prstGeom>
          <a:noFill/>
        </p:spPr>
        <p:txBody>
          <a:bodyPr wrap="square" rtlCol="0">
            <a:spAutoFit/>
          </a:bodyPr>
          <a:lstStyle/>
          <a:p>
            <a:r>
              <a:rPr lang="en-US" sz="2400" dirty="0" smtClean="0">
                <a:solidFill>
                  <a:srgbClr val="00B0F0"/>
                </a:solidFill>
                <a:latin typeface="Times New Roman" panose="02020603050405020304" pitchFamily="18" charset="0"/>
                <a:cs typeface="Times New Roman" panose="02020603050405020304" pitchFamily="18" charset="0"/>
              </a:rPr>
              <a:t>One Translation Unit (TU):</a:t>
            </a:r>
            <a:endParaRPr lang="en-US" sz="2400" dirty="0">
              <a:solidFill>
                <a:srgbClr val="00B0F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139952" y="1698774"/>
            <a:ext cx="4176464" cy="830997"/>
          </a:xfrm>
          <a:prstGeom prst="rect">
            <a:avLst/>
          </a:prstGeom>
          <a:noFill/>
        </p:spPr>
        <p:txBody>
          <a:bodyPr wrap="square" rtlCol="0">
            <a:spAutoFit/>
          </a:bodyPr>
          <a:lstStyle/>
          <a:p>
            <a:r>
              <a:rPr lang="en-US" sz="2400" dirty="0">
                <a:solidFill>
                  <a:srgbClr val="00B0F0"/>
                </a:solidFill>
                <a:latin typeface="Times New Roman" panose="02020603050405020304" pitchFamily="18" charset="0"/>
                <a:cs typeface="Times New Roman" panose="02020603050405020304" pitchFamily="18" charset="0"/>
              </a:rPr>
              <a:t>One </a:t>
            </a:r>
            <a:r>
              <a:rPr lang="en-US" sz="2400" dirty="0" smtClean="0">
                <a:solidFill>
                  <a:srgbClr val="00B0F0"/>
                </a:solidFill>
                <a:latin typeface="Times New Roman" panose="02020603050405020304" pitchFamily="18" charset="0"/>
                <a:cs typeface="Times New Roman" panose="02020603050405020304" pitchFamily="18" charset="0"/>
              </a:rPr>
              <a:t>Compiled Code Fragment (CCF):</a:t>
            </a:r>
            <a:endParaRPr lang="en-US" sz="2400" dirty="0">
              <a:solidFill>
                <a:srgbClr val="00B0F0"/>
              </a:solidFill>
              <a:latin typeface="Times New Roman" panose="02020603050405020304" pitchFamily="18" charset="0"/>
              <a:cs typeface="Times New Roman" panose="02020603050405020304" pitchFamily="18" charset="0"/>
            </a:endParaRPr>
          </a:p>
        </p:txBody>
      </p:sp>
      <p:sp>
        <p:nvSpPr>
          <p:cNvPr id="8" name="Right Arrow 7"/>
          <p:cNvSpPr/>
          <p:nvPr/>
        </p:nvSpPr>
        <p:spPr>
          <a:xfrm>
            <a:off x="3635896" y="3693879"/>
            <a:ext cx="86409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73140" y="5214251"/>
            <a:ext cx="8087291"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In real implementation, binary code is used instead of the above </a:t>
            </a:r>
            <a:r>
              <a:rPr lang="en-US" altLang="zh-CN" sz="2400" dirty="0" smtClean="0">
                <a:latin typeface="Times New Roman" panose="02020603050405020304" pitchFamily="18" charset="0"/>
                <a:cs typeface="Times New Roman" panose="02020603050405020304" pitchFamily="18" charset="0"/>
              </a:rPr>
              <a:t>assembly </a:t>
            </a:r>
            <a:r>
              <a:rPr lang="en-US" sz="2400" dirty="0" smtClean="0">
                <a:latin typeface="Times New Roman" panose="02020603050405020304" pitchFamily="18" charset="0"/>
                <a:cs typeface="Times New Roman" panose="02020603050405020304" pitchFamily="18" charset="0"/>
              </a:rPr>
              <a:t>code, for example: 89 </a:t>
            </a:r>
            <a:r>
              <a:rPr lang="en-US" sz="2400" dirty="0">
                <a:latin typeface="Times New Roman" panose="02020603050405020304" pitchFamily="18" charset="0"/>
                <a:cs typeface="Times New Roman" panose="02020603050405020304" pitchFamily="18" charset="0"/>
              </a:rPr>
              <a:t>f9 be 02 00 00 00 39 </a:t>
            </a:r>
            <a:r>
              <a:rPr lang="en-US" sz="2400" dirty="0" err="1">
                <a:latin typeface="Times New Roman" panose="02020603050405020304" pitchFamily="18" charset="0"/>
                <a:cs typeface="Times New Roman" panose="02020603050405020304" pitchFamily="18" charset="0"/>
              </a:rPr>
              <a:t>ce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7d …</a:t>
            </a:r>
            <a:endParaRPr lang="en-US" sz="2400" dirty="0">
              <a:latin typeface="Times New Roman" panose="02020603050405020304" pitchFamily="18" charset="0"/>
              <a:cs typeface="Times New Roman" panose="02020603050405020304" pitchFamily="18" charset="0"/>
            </a:endParaRPr>
          </a:p>
        </p:txBody>
      </p:sp>
      <p:pic>
        <p:nvPicPr>
          <p:cNvPr id="10" name="Picture 2"/>
          <p:cNvPicPr>
            <a:picLocks noChangeAspect="1" noChangeArrowheads="1"/>
          </p:cNvPicPr>
          <p:nvPr/>
        </p:nvPicPr>
        <p:blipFill>
          <a:blip r:embed="rId2"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11" name="Picture 3"/>
          <p:cNvPicPr>
            <a:picLocks noChangeAspect="1" noChangeArrowheads="1"/>
          </p:cNvPicPr>
          <p:nvPr/>
        </p:nvPicPr>
        <p:blipFill>
          <a:blip r:embed="rId3" cstate="print"/>
          <a:srcRect/>
          <a:stretch>
            <a:fillRect/>
          </a:stretch>
        </p:blipFill>
        <p:spPr bwMode="auto">
          <a:xfrm rot="20521415">
            <a:off x="3244387" y="6635660"/>
            <a:ext cx="1009203" cy="444680"/>
          </a:xfrm>
          <a:prstGeom prst="ellipse">
            <a:avLst/>
          </a:prstGeom>
          <a:ln>
            <a:noFill/>
          </a:ln>
          <a:effectLst>
            <a:softEdge rad="112500"/>
          </a:effectLst>
        </p:spPr>
      </p:pic>
      <p:sp>
        <p:nvSpPr>
          <p:cNvPr id="12" name="TextBox 11"/>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extLst>
      <p:ext uri="{BB962C8B-B14F-4D97-AF65-F5344CB8AC3E}">
        <p14:creationId xmlns:p14="http://schemas.microsoft.com/office/powerpoint/2010/main" val="2905478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
            </a:r>
            <a:r>
              <a:rPr lang="en-US" altLang="zh-CN" dirty="0" err="1" smtClean="0"/>
              <a:t>aravirtualization</a:t>
            </a:r>
            <a:endParaRPr lang="en-US" dirty="0"/>
          </a:p>
        </p:txBody>
      </p:sp>
      <p:sp>
        <p:nvSpPr>
          <p:cNvPr id="3" name="Content Placeholder 2"/>
          <p:cNvSpPr>
            <a:spLocks noGrp="1"/>
          </p:cNvSpPr>
          <p:nvPr>
            <p:ph idx="1"/>
          </p:nvPr>
        </p:nvSpPr>
        <p:spPr/>
        <p:txBody>
          <a:bodyPr/>
          <a:lstStyle/>
          <a:p>
            <a:r>
              <a:rPr lang="en-US" dirty="0" smtClean="0"/>
              <a:t>Proposed in 2003 by </a:t>
            </a:r>
            <a:r>
              <a:rPr lang="en-US" dirty="0"/>
              <a:t>researchers from Computer </a:t>
            </a:r>
            <a:r>
              <a:rPr lang="en-US" dirty="0" smtClean="0"/>
              <a:t>Laboratory at </a:t>
            </a:r>
            <a:r>
              <a:rPr lang="en-US" dirty="0"/>
              <a:t>University of </a:t>
            </a:r>
            <a:r>
              <a:rPr lang="en-US" dirty="0" smtClean="0"/>
              <a:t>Cambridge</a:t>
            </a:r>
          </a:p>
          <a:p>
            <a:r>
              <a:rPr lang="en-US" dirty="0" err="1" smtClean="0"/>
              <a:t>OSes</a:t>
            </a:r>
            <a:r>
              <a:rPr lang="en-US" dirty="0" smtClean="0"/>
              <a:t> need to be modified to run over a hypervisor</a:t>
            </a:r>
          </a:p>
          <a:p>
            <a:r>
              <a:rPr lang="en-US" dirty="0" smtClean="0"/>
              <a:t>An OS uses </a:t>
            </a:r>
            <a:r>
              <a:rPr lang="en-US" dirty="0" err="1" smtClean="0"/>
              <a:t>hypervsor</a:t>
            </a:r>
            <a:r>
              <a:rPr lang="en-US" dirty="0" smtClean="0"/>
              <a:t> supplied APIs to request the </a:t>
            </a:r>
            <a:r>
              <a:rPr lang="en-US" dirty="0" err="1" smtClean="0"/>
              <a:t>hypervsor</a:t>
            </a:r>
            <a:r>
              <a:rPr lang="en-US" dirty="0" smtClean="0"/>
              <a:t> to perform </a:t>
            </a:r>
            <a:r>
              <a:rPr lang="en-US" dirty="0" err="1" smtClean="0"/>
              <a:t>priviledged</a:t>
            </a:r>
            <a:r>
              <a:rPr lang="en-US" dirty="0" smtClean="0"/>
              <a:t> operations in behalf of the OS</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rot="20521415">
            <a:off x="3244387" y="6635660"/>
            <a:ext cx="1009203" cy="444680"/>
          </a:xfrm>
          <a:prstGeom prst="ellipse">
            <a:avLst/>
          </a:prstGeom>
          <a:ln>
            <a:noFill/>
          </a:ln>
          <a:effectLst>
            <a:softEdge rad="112500"/>
          </a:effectLst>
        </p:spPr>
      </p:pic>
      <p:sp>
        <p:nvSpPr>
          <p:cNvPr id="6" name="TextBox 5"/>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extLst>
      <p:ext uri="{BB962C8B-B14F-4D97-AF65-F5344CB8AC3E}">
        <p14:creationId xmlns:p14="http://schemas.microsoft.com/office/powerpoint/2010/main" val="146140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宋体" charset="-122"/>
              </a:rPr>
              <a:t>Hardware Assisted Virtualization</a:t>
            </a:r>
            <a:endParaRPr lang="en-US" dirty="0"/>
          </a:p>
        </p:txBody>
      </p:sp>
      <p:sp>
        <p:nvSpPr>
          <p:cNvPr id="3" name="Content Placeholder 2"/>
          <p:cNvSpPr>
            <a:spLocks noGrp="1"/>
          </p:cNvSpPr>
          <p:nvPr>
            <p:ph idx="1"/>
          </p:nvPr>
        </p:nvSpPr>
        <p:spPr/>
        <p:txBody>
          <a:bodyPr/>
          <a:lstStyle/>
          <a:p>
            <a:r>
              <a:rPr lang="en-US" dirty="0" smtClean="0"/>
              <a:t>Hardware support (VT-x or AMD-v) a</a:t>
            </a:r>
            <a:r>
              <a:rPr lang="en-US" altLang="zh-CN" dirty="0" smtClean="0"/>
              <a:t>dded to x86 processors around 2006</a:t>
            </a:r>
          </a:p>
          <a:p>
            <a:r>
              <a:rPr lang="en-US" altLang="zh-CN" dirty="0" smtClean="0"/>
              <a:t>Ring 0 is further split into two modes:</a:t>
            </a:r>
          </a:p>
          <a:p>
            <a:pPr lvl="1">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root mode: Hypervisor </a:t>
            </a:r>
          </a:p>
          <a:p>
            <a:pPr lvl="1">
              <a:buFont typeface="Wingdings" panose="05000000000000000000" pitchFamily="2" charset="2"/>
              <a:buChar char="Ø"/>
            </a:pPr>
            <a:r>
              <a:rPr lang="en-US" altLang="zh-CN" sz="2400" dirty="0"/>
              <a:t>non-root mode: </a:t>
            </a:r>
            <a:r>
              <a:rPr lang="en-US" altLang="zh-CN" sz="2400" dirty="0" smtClean="0"/>
              <a:t>Guest </a:t>
            </a:r>
            <a:r>
              <a:rPr lang="en-US" altLang="zh-CN" sz="2400" dirty="0"/>
              <a:t>OS </a:t>
            </a:r>
          </a:p>
          <a:p>
            <a:r>
              <a:rPr lang="en-US" altLang="zh-CN" dirty="0" smtClean="0"/>
              <a:t>Instruction support to switch between root mode and non-root mode</a:t>
            </a:r>
          </a:p>
          <a:p>
            <a:endParaRPr lang="en-US" altLang="zh-CN" dirty="0" smtClean="0"/>
          </a:p>
        </p:txBody>
      </p:sp>
      <p:pic>
        <p:nvPicPr>
          <p:cNvPr id="4" name="Picture 2"/>
          <p:cNvPicPr>
            <a:picLocks noChangeAspect="1" noChangeArrowheads="1"/>
          </p:cNvPicPr>
          <p:nvPr/>
        </p:nvPicPr>
        <p:blipFill>
          <a:blip r:embed="rId2"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rot="20521415">
            <a:off x="3244387" y="6635660"/>
            <a:ext cx="1009203" cy="444680"/>
          </a:xfrm>
          <a:prstGeom prst="ellipse">
            <a:avLst/>
          </a:prstGeom>
          <a:ln>
            <a:noFill/>
          </a:ln>
          <a:effectLst>
            <a:softEdge rad="112500"/>
          </a:effectLst>
        </p:spPr>
      </p:pic>
      <p:sp>
        <p:nvSpPr>
          <p:cNvPr id="6" name="TextBox 5"/>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extLst>
      <p:ext uri="{BB962C8B-B14F-4D97-AF65-F5344CB8AC3E}">
        <p14:creationId xmlns:p14="http://schemas.microsoft.com/office/powerpoint/2010/main" val="2799092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348880"/>
            <a:ext cx="8229600" cy="1143000"/>
          </a:xfrm>
        </p:spPr>
        <p:txBody>
          <a:bodyPr/>
          <a:lstStyle/>
          <a:p>
            <a:r>
              <a:rPr lang="en-CA" altLang="zh-CN" dirty="0" err="1" smtClean="0">
                <a:latin typeface="Times New Roman" pitchFamily="18" charset="0"/>
                <a:cs typeface="Times New Roman" pitchFamily="18" charset="0"/>
              </a:rPr>
              <a:t>Xen</a:t>
            </a:r>
            <a:r>
              <a:rPr lang="en-CA" altLang="zh-CN" dirty="0" smtClean="0">
                <a:latin typeface="Times New Roman" pitchFamily="18" charset="0"/>
                <a:cs typeface="Times New Roman" pitchFamily="18" charset="0"/>
              </a:rPr>
              <a:t> Hypervisor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5856" y="3573016"/>
            <a:ext cx="2232248" cy="210842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Type 1 hypervisor, which directly runs on the underlying hardware</a:t>
            </a:r>
          </a:p>
          <a:p>
            <a:r>
              <a:rPr lang="en-US" sz="2400" dirty="0" smtClean="0">
                <a:latin typeface="Times New Roman" panose="02020603050405020304" pitchFamily="18" charset="0"/>
                <a:cs typeface="Times New Roman" panose="02020603050405020304" pitchFamily="18" charset="0"/>
              </a:rPr>
              <a:t>Supports </a:t>
            </a:r>
            <a:r>
              <a:rPr lang="en-US" sz="2400" dirty="0" err="1" smtClean="0">
                <a:latin typeface="Times New Roman" panose="02020603050405020304" pitchFamily="18" charset="0"/>
                <a:cs typeface="Times New Roman" panose="02020603050405020304" pitchFamily="18" charset="0"/>
              </a:rPr>
              <a:t>paravirtualization</a:t>
            </a:r>
            <a:r>
              <a:rPr lang="en-US" sz="2400" dirty="0" smtClean="0">
                <a:latin typeface="Times New Roman" panose="02020603050405020304" pitchFamily="18" charset="0"/>
                <a:cs typeface="Times New Roman" panose="02020603050405020304" pitchFamily="18" charset="0"/>
              </a:rPr>
              <a:t> and hardware assisted virtualization</a:t>
            </a:r>
          </a:p>
          <a:p>
            <a:r>
              <a:rPr lang="en-US" sz="2400" dirty="0" smtClean="0">
                <a:latin typeface="Times New Roman" panose="02020603050405020304" pitchFamily="18" charset="0"/>
                <a:cs typeface="Times New Roman" panose="02020603050405020304" pitchFamily="18" charset="0"/>
              </a:rPr>
              <a:t>Domain: </a:t>
            </a:r>
            <a:r>
              <a:rPr lang="en-US" sz="2400" dirty="0" err="1" smtClean="0">
                <a:latin typeface="Times New Roman" panose="02020603050405020304" pitchFamily="18" charset="0"/>
                <a:cs typeface="Times New Roman" panose="02020603050405020304" pitchFamily="18" charset="0"/>
              </a:rPr>
              <a:t>Xen</a:t>
            </a:r>
            <a:r>
              <a:rPr lang="en-US" sz="2400" dirty="0" smtClean="0">
                <a:latin typeface="Times New Roman" panose="02020603050405020304" pitchFamily="18" charset="0"/>
                <a:cs typeface="Times New Roman" panose="02020603050405020304" pitchFamily="18" charset="0"/>
              </a:rPr>
              <a:t>-specific terminology of Virtual machine</a:t>
            </a:r>
          </a:p>
          <a:p>
            <a:r>
              <a:rPr lang="en-US" sz="2400" dirty="0" smtClean="0">
                <a:latin typeface="Times New Roman" panose="02020603050405020304" pitchFamily="18" charset="0"/>
                <a:cs typeface="Times New Roman" panose="02020603050405020304" pitchFamily="18" charset="0"/>
              </a:rPr>
              <a:t>Does as less as possible, e.g. does not handle device drivers </a:t>
            </a:r>
            <a:endParaRPr lang="en-US" sz="2400"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rot="20521415">
            <a:off x="3244387" y="6635660"/>
            <a:ext cx="1009203" cy="444680"/>
          </a:xfrm>
          <a:prstGeom prst="ellipse">
            <a:avLst/>
          </a:prstGeom>
          <a:ln>
            <a:noFill/>
          </a:ln>
          <a:effectLst>
            <a:softEdge rad="112500"/>
          </a:effectLst>
        </p:spPr>
      </p:pic>
      <p:sp>
        <p:nvSpPr>
          <p:cNvPr id="6" name="TextBox 5"/>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extLst>
      <p:ext uri="{BB962C8B-B14F-4D97-AF65-F5344CB8AC3E}">
        <p14:creationId xmlns:p14="http://schemas.microsoft.com/office/powerpoint/2010/main" val="1631512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Domains</a:t>
            </a:r>
            <a:endParaRPr lang="en-US" dirty="0"/>
          </a:p>
        </p:txBody>
      </p:sp>
      <p:sp>
        <p:nvSpPr>
          <p:cNvPr id="3" name="Content Placeholder 2"/>
          <p:cNvSpPr>
            <a:spLocks noGrp="1"/>
          </p:cNvSpPr>
          <p:nvPr>
            <p:ph idx="1"/>
          </p:nvPr>
        </p:nvSpPr>
        <p:spPr/>
        <p:txBody>
          <a:bodyPr>
            <a:normAutofit/>
          </a:bodyPr>
          <a:lstStyle/>
          <a:p>
            <a:r>
              <a:rPr lang="en-US" dirty="0" smtClean="0"/>
              <a:t>Domain 0 (Dom0)</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only privileged domain, and usually delegated as the driver domain</a:t>
            </a:r>
            <a:r>
              <a:rPr lang="en-US" sz="2400"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erforms </a:t>
            </a:r>
            <a:r>
              <a:rPr lang="en-US" sz="2400" dirty="0">
                <a:latin typeface="Times New Roman" panose="02020603050405020304" pitchFamily="18" charset="0"/>
                <a:cs typeface="Times New Roman" panose="02020603050405020304" pitchFamily="18" charset="0"/>
              </a:rPr>
              <a:t>system management tasks such as creating </a:t>
            </a:r>
            <a:r>
              <a:rPr lang="en-US" sz="2400" dirty="0" smtClean="0">
                <a:latin typeface="Times New Roman" panose="02020603050405020304" pitchFamily="18" charset="0"/>
                <a:cs typeface="Times New Roman" panose="02020603050405020304" pitchFamily="18" charset="0"/>
              </a:rPr>
              <a:t>and destroying </a:t>
            </a:r>
            <a:r>
              <a:rPr lang="en-US" sz="2400" dirty="0">
                <a:latin typeface="Times New Roman" panose="02020603050405020304" pitchFamily="18" charset="0"/>
                <a:cs typeface="Times New Roman" panose="02020603050405020304" pitchFamily="18" charset="0"/>
              </a:rPr>
              <a:t>domains</a:t>
            </a:r>
          </a:p>
          <a:p>
            <a:r>
              <a:rPr lang="en-US" dirty="0" smtClean="0"/>
              <a:t>Unprivileged domains (</a:t>
            </a:r>
            <a:r>
              <a:rPr lang="en-US" dirty="0" err="1" smtClean="0"/>
              <a:t>DomU</a:t>
            </a:r>
            <a:r>
              <a:rPr lang="en-US" dirty="0" smtClean="0"/>
              <a:t>)</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Has no driver support, and needs to communicate Dom0 to access external </a:t>
            </a:r>
            <a:r>
              <a:rPr lang="en-US" sz="2400" dirty="0" smtClean="0">
                <a:latin typeface="Times New Roman" panose="02020603050405020304" pitchFamily="18" charset="0"/>
                <a:cs typeface="Times New Roman" panose="02020603050405020304" pitchFamily="18" charset="0"/>
              </a:rPr>
              <a:t>devices. </a:t>
            </a:r>
            <a:r>
              <a:rPr lang="en-US" sz="2400" dirty="0" smtClean="0">
                <a:solidFill>
                  <a:srgbClr val="FF0000"/>
                </a:solidFill>
                <a:latin typeface="Times New Roman" panose="02020603050405020304" pitchFamily="18" charset="0"/>
                <a:cs typeface="Times New Roman" panose="02020603050405020304" pitchFamily="18" charset="0"/>
              </a:rPr>
              <a:t>Exceptions</a:t>
            </a:r>
            <a:r>
              <a:rPr lang="en-US" sz="2400" dirty="0">
                <a:latin typeface="Times New Roman" panose="02020603050405020304" pitchFamily="18" charset="0"/>
                <a:cs typeface="Times New Roman" panose="02020603050405020304" pitchFamily="18" charset="0"/>
              </a:rPr>
              <a:t>: the </a:t>
            </a:r>
            <a:r>
              <a:rPr lang="en-US" sz="2400" dirty="0" err="1">
                <a:latin typeface="Times New Roman" panose="02020603050405020304" pitchFamily="18" charset="0"/>
                <a:cs typeface="Times New Roman" panose="02020603050405020304" pitchFamily="18" charset="0"/>
              </a:rPr>
              <a:t>passthrough</a:t>
            </a:r>
            <a:r>
              <a:rPr lang="en-US" sz="2400" dirty="0">
                <a:latin typeface="Times New Roman" panose="02020603050405020304" pitchFamily="18" charset="0"/>
                <a:cs typeface="Times New Roman" panose="02020603050405020304" pitchFamily="18" charset="0"/>
              </a:rPr>
              <a:t> mechanism, e.g. </a:t>
            </a:r>
            <a:r>
              <a:rPr lang="en-US" sz="2400" dirty="0" smtClean="0">
                <a:latin typeface="Times New Roman" panose="02020603050405020304" pitchFamily="18" charset="0"/>
                <a:cs typeface="Times New Roman" panose="02020603050405020304" pitchFamily="18" charset="0"/>
              </a:rPr>
              <a:t>USB </a:t>
            </a:r>
            <a:r>
              <a:rPr lang="en-US" sz="2400" dirty="0" err="1">
                <a:latin typeface="Times New Roman" panose="02020603050405020304" pitchFamily="18" charset="0"/>
                <a:cs typeface="Times New Roman" panose="02020603050405020304" pitchFamily="18" charset="0"/>
              </a:rPr>
              <a:t>passthrough</a:t>
            </a:r>
            <a:r>
              <a:rPr lang="en-US" sz="2400" dirty="0">
                <a:latin typeface="Times New Roman" panose="02020603050405020304" pitchFamily="18" charset="0"/>
                <a:cs typeface="Times New Roman" panose="02020603050405020304" pitchFamily="18" charset="0"/>
              </a:rPr>
              <a:t> </a:t>
            </a:r>
          </a:p>
        </p:txBody>
      </p:sp>
      <p:pic>
        <p:nvPicPr>
          <p:cNvPr id="4" name="Picture 2"/>
          <p:cNvPicPr>
            <a:picLocks noChangeAspect="1" noChangeArrowheads="1"/>
          </p:cNvPicPr>
          <p:nvPr/>
        </p:nvPicPr>
        <p:blipFill>
          <a:blip r:embed="rId2"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rot="20521415">
            <a:off x="3244387" y="6635660"/>
            <a:ext cx="1009203" cy="444680"/>
          </a:xfrm>
          <a:prstGeom prst="ellipse">
            <a:avLst/>
          </a:prstGeom>
          <a:ln>
            <a:noFill/>
          </a:ln>
          <a:effectLst>
            <a:softEdge rad="112500"/>
          </a:effectLst>
        </p:spPr>
      </p:pic>
      <p:sp>
        <p:nvSpPr>
          <p:cNvPr id="6" name="TextBox 5"/>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extLst>
      <p:ext uri="{BB962C8B-B14F-4D97-AF65-F5344CB8AC3E}">
        <p14:creationId xmlns:p14="http://schemas.microsoft.com/office/powerpoint/2010/main" val="2776036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Booting in a Domain</a:t>
            </a:r>
            <a:endParaRPr lang="en-US" dirty="0"/>
          </a:p>
        </p:txBody>
      </p:sp>
      <p:sp>
        <p:nvSpPr>
          <p:cNvPr id="3" name="Content Placeholder 2"/>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Reference </a:t>
            </a:r>
            <a:r>
              <a:rPr lang="en-US" sz="2400" dirty="0" smtClean="0">
                <a:solidFill>
                  <a:srgbClr val="FF0000"/>
                </a:solidFill>
                <a:latin typeface="Times New Roman" panose="02020603050405020304" pitchFamily="18" charset="0"/>
                <a:cs typeface="Times New Roman" panose="02020603050405020304" pitchFamily="18" charset="0"/>
              </a:rPr>
              <a:t>start info page </a:t>
            </a:r>
            <a:r>
              <a:rPr lang="en-US" sz="2400" dirty="0" smtClean="0">
                <a:latin typeface="Times New Roman" panose="02020603050405020304" pitchFamily="18" charset="0"/>
                <a:cs typeface="Times New Roman" panose="02020603050405020304" pitchFamily="18" charset="0"/>
              </a:rPr>
              <a:t>to get the basic information, e.g. available RAM, to boot kernel</a:t>
            </a:r>
          </a:p>
          <a:p>
            <a:r>
              <a:rPr lang="en-US" sz="2400" dirty="0" smtClean="0">
                <a:latin typeface="Times New Roman" panose="02020603050405020304" pitchFamily="18" charset="0"/>
                <a:cs typeface="Times New Roman" panose="02020603050405020304" pitchFamily="18" charset="0"/>
              </a:rPr>
              <a:t>Upon kernel running, a </a:t>
            </a:r>
            <a:r>
              <a:rPr lang="en-US" sz="2400" dirty="0" smtClean="0">
                <a:solidFill>
                  <a:srgbClr val="FF0000"/>
                </a:solidFill>
                <a:latin typeface="Times New Roman" panose="02020603050405020304" pitchFamily="18" charset="0"/>
                <a:cs typeface="Times New Roman" panose="02020603050405020304" pitchFamily="18" charset="0"/>
              </a:rPr>
              <a:t>shared info page</a:t>
            </a:r>
            <a:r>
              <a:rPr lang="en-US" sz="2400" dirty="0" smtClean="0">
                <a:latin typeface="Times New Roman" panose="02020603050405020304" pitchFamily="18" charset="0"/>
                <a:cs typeface="Times New Roman" panose="02020603050405020304" pitchFamily="18" charset="0"/>
              </a:rPr>
              <a:t> is mapped to the guest kernel to retrieve information about global state</a:t>
            </a:r>
          </a:p>
          <a:p>
            <a:endParaRPr lang="en-US" dirty="0"/>
          </a:p>
        </p:txBody>
      </p:sp>
      <p:pic>
        <p:nvPicPr>
          <p:cNvPr id="4" name="Picture 3"/>
          <p:cNvPicPr>
            <a:picLocks noChangeAspect="1"/>
          </p:cNvPicPr>
          <p:nvPr/>
        </p:nvPicPr>
        <p:blipFill>
          <a:blip r:embed="rId2"/>
          <a:stretch>
            <a:fillRect/>
          </a:stretch>
        </p:blipFill>
        <p:spPr>
          <a:xfrm>
            <a:off x="2051720" y="3573016"/>
            <a:ext cx="4608512" cy="2373040"/>
          </a:xfrm>
          <a:prstGeom prst="rect">
            <a:avLst/>
          </a:prstGeom>
        </p:spPr>
      </p:pic>
      <p:sp>
        <p:nvSpPr>
          <p:cNvPr id="5" name="TextBox 4"/>
          <p:cNvSpPr txBox="1"/>
          <p:nvPr/>
        </p:nvSpPr>
        <p:spPr>
          <a:xfrm>
            <a:off x="2195736" y="6109328"/>
            <a:ext cx="410445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shared info page</a:t>
            </a:r>
            <a:endParaRPr lang="en-US" dirty="0"/>
          </a:p>
        </p:txBody>
      </p:sp>
    </p:spTree>
    <p:extLst>
      <p:ext uri="{BB962C8B-B14F-4D97-AF65-F5344CB8AC3E}">
        <p14:creationId xmlns:p14="http://schemas.microsoft.com/office/powerpoint/2010/main" val="1377461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Split Device Driver Model</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rot="20521415">
            <a:off x="3244387" y="6635660"/>
            <a:ext cx="1009203" cy="444680"/>
          </a:xfrm>
          <a:prstGeom prst="ellipse">
            <a:avLst/>
          </a:prstGeom>
          <a:ln>
            <a:noFill/>
          </a:ln>
          <a:effectLst>
            <a:softEdge rad="112500"/>
          </a:effectLst>
        </p:spPr>
      </p:pic>
      <p:sp>
        <p:nvSpPr>
          <p:cNvPr id="6" name="TextBox 5"/>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pic>
        <p:nvPicPr>
          <p:cNvPr id="512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7302500" y="469900"/>
            <a:ext cx="3759200" cy="2819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pic>
        <p:nvPicPr>
          <p:cNvPr id="12" name="图片 11" descr="1.emf"/>
          <p:cNvPicPr>
            <a:picLocks noChangeAspect="1"/>
          </p:cNvPicPr>
          <p:nvPr/>
        </p:nvPicPr>
        <p:blipFill>
          <a:blip r:embed="rId6"/>
          <a:stretch>
            <a:fillRect/>
          </a:stretch>
        </p:blipFill>
        <p:spPr>
          <a:xfrm>
            <a:off x="1928794" y="1857364"/>
            <a:ext cx="5220832" cy="4000528"/>
          </a:xfrm>
          <a:prstGeom prst="rect">
            <a:avLst/>
          </a:prstGeom>
        </p:spPr>
      </p:pic>
    </p:spTree>
    <p:extLst>
      <p:ext uri="{BB962C8B-B14F-4D97-AF65-F5344CB8AC3E}">
        <p14:creationId xmlns:p14="http://schemas.microsoft.com/office/powerpoint/2010/main" val="46585747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80928"/>
            <a:ext cx="8229600" cy="1143000"/>
          </a:xfrm>
        </p:spPr>
        <p:txBody>
          <a:bodyPr/>
          <a:lstStyle/>
          <a:p>
            <a:r>
              <a:rPr lang="en-US" dirty="0" smtClean="0"/>
              <a:t>Virtualization</a:t>
            </a:r>
            <a:endParaRPr lang="en-US" dirty="0"/>
          </a:p>
        </p:txBody>
      </p:sp>
    </p:spTree>
    <p:extLst>
      <p:ext uri="{BB962C8B-B14F-4D97-AF65-F5344CB8AC3E}">
        <p14:creationId xmlns:p14="http://schemas.microsoft.com/office/powerpoint/2010/main" val="3653138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t>
            </a:r>
            <a:r>
              <a:rPr lang="en-US" altLang="zh-CN" dirty="0" err="1" smtClean="0"/>
              <a:t>ypercalls</a:t>
            </a:r>
            <a:endParaRPr lang="en-US" dirty="0"/>
          </a:p>
        </p:txBody>
      </p:sp>
      <p:sp>
        <p:nvSpPr>
          <p:cNvPr id="3" name="Content Placeholder 2"/>
          <p:cNvSpPr>
            <a:spLocks noGrp="1"/>
          </p:cNvSpPr>
          <p:nvPr>
            <p:ph idx="1"/>
          </p:nvPr>
        </p:nvSpPr>
        <p:spPr>
          <a:xfrm>
            <a:off x="457200" y="1556792"/>
            <a:ext cx="8229600" cy="4525963"/>
          </a:xfrm>
        </p:spPr>
        <p:txBody>
          <a:bodyPr/>
          <a:lstStyle/>
          <a:p>
            <a:r>
              <a:rPr lang="en-US" sz="2400" dirty="0" smtClean="0"/>
              <a:t>Requesting services from </a:t>
            </a:r>
            <a:r>
              <a:rPr lang="en-US" sz="2400" dirty="0" err="1" smtClean="0"/>
              <a:t>Xen</a:t>
            </a:r>
            <a:r>
              <a:rPr lang="en-US" sz="2400" dirty="0" smtClean="0"/>
              <a:t>, e.g. updating page tables</a:t>
            </a:r>
            <a:endParaRPr lang="en-US" sz="2400" dirty="0"/>
          </a:p>
          <a:p>
            <a:r>
              <a:rPr lang="en-US" sz="2400" dirty="0" smtClean="0"/>
              <a:t>Conceptually similar to system calls, but uses INT 82</a:t>
            </a:r>
          </a:p>
          <a:p>
            <a:endParaRPr lang="en-US" dirty="0"/>
          </a:p>
        </p:txBody>
      </p:sp>
      <p:pic>
        <p:nvPicPr>
          <p:cNvPr id="4" name="Picture 3"/>
          <p:cNvPicPr>
            <a:picLocks noChangeAspect="1"/>
          </p:cNvPicPr>
          <p:nvPr/>
        </p:nvPicPr>
        <p:blipFill>
          <a:blip r:embed="rId2"/>
          <a:stretch>
            <a:fillRect/>
          </a:stretch>
        </p:blipFill>
        <p:spPr>
          <a:xfrm>
            <a:off x="2411760" y="2520280"/>
            <a:ext cx="4547862" cy="3458518"/>
          </a:xfrm>
          <a:prstGeom prst="rect">
            <a:avLst/>
          </a:prstGeom>
        </p:spPr>
      </p:pic>
      <p:pic>
        <p:nvPicPr>
          <p:cNvPr id="5" name="Picture 2"/>
          <p:cNvPicPr>
            <a:picLocks noChangeAspect="1" noChangeArrowheads="1"/>
          </p:cNvPicPr>
          <p:nvPr/>
        </p:nvPicPr>
        <p:blipFill>
          <a:blip r:embed="rId3"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6" name="Picture 3"/>
          <p:cNvPicPr>
            <a:picLocks noChangeAspect="1" noChangeArrowheads="1"/>
          </p:cNvPicPr>
          <p:nvPr/>
        </p:nvPicPr>
        <p:blipFill>
          <a:blip r:embed="rId4" cstate="print"/>
          <a:srcRect/>
          <a:stretch>
            <a:fillRect/>
          </a:stretch>
        </p:blipFill>
        <p:spPr bwMode="auto">
          <a:xfrm rot="20521415">
            <a:off x="3244387" y="6635660"/>
            <a:ext cx="1009203" cy="444680"/>
          </a:xfrm>
          <a:prstGeom prst="ellipse">
            <a:avLst/>
          </a:prstGeom>
          <a:ln>
            <a:noFill/>
          </a:ln>
          <a:effectLst>
            <a:softEdge rad="112500"/>
          </a:effectLst>
        </p:spPr>
      </p:pic>
      <p:sp>
        <p:nvSpPr>
          <p:cNvPr id="7" name="TextBox 6"/>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extLst>
      <p:ext uri="{BB962C8B-B14F-4D97-AF65-F5344CB8AC3E}">
        <p14:creationId xmlns:p14="http://schemas.microsoft.com/office/powerpoint/2010/main" val="2880803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Pseudo-Physical Memory Model</a:t>
            </a:r>
            <a:endParaRPr lang="en-US" dirty="0"/>
          </a:p>
        </p:txBody>
      </p:sp>
      <p:pic>
        <p:nvPicPr>
          <p:cNvPr id="4" name="图片 27" descr="4_5.bmp"/>
          <p:cNvPicPr>
            <a:picLocks noGrp="1"/>
          </p:cNvPicPr>
          <p:nvPr>
            <p:ph idx="1"/>
          </p:nvPr>
        </p:nvPicPr>
        <p:blipFill>
          <a:blip r:embed="rId2"/>
          <a:stretch>
            <a:fillRect/>
          </a:stretch>
        </p:blipFill>
        <p:spPr>
          <a:xfrm>
            <a:off x="1691680" y="2132856"/>
            <a:ext cx="6059016" cy="2967066"/>
          </a:xfrm>
          <a:prstGeom prst="rect">
            <a:avLst/>
          </a:prstGeom>
        </p:spPr>
      </p:pic>
      <p:pic>
        <p:nvPicPr>
          <p:cNvPr id="5" name="Picture 2"/>
          <p:cNvPicPr>
            <a:picLocks noChangeAspect="1" noChangeArrowheads="1"/>
          </p:cNvPicPr>
          <p:nvPr/>
        </p:nvPicPr>
        <p:blipFill>
          <a:blip r:embed="rId3"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6" name="Picture 3"/>
          <p:cNvPicPr>
            <a:picLocks noChangeAspect="1" noChangeArrowheads="1"/>
          </p:cNvPicPr>
          <p:nvPr/>
        </p:nvPicPr>
        <p:blipFill>
          <a:blip r:embed="rId4" cstate="print"/>
          <a:srcRect/>
          <a:stretch>
            <a:fillRect/>
          </a:stretch>
        </p:blipFill>
        <p:spPr bwMode="auto">
          <a:xfrm rot="20521415">
            <a:off x="3244387" y="6635660"/>
            <a:ext cx="1009203" cy="444680"/>
          </a:xfrm>
          <a:prstGeom prst="ellipse">
            <a:avLst/>
          </a:prstGeom>
          <a:ln>
            <a:noFill/>
          </a:ln>
          <a:effectLst>
            <a:softEdge rad="112500"/>
          </a:effectLst>
        </p:spPr>
      </p:pic>
      <p:sp>
        <p:nvSpPr>
          <p:cNvPr id="7" name="TextBox 6"/>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extLst>
      <p:ext uri="{BB962C8B-B14F-4D97-AF65-F5344CB8AC3E}">
        <p14:creationId xmlns:p14="http://schemas.microsoft.com/office/powerpoint/2010/main" val="1958198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2" y="163513"/>
            <a:ext cx="8686800" cy="1143000"/>
          </a:xfrm>
        </p:spPr>
        <p:txBody>
          <a:bodyPr>
            <a:normAutofit fontScale="90000"/>
          </a:bodyPr>
          <a:lstStyle/>
          <a:p>
            <a:r>
              <a:rPr lang="en-US" altLang="zh-CN" dirty="0"/>
              <a:t>Memory Layout on x86 </a:t>
            </a:r>
            <a:r>
              <a:rPr lang="en-US" altLang="zh-CN" dirty="0" smtClean="0"/>
              <a:t>Systems with </a:t>
            </a:r>
            <a:r>
              <a:rPr lang="en-US" altLang="zh-CN" dirty="0" err="1" smtClean="0"/>
              <a:t>Xen</a:t>
            </a:r>
            <a:endParaRPr lang="en-US" dirty="0"/>
          </a:p>
        </p:txBody>
      </p:sp>
      <p:pic>
        <p:nvPicPr>
          <p:cNvPr id="4" name="内容占位符 3" descr="4-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857501" y="1500188"/>
            <a:ext cx="2650604" cy="3416334"/>
          </a:xfrm>
          <a:prstGeom prst="rect">
            <a:avLst/>
          </a:prstGeom>
        </p:spPr>
      </p:pic>
      <p:pic>
        <p:nvPicPr>
          <p:cNvPr id="5" name="图片 4" descr="4-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5155689"/>
            <a:ext cx="39052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4"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7" name="Picture 3"/>
          <p:cNvPicPr>
            <a:picLocks noChangeAspect="1" noChangeArrowheads="1"/>
          </p:cNvPicPr>
          <p:nvPr/>
        </p:nvPicPr>
        <p:blipFill>
          <a:blip r:embed="rId5" cstate="print"/>
          <a:srcRect/>
          <a:stretch>
            <a:fillRect/>
          </a:stretch>
        </p:blipFill>
        <p:spPr bwMode="auto">
          <a:xfrm rot="20521415">
            <a:off x="3244387" y="6635660"/>
            <a:ext cx="1009203" cy="444680"/>
          </a:xfrm>
          <a:prstGeom prst="ellipse">
            <a:avLst/>
          </a:prstGeom>
          <a:ln>
            <a:noFill/>
          </a:ln>
          <a:effectLst>
            <a:softEdge rad="112500"/>
          </a:effectLst>
        </p:spPr>
      </p:pic>
      <p:sp>
        <p:nvSpPr>
          <p:cNvPr id="8" name="TextBox 7"/>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extLst>
      <p:ext uri="{BB962C8B-B14F-4D97-AF65-F5344CB8AC3E}">
        <p14:creationId xmlns:p14="http://schemas.microsoft.com/office/powerpoint/2010/main" val="2189735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XenStore</a:t>
            </a:r>
            <a:endParaRPr lang="en-US" dirty="0"/>
          </a:p>
        </p:txBody>
      </p:sp>
      <p:sp>
        <p:nvSpPr>
          <p:cNvPr id="3" name="Content Placeholder 2"/>
          <p:cNvSpPr>
            <a:spLocks noGrp="1"/>
          </p:cNvSpPr>
          <p:nvPr>
            <p:ph idx="1"/>
          </p:nvPr>
        </p:nvSpPr>
        <p:spPr/>
        <p:txBody>
          <a:bodyPr/>
          <a:lstStyle/>
          <a:p>
            <a:r>
              <a:rPr lang="en-US" altLang="zh-CN" dirty="0"/>
              <a:t>A storage system shared between </a:t>
            </a:r>
            <a:r>
              <a:rPr lang="en-US" altLang="zh-CN" dirty="0" err="1"/>
              <a:t>Xen</a:t>
            </a:r>
            <a:r>
              <a:rPr lang="en-US" altLang="zh-CN" dirty="0"/>
              <a:t> guests</a:t>
            </a:r>
          </a:p>
          <a:p>
            <a:r>
              <a:rPr lang="en-CA" altLang="zh-CN" dirty="0"/>
              <a:t>Maintained by </a:t>
            </a:r>
            <a:r>
              <a:rPr lang="en-US" altLang="zh-CN" dirty="0"/>
              <a:t>Domain 0 and accessed via a shared memory page and an event channel</a:t>
            </a:r>
          </a:p>
          <a:p>
            <a:r>
              <a:rPr lang="en-US" dirty="0" smtClean="0"/>
              <a:t>Normally used for transferring small amount of data, e.g. metadata</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rot="20521415">
            <a:off x="3244387" y="6635660"/>
            <a:ext cx="1009203" cy="444680"/>
          </a:xfrm>
          <a:prstGeom prst="ellipse">
            <a:avLst/>
          </a:prstGeom>
          <a:ln>
            <a:noFill/>
          </a:ln>
          <a:effectLst>
            <a:softEdge rad="112500"/>
          </a:effectLst>
        </p:spPr>
      </p:pic>
      <p:sp>
        <p:nvSpPr>
          <p:cNvPr id="6" name="TextBox 5"/>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extLst>
      <p:ext uri="{BB962C8B-B14F-4D97-AF65-F5344CB8AC3E}">
        <p14:creationId xmlns:p14="http://schemas.microsoft.com/office/powerpoint/2010/main" val="32146054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Grant Tables</a:t>
            </a:r>
            <a:endParaRPr lang="en-US" dirty="0"/>
          </a:p>
        </p:txBody>
      </p:sp>
      <p:sp>
        <p:nvSpPr>
          <p:cNvPr id="3" name="Content Placeholder 2"/>
          <p:cNvSpPr>
            <a:spLocks noGrp="1"/>
          </p:cNvSpPr>
          <p:nvPr>
            <p:ph idx="1"/>
          </p:nvPr>
        </p:nvSpPr>
        <p:spPr/>
        <p:txBody>
          <a:bodyPr/>
          <a:lstStyle/>
          <a:p>
            <a:r>
              <a:rPr lang="en-US" altLang="zh-CN" dirty="0"/>
              <a:t>Each domain has its own grant table, which is a data structure shared with </a:t>
            </a:r>
            <a:r>
              <a:rPr lang="en-US" altLang="zh-CN" dirty="0" err="1"/>
              <a:t>Xen</a:t>
            </a:r>
            <a:endParaRPr lang="en-US" altLang="zh-CN" dirty="0"/>
          </a:p>
          <a:p>
            <a:r>
              <a:rPr lang="en-CA" altLang="zh-CN" dirty="0"/>
              <a:t>Shared pages are identified </a:t>
            </a:r>
            <a:r>
              <a:rPr lang="en-US" altLang="zh-CN" dirty="0"/>
              <a:t>by an integer, known as a </a:t>
            </a:r>
            <a:r>
              <a:rPr lang="en-US" altLang="zh-CN" dirty="0">
                <a:solidFill>
                  <a:srgbClr val="00B0F0"/>
                </a:solidFill>
              </a:rPr>
              <a:t>grant reference</a:t>
            </a:r>
            <a:r>
              <a:rPr lang="en-US" altLang="zh-CN" dirty="0"/>
              <a:t>, which indexes into the grant table</a:t>
            </a:r>
          </a:p>
          <a:p>
            <a:r>
              <a:rPr lang="en-US" altLang="zh-CN" dirty="0"/>
              <a:t>Two operations can be performed via the grant table: </a:t>
            </a:r>
            <a:r>
              <a:rPr lang="en-US" altLang="zh-CN" dirty="0">
                <a:solidFill>
                  <a:srgbClr val="00B0F0"/>
                </a:solidFill>
              </a:rPr>
              <a:t>mapping</a:t>
            </a:r>
            <a:r>
              <a:rPr lang="en-US" altLang="zh-CN" dirty="0"/>
              <a:t> or </a:t>
            </a:r>
            <a:r>
              <a:rPr lang="en-US" altLang="zh-CN" dirty="0">
                <a:solidFill>
                  <a:srgbClr val="00B0F0"/>
                </a:solidFill>
              </a:rPr>
              <a:t>transferring</a:t>
            </a:r>
            <a:r>
              <a:rPr lang="en-CA" altLang="zh-CN" dirty="0"/>
              <a:t>pages</a:t>
            </a:r>
            <a:endParaRPr lang="zh-CN" altLang="en-US" dirty="0">
              <a:solidFill>
                <a:srgbClr val="00B0F0"/>
              </a:solidFill>
            </a:endParaRP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rot="20521415">
            <a:off x="3244387" y="6635660"/>
            <a:ext cx="1009203" cy="444680"/>
          </a:xfrm>
          <a:prstGeom prst="ellipse">
            <a:avLst/>
          </a:prstGeom>
          <a:ln>
            <a:noFill/>
          </a:ln>
          <a:effectLst>
            <a:softEdge rad="112500"/>
          </a:effectLst>
        </p:spPr>
      </p:pic>
      <p:sp>
        <p:nvSpPr>
          <p:cNvPr id="6" name="TextBox 5"/>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extLst>
      <p:ext uri="{BB962C8B-B14F-4D97-AF65-F5344CB8AC3E}">
        <p14:creationId xmlns:p14="http://schemas.microsoft.com/office/powerpoint/2010/main" val="7506638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Interrupts</a:t>
            </a:r>
            <a:endParaRPr lang="en-US" dirty="0"/>
          </a:p>
        </p:txBody>
      </p:sp>
      <p:sp>
        <p:nvSpPr>
          <p:cNvPr id="3" name="Content Placeholder 2"/>
          <p:cNvSpPr>
            <a:spLocks noGrp="1"/>
          </p:cNvSpPr>
          <p:nvPr>
            <p:ph idx="1"/>
          </p:nvPr>
        </p:nvSpPr>
        <p:spPr/>
        <p:txBody>
          <a:bodyPr/>
          <a:lstStyle/>
          <a:p>
            <a:r>
              <a:rPr lang="en-US" dirty="0" smtClean="0"/>
              <a:t>IDT is installed by the </a:t>
            </a:r>
            <a:r>
              <a:rPr lang="en-US" dirty="0" err="1" smtClean="0"/>
              <a:t>Xen</a:t>
            </a:r>
            <a:r>
              <a:rPr lang="en-US" dirty="0" smtClean="0"/>
              <a:t>, so interrupts are redirected to </a:t>
            </a:r>
            <a:r>
              <a:rPr lang="en-US" dirty="0" err="1" smtClean="0"/>
              <a:t>DomUs</a:t>
            </a:r>
            <a:r>
              <a:rPr lang="en-US" dirty="0" smtClean="0"/>
              <a:t>, including system calls</a:t>
            </a:r>
          </a:p>
          <a:p>
            <a:endParaRPr lang="en-US" dirty="0"/>
          </a:p>
        </p:txBody>
      </p:sp>
      <p:pic>
        <p:nvPicPr>
          <p:cNvPr id="4" name="图片 229" descr="5_300.bmp"/>
          <p:cNvPicPr/>
          <p:nvPr/>
        </p:nvPicPr>
        <p:blipFill>
          <a:blip r:embed="rId2"/>
          <a:stretch>
            <a:fillRect/>
          </a:stretch>
        </p:blipFill>
        <p:spPr>
          <a:xfrm>
            <a:off x="2526030" y="2887663"/>
            <a:ext cx="4091940" cy="3238500"/>
          </a:xfrm>
          <a:prstGeom prst="rect">
            <a:avLst/>
          </a:prstGeom>
        </p:spPr>
      </p:pic>
      <p:sp>
        <p:nvSpPr>
          <p:cNvPr id="7" name="TextBox 6"/>
          <p:cNvSpPr txBox="1"/>
          <p:nvPr/>
        </p:nvSpPr>
        <p:spPr>
          <a:xfrm>
            <a:off x="5724128" y="3501008"/>
            <a:ext cx="1368152" cy="646331"/>
          </a:xfrm>
          <a:prstGeom prst="rect">
            <a:avLst/>
          </a:prstGeom>
          <a:noFill/>
        </p:spPr>
        <p:txBody>
          <a:bodyPr wrap="square" rtlCol="0">
            <a:spAutoFit/>
          </a:bodyPr>
          <a:lstStyle/>
          <a:p>
            <a:pPr lvl="0"/>
            <a:r>
              <a:rPr lang="en-US" altLang="zh-CN" dirty="0">
                <a:latin typeface="Calibri" panose="020F0502020204030204" pitchFamily="34" charset="0"/>
                <a:ea typeface="SimSun" panose="02010600030101010101" pitchFamily="2" charset="-122"/>
              </a:rPr>
              <a:t>System Call</a:t>
            </a:r>
            <a:endParaRPr lang="en-US" sz="3200" dirty="0">
              <a:latin typeface="Arial" panose="020B0604020202020204" pitchFamily="34" charset="0"/>
            </a:endParaRPr>
          </a:p>
          <a:p>
            <a:endParaRPr lang="en-US" dirty="0"/>
          </a:p>
        </p:txBody>
      </p:sp>
      <p:pic>
        <p:nvPicPr>
          <p:cNvPr id="6" name="Picture 2"/>
          <p:cNvPicPr>
            <a:picLocks noChangeAspect="1" noChangeArrowheads="1"/>
          </p:cNvPicPr>
          <p:nvPr/>
        </p:nvPicPr>
        <p:blipFill>
          <a:blip r:embed="rId3"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8" name="Picture 3"/>
          <p:cNvPicPr>
            <a:picLocks noChangeAspect="1" noChangeArrowheads="1"/>
          </p:cNvPicPr>
          <p:nvPr/>
        </p:nvPicPr>
        <p:blipFill>
          <a:blip r:embed="rId4" cstate="print"/>
          <a:srcRect/>
          <a:stretch>
            <a:fillRect/>
          </a:stretch>
        </p:blipFill>
        <p:spPr bwMode="auto">
          <a:xfrm rot="20521415">
            <a:off x="3244387" y="6635660"/>
            <a:ext cx="1009203" cy="444680"/>
          </a:xfrm>
          <a:prstGeom prst="ellipse">
            <a:avLst/>
          </a:prstGeom>
          <a:ln>
            <a:noFill/>
          </a:ln>
          <a:effectLst>
            <a:softEdge rad="112500"/>
          </a:effectLst>
        </p:spPr>
      </p:pic>
      <p:sp>
        <p:nvSpPr>
          <p:cNvPr id="9" name="TextBox 8"/>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extLst>
      <p:ext uri="{BB962C8B-B14F-4D97-AF65-F5344CB8AC3E}">
        <p14:creationId xmlns:p14="http://schemas.microsoft.com/office/powerpoint/2010/main" val="1288963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lstStyle/>
          <a:p>
            <a:r>
              <a:rPr lang="en-US" dirty="0" err="1" smtClean="0"/>
              <a:t>Xen</a:t>
            </a:r>
            <a:r>
              <a:rPr lang="en-US" dirty="0" smtClean="0"/>
              <a:t>-specific </a:t>
            </a:r>
            <a:r>
              <a:rPr lang="en-US" dirty="0">
                <a:latin typeface="Times New Roman" panose="02020603050405020304" pitchFamily="18" charset="0"/>
                <a:cs typeface="Times New Roman" panose="02020603050405020304" pitchFamily="18" charset="0"/>
              </a:rPr>
              <a:t>terminology </a:t>
            </a:r>
            <a:r>
              <a:rPr lang="en-US" dirty="0" smtClean="0"/>
              <a:t>of virtual interrupts</a:t>
            </a:r>
          </a:p>
          <a:p>
            <a:r>
              <a:rPr lang="en-US" dirty="0" smtClean="0"/>
              <a:t>Conceptually similar to interrupts</a:t>
            </a:r>
          </a:p>
          <a:p>
            <a:r>
              <a:rPr lang="en-US" dirty="0" smtClean="0"/>
              <a:t>Used between domains or between </a:t>
            </a:r>
            <a:r>
              <a:rPr lang="en-US" dirty="0" err="1" smtClean="0"/>
              <a:t>Xen</a:t>
            </a:r>
            <a:r>
              <a:rPr lang="en-US" dirty="0" smtClean="0"/>
              <a:t> and a domains</a:t>
            </a:r>
          </a:p>
          <a:p>
            <a:r>
              <a:rPr lang="en-US" dirty="0" smtClean="0"/>
              <a:t>Require the setup of an event channel which is maintained by </a:t>
            </a:r>
            <a:r>
              <a:rPr lang="en-US" dirty="0" err="1" smtClean="0"/>
              <a:t>Xen</a:t>
            </a:r>
            <a:r>
              <a:rPr lang="en-US" dirty="0" smtClean="0"/>
              <a:t> </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rot="20521415">
            <a:off x="3244387" y="6635660"/>
            <a:ext cx="1009203" cy="444680"/>
          </a:xfrm>
          <a:prstGeom prst="ellipse">
            <a:avLst/>
          </a:prstGeom>
          <a:ln>
            <a:noFill/>
          </a:ln>
          <a:effectLst>
            <a:softEdge rad="112500"/>
          </a:effectLst>
        </p:spPr>
      </p:pic>
      <p:sp>
        <p:nvSpPr>
          <p:cNvPr id="6" name="TextBox 5"/>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extLst>
      <p:ext uri="{BB962C8B-B14F-4D97-AF65-F5344CB8AC3E}">
        <p14:creationId xmlns:p14="http://schemas.microsoft.com/office/powerpoint/2010/main" val="18959216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Xen</a:t>
            </a:r>
            <a:r>
              <a:rPr lang="en-US" dirty="0"/>
              <a:t> Scheduler</a:t>
            </a:r>
          </a:p>
        </p:txBody>
      </p:sp>
      <p:sp>
        <p:nvSpPr>
          <p:cNvPr id="3" name="Content Placeholder 2"/>
          <p:cNvSpPr>
            <a:spLocks noGrp="1"/>
          </p:cNvSpPr>
          <p:nvPr>
            <p:ph idx="1"/>
          </p:nvPr>
        </p:nvSpPr>
        <p:spPr/>
        <p:txBody>
          <a:bodyPr>
            <a:normAutofit lnSpcReduction="10000"/>
          </a:bodyPr>
          <a:lstStyle/>
          <a:p>
            <a:r>
              <a:rPr lang="en-US" dirty="0" smtClean="0"/>
              <a:t>Only responsible for allocating CPU resources to domains</a:t>
            </a:r>
          </a:p>
          <a:p>
            <a:r>
              <a:rPr lang="en-US" dirty="0" smtClean="0"/>
              <a:t>Credit Scheduler:</a:t>
            </a:r>
          </a:p>
          <a:p>
            <a:pPr lvl="1"/>
            <a:r>
              <a:rPr lang="en-US" dirty="0"/>
              <a:t>d</a:t>
            </a:r>
            <a:r>
              <a:rPr lang="en-US" dirty="0" smtClean="0"/>
              <a:t>omains are assigned credits according to their weights</a:t>
            </a:r>
          </a:p>
          <a:p>
            <a:pPr lvl="1"/>
            <a:r>
              <a:rPr lang="en-US" dirty="0" smtClean="0"/>
              <a:t>credits are debited every 10ms</a:t>
            </a:r>
          </a:p>
          <a:p>
            <a:pPr lvl="1"/>
            <a:r>
              <a:rPr lang="en-US" dirty="0" smtClean="0"/>
              <a:t>Scheduling decisions are made every 30ms</a:t>
            </a:r>
          </a:p>
          <a:p>
            <a:pPr lvl="1"/>
            <a:r>
              <a:rPr lang="en-US" dirty="0" smtClean="0"/>
              <a:t>Under FIFO queue</a:t>
            </a:r>
          </a:p>
          <a:p>
            <a:pPr lvl="1"/>
            <a:r>
              <a:rPr lang="en-US" dirty="0" smtClean="0"/>
              <a:t>Over FIFO queue</a:t>
            </a:r>
          </a:p>
          <a:p>
            <a:pPr lvl="1"/>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rot="20521415">
            <a:off x="3244387" y="6635660"/>
            <a:ext cx="1009203" cy="444680"/>
          </a:xfrm>
          <a:prstGeom prst="ellipse">
            <a:avLst/>
          </a:prstGeom>
          <a:ln>
            <a:noFill/>
          </a:ln>
          <a:effectLst>
            <a:softEdge rad="112500"/>
          </a:effectLst>
        </p:spPr>
      </p:pic>
      <p:sp>
        <p:nvSpPr>
          <p:cNvPr id="6" name="TextBox 5"/>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extLst>
      <p:ext uri="{BB962C8B-B14F-4D97-AF65-F5344CB8AC3E}">
        <p14:creationId xmlns:p14="http://schemas.microsoft.com/office/powerpoint/2010/main" val="14461399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Scheduler Examples</a:t>
            </a:r>
            <a:endParaRPr lang="en-US" dirty="0"/>
          </a:p>
        </p:txBody>
      </p:sp>
      <p:sp>
        <p:nvSpPr>
          <p:cNvPr id="3" name="Content Placeholder 2"/>
          <p:cNvSpPr>
            <a:spLocks noGrp="1"/>
          </p:cNvSpPr>
          <p:nvPr>
            <p:ph idx="1"/>
          </p:nvPr>
        </p:nvSpPr>
        <p:spPr>
          <a:xfrm>
            <a:off x="457200" y="1301209"/>
            <a:ext cx="8229600" cy="4525963"/>
          </a:xfrm>
        </p:spPr>
        <p:txBody>
          <a:bodyPr>
            <a:normAutofit/>
          </a:bodyPr>
          <a:lstStyle/>
          <a:p>
            <a:r>
              <a:rPr lang="en-US" sz="2800" dirty="0" smtClean="0">
                <a:latin typeface="Times New Roman" panose="02020603050405020304" pitchFamily="18" charset="0"/>
                <a:cs typeface="Times New Roman" panose="02020603050405020304" pitchFamily="18" charset="0"/>
              </a:rPr>
              <a:t>E</a:t>
            </a:r>
            <a:r>
              <a:rPr lang="en-US" altLang="zh-CN" sz="2800" dirty="0" smtClean="0">
                <a:latin typeface="Times New Roman" panose="02020603050405020304" pitchFamily="18" charset="0"/>
                <a:cs typeface="Times New Roman" panose="02020603050405020304" pitchFamily="18" charset="0"/>
              </a:rPr>
              <a:t>xample: one CPU system, and two Domains-</a:t>
            </a:r>
            <a:r>
              <a:rPr lang="en-US" sz="2800" dirty="0" smtClean="0">
                <a:latin typeface="Times New Roman" panose="02020603050405020304" pitchFamily="18" charset="0"/>
                <a:cs typeface="Times New Roman" panose="02020603050405020304" pitchFamily="18" charset="0"/>
              </a:rPr>
              <a:t>Dom1 (w:2),Dom2 (w:3)</a:t>
            </a:r>
          </a:p>
          <a:p>
            <a:r>
              <a:rPr lang="en-US" sz="2800" dirty="0" smtClean="0">
                <a:latin typeface="Times New Roman" panose="02020603050405020304" pitchFamily="18" charset="0"/>
                <a:cs typeface="Times New Roman" panose="02020603050405020304" pitchFamily="18" charset="0"/>
              </a:rPr>
              <a:t>Initial credits: Dom1(c:100), Dom2(c:150)</a:t>
            </a:r>
          </a:p>
        </p:txBody>
      </p:sp>
      <p:graphicFrame>
        <p:nvGraphicFramePr>
          <p:cNvPr id="4" name="Table 3"/>
          <p:cNvGraphicFramePr>
            <a:graphicFrameLocks noGrp="1"/>
          </p:cNvGraphicFramePr>
          <p:nvPr>
            <p:extLst>
              <p:ext uri="{D42A27DB-BD31-4B8C-83A1-F6EECF244321}">
                <p14:modId xmlns:p14="http://schemas.microsoft.com/office/powerpoint/2010/main" val="2922027298"/>
              </p:ext>
            </p:extLst>
          </p:nvPr>
        </p:nvGraphicFramePr>
        <p:xfrm>
          <a:off x="611560" y="2945770"/>
          <a:ext cx="7704856" cy="3067108"/>
        </p:xfrm>
        <a:graphic>
          <a:graphicData uri="http://schemas.openxmlformats.org/drawingml/2006/table">
            <a:tbl>
              <a:tblPr firstRow="1" bandRow="1">
                <a:tableStyleId>{5C22544A-7EE6-4342-B048-85BDC9FD1C3A}</a:tableStyleId>
              </a:tblPr>
              <a:tblGrid>
                <a:gridCol w="1075410"/>
                <a:gridCol w="6629446"/>
              </a:tblGrid>
              <a:tr h="442740">
                <a:tc>
                  <a:txBody>
                    <a:bodyPr/>
                    <a:lstStyle/>
                    <a:p>
                      <a:r>
                        <a:rPr lang="en-US" sz="1800" dirty="0" smtClean="0">
                          <a:latin typeface="Times New Roman" panose="02020603050405020304" pitchFamily="18" charset="0"/>
                          <a:cs typeface="Times New Roman" panose="02020603050405020304" pitchFamily="18" charset="0"/>
                        </a:rPr>
                        <a:t>Time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Running Domain</a:t>
                      </a:r>
                      <a:endParaRPr lang="en-US" sz="1800" dirty="0">
                        <a:latin typeface="Times New Roman" panose="02020603050405020304" pitchFamily="18" charset="0"/>
                        <a:cs typeface="Times New Roman" panose="02020603050405020304" pitchFamily="18" charset="0"/>
                      </a:endParaRPr>
                    </a:p>
                  </a:txBody>
                  <a:tcPr/>
                </a:tc>
              </a:tr>
              <a:tr h="370733">
                <a:tc>
                  <a:txBody>
                    <a:bodyPr/>
                    <a:lstStyle/>
                    <a:p>
                      <a:r>
                        <a:rPr lang="en-US" sz="1800" dirty="0" smtClean="0">
                          <a:latin typeface="Times New Roman" panose="02020603050405020304" pitchFamily="18" charset="0"/>
                          <a:cs typeface="Times New Roman" panose="02020603050405020304" pitchFamily="18" charset="0"/>
                        </a:rPr>
                        <a:t>10ms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Dom1(c:100</a:t>
                      </a:r>
                      <a:r>
                        <a:rPr lang="en-US" sz="1800" dirty="0" smtClean="0">
                          <a:solidFill>
                            <a:srgbClr val="FF0000"/>
                          </a:solidFill>
                          <a:latin typeface="Times New Roman" panose="02020603050405020304" pitchFamily="18" charset="0"/>
                          <a:cs typeface="Times New Roman" panose="02020603050405020304" pitchFamily="18" charset="0"/>
                        </a:rPr>
                        <a:t>-50</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tr>
              <a:tr h="370733">
                <a:tc>
                  <a:txBody>
                    <a:bodyPr/>
                    <a:lstStyle/>
                    <a:p>
                      <a:r>
                        <a:rPr lang="en-US" sz="1800" dirty="0" smtClean="0">
                          <a:latin typeface="Times New Roman" panose="02020603050405020304" pitchFamily="18" charset="0"/>
                          <a:cs typeface="Times New Roman" panose="02020603050405020304" pitchFamily="18" charset="0"/>
                        </a:rPr>
                        <a:t>20ms</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Dom1(c:50</a:t>
                      </a:r>
                      <a:r>
                        <a:rPr lang="en-US" sz="1800" dirty="0" smtClean="0">
                          <a:solidFill>
                            <a:srgbClr val="FF0000"/>
                          </a:solidFill>
                          <a:latin typeface="Times New Roman" panose="02020603050405020304" pitchFamily="18" charset="0"/>
                          <a:cs typeface="Times New Roman" panose="02020603050405020304" pitchFamily="18" charset="0"/>
                        </a:rPr>
                        <a:t>-50</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tr>
              <a:tr h="399970">
                <a:tc>
                  <a:txBody>
                    <a:bodyPr/>
                    <a:lstStyle/>
                    <a:p>
                      <a:r>
                        <a:rPr lang="en-US" sz="1800" dirty="0" smtClean="0">
                          <a:latin typeface="Times New Roman" panose="02020603050405020304" pitchFamily="18" charset="0"/>
                          <a:cs typeface="Times New Roman" panose="02020603050405020304" pitchFamily="18" charset="0"/>
                        </a:rPr>
                        <a:t>*30ms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Dom1(c:0</a:t>
                      </a:r>
                      <a:r>
                        <a:rPr lang="en-US" sz="1800" dirty="0" smtClean="0">
                          <a:solidFill>
                            <a:srgbClr val="FF0000"/>
                          </a:solidFill>
                          <a:latin typeface="Times New Roman" panose="02020603050405020304" pitchFamily="18" charset="0"/>
                          <a:cs typeface="Times New Roman" panose="02020603050405020304" pitchFamily="18" charset="0"/>
                        </a:rPr>
                        <a:t>-50</a:t>
                      </a:r>
                      <a:r>
                        <a:rPr lang="en-US" sz="1800" dirty="0" smtClean="0">
                          <a:latin typeface="Times New Roman" panose="02020603050405020304" pitchFamily="18" charset="0"/>
                          <a:cs typeface="Times New Roman" panose="02020603050405020304" pitchFamily="18" charset="0"/>
                        </a:rPr>
                        <a:t>) -&gt; put Dom1() in the Over</a:t>
                      </a:r>
                      <a:r>
                        <a:rPr lang="en-US" sz="1800" baseline="0" dirty="0" smtClean="0">
                          <a:latin typeface="Times New Roman" panose="02020603050405020304" pitchFamily="18" charset="0"/>
                          <a:cs typeface="Times New Roman" panose="02020603050405020304" pitchFamily="18" charset="0"/>
                        </a:rPr>
                        <a:t> FIFO queue</a:t>
                      </a:r>
                      <a:endParaRPr lang="en-US" sz="1800" dirty="0">
                        <a:latin typeface="Times New Roman" panose="02020603050405020304" pitchFamily="18" charset="0"/>
                        <a:cs typeface="Times New Roman" panose="02020603050405020304" pitchFamily="18" charset="0"/>
                      </a:endParaRPr>
                    </a:p>
                  </a:txBody>
                  <a:tcPr/>
                </a:tc>
              </a:tr>
              <a:tr h="370733">
                <a:tc>
                  <a:txBody>
                    <a:bodyPr/>
                    <a:lstStyle/>
                    <a:p>
                      <a:r>
                        <a:rPr lang="en-US" sz="1800" dirty="0" smtClean="0">
                          <a:latin typeface="Times New Roman" panose="02020603050405020304" pitchFamily="18" charset="0"/>
                          <a:cs typeface="Times New Roman" panose="02020603050405020304" pitchFamily="18" charset="0"/>
                        </a:rPr>
                        <a:t>40ms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Dom2(c:150</a:t>
                      </a:r>
                      <a:r>
                        <a:rPr lang="en-US" sz="1800" dirty="0" smtClean="0">
                          <a:solidFill>
                            <a:srgbClr val="FF0000"/>
                          </a:solidFill>
                          <a:latin typeface="Times New Roman" panose="02020603050405020304" pitchFamily="18" charset="0"/>
                          <a:cs typeface="Times New Roman" panose="02020603050405020304" pitchFamily="18" charset="0"/>
                        </a:rPr>
                        <a:t>-50</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tr>
              <a:tr h="370733">
                <a:tc>
                  <a:txBody>
                    <a:bodyPr/>
                    <a:lstStyle/>
                    <a:p>
                      <a:r>
                        <a:rPr lang="en-US" sz="1800" dirty="0" smtClean="0">
                          <a:latin typeface="Times New Roman" panose="02020603050405020304" pitchFamily="18" charset="0"/>
                          <a:cs typeface="Times New Roman" panose="02020603050405020304" pitchFamily="18" charset="0"/>
                        </a:rPr>
                        <a:t>50ms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Dom2(c:100</a:t>
                      </a:r>
                      <a:r>
                        <a:rPr lang="en-US" sz="1800" dirty="0" smtClean="0">
                          <a:solidFill>
                            <a:srgbClr val="FF0000"/>
                          </a:solidFill>
                          <a:latin typeface="Times New Roman" panose="02020603050405020304" pitchFamily="18" charset="0"/>
                          <a:cs typeface="Times New Roman" panose="02020603050405020304" pitchFamily="18" charset="0"/>
                        </a:rPr>
                        <a:t>-50</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tr>
              <a:tr h="370733">
                <a:tc>
                  <a:txBody>
                    <a:bodyPr/>
                    <a:lstStyle/>
                    <a:p>
                      <a:r>
                        <a:rPr lang="en-US" sz="1800" dirty="0" smtClean="0">
                          <a:latin typeface="Times New Roman" panose="02020603050405020304" pitchFamily="18" charset="0"/>
                          <a:cs typeface="Times New Roman" panose="02020603050405020304" pitchFamily="18" charset="0"/>
                        </a:rPr>
                        <a:t>*60ms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Dom2(c:50</a:t>
                      </a:r>
                      <a:r>
                        <a:rPr lang="en-US" sz="1800" dirty="0" smtClean="0">
                          <a:solidFill>
                            <a:srgbClr val="FF0000"/>
                          </a:solidFill>
                          <a:latin typeface="Times New Roman" panose="02020603050405020304" pitchFamily="18" charset="0"/>
                          <a:cs typeface="Times New Roman" panose="02020603050405020304" pitchFamily="18" charset="0"/>
                        </a:rPr>
                        <a:t>-50</a:t>
                      </a:r>
                      <a:r>
                        <a:rPr lang="en-US" sz="1800" dirty="0" smtClean="0">
                          <a:latin typeface="Times New Roman" panose="02020603050405020304" pitchFamily="18" charset="0"/>
                          <a:cs typeface="Times New Roman" panose="02020603050405020304" pitchFamily="18" charset="0"/>
                        </a:rPr>
                        <a:t>)-&gt; Allocate credits</a:t>
                      </a:r>
                      <a:r>
                        <a:rPr lang="en-US" sz="1800" baseline="0" dirty="0" smtClean="0">
                          <a:latin typeface="Times New Roman" panose="02020603050405020304" pitchFamily="18" charset="0"/>
                          <a:cs typeface="Times New Roman" panose="02020603050405020304" pitchFamily="18" charset="0"/>
                        </a:rPr>
                        <a:t>, Dom1(</a:t>
                      </a:r>
                      <a:r>
                        <a:rPr lang="en-US" sz="1800" baseline="0" dirty="0" smtClean="0">
                          <a:solidFill>
                            <a:srgbClr val="FF0000"/>
                          </a:solidFill>
                          <a:latin typeface="Times New Roman" panose="02020603050405020304" pitchFamily="18" charset="0"/>
                          <a:cs typeface="Times New Roman" panose="02020603050405020304" pitchFamily="18" charset="0"/>
                        </a:rPr>
                        <a:t>-50</a:t>
                      </a:r>
                      <a:r>
                        <a:rPr lang="en-US" sz="1800" baseline="0" dirty="0" smtClean="0">
                          <a:solidFill>
                            <a:srgbClr val="00B050"/>
                          </a:solidFill>
                          <a:latin typeface="Times New Roman" panose="02020603050405020304" pitchFamily="18" charset="0"/>
                          <a:cs typeface="Times New Roman" panose="02020603050405020304" pitchFamily="18" charset="0"/>
                        </a:rPr>
                        <a:t>+100</a:t>
                      </a:r>
                      <a:r>
                        <a:rPr lang="en-US" sz="1800" baseline="0" dirty="0" smtClean="0">
                          <a:latin typeface="Times New Roman" panose="02020603050405020304" pitchFamily="18" charset="0"/>
                          <a:cs typeface="Times New Roman" panose="02020603050405020304" pitchFamily="18" charset="0"/>
                        </a:rPr>
                        <a:t>), Dom2(C:0</a:t>
                      </a:r>
                      <a:r>
                        <a:rPr lang="en-US" sz="1800" baseline="0" dirty="0" smtClean="0">
                          <a:solidFill>
                            <a:srgbClr val="00B050"/>
                          </a:solidFill>
                          <a:latin typeface="Times New Roman" panose="02020603050405020304" pitchFamily="18" charset="0"/>
                          <a:cs typeface="Times New Roman" panose="02020603050405020304" pitchFamily="18" charset="0"/>
                        </a:rPr>
                        <a:t>+150</a:t>
                      </a:r>
                      <a:r>
                        <a:rPr lang="en-US" sz="1800" baseline="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tr>
              <a:tr h="370733">
                <a:tc>
                  <a:txBody>
                    <a:bodyPr/>
                    <a:lstStyle/>
                    <a:p>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tr>
            </a:tbl>
          </a:graphicData>
        </a:graphic>
      </p:graphicFrame>
      <p:pic>
        <p:nvPicPr>
          <p:cNvPr id="5" name="Picture 2"/>
          <p:cNvPicPr>
            <a:picLocks noChangeAspect="1" noChangeArrowheads="1"/>
          </p:cNvPicPr>
          <p:nvPr/>
        </p:nvPicPr>
        <p:blipFill>
          <a:blip r:embed="rId2"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6" name="Picture 3"/>
          <p:cNvPicPr>
            <a:picLocks noChangeAspect="1" noChangeArrowheads="1"/>
          </p:cNvPicPr>
          <p:nvPr/>
        </p:nvPicPr>
        <p:blipFill>
          <a:blip r:embed="rId3" cstate="print"/>
          <a:srcRect/>
          <a:stretch>
            <a:fillRect/>
          </a:stretch>
        </p:blipFill>
        <p:spPr bwMode="auto">
          <a:xfrm rot="20521415">
            <a:off x="3244387" y="6635660"/>
            <a:ext cx="1009203" cy="444680"/>
          </a:xfrm>
          <a:prstGeom prst="ellipse">
            <a:avLst/>
          </a:prstGeom>
          <a:ln>
            <a:noFill/>
          </a:ln>
          <a:effectLst>
            <a:softEdge rad="112500"/>
          </a:effectLst>
        </p:spPr>
      </p:pic>
      <p:sp>
        <p:nvSpPr>
          <p:cNvPr id="7" name="TextBox 6"/>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extLst>
      <p:ext uri="{BB962C8B-B14F-4D97-AF65-F5344CB8AC3E}">
        <p14:creationId xmlns:p14="http://schemas.microsoft.com/office/powerpoint/2010/main" val="11081155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2786058"/>
            <a:ext cx="8229600" cy="1143000"/>
          </a:xfrm>
        </p:spPr>
        <p:txBody>
          <a:bodyPr/>
          <a:lstStyle/>
          <a:p>
            <a:r>
              <a:rPr lang="en-US" altLang="zh-CN" dirty="0" err="1" smtClean="0"/>
              <a:t>pvFPGA</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Concepts</a:t>
            </a:r>
            <a:endParaRPr lang="en-US" dirty="0"/>
          </a:p>
        </p:txBody>
      </p:sp>
      <p:sp>
        <p:nvSpPr>
          <p:cNvPr id="3" name="Content Placeholder 2"/>
          <p:cNvSpPr>
            <a:spLocks noGrp="1"/>
          </p:cNvSpPr>
          <p:nvPr>
            <p:ph idx="1"/>
          </p:nvPr>
        </p:nvSpPr>
        <p:spPr/>
        <p:txBody>
          <a:bodyPr/>
          <a:lstStyle/>
          <a:p>
            <a:r>
              <a:rPr lang="en-US" altLang="zh-CN" sz="2800" dirty="0" smtClean="0"/>
              <a:t>Conceptually similar to emulation</a:t>
            </a:r>
          </a:p>
          <a:p>
            <a:r>
              <a:rPr lang="en-US" altLang="zh-CN" sz="2800" dirty="0" smtClean="0"/>
              <a:t>The underlying hardware resources  are shared by multiple virtual machines</a:t>
            </a:r>
          </a:p>
          <a:p>
            <a:pPr marL="0" indent="0">
              <a:buNone/>
            </a:pPr>
            <a:endParaRPr lang="en-US" altLang="zh-CN" sz="2800" dirty="0" smtClean="0"/>
          </a:p>
        </p:txBody>
      </p:sp>
      <p:pic>
        <p:nvPicPr>
          <p:cNvPr id="1026" name="Picture 2"/>
          <p:cNvPicPr>
            <a:picLocks noChangeAspect="1" noChangeArrowheads="1"/>
          </p:cNvPicPr>
          <p:nvPr/>
        </p:nvPicPr>
        <p:blipFill>
          <a:blip r:embed="rId3"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rot="20521415">
            <a:off x="3244387" y="6635660"/>
            <a:ext cx="1009203" cy="444680"/>
          </a:xfrm>
          <a:prstGeom prst="ellipse">
            <a:avLst/>
          </a:prstGeom>
          <a:ln>
            <a:noFill/>
          </a:ln>
          <a:effectLst>
            <a:softEdge rad="112500"/>
          </a:effectLst>
        </p:spPr>
      </p:pic>
      <p:sp>
        <p:nvSpPr>
          <p:cNvPr id="6" name="TextBox 5"/>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7259" y="3645024"/>
            <a:ext cx="3237482" cy="1462392"/>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27984" y="3645024"/>
            <a:ext cx="3614448" cy="1383772"/>
          </a:xfrm>
          <a:prstGeom prst="rect">
            <a:avLst/>
          </a:prstGeom>
        </p:spPr>
      </p:pic>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pvFPGA</a:t>
            </a:r>
            <a:r>
              <a:rPr lang="en-US" altLang="zh-CN" dirty="0" smtClean="0"/>
              <a:t> Overview</a:t>
            </a:r>
            <a:endParaRPr lang="zh-CN" altLang="en-US" dirty="0"/>
          </a:p>
        </p:txBody>
      </p:sp>
      <p:sp>
        <p:nvSpPr>
          <p:cNvPr id="4" name="内容占位符 2"/>
          <p:cNvSpPr txBox="1">
            <a:spLocks/>
          </p:cNvSpPr>
          <p:nvPr/>
        </p:nvSpPr>
        <p:spPr>
          <a:xfrm>
            <a:off x="285720" y="4429132"/>
            <a:ext cx="8229600" cy="182882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1" i="0" u="none" strike="noStrike" kern="1200" cap="none" spc="0" normalizeH="0" baseline="0" noProof="0" dirty="0" smtClean="0">
                <a:ln>
                  <a:noFill/>
                </a:ln>
                <a:solidFill>
                  <a:schemeClr val="tx1"/>
                </a:solidFill>
                <a:effectLst/>
                <a:uLnTx/>
                <a:uFillTx/>
                <a:latin typeface="+mn-lt"/>
                <a:ea typeface="+mn-ea"/>
                <a:cs typeface="+mn-cs"/>
              </a:rPr>
              <a:t>x86 server : </a:t>
            </a:r>
            <a:r>
              <a:rPr kumimoji="0" lang="en-US" b="0" i="0" u="none" strike="noStrike" kern="1200" cap="none" spc="0" normalizeH="0" baseline="0" noProof="0" dirty="0" smtClean="0">
                <a:ln>
                  <a:noFill/>
                </a:ln>
                <a:solidFill>
                  <a:schemeClr val="tx1"/>
                </a:solidFill>
                <a:effectLst/>
                <a:uLnTx/>
                <a:uFillTx/>
                <a:latin typeface="+mn-lt"/>
                <a:ea typeface="+mn-ea"/>
                <a:cs typeface="+mn-cs"/>
              </a:rPr>
              <a:t>Intel® Xeon Processor W3670 running at 3.2GHZ and 4 GB of main memory</a:t>
            </a:r>
          </a:p>
          <a:p>
            <a:pPr marL="342900" lvl="0" indent="-342900">
              <a:spcBef>
                <a:spcPct val="20000"/>
              </a:spcBef>
              <a:buFont typeface="Arial" pitchFamily="34" charset="0"/>
              <a:buChar char="•"/>
              <a:defRPr/>
            </a:pPr>
            <a:r>
              <a:rPr kumimoji="0" lang="en-US" b="1" i="0" u="none" strike="noStrike" kern="1200" cap="none" spc="0" normalizeH="0" baseline="0" noProof="0" dirty="0" smtClean="0">
                <a:ln>
                  <a:noFill/>
                </a:ln>
                <a:solidFill>
                  <a:schemeClr val="tx1"/>
                </a:solidFill>
                <a:effectLst/>
                <a:uLnTx/>
                <a:uFillTx/>
                <a:latin typeface="+mn-lt"/>
                <a:ea typeface="+mn-ea"/>
                <a:cs typeface="+mn-cs"/>
              </a:rPr>
              <a:t>FPGA accelerator: </a:t>
            </a:r>
            <a:r>
              <a:rPr lang="en-US" dirty="0" smtClean="0"/>
              <a:t>Xilinx Virtex-6 </a:t>
            </a:r>
            <a:r>
              <a:rPr kumimoji="0" lang="en-US" b="1" i="0" u="none" strike="noStrike" kern="1200" cap="none" spc="0" normalizeH="0" baseline="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smtClean="0">
                <a:ln>
                  <a:noFill/>
                </a:ln>
                <a:solidFill>
                  <a:schemeClr val="tx1"/>
                </a:solidFill>
                <a:effectLst/>
                <a:uLnTx/>
                <a:uFillTx/>
                <a:latin typeface="+mn-lt"/>
                <a:ea typeface="+mn-ea"/>
                <a:cs typeface="+mn-cs"/>
              </a:rPr>
              <a:t>LXT FPGA ML605 Evaluation Kit, 4-lane (Gen 2 )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PCIe</a:t>
            </a:r>
            <a:r>
              <a:rPr kumimoji="0" lang="en-US" b="0" i="0" u="none" strike="noStrike" kern="1200" cap="none" spc="0" normalizeH="0" baseline="0" noProof="0" dirty="0" smtClean="0">
                <a:ln>
                  <a:noFill/>
                </a:ln>
                <a:solidFill>
                  <a:schemeClr val="tx1"/>
                </a:solidFill>
                <a:effectLst/>
                <a:uLnTx/>
                <a:uFillTx/>
                <a:latin typeface="+mn-lt"/>
                <a:ea typeface="+mn-ea"/>
                <a:cs typeface="+mn-cs"/>
              </a:rPr>
              <a:t> interface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b="1" i="0" u="none" strike="noStrike" kern="1200" cap="none" spc="0" normalizeH="0" baseline="0" noProof="0" dirty="0" smtClean="0">
                <a:ln>
                  <a:noFill/>
                </a:ln>
                <a:solidFill>
                  <a:schemeClr val="tx1"/>
                </a:solidFill>
                <a:effectLst/>
                <a:uLnTx/>
                <a:uFillTx/>
                <a:latin typeface="+mn-lt"/>
                <a:ea typeface="+mn-ea"/>
                <a:cs typeface="+mn-cs"/>
              </a:rPr>
              <a:t>Hypervisor: </a:t>
            </a:r>
            <a:r>
              <a:rPr kumimoji="0" lang="en-US" b="0" i="0" u="none" strike="noStrike" kern="1200" cap="none" spc="0" normalizeH="0" baseline="0" noProof="0" dirty="0" smtClean="0">
                <a:ln>
                  <a:noFill/>
                </a:ln>
                <a:solidFill>
                  <a:schemeClr val="tx1"/>
                </a:solidFill>
                <a:effectLst/>
                <a:uLnTx/>
                <a:uFillTx/>
                <a:latin typeface="+mn-lt"/>
                <a:ea typeface="+mn-ea"/>
                <a:cs typeface="+mn-cs"/>
              </a:rPr>
              <a:t>Xen-4.1.2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内容占位符 11" descr="2.bmp"/>
          <p:cNvPicPr>
            <a:picLocks noGrp="1" noChangeAspect="1"/>
          </p:cNvPicPr>
          <p:nvPr>
            <p:ph idx="1"/>
          </p:nvPr>
        </p:nvPicPr>
        <p:blipFill>
          <a:blip r:embed="rId2" cstate="print"/>
          <a:stretch>
            <a:fillRect/>
          </a:stretch>
        </p:blipFill>
        <p:spPr>
          <a:xfrm>
            <a:off x="2357422" y="1428736"/>
            <a:ext cx="4686944" cy="2786082"/>
          </a:xfrm>
        </p:spPr>
      </p:pic>
      <p:pic>
        <p:nvPicPr>
          <p:cNvPr id="9" name="Picture 2"/>
          <p:cNvPicPr>
            <a:picLocks noChangeAspect="1" noChangeArrowheads="1"/>
          </p:cNvPicPr>
          <p:nvPr/>
        </p:nvPicPr>
        <p:blipFill>
          <a:blip r:embed="rId3"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10" name="Picture 3"/>
          <p:cNvPicPr>
            <a:picLocks noChangeAspect="1" noChangeArrowheads="1"/>
          </p:cNvPicPr>
          <p:nvPr/>
        </p:nvPicPr>
        <p:blipFill>
          <a:blip r:embed="rId4" cstate="print"/>
          <a:srcRect/>
          <a:stretch>
            <a:fillRect/>
          </a:stretch>
        </p:blipFill>
        <p:spPr bwMode="auto">
          <a:xfrm rot="20521415">
            <a:off x="3244387" y="6635660"/>
            <a:ext cx="1009203" cy="444680"/>
          </a:xfrm>
          <a:prstGeom prst="ellipse">
            <a:avLst/>
          </a:prstGeom>
          <a:ln>
            <a:noFill/>
          </a:ln>
          <a:effectLst>
            <a:softEdge rad="112500"/>
          </a:effectLst>
        </p:spPr>
      </p:pic>
      <p:sp>
        <p:nvSpPr>
          <p:cNvPr id="11" name="TextBox 10"/>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Hardware Design (1)</a:t>
            </a:r>
            <a:endParaRPr lang="zh-CN" altLang="en-US" dirty="0"/>
          </a:p>
        </p:txBody>
      </p:sp>
      <p:pic>
        <p:nvPicPr>
          <p:cNvPr id="4" name="内容占位符 4" descr="3.emf"/>
          <p:cNvPicPr>
            <a:picLocks noGrp="1" noChangeAspect="1"/>
          </p:cNvPicPr>
          <p:nvPr>
            <p:ph idx="1"/>
          </p:nvPr>
        </p:nvPicPr>
        <p:blipFill>
          <a:blip r:embed="rId2"/>
          <a:stretch>
            <a:fillRect/>
          </a:stretch>
        </p:blipFill>
        <p:spPr>
          <a:xfrm>
            <a:off x="214282" y="1428736"/>
            <a:ext cx="4517982" cy="3857652"/>
          </a:xfrm>
        </p:spPr>
      </p:pic>
      <p:sp>
        <p:nvSpPr>
          <p:cNvPr id="5" name="TextBox 35"/>
          <p:cNvSpPr txBox="1">
            <a:spLocks noChangeArrowheads="1"/>
          </p:cNvSpPr>
          <p:nvPr/>
        </p:nvSpPr>
        <p:spPr bwMode="auto">
          <a:xfrm>
            <a:off x="4786314" y="2428868"/>
            <a:ext cx="4071934" cy="2857520"/>
          </a:xfrm>
          <a:prstGeom prst="rect">
            <a:avLst/>
          </a:prstGeom>
          <a:solidFill>
            <a:srgbClr val="FBFFA5">
              <a:alpha val="0"/>
            </a:srgbClr>
          </a:solidFill>
          <a:ln w="9525">
            <a:noFill/>
            <a:miter lim="800000"/>
            <a:headEnd/>
            <a:tailEnd/>
          </a:ln>
        </p:spPr>
        <p:txBody>
          <a:bodyPr lIns="0" tIns="0" rIns="0" bIns="0"/>
          <a:lstStyle/>
          <a:p>
            <a:pPr marL="342900" indent="-342900">
              <a:spcBef>
                <a:spcPct val="20000"/>
              </a:spcBef>
              <a:buFont typeface="Arial" pitchFamily="34" charset="0"/>
              <a:buChar char="•"/>
              <a:defRPr/>
            </a:pPr>
            <a:r>
              <a:rPr lang="en-US" altLang="zh-CN" sz="2400" dirty="0" smtClean="0"/>
              <a:t>Accelerator Design with one DMA channel</a:t>
            </a:r>
          </a:p>
          <a:p>
            <a:pPr marL="914400" lvl="1" indent="-457200">
              <a:spcBef>
                <a:spcPct val="20000"/>
              </a:spcBef>
              <a:buFont typeface="Wingdings" pitchFamily="2" charset="2"/>
              <a:buChar char="Ø"/>
              <a:defRPr/>
            </a:pPr>
            <a:r>
              <a:rPr lang="en-US" altLang="zh-CN" sz="2000" dirty="0">
                <a:latin typeface="Times New Roman" pitchFamily="18" charset="0"/>
                <a:ea typeface="宋体" charset="-122"/>
                <a:cs typeface="Times New Roman" pitchFamily="18" charset="0"/>
              </a:rPr>
              <a:t>Same color modules operate at the same frequency</a:t>
            </a:r>
          </a:p>
          <a:p>
            <a:pPr marL="914400" lvl="1" indent="-457200">
              <a:spcBef>
                <a:spcPct val="20000"/>
              </a:spcBef>
              <a:buFont typeface="Wingdings" pitchFamily="2" charset="2"/>
              <a:buChar char="Ø"/>
              <a:defRPr/>
            </a:pPr>
            <a:r>
              <a:rPr lang="en-US" altLang="zh-CN" sz="2000" dirty="0" smtClean="0">
                <a:latin typeface="Times New Roman" pitchFamily="18" charset="0"/>
                <a:ea typeface="宋体" charset="-122"/>
                <a:cs typeface="Times New Roman" pitchFamily="18" charset="0"/>
              </a:rPr>
              <a:t>DDRII </a:t>
            </a:r>
            <a:r>
              <a:rPr lang="en-US" altLang="zh-CN" sz="2000" dirty="0">
                <a:latin typeface="Times New Roman" pitchFamily="18" charset="0"/>
                <a:ea typeface="宋体" charset="-122"/>
                <a:cs typeface="Times New Roman" pitchFamily="18" charset="0"/>
              </a:rPr>
              <a:t>memory </a:t>
            </a:r>
            <a:r>
              <a:rPr lang="en-US" altLang="zh-CN" sz="2000" dirty="0" smtClean="0">
                <a:latin typeface="Times New Roman" pitchFamily="18" charset="0"/>
                <a:ea typeface="宋体" charset="-122"/>
                <a:cs typeface="Times New Roman" pitchFamily="18" charset="0"/>
              </a:rPr>
              <a:t>is used to store large datasets </a:t>
            </a:r>
            <a:r>
              <a:rPr lang="en-US" altLang="zh-CN" sz="2000" dirty="0">
                <a:latin typeface="Times New Roman" pitchFamily="18" charset="0"/>
                <a:ea typeface="宋体" charset="-122"/>
                <a:cs typeface="Times New Roman" pitchFamily="18" charset="0"/>
              </a:rPr>
              <a:t>when the computing procedure involves large amounts of </a:t>
            </a:r>
            <a:r>
              <a:rPr lang="en-US" altLang="zh-CN" sz="2000" dirty="0" smtClean="0">
                <a:latin typeface="Times New Roman" pitchFamily="18" charset="0"/>
                <a:ea typeface="宋体" charset="-122"/>
                <a:cs typeface="Times New Roman" pitchFamily="18" charset="0"/>
              </a:rPr>
              <a:t>data</a:t>
            </a:r>
            <a:endParaRPr lang="en-US" altLang="zh-CN" sz="2000" dirty="0">
              <a:latin typeface="Times New Roman" pitchFamily="18" charset="0"/>
              <a:ea typeface="宋体" charset="-122"/>
              <a:cs typeface="Times New Roman" pitchFamily="18" charset="0"/>
            </a:endParaRPr>
          </a:p>
        </p:txBody>
      </p:sp>
      <p:pic>
        <p:nvPicPr>
          <p:cNvPr id="6" name="Picture 2"/>
          <p:cNvPicPr>
            <a:picLocks noChangeAspect="1" noChangeArrowheads="1"/>
          </p:cNvPicPr>
          <p:nvPr/>
        </p:nvPicPr>
        <p:blipFill>
          <a:blip r:embed="rId3"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7" name="Picture 3"/>
          <p:cNvPicPr>
            <a:picLocks noChangeAspect="1" noChangeArrowheads="1"/>
          </p:cNvPicPr>
          <p:nvPr/>
        </p:nvPicPr>
        <p:blipFill>
          <a:blip r:embed="rId4" cstate="print"/>
          <a:srcRect/>
          <a:stretch>
            <a:fillRect/>
          </a:stretch>
        </p:blipFill>
        <p:spPr bwMode="auto">
          <a:xfrm rot="20521415">
            <a:off x="3244387" y="6635660"/>
            <a:ext cx="1009203" cy="444680"/>
          </a:xfrm>
          <a:prstGeom prst="ellipse">
            <a:avLst/>
          </a:prstGeom>
          <a:ln>
            <a:noFill/>
          </a:ln>
          <a:effectLst>
            <a:softEdge rad="112500"/>
          </a:effectLst>
        </p:spPr>
      </p:pic>
      <p:sp>
        <p:nvSpPr>
          <p:cNvPr id="8" name="TextBox 7"/>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Hardware Design (2)</a:t>
            </a:r>
            <a:endParaRPr lang="zh-CN" altLang="en-US" dirty="0"/>
          </a:p>
        </p:txBody>
      </p:sp>
      <p:sp>
        <p:nvSpPr>
          <p:cNvPr id="4" name="TextBox 35"/>
          <p:cNvSpPr txBox="1">
            <a:spLocks noChangeArrowheads="1"/>
          </p:cNvSpPr>
          <p:nvPr/>
        </p:nvSpPr>
        <p:spPr bwMode="auto">
          <a:xfrm>
            <a:off x="4643438" y="1714488"/>
            <a:ext cx="4143404" cy="3714776"/>
          </a:xfrm>
          <a:prstGeom prst="rect">
            <a:avLst/>
          </a:prstGeom>
          <a:solidFill>
            <a:srgbClr val="FBFFA5">
              <a:alpha val="0"/>
            </a:srgbClr>
          </a:solidFill>
          <a:ln w="9525">
            <a:noFill/>
            <a:miter lim="800000"/>
            <a:headEnd/>
            <a:tailEnd/>
          </a:ln>
        </p:spPr>
        <p:txBody>
          <a:bodyPr lIns="0" tIns="0" rIns="0" bIns="0"/>
          <a:lstStyle/>
          <a:p>
            <a:pPr marL="342900" indent="-342900">
              <a:spcBef>
                <a:spcPct val="20000"/>
              </a:spcBef>
              <a:buFont typeface="Arial" pitchFamily="34" charset="0"/>
              <a:buChar char="•"/>
              <a:defRPr/>
            </a:pPr>
            <a:r>
              <a:rPr lang="en-US" altLang="zh-CN" sz="2400" dirty="0" smtClean="0">
                <a:latin typeface="Times New Roman" pitchFamily="18" charset="0"/>
                <a:cs typeface="Times New Roman" pitchFamily="18" charset="0"/>
              </a:rPr>
              <a:t>Accelerator Design with two DMA channels</a:t>
            </a:r>
          </a:p>
          <a:p>
            <a:pPr marL="914400" lvl="1" indent="-457200">
              <a:spcBef>
                <a:spcPct val="20000"/>
              </a:spcBef>
              <a:buFont typeface="Wingdings" pitchFamily="2" charset="2"/>
              <a:buChar char="Ø"/>
              <a:defRPr/>
            </a:pPr>
            <a:r>
              <a:rPr lang="en-US" altLang="zh-CN" sz="2000" dirty="0" smtClean="0">
                <a:latin typeface="Times New Roman" pitchFamily="18" charset="0"/>
                <a:cs typeface="Times New Roman" pitchFamily="18" charset="0"/>
              </a:rPr>
              <a:t>The DDRII memory can be removed for the majority of applications, since the accelerator reads from the server memory and writes to the server memory simultaneously. That is, we can take advantage of a streaming pipeline</a:t>
            </a:r>
            <a:endParaRPr lang="en-US" altLang="zh-CN" sz="2000" dirty="0">
              <a:latin typeface="Times New Roman" pitchFamily="18" charset="0"/>
              <a:cs typeface="Times New Roman" pitchFamily="18" charset="0"/>
            </a:endParaRPr>
          </a:p>
        </p:txBody>
      </p:sp>
      <p:pic>
        <p:nvPicPr>
          <p:cNvPr id="5" name="图片 4" descr="3_2.emf"/>
          <p:cNvPicPr>
            <a:picLocks noChangeAspect="1"/>
          </p:cNvPicPr>
          <p:nvPr/>
        </p:nvPicPr>
        <p:blipFill>
          <a:blip r:embed="rId2"/>
          <a:stretch>
            <a:fillRect/>
          </a:stretch>
        </p:blipFill>
        <p:spPr>
          <a:xfrm>
            <a:off x="0" y="1714488"/>
            <a:ext cx="4572000" cy="1965555"/>
          </a:xfrm>
          <a:prstGeom prst="rect">
            <a:avLst/>
          </a:prstGeom>
        </p:spPr>
      </p:pic>
      <p:pic>
        <p:nvPicPr>
          <p:cNvPr id="6" name="图片 5" descr="3_3.emf"/>
          <p:cNvPicPr>
            <a:picLocks noChangeAspect="1"/>
          </p:cNvPicPr>
          <p:nvPr/>
        </p:nvPicPr>
        <p:blipFill>
          <a:blip r:embed="rId3"/>
          <a:stretch>
            <a:fillRect/>
          </a:stretch>
        </p:blipFill>
        <p:spPr>
          <a:xfrm>
            <a:off x="0" y="4429132"/>
            <a:ext cx="5000628" cy="819310"/>
          </a:xfrm>
          <a:prstGeom prst="rect">
            <a:avLst/>
          </a:prstGeom>
        </p:spPr>
      </p:pic>
      <p:pic>
        <p:nvPicPr>
          <p:cNvPr id="7" name="Picture 2"/>
          <p:cNvPicPr>
            <a:picLocks noChangeAspect="1" noChangeArrowheads="1"/>
          </p:cNvPicPr>
          <p:nvPr/>
        </p:nvPicPr>
        <p:blipFill>
          <a:blip r:embed="rId4"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8" name="Picture 3"/>
          <p:cNvPicPr>
            <a:picLocks noChangeAspect="1" noChangeArrowheads="1"/>
          </p:cNvPicPr>
          <p:nvPr/>
        </p:nvPicPr>
        <p:blipFill>
          <a:blip r:embed="rId5" cstate="print"/>
          <a:srcRect/>
          <a:stretch>
            <a:fillRect/>
          </a:stretch>
        </p:blipFill>
        <p:spPr bwMode="auto">
          <a:xfrm rot="20521415">
            <a:off x="3244387" y="6635660"/>
            <a:ext cx="1009203" cy="444680"/>
          </a:xfrm>
          <a:prstGeom prst="ellipse">
            <a:avLst/>
          </a:prstGeom>
          <a:ln>
            <a:noFill/>
          </a:ln>
          <a:effectLst>
            <a:softEdge rad="112500"/>
          </a:effectLst>
        </p:spPr>
      </p:pic>
      <p:sp>
        <p:nvSpPr>
          <p:cNvPr id="9" name="TextBox 8"/>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Software Design</a:t>
            </a:r>
            <a:endParaRPr lang="zh-CN" altLang="en-US" dirty="0"/>
          </a:p>
        </p:txBody>
      </p:sp>
      <p:sp>
        <p:nvSpPr>
          <p:cNvPr id="4" name="内容占位符 2"/>
          <p:cNvSpPr>
            <a:spLocks noGrp="1"/>
          </p:cNvSpPr>
          <p:nvPr>
            <p:ph idx="1"/>
          </p:nvPr>
        </p:nvSpPr>
        <p:spPr>
          <a:xfrm>
            <a:off x="428596" y="1285860"/>
            <a:ext cx="8031836" cy="2257428"/>
          </a:xfrm>
        </p:spPr>
        <p:txBody>
          <a:bodyPr>
            <a:normAutofit lnSpcReduction="10000"/>
          </a:bodyPr>
          <a:lstStyle/>
          <a:p>
            <a:r>
              <a:rPr lang="en-US" altLang="zh-CN" sz="2000" dirty="0" smtClean="0">
                <a:solidFill>
                  <a:srgbClr val="FF0000"/>
                </a:solidFill>
                <a:latin typeface="Times New Roman" pitchFamily="18" charset="0"/>
                <a:cs typeface="Times New Roman" pitchFamily="18" charset="0"/>
              </a:rPr>
              <a:t>Data pool</a:t>
            </a:r>
            <a:r>
              <a:rPr lang="en-US" altLang="zh-CN" sz="2000" dirty="0" smtClean="0">
                <a:latin typeface="Times New Roman" pitchFamily="18" charset="0"/>
                <a:cs typeface="Times New Roman" pitchFamily="18" charset="0"/>
              </a:rPr>
              <a:t>: a shared memory based channel for user-kernel space and inter-domain data transfer (VIP domains are assigned with larger data pool sizes </a:t>
            </a:r>
            <a:r>
              <a:rPr lang="en-US" altLang="zh-CN" sz="2000" dirty="0" smtClean="0">
                <a:solidFill>
                  <a:srgbClr val="FF0000"/>
                </a:solidFill>
                <a:latin typeface="Times New Roman" pitchFamily="18" charset="0"/>
                <a:cs typeface="Times New Roman" pitchFamily="18" charset="0"/>
                <a:sym typeface="Wingdings" pitchFamily="2" charset="2"/>
              </a:rPr>
              <a:t></a:t>
            </a:r>
            <a:r>
              <a:rPr lang="en-US" altLang="zh-CN" sz="2000" dirty="0" smtClean="0">
                <a:latin typeface="Times New Roman" pitchFamily="18" charset="0"/>
                <a:cs typeface="Times New Roman" pitchFamily="18" charset="0"/>
              </a:rPr>
              <a:t>)</a:t>
            </a:r>
          </a:p>
          <a:p>
            <a:r>
              <a:rPr lang="en-US" altLang="zh-CN" sz="2000" dirty="0" smtClean="0">
                <a:solidFill>
                  <a:srgbClr val="FF0000"/>
                </a:solidFill>
                <a:latin typeface="Times New Roman" pitchFamily="18" charset="0"/>
                <a:cs typeface="Times New Roman" pitchFamily="18" charset="0"/>
              </a:rPr>
              <a:t>Command channel</a:t>
            </a:r>
            <a:r>
              <a:rPr lang="en-US" altLang="zh-CN" sz="2000" dirty="0" smtClean="0">
                <a:latin typeface="Times New Roman" pitchFamily="18" charset="0"/>
                <a:cs typeface="Times New Roman" pitchFamily="18" charset="0"/>
              </a:rPr>
              <a:t>: a shared memory based channel for inter-domain command transfer</a:t>
            </a:r>
          </a:p>
          <a:p>
            <a:r>
              <a:rPr lang="en-US" altLang="zh-CN" sz="2000" dirty="0" err="1" smtClean="0">
                <a:solidFill>
                  <a:srgbClr val="FF0000"/>
                </a:solidFill>
                <a:latin typeface="Times New Roman" pitchFamily="18" charset="0"/>
                <a:cs typeface="Times New Roman" pitchFamily="18" charset="0"/>
              </a:rPr>
              <a:t>Coprovisor</a:t>
            </a:r>
            <a:r>
              <a:rPr lang="en-US" altLang="zh-CN" sz="2000" dirty="0" smtClean="0">
                <a:latin typeface="Times New Roman" pitchFamily="18" charset="0"/>
                <a:cs typeface="Times New Roman" pitchFamily="18" charset="0"/>
              </a:rPr>
              <a:t>: multiplexes simultaneous domain access to the shared FPGA accelerator</a:t>
            </a:r>
          </a:p>
          <a:p>
            <a:endParaRPr lang="en-US" altLang="zh-CN" sz="2000" dirty="0" smtClean="0"/>
          </a:p>
          <a:p>
            <a:endParaRPr lang="zh-CN" altLang="en-US" sz="2000" dirty="0" smtClean="0"/>
          </a:p>
        </p:txBody>
      </p:sp>
      <p:pic>
        <p:nvPicPr>
          <p:cNvPr id="5" name="图片 4" descr="4.bmp"/>
          <p:cNvPicPr>
            <a:picLocks noChangeAspect="1"/>
          </p:cNvPicPr>
          <p:nvPr/>
        </p:nvPicPr>
        <p:blipFill>
          <a:blip r:embed="rId2" cstate="print"/>
          <a:stretch>
            <a:fillRect/>
          </a:stretch>
        </p:blipFill>
        <p:spPr>
          <a:xfrm>
            <a:off x="1714480" y="3500438"/>
            <a:ext cx="5115881" cy="2286016"/>
          </a:xfrm>
          <a:prstGeom prst="rect">
            <a:avLst/>
          </a:prstGeom>
        </p:spPr>
      </p:pic>
      <p:pic>
        <p:nvPicPr>
          <p:cNvPr id="6" name="Picture 2"/>
          <p:cNvPicPr>
            <a:picLocks noChangeAspect="1" noChangeArrowheads="1"/>
          </p:cNvPicPr>
          <p:nvPr/>
        </p:nvPicPr>
        <p:blipFill>
          <a:blip r:embed="rId3"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7" name="Picture 3"/>
          <p:cNvPicPr>
            <a:picLocks noChangeAspect="1" noChangeArrowheads="1"/>
          </p:cNvPicPr>
          <p:nvPr/>
        </p:nvPicPr>
        <p:blipFill>
          <a:blip r:embed="rId4" cstate="print"/>
          <a:srcRect/>
          <a:stretch>
            <a:fillRect/>
          </a:stretch>
        </p:blipFill>
        <p:spPr bwMode="auto">
          <a:xfrm rot="20521415">
            <a:off x="3244387" y="6635660"/>
            <a:ext cx="1009203" cy="444680"/>
          </a:xfrm>
          <a:prstGeom prst="ellipse">
            <a:avLst/>
          </a:prstGeom>
          <a:ln>
            <a:noFill/>
          </a:ln>
          <a:effectLst>
            <a:softEdge rad="112500"/>
          </a:effectLst>
        </p:spPr>
      </p:pic>
      <p:sp>
        <p:nvSpPr>
          <p:cNvPr id="8" name="TextBox 7"/>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500306"/>
            <a:ext cx="8229600" cy="1143000"/>
          </a:xfrm>
        </p:spPr>
        <p:txBody>
          <a:bodyPr/>
          <a:lstStyle/>
          <a:p>
            <a:r>
              <a:rPr lang="en-US" altLang="zh-CN" dirty="0" smtClean="0"/>
              <a:t>Thank You!</a:t>
            </a:r>
            <a:endParaRPr lang="zh-CN" altLang="en-US" dirty="0"/>
          </a:p>
        </p:txBody>
      </p:sp>
      <p:pic>
        <p:nvPicPr>
          <p:cNvPr id="4" name="图片 3" descr="9.jpg"/>
          <p:cNvPicPr>
            <a:picLocks noChangeAspect="1"/>
          </p:cNvPicPr>
          <p:nvPr/>
        </p:nvPicPr>
        <p:blipFill>
          <a:blip r:embed="rId2" cstate="print"/>
          <a:srcRect/>
          <a:stretch>
            <a:fillRect/>
          </a:stretch>
        </p:blipFill>
        <p:spPr bwMode="auto">
          <a:xfrm>
            <a:off x="3214678" y="3643314"/>
            <a:ext cx="2568477" cy="206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Hypervisor</a:t>
            </a:r>
            <a:endParaRPr lang="en-US" dirty="0"/>
          </a:p>
        </p:txBody>
      </p:sp>
      <p:sp>
        <p:nvSpPr>
          <p:cNvPr id="3" name="Content Placeholder 2"/>
          <p:cNvSpPr>
            <a:spLocks noGrp="1"/>
          </p:cNvSpPr>
          <p:nvPr>
            <p:ph idx="1"/>
          </p:nvPr>
        </p:nvSpPr>
        <p:spPr/>
        <p:txBody>
          <a:bodyPr/>
          <a:lstStyle/>
          <a:p>
            <a:r>
              <a:rPr lang="en-US" altLang="zh-CN" sz="2800" dirty="0" smtClean="0"/>
              <a:t>Also </a:t>
            </a:r>
            <a:r>
              <a:rPr lang="en-US" altLang="zh-CN" sz="2400" dirty="0" smtClean="0"/>
              <a:t>known </a:t>
            </a:r>
            <a:r>
              <a:rPr lang="en-US" altLang="zh-CN" sz="2800" dirty="0" smtClean="0"/>
              <a:t>as a virtual machine monitor(VMM), which is the </a:t>
            </a:r>
            <a:r>
              <a:rPr lang="en-US" altLang="zh-CN" sz="2800" dirty="0"/>
              <a:t>key component in virtualization</a:t>
            </a:r>
          </a:p>
          <a:p>
            <a:pPr marL="857250" lvl="1" indent="-457200">
              <a:buFont typeface="Wingdings" pitchFamily="2" charset="2"/>
              <a:buChar char="Ø"/>
              <a:defRPr/>
            </a:pPr>
            <a:r>
              <a:rPr lang="en-US" altLang="zh-CN" sz="2400" dirty="0">
                <a:ea typeface="宋体" charset="-122"/>
              </a:rPr>
              <a:t>Running with higher privilege level than </a:t>
            </a:r>
            <a:r>
              <a:rPr lang="en-US" altLang="zh-CN" sz="2400" dirty="0" err="1">
                <a:ea typeface="宋体" charset="-122"/>
              </a:rPr>
              <a:t>OSes</a:t>
            </a:r>
            <a:endParaRPr lang="en-US" altLang="zh-CN" sz="2400" dirty="0">
              <a:ea typeface="宋体" charset="-122"/>
            </a:endParaRPr>
          </a:p>
          <a:p>
            <a:pPr marL="857250" lvl="1" indent="-457200">
              <a:buFont typeface="Wingdings" pitchFamily="2" charset="2"/>
              <a:buChar char="Ø"/>
              <a:defRPr/>
            </a:pPr>
            <a:r>
              <a:rPr lang="en-US" altLang="zh-CN" sz="2400" dirty="0">
                <a:ea typeface="宋体" charset="-122"/>
              </a:rPr>
              <a:t>Responsible for isolating each running instance of an OS from the physical machine</a:t>
            </a:r>
          </a:p>
          <a:p>
            <a:pPr marL="857250" lvl="1" indent="-457200">
              <a:buFont typeface="Wingdings" pitchFamily="2" charset="2"/>
              <a:buChar char="Ø"/>
              <a:defRPr/>
            </a:pPr>
            <a:r>
              <a:rPr lang="en-US" altLang="zh-CN" sz="2400" dirty="0">
                <a:ea typeface="宋体" charset="-122"/>
              </a:rPr>
              <a:t>Guaranteeing that </a:t>
            </a:r>
            <a:r>
              <a:rPr lang="en-US" altLang="zh-CN" sz="2400" dirty="0" err="1">
                <a:ea typeface="宋体" charset="-122"/>
              </a:rPr>
              <a:t>OSes</a:t>
            </a:r>
            <a:r>
              <a:rPr lang="en-US" altLang="zh-CN" sz="2400" dirty="0">
                <a:ea typeface="宋体" charset="-122"/>
              </a:rPr>
              <a:t> do not interfere with one another</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rot="20521415">
            <a:off x="3244387" y="6635660"/>
            <a:ext cx="1009203" cy="444680"/>
          </a:xfrm>
          <a:prstGeom prst="ellipse">
            <a:avLst/>
          </a:prstGeom>
          <a:ln>
            <a:noFill/>
          </a:ln>
          <a:effectLst>
            <a:softEdge rad="112500"/>
          </a:effectLst>
        </p:spPr>
      </p:pic>
      <p:sp>
        <p:nvSpPr>
          <p:cNvPr id="6" name="TextBox 5"/>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extLst>
      <p:ext uri="{BB962C8B-B14F-4D97-AF65-F5344CB8AC3E}">
        <p14:creationId xmlns:p14="http://schemas.microsoft.com/office/powerpoint/2010/main" val="314549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1 Hypervisor</a:t>
            </a:r>
            <a:endParaRPr lang="en-US" dirty="0"/>
          </a:p>
        </p:txBody>
      </p:sp>
      <p:sp>
        <p:nvSpPr>
          <p:cNvPr id="5" name="TextBox 4"/>
          <p:cNvSpPr txBox="1"/>
          <p:nvPr/>
        </p:nvSpPr>
        <p:spPr>
          <a:xfrm>
            <a:off x="457200" y="1417638"/>
            <a:ext cx="8003232"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Known as bare </a:t>
            </a:r>
            <a:r>
              <a:rPr lang="en-US" dirty="0"/>
              <a:t>m</a:t>
            </a:r>
            <a:r>
              <a:rPr lang="en-US" dirty="0" smtClean="0"/>
              <a:t>etal </a:t>
            </a:r>
            <a:r>
              <a:rPr lang="en-US" dirty="0"/>
              <a:t>h</a:t>
            </a:r>
            <a:r>
              <a:rPr lang="en-US" dirty="0" smtClean="0"/>
              <a:t>ypervisor</a:t>
            </a:r>
          </a:p>
          <a:p>
            <a:pPr marL="285750" indent="-285750">
              <a:buFont typeface="Arial" panose="020B0604020202020204" pitchFamily="34" charset="0"/>
              <a:buChar char="•"/>
            </a:pPr>
            <a:r>
              <a:rPr lang="en-US" dirty="0" smtClean="0"/>
              <a:t>Example: </a:t>
            </a:r>
            <a:r>
              <a:rPr lang="en-US" dirty="0" err="1" smtClean="0"/>
              <a:t>Xen</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7" name="Picture 3"/>
          <p:cNvPicPr>
            <a:picLocks noChangeAspect="1" noChangeArrowheads="1"/>
          </p:cNvPicPr>
          <p:nvPr/>
        </p:nvPicPr>
        <p:blipFill>
          <a:blip r:embed="rId3" cstate="print"/>
          <a:srcRect/>
          <a:stretch>
            <a:fillRect/>
          </a:stretch>
        </p:blipFill>
        <p:spPr bwMode="auto">
          <a:xfrm rot="20521415">
            <a:off x="3244387" y="6635660"/>
            <a:ext cx="1009203" cy="444680"/>
          </a:xfrm>
          <a:prstGeom prst="ellipse">
            <a:avLst/>
          </a:prstGeom>
          <a:ln>
            <a:noFill/>
          </a:ln>
          <a:effectLst>
            <a:softEdge rad="112500"/>
          </a:effectLst>
        </p:spPr>
      </p:pic>
      <p:sp>
        <p:nvSpPr>
          <p:cNvPr id="8" name="TextBox 7"/>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pic>
        <p:nvPicPr>
          <p:cNvPr id="13" name="图片 2" descr="3_300.bmp"/>
          <p:cNvPicPr/>
          <p:nvPr/>
        </p:nvPicPr>
        <p:blipFill>
          <a:blip r:embed="rId4"/>
          <a:stretch>
            <a:fillRect/>
          </a:stretch>
        </p:blipFill>
        <p:spPr>
          <a:xfrm>
            <a:off x="1691680" y="2560638"/>
            <a:ext cx="5040560" cy="2714505"/>
          </a:xfrm>
          <a:prstGeom prst="rect">
            <a:avLst/>
          </a:prstGeom>
        </p:spPr>
      </p:pic>
      <p:sp>
        <p:nvSpPr>
          <p:cNvPr id="12" name="TextBox 11"/>
          <p:cNvSpPr txBox="1"/>
          <p:nvPr/>
        </p:nvSpPr>
        <p:spPr>
          <a:xfrm>
            <a:off x="611560" y="2883803"/>
            <a:ext cx="1512168" cy="923330"/>
          </a:xfrm>
          <a:prstGeom prst="rect">
            <a:avLst/>
          </a:prstGeom>
          <a:noFill/>
        </p:spPr>
        <p:txBody>
          <a:bodyPr wrap="square" rtlCol="0">
            <a:spAutoFit/>
          </a:bodyPr>
          <a:lstStyle/>
          <a:p>
            <a:r>
              <a:rPr lang="en-US" dirty="0" err="1" smtClean="0"/>
              <a:t>xm</a:t>
            </a:r>
            <a:r>
              <a:rPr lang="en-US" dirty="0" smtClean="0"/>
              <a:t> create …</a:t>
            </a:r>
          </a:p>
          <a:p>
            <a:r>
              <a:rPr lang="en-US" dirty="0" err="1" smtClean="0"/>
              <a:t>xm</a:t>
            </a:r>
            <a:r>
              <a:rPr lang="en-US" dirty="0" smtClean="0"/>
              <a:t> console …</a:t>
            </a:r>
          </a:p>
          <a:p>
            <a:r>
              <a:rPr lang="en-US" dirty="0" smtClean="0"/>
              <a:t>……</a:t>
            </a:r>
            <a:endParaRPr lang="en-US" dirty="0"/>
          </a:p>
        </p:txBody>
      </p:sp>
    </p:spTree>
    <p:extLst>
      <p:ext uri="{BB962C8B-B14F-4D97-AF65-F5344CB8AC3E}">
        <p14:creationId xmlns:p14="http://schemas.microsoft.com/office/powerpoint/2010/main" val="474035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2 Hypervisor</a:t>
            </a:r>
            <a:endParaRPr lang="en-US" dirty="0"/>
          </a:p>
        </p:txBody>
      </p:sp>
      <p:sp>
        <p:nvSpPr>
          <p:cNvPr id="4" name="TextBox 3"/>
          <p:cNvSpPr txBox="1"/>
          <p:nvPr/>
        </p:nvSpPr>
        <p:spPr>
          <a:xfrm>
            <a:off x="457200" y="1417638"/>
            <a:ext cx="8003232"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Known as hosted hypervisor</a:t>
            </a:r>
          </a:p>
          <a:p>
            <a:pPr marL="285750" indent="-285750">
              <a:buFont typeface="Arial" panose="020B0604020202020204" pitchFamily="34" charset="0"/>
              <a:buChar char="•"/>
            </a:pPr>
            <a:r>
              <a:rPr lang="en-US" dirty="0" smtClean="0"/>
              <a:t>The hosted OS provides device drivers</a:t>
            </a:r>
          </a:p>
          <a:p>
            <a:pPr marL="285750" indent="-285750">
              <a:buFont typeface="Arial" panose="020B0604020202020204" pitchFamily="34" charset="0"/>
              <a:buChar char="•"/>
            </a:pPr>
            <a:r>
              <a:rPr lang="en-US" dirty="0" smtClean="0"/>
              <a:t>Less efficient than Type 1 Hypervisor</a:t>
            </a:r>
          </a:p>
          <a:p>
            <a:pPr marL="285750" indent="-285750">
              <a:buFont typeface="Arial" panose="020B0604020202020204" pitchFamily="34" charset="0"/>
              <a:buChar char="•"/>
            </a:pPr>
            <a:r>
              <a:rPr lang="en-US" dirty="0" smtClean="0"/>
              <a:t>Example: VMware workstation, KVM</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7" name="Picture 3"/>
          <p:cNvPicPr>
            <a:picLocks noChangeAspect="1" noChangeArrowheads="1"/>
          </p:cNvPicPr>
          <p:nvPr/>
        </p:nvPicPr>
        <p:blipFill>
          <a:blip r:embed="rId3" cstate="print"/>
          <a:srcRect/>
          <a:stretch>
            <a:fillRect/>
          </a:stretch>
        </p:blipFill>
        <p:spPr bwMode="auto">
          <a:xfrm rot="20521415">
            <a:off x="3244387" y="6635660"/>
            <a:ext cx="1009203" cy="444680"/>
          </a:xfrm>
          <a:prstGeom prst="ellipse">
            <a:avLst/>
          </a:prstGeom>
          <a:ln>
            <a:noFill/>
          </a:ln>
          <a:effectLst>
            <a:softEdge rad="112500"/>
          </a:effectLst>
        </p:spPr>
      </p:pic>
      <p:sp>
        <p:nvSpPr>
          <p:cNvPr id="8" name="TextBox 7"/>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pic>
        <p:nvPicPr>
          <p:cNvPr id="9" name="图片 2" descr="3_300.bmp"/>
          <p:cNvPicPr/>
          <p:nvPr/>
        </p:nvPicPr>
        <p:blipFill>
          <a:blip r:embed="rId4"/>
          <a:stretch>
            <a:fillRect/>
          </a:stretch>
        </p:blipFill>
        <p:spPr>
          <a:xfrm>
            <a:off x="2123728" y="2832413"/>
            <a:ext cx="4547273" cy="2978391"/>
          </a:xfrm>
          <a:prstGeom prst="rect">
            <a:avLst/>
          </a:prstGeom>
        </p:spPr>
      </p:pic>
    </p:spTree>
    <p:extLst>
      <p:ext uri="{BB962C8B-B14F-4D97-AF65-F5344CB8AC3E}">
        <p14:creationId xmlns:p14="http://schemas.microsoft.com/office/powerpoint/2010/main" val="4084976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VMware Workstation 8.0 GUI</a:t>
            </a:r>
            <a:endParaRPr lang="en-US" dirty="0"/>
          </a:p>
        </p:txBody>
      </p:sp>
      <p:pic>
        <p:nvPicPr>
          <p:cNvPr id="4" name="Content Placeholder 3"/>
          <p:cNvPicPr>
            <a:picLocks noGrp="1" noChangeAspect="1"/>
          </p:cNvPicPr>
          <p:nvPr>
            <p:ph idx="1"/>
          </p:nvPr>
        </p:nvPicPr>
        <p:blipFill>
          <a:blip r:embed="rId2"/>
          <a:stretch>
            <a:fillRect/>
          </a:stretch>
        </p:blipFill>
        <p:spPr>
          <a:xfrm>
            <a:off x="1084874" y="1600200"/>
            <a:ext cx="7231542" cy="4692933"/>
          </a:xfrm>
          <a:prstGeom prst="rect">
            <a:avLst/>
          </a:prstGeom>
        </p:spPr>
      </p:pic>
    </p:spTree>
    <p:extLst>
      <p:ext uri="{BB962C8B-B14F-4D97-AF65-F5344CB8AC3E}">
        <p14:creationId xmlns:p14="http://schemas.microsoft.com/office/powerpoint/2010/main" val="1914647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dirty="0" smtClean="0"/>
              <a:t>Benefits of Virtualization</a:t>
            </a:r>
            <a:endParaRPr lang="zh-CN" altLang="en-US" dirty="0"/>
          </a:p>
        </p:txBody>
      </p:sp>
      <p:sp>
        <p:nvSpPr>
          <p:cNvPr id="3" name="内容占位符 2"/>
          <p:cNvSpPr>
            <a:spLocks noGrp="1"/>
          </p:cNvSpPr>
          <p:nvPr>
            <p:ph idx="1"/>
          </p:nvPr>
        </p:nvSpPr>
        <p:spPr>
          <a:xfrm>
            <a:off x="5072066" y="1643050"/>
            <a:ext cx="4071934" cy="2971808"/>
          </a:xfrm>
        </p:spPr>
        <p:txBody>
          <a:bodyPr>
            <a:normAutofit/>
          </a:bodyPr>
          <a:lstStyle/>
          <a:p>
            <a:pPr marL="457200" indent="-457200">
              <a:buFont typeface="Wingdings" pitchFamily="2" charset="2"/>
              <a:buChar char="Ø"/>
              <a:defRPr/>
            </a:pPr>
            <a:r>
              <a:rPr lang="en-US" altLang="zh-CN" sz="2800" dirty="0" smtClean="0">
                <a:latin typeface="Times New Roman" pitchFamily="18" charset="0"/>
                <a:ea typeface="宋体" charset="-122"/>
                <a:cs typeface="Times New Roman" pitchFamily="18" charset="0"/>
              </a:rPr>
              <a:t>Reduce </a:t>
            </a:r>
            <a:r>
              <a:rPr lang="en-US" altLang="zh-CN" sz="2800" dirty="0">
                <a:latin typeface="Times New Roman" pitchFamily="18" charset="0"/>
                <a:ea typeface="宋体" charset="-122"/>
                <a:cs typeface="Times New Roman" pitchFamily="18" charset="0"/>
              </a:rPr>
              <a:t>the number of hardware machines</a:t>
            </a:r>
          </a:p>
          <a:p>
            <a:pPr marL="457200" indent="-457200">
              <a:buFont typeface="Wingdings" pitchFamily="2" charset="2"/>
              <a:buChar char="Ø"/>
              <a:defRPr/>
            </a:pPr>
            <a:r>
              <a:rPr lang="en-US" altLang="zh-CN" sz="2800" dirty="0" smtClean="0">
                <a:latin typeface="Times New Roman" pitchFamily="18" charset="0"/>
                <a:ea typeface="宋体" charset="-122"/>
                <a:cs typeface="Times New Roman" pitchFamily="18" charset="0"/>
              </a:rPr>
              <a:t>Increase hardware utilization </a:t>
            </a:r>
          </a:p>
          <a:p>
            <a:pPr marL="457200" indent="-457200">
              <a:buFont typeface="Wingdings" pitchFamily="2" charset="2"/>
              <a:buChar char="Ø"/>
              <a:defRPr/>
            </a:pPr>
            <a:r>
              <a:rPr lang="en-US" altLang="zh-CN" sz="2800" dirty="0" smtClean="0">
                <a:latin typeface="Times New Roman" pitchFamily="18" charset="0"/>
                <a:ea typeface="宋体" charset="-122"/>
                <a:cs typeface="Times New Roman" pitchFamily="18" charset="0"/>
              </a:rPr>
              <a:t>Facilitate OS migration</a:t>
            </a:r>
            <a:endParaRPr lang="zh-CN" altLang="en-US" sz="2800" dirty="0" smtClean="0">
              <a:latin typeface="Times New Roman" pitchFamily="18" charset="0"/>
              <a:ea typeface="宋体" charset="-122"/>
              <a:cs typeface="Times New Roman" pitchFamily="18" charset="0"/>
            </a:endParaRPr>
          </a:p>
          <a:p>
            <a:endParaRPr lang="zh-CN" altLang="en-US" dirty="0"/>
          </a:p>
        </p:txBody>
      </p:sp>
      <p:pic>
        <p:nvPicPr>
          <p:cNvPr id="4" name="图片 25" descr="1_1.emf"/>
          <p:cNvPicPr>
            <a:picLocks noGrp="1" noChangeAspect="1"/>
          </p:cNvPicPr>
          <p:nvPr>
            <p:ph idx="1"/>
          </p:nvPr>
        </p:nvPicPr>
        <p:blipFill>
          <a:blip r:embed="rId2"/>
          <a:srcRect/>
          <a:stretch>
            <a:fillRect/>
          </a:stretch>
        </p:blipFill>
        <p:spPr bwMode="auto">
          <a:xfrm>
            <a:off x="285720" y="1714488"/>
            <a:ext cx="4292523" cy="1214446"/>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6" name="Picture 3"/>
          <p:cNvPicPr>
            <a:picLocks noChangeAspect="1" noChangeArrowheads="1"/>
          </p:cNvPicPr>
          <p:nvPr/>
        </p:nvPicPr>
        <p:blipFill>
          <a:blip r:embed="rId4" cstate="print"/>
          <a:srcRect/>
          <a:stretch>
            <a:fillRect/>
          </a:stretch>
        </p:blipFill>
        <p:spPr bwMode="auto">
          <a:xfrm rot="20521415">
            <a:off x="3244387" y="6635660"/>
            <a:ext cx="1009203" cy="444680"/>
          </a:xfrm>
          <a:prstGeom prst="ellipse">
            <a:avLst/>
          </a:prstGeom>
          <a:ln>
            <a:noFill/>
          </a:ln>
          <a:effectLst>
            <a:softEdge rad="112500"/>
          </a:effectLst>
        </p:spPr>
      </p:pic>
      <p:sp>
        <p:nvSpPr>
          <p:cNvPr id="7" name="TextBox 6"/>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pic>
        <p:nvPicPr>
          <p:cNvPr id="8" name="图片 7" descr="1_2.emf"/>
          <p:cNvPicPr>
            <a:picLocks noChangeAspect="1"/>
          </p:cNvPicPr>
          <p:nvPr/>
        </p:nvPicPr>
        <p:blipFill>
          <a:blip r:embed="rId5"/>
          <a:stretch>
            <a:fillRect/>
          </a:stretch>
        </p:blipFill>
        <p:spPr>
          <a:xfrm>
            <a:off x="285720" y="4143380"/>
            <a:ext cx="4500316" cy="1714512"/>
          </a:xfrm>
          <a:prstGeom prst="rect">
            <a:avLst/>
          </a:prstGeom>
        </p:spPr>
      </p:pic>
      <p:sp>
        <p:nvSpPr>
          <p:cNvPr id="9" name="右箭头 27"/>
          <p:cNvSpPr>
            <a:spLocks noChangeArrowheads="1"/>
          </p:cNvSpPr>
          <p:nvPr/>
        </p:nvSpPr>
        <p:spPr bwMode="auto">
          <a:xfrm rot="5400000">
            <a:off x="1714479" y="3286125"/>
            <a:ext cx="1071571" cy="500066"/>
          </a:xfrm>
          <a:prstGeom prst="rightArrow">
            <a:avLst>
              <a:gd name="adj1" fmla="val 50000"/>
              <a:gd name="adj2" fmla="val 50000"/>
            </a:avLst>
          </a:prstGeom>
          <a:solidFill>
            <a:srgbClr val="BCA8FC"/>
          </a:solidFill>
          <a:ln w="9525" algn="ctr">
            <a:solidFill>
              <a:schemeClr val="tx1"/>
            </a:solidFill>
            <a:round/>
            <a:headEnd/>
            <a:tailEnd/>
          </a:ln>
        </p:spPr>
        <p:txBody>
          <a:bodyPr/>
          <a:lstStyle/>
          <a:p>
            <a:endParaRPr lang="zh-CN" altLang="en-US">
              <a:ea typeface="宋体" charset="-122"/>
            </a:endParaRPr>
          </a:p>
        </p:txBody>
      </p:sp>
      <p:sp>
        <p:nvSpPr>
          <p:cNvPr id="10" name="TextBox 28"/>
          <p:cNvSpPr txBox="1">
            <a:spLocks noChangeArrowheads="1"/>
          </p:cNvSpPr>
          <p:nvPr/>
        </p:nvSpPr>
        <p:spPr bwMode="auto">
          <a:xfrm>
            <a:off x="2428860" y="3071810"/>
            <a:ext cx="2143140" cy="714380"/>
          </a:xfrm>
          <a:prstGeom prst="rect">
            <a:avLst/>
          </a:prstGeom>
          <a:solidFill>
            <a:srgbClr val="FBFFA5">
              <a:alpha val="0"/>
            </a:srgbClr>
          </a:solidFill>
          <a:ln w="9525">
            <a:noFill/>
            <a:miter lim="800000"/>
            <a:headEnd/>
            <a:tailEnd/>
          </a:ln>
        </p:spPr>
        <p:txBody>
          <a:bodyPr lIns="180000" tIns="180000" rIns="180000" bIns="180000"/>
          <a:lstStyle/>
          <a:p>
            <a:pPr>
              <a:spcBef>
                <a:spcPts val="200"/>
              </a:spcBef>
              <a:defRPr/>
            </a:pPr>
            <a:r>
              <a:rPr lang="en-US" altLang="zh-CN"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Virtualization</a:t>
            </a:r>
            <a:endParaRPr lang="zh-CN" alt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80124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additive="base">
                                        <p:cTn id="3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additive="base">
                                        <p:cTn id="3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9379"/>
            <a:ext cx="8435280" cy="1143000"/>
          </a:xfrm>
        </p:spPr>
        <p:txBody>
          <a:bodyPr>
            <a:normAutofit fontScale="90000"/>
          </a:bodyPr>
          <a:lstStyle/>
          <a:p>
            <a:r>
              <a:rPr lang="en-US" dirty="0" smtClean="0"/>
              <a:t>Virtualization Requirements </a:t>
            </a:r>
            <a:br>
              <a:rPr lang="en-US" dirty="0" smtClean="0"/>
            </a:br>
            <a:r>
              <a:rPr lang="en-US" dirty="0"/>
              <a:t>	</a:t>
            </a:r>
            <a:r>
              <a:rPr lang="en-US" dirty="0" smtClean="0"/>
              <a:t>				</a:t>
            </a:r>
            <a:r>
              <a:rPr lang="en-US" sz="2700" dirty="0" smtClean="0"/>
              <a:t>-</a:t>
            </a:r>
            <a:r>
              <a:rPr lang="en-US" sz="2700" dirty="0" err="1" smtClean="0"/>
              <a:t>Popek</a:t>
            </a:r>
            <a:r>
              <a:rPr lang="en-US" sz="2700" dirty="0" smtClean="0"/>
              <a:t> </a:t>
            </a:r>
            <a:r>
              <a:rPr lang="en-US" sz="2700" dirty="0"/>
              <a:t>and Goldberg</a:t>
            </a:r>
          </a:p>
        </p:txBody>
      </p:sp>
      <p:sp>
        <p:nvSpPr>
          <p:cNvPr id="3" name="Content Placeholder 2"/>
          <p:cNvSpPr>
            <a:spLocks noGrp="1"/>
          </p:cNvSpPr>
          <p:nvPr>
            <p:ph idx="1"/>
          </p:nvPr>
        </p:nvSpPr>
        <p:spPr/>
        <p:txBody>
          <a:bodyPr>
            <a:normAutofit fontScale="85000" lnSpcReduction="20000"/>
          </a:bodyPr>
          <a:lstStyle/>
          <a:p>
            <a:r>
              <a:rPr lang="en-US" dirty="0" smtClean="0">
                <a:solidFill>
                  <a:srgbClr val="FF0000"/>
                </a:solidFill>
              </a:rPr>
              <a:t>Privileged</a:t>
            </a:r>
            <a:r>
              <a:rPr lang="en-US" dirty="0" smtClean="0"/>
              <a:t> </a:t>
            </a:r>
            <a:r>
              <a:rPr lang="en-US" dirty="0"/>
              <a:t>instructions </a:t>
            </a:r>
            <a:endParaRPr lang="en-US" dirty="0" smtClean="0"/>
          </a:p>
          <a:p>
            <a:pPr marL="0" indent="0">
              <a:buNone/>
            </a:pPr>
            <a:r>
              <a:rPr lang="en-US" sz="2400" dirty="0"/>
              <a:t> </a:t>
            </a:r>
            <a:r>
              <a:rPr lang="en-US" sz="2400" dirty="0" smtClean="0"/>
              <a:t>     Those </a:t>
            </a:r>
            <a:r>
              <a:rPr lang="en-US" sz="2400" dirty="0"/>
              <a:t>that trap if the processor is in user mode and do not trap if it </a:t>
            </a:r>
            <a:r>
              <a:rPr lang="en-US" sz="2400" dirty="0" smtClean="0"/>
              <a:t>is </a:t>
            </a:r>
            <a:r>
              <a:rPr lang="en-US" sz="2400" dirty="0"/>
              <a:t>in </a:t>
            </a:r>
            <a:r>
              <a:rPr lang="en-US" sz="2400" dirty="0" smtClean="0"/>
              <a:t>   </a:t>
            </a:r>
          </a:p>
          <a:p>
            <a:pPr marL="0" indent="0">
              <a:buNone/>
            </a:pPr>
            <a:r>
              <a:rPr lang="en-US" sz="2400" dirty="0"/>
              <a:t> </a:t>
            </a:r>
            <a:r>
              <a:rPr lang="en-US" sz="2400" dirty="0" smtClean="0"/>
              <a:t>     system mode </a:t>
            </a:r>
          </a:p>
          <a:p>
            <a:pPr marL="0" indent="0">
              <a:buNone/>
            </a:pPr>
            <a:r>
              <a:rPr lang="en-US" sz="2400" dirty="0" smtClean="0"/>
              <a:t>      Examples: instructions </a:t>
            </a:r>
            <a:r>
              <a:rPr lang="en-US" sz="2400" dirty="0"/>
              <a:t>which intend to change the </a:t>
            </a:r>
            <a:r>
              <a:rPr lang="en-US" sz="2400" dirty="0" smtClean="0"/>
              <a:t>value of </a:t>
            </a:r>
            <a:r>
              <a:rPr lang="en-US" sz="2400" dirty="0"/>
              <a:t>a </a:t>
            </a:r>
            <a:r>
              <a:rPr lang="en-US" sz="2400" dirty="0" smtClean="0"/>
              <a:t>control   </a:t>
            </a:r>
          </a:p>
          <a:p>
            <a:pPr marL="0" indent="0">
              <a:buNone/>
            </a:pPr>
            <a:r>
              <a:rPr lang="en-US" sz="2400" dirty="0"/>
              <a:t> </a:t>
            </a:r>
            <a:r>
              <a:rPr lang="en-US" sz="2400" dirty="0" smtClean="0"/>
              <a:t>     register, like CR2.</a:t>
            </a:r>
          </a:p>
          <a:p>
            <a:r>
              <a:rPr lang="en-US" dirty="0" smtClean="0"/>
              <a:t>Control </a:t>
            </a:r>
            <a:r>
              <a:rPr lang="en-US" dirty="0">
                <a:solidFill>
                  <a:srgbClr val="FF0000"/>
                </a:solidFill>
              </a:rPr>
              <a:t>sensitive</a:t>
            </a:r>
            <a:r>
              <a:rPr lang="en-US" dirty="0"/>
              <a:t> instructions </a:t>
            </a:r>
            <a:endParaRPr lang="en-US" dirty="0" smtClean="0"/>
          </a:p>
          <a:p>
            <a:pPr marL="0" indent="0">
              <a:buNone/>
            </a:pPr>
            <a:r>
              <a:rPr lang="en-US" sz="2400" dirty="0"/>
              <a:t> </a:t>
            </a:r>
            <a:r>
              <a:rPr lang="en-US" sz="2400" dirty="0" smtClean="0"/>
              <a:t>     Those </a:t>
            </a:r>
            <a:r>
              <a:rPr lang="en-US" sz="2400" dirty="0"/>
              <a:t>that attempt to change the configuration of resources in the </a:t>
            </a:r>
            <a:r>
              <a:rPr lang="en-US" sz="2400" dirty="0" smtClean="0"/>
              <a:t>  </a:t>
            </a:r>
          </a:p>
          <a:p>
            <a:pPr marL="0" indent="0">
              <a:buNone/>
            </a:pPr>
            <a:r>
              <a:rPr lang="en-US" sz="2400" dirty="0" smtClean="0"/>
              <a:t>      system</a:t>
            </a:r>
          </a:p>
          <a:p>
            <a:pPr marL="0" indent="0">
              <a:buNone/>
            </a:pPr>
            <a:r>
              <a:rPr lang="en-US" sz="2400" dirty="0" smtClean="0"/>
              <a:t>      Examples: CLI</a:t>
            </a:r>
            <a:r>
              <a:rPr lang="en-US" sz="2400" dirty="0"/>
              <a:t>, which intends to clear the interrupt </a:t>
            </a:r>
            <a:r>
              <a:rPr lang="en-US" sz="2400" dirty="0" smtClean="0"/>
              <a:t>flag. </a:t>
            </a:r>
            <a:endParaRPr lang="en-US" sz="2400" dirty="0"/>
          </a:p>
          <a:p>
            <a:r>
              <a:rPr lang="en-US" dirty="0" smtClean="0"/>
              <a:t>Behavior </a:t>
            </a:r>
            <a:r>
              <a:rPr lang="en-US" dirty="0">
                <a:solidFill>
                  <a:srgbClr val="FF0000"/>
                </a:solidFill>
              </a:rPr>
              <a:t>sensitive</a:t>
            </a:r>
            <a:r>
              <a:rPr lang="en-US" dirty="0"/>
              <a:t> instructions </a:t>
            </a:r>
            <a:endParaRPr lang="en-US" dirty="0" smtClean="0"/>
          </a:p>
          <a:p>
            <a:pPr marL="0" indent="0">
              <a:buNone/>
            </a:pPr>
            <a:r>
              <a:rPr lang="en-US" sz="2400" dirty="0" smtClean="0"/>
              <a:t>       Those </a:t>
            </a:r>
            <a:r>
              <a:rPr lang="en-US" sz="2400" dirty="0"/>
              <a:t>whose behavior or result depends on the configuration of </a:t>
            </a:r>
            <a:r>
              <a:rPr lang="en-US" sz="2400" dirty="0" smtClean="0"/>
              <a:t>  </a:t>
            </a:r>
          </a:p>
          <a:p>
            <a:pPr marL="0" indent="0">
              <a:buNone/>
            </a:pPr>
            <a:r>
              <a:rPr lang="en-US" sz="2400" dirty="0"/>
              <a:t> </a:t>
            </a:r>
            <a:r>
              <a:rPr lang="en-US" sz="2400" dirty="0" smtClean="0"/>
              <a:t>      resources</a:t>
            </a:r>
          </a:p>
          <a:p>
            <a:pPr marL="0" indent="0">
              <a:buNone/>
            </a:pPr>
            <a:r>
              <a:rPr lang="en-US" sz="2400" dirty="0" smtClean="0"/>
              <a:t>       Examples: INT </a:t>
            </a:r>
            <a:r>
              <a:rPr lang="en-US" sz="2400" dirty="0"/>
              <a:t>N, which calls the Nth interrupt </a:t>
            </a:r>
            <a:r>
              <a:rPr lang="en-US" sz="2400" dirty="0" smtClean="0"/>
              <a:t>handler.</a:t>
            </a:r>
            <a:endParaRPr lang="en-US" sz="2400" dirty="0"/>
          </a:p>
        </p:txBody>
      </p:sp>
      <p:sp>
        <p:nvSpPr>
          <p:cNvPr id="10" name="Up Arrow 9"/>
          <p:cNvSpPr/>
          <p:nvPr/>
        </p:nvSpPr>
        <p:spPr>
          <a:xfrm>
            <a:off x="3131840" y="1952836"/>
            <a:ext cx="432048" cy="26642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a:off x="2195736" y="1888362"/>
            <a:ext cx="432048" cy="139662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p:cNvPicPr>
            <a:picLocks noChangeAspect="1" noChangeArrowheads="1"/>
          </p:cNvPicPr>
          <p:nvPr/>
        </p:nvPicPr>
        <p:blipFill>
          <a:blip r:embed="rId3" cstate="print"/>
          <a:srcRect/>
          <a:stretch>
            <a:fillRect/>
          </a:stretch>
        </p:blipFill>
        <p:spPr bwMode="auto">
          <a:xfrm>
            <a:off x="2287587" y="6048375"/>
            <a:ext cx="6856413" cy="809625"/>
          </a:xfrm>
          <a:prstGeom prst="rect">
            <a:avLst/>
          </a:prstGeom>
          <a:noFill/>
          <a:ln w="9525">
            <a:noFill/>
            <a:miter lim="800000"/>
            <a:headEnd/>
            <a:tailEnd/>
          </a:ln>
          <a:effectLst/>
        </p:spPr>
      </p:pic>
      <p:pic>
        <p:nvPicPr>
          <p:cNvPr id="7" name="Picture 3"/>
          <p:cNvPicPr>
            <a:picLocks noChangeAspect="1" noChangeArrowheads="1"/>
          </p:cNvPicPr>
          <p:nvPr/>
        </p:nvPicPr>
        <p:blipFill>
          <a:blip r:embed="rId4" cstate="print"/>
          <a:srcRect/>
          <a:stretch>
            <a:fillRect/>
          </a:stretch>
        </p:blipFill>
        <p:spPr bwMode="auto">
          <a:xfrm rot="20521415">
            <a:off x="3244387" y="6635660"/>
            <a:ext cx="1009203" cy="444680"/>
          </a:xfrm>
          <a:prstGeom prst="ellipse">
            <a:avLst/>
          </a:prstGeom>
          <a:ln>
            <a:noFill/>
          </a:ln>
          <a:effectLst>
            <a:softEdge rad="112500"/>
          </a:effectLst>
        </p:spPr>
      </p:pic>
      <p:sp>
        <p:nvSpPr>
          <p:cNvPr id="8" name="TextBox 7"/>
          <p:cNvSpPr txBox="1"/>
          <p:nvPr/>
        </p:nvSpPr>
        <p:spPr>
          <a:xfrm>
            <a:off x="2286000" y="6626423"/>
            <a:ext cx="2590800" cy="307777"/>
          </a:xfrm>
          <a:prstGeom prst="rect">
            <a:avLst/>
          </a:prstGeom>
          <a:noFill/>
        </p:spPr>
        <p:txBody>
          <a:bodyPr wrap="square" rtlCol="0">
            <a:spAutoFit/>
          </a:bodyPr>
          <a:lstStyle/>
          <a:p>
            <a:r>
              <a:rPr lang="en-US" sz="1400" b="1" dirty="0" smtClean="0"/>
              <a:t>carg.site.uottawa.ca</a:t>
            </a:r>
            <a:endParaRPr lang="en-US" sz="1400" b="1" dirty="0"/>
          </a:p>
        </p:txBody>
      </p:sp>
    </p:spTree>
    <p:extLst>
      <p:ext uri="{BB962C8B-B14F-4D97-AF65-F5344CB8AC3E}">
        <p14:creationId xmlns:p14="http://schemas.microsoft.com/office/powerpoint/2010/main" val="414697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5747</TotalTime>
  <Words>1191</Words>
  <Application>Microsoft Office PowerPoint</Application>
  <PresentationFormat>On-screen Show (4:3)</PresentationFormat>
  <Paragraphs>195</Paragraphs>
  <Slides>34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宋体</vt:lpstr>
      <vt:lpstr>宋体</vt:lpstr>
      <vt:lpstr>Arial</vt:lpstr>
      <vt:lpstr>Calibri</vt:lpstr>
      <vt:lpstr>Times New Roman</vt:lpstr>
      <vt:lpstr>Wingdings</vt:lpstr>
      <vt:lpstr>Template</vt:lpstr>
      <vt:lpstr>Introduction to Virtualization and Xen</vt:lpstr>
      <vt:lpstr>Virtualization</vt:lpstr>
      <vt:lpstr>Concepts</vt:lpstr>
      <vt:lpstr>Hypervisor</vt:lpstr>
      <vt:lpstr>Type 1 Hypervisor</vt:lpstr>
      <vt:lpstr>Type 2 Hypervisor</vt:lpstr>
      <vt:lpstr>VMware Workstation 8.0 GUI</vt:lpstr>
      <vt:lpstr>Benefits of Virtualization</vt:lpstr>
      <vt:lpstr>Virtualization Requirements       -Popek and Goldberg</vt:lpstr>
      <vt:lpstr>x86 Virtualization</vt:lpstr>
      <vt:lpstr>VMware Binary Translation</vt:lpstr>
      <vt:lpstr>Binary Translation Examples</vt:lpstr>
      <vt:lpstr>Paravirtualization</vt:lpstr>
      <vt:lpstr>Hardware Assisted Virtualization</vt:lpstr>
      <vt:lpstr>Xen Hypervisor</vt:lpstr>
      <vt:lpstr>Overview</vt:lpstr>
      <vt:lpstr>Two Types of Domains</vt:lpstr>
      <vt:lpstr>Booting in a Domain</vt:lpstr>
      <vt:lpstr>Split Device Driver Model</vt:lpstr>
      <vt:lpstr>Hypercalls</vt:lpstr>
      <vt:lpstr>Pseudo-Physical Memory Model</vt:lpstr>
      <vt:lpstr>Memory Layout on x86 Systems with Xen</vt:lpstr>
      <vt:lpstr>XenStore</vt:lpstr>
      <vt:lpstr>Grant Tables</vt:lpstr>
      <vt:lpstr>Interrupts</vt:lpstr>
      <vt:lpstr>Events</vt:lpstr>
      <vt:lpstr>Xen Scheduler</vt:lpstr>
      <vt:lpstr>Credit Scheduler Examples</vt:lpstr>
      <vt:lpstr>pvFPGA</vt:lpstr>
      <vt:lpstr>pvFPGA Overview</vt:lpstr>
      <vt:lpstr>Hardware Design (1)</vt:lpstr>
      <vt:lpstr>Hardware Design (2)</vt:lpstr>
      <vt:lpstr>Software Design</vt:lpstr>
      <vt:lpstr>Thank You!</vt:lpstr>
    </vt:vector>
  </TitlesOfParts>
  <Company>nil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jp</dc:creator>
  <cp:lastModifiedBy>Wade</cp:lastModifiedBy>
  <cp:revision>462</cp:revision>
  <dcterms:created xsi:type="dcterms:W3CDTF">2009-09-14T18:23:59Z</dcterms:created>
  <dcterms:modified xsi:type="dcterms:W3CDTF">2013-10-28T02:26:53Z</dcterms:modified>
</cp:coreProperties>
</file>