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41" r:id="rId2"/>
    <p:sldId id="342" r:id="rId3"/>
    <p:sldId id="343" r:id="rId4"/>
    <p:sldId id="331" r:id="rId5"/>
    <p:sldId id="256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300" r:id="rId14"/>
    <p:sldId id="301" r:id="rId15"/>
    <p:sldId id="332" r:id="rId16"/>
    <p:sldId id="268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33" r:id="rId27"/>
    <p:sldId id="269" r:id="rId28"/>
    <p:sldId id="334" r:id="rId29"/>
    <p:sldId id="311" r:id="rId30"/>
    <p:sldId id="314" r:id="rId31"/>
    <p:sldId id="313" r:id="rId32"/>
    <p:sldId id="312" r:id="rId33"/>
    <p:sldId id="315" r:id="rId34"/>
    <p:sldId id="317" r:id="rId35"/>
    <p:sldId id="318" r:id="rId36"/>
    <p:sldId id="336" r:id="rId37"/>
    <p:sldId id="270" r:id="rId38"/>
    <p:sldId id="319" r:id="rId39"/>
    <p:sldId id="320" r:id="rId40"/>
    <p:sldId id="321" r:id="rId41"/>
    <p:sldId id="322" r:id="rId42"/>
    <p:sldId id="323" r:id="rId43"/>
    <p:sldId id="324" r:id="rId44"/>
    <p:sldId id="326" r:id="rId45"/>
    <p:sldId id="327" r:id="rId46"/>
    <p:sldId id="344" r:id="rId47"/>
    <p:sldId id="345" r:id="rId48"/>
    <p:sldId id="337" r:id="rId49"/>
    <p:sldId id="340" r:id="rId50"/>
    <p:sldId id="339" r:id="rId51"/>
    <p:sldId id="328" r:id="rId52"/>
    <p:sldId id="338" r:id="rId53"/>
    <p:sldId id="329" r:id="rId54"/>
    <p:sldId id="271" r:id="rId55"/>
    <p:sldId id="330" r:id="rId56"/>
    <p:sldId id="34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121C0-EFBD-4385-8201-2942836826A1}" v="5" dt="2018-10-08T03:36:06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2"/>
    <p:restoredTop sz="93706"/>
  </p:normalViewPr>
  <p:slideViewPr>
    <p:cSldViewPr snapToGrid="0" snapToObjects="1">
      <p:cViewPr>
        <p:scale>
          <a:sx n="133" d="100"/>
          <a:sy n="133" d="100"/>
        </p:scale>
        <p:origin x="32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D950-EEEB-634B-B644-03019EA1EC9A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FC58-C8EC-C44E-8A33-63742555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C74F-B758-43A0-8107-69D1F9E2F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Tutorial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A213A-562C-44BA-A3E4-069176FE5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D82C9-2C8E-5B40-B484-5D2C03FC7ABB}"/>
              </a:ext>
            </a:extLst>
          </p:cNvPr>
          <p:cNvSpPr/>
          <p:nvPr/>
        </p:nvSpPr>
        <p:spPr>
          <a:xfrm>
            <a:off x="4416725" y="3907766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2E30-43D9-D143-A292-A40CA92ACE36}"/>
              </a:ext>
            </a:extLst>
          </p:cNvPr>
          <p:cNvSpPr txBox="1"/>
          <p:nvPr/>
        </p:nvSpPr>
        <p:spPr>
          <a:xfrm>
            <a:off x="1594759" y="3907766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F00C-1A8A-9E40-9B2A-607980F44217}"/>
              </a:ext>
            </a:extLst>
          </p:cNvPr>
          <p:cNvSpPr/>
          <p:nvPr/>
        </p:nvSpPr>
        <p:spPr>
          <a:xfrm>
            <a:off x="5668657" y="40298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DE006-7D5E-0445-8BC9-7C325A2914DD}"/>
              </a:ext>
            </a:extLst>
          </p:cNvPr>
          <p:cNvSpPr txBox="1"/>
          <p:nvPr/>
        </p:nvSpPr>
        <p:spPr>
          <a:xfrm>
            <a:off x="4661535" y="4071914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ADDE-119C-2142-BDE4-C2371BCF32AF}"/>
              </a:ext>
            </a:extLst>
          </p:cNvPr>
          <p:cNvSpPr txBox="1"/>
          <p:nvPr/>
        </p:nvSpPr>
        <p:spPr>
          <a:xfrm>
            <a:off x="4439123" y="4697726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CD32-5B3E-1D43-B556-B407A52915AE}"/>
              </a:ext>
            </a:extLst>
          </p:cNvPr>
          <p:cNvSpPr/>
          <p:nvPr/>
        </p:nvSpPr>
        <p:spPr>
          <a:xfrm>
            <a:off x="5690384" y="4660913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693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D82C9-2C8E-5B40-B484-5D2C03FC7ABB}"/>
              </a:ext>
            </a:extLst>
          </p:cNvPr>
          <p:cNvSpPr/>
          <p:nvPr/>
        </p:nvSpPr>
        <p:spPr>
          <a:xfrm>
            <a:off x="4416725" y="3907766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2E30-43D9-D143-A292-A40CA92ACE36}"/>
              </a:ext>
            </a:extLst>
          </p:cNvPr>
          <p:cNvSpPr txBox="1"/>
          <p:nvPr/>
        </p:nvSpPr>
        <p:spPr>
          <a:xfrm>
            <a:off x="1594759" y="3907766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F00C-1A8A-9E40-9B2A-607980F44217}"/>
              </a:ext>
            </a:extLst>
          </p:cNvPr>
          <p:cNvSpPr/>
          <p:nvPr/>
        </p:nvSpPr>
        <p:spPr>
          <a:xfrm>
            <a:off x="5668657" y="40298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DE006-7D5E-0445-8BC9-7C325A2914DD}"/>
              </a:ext>
            </a:extLst>
          </p:cNvPr>
          <p:cNvSpPr txBox="1"/>
          <p:nvPr/>
        </p:nvSpPr>
        <p:spPr>
          <a:xfrm>
            <a:off x="4661535" y="4071914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ADDE-119C-2142-BDE4-C2371BCF32AF}"/>
              </a:ext>
            </a:extLst>
          </p:cNvPr>
          <p:cNvSpPr txBox="1"/>
          <p:nvPr/>
        </p:nvSpPr>
        <p:spPr>
          <a:xfrm>
            <a:off x="4439123" y="4697726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CD32-5B3E-1D43-B556-B407A52915AE}"/>
              </a:ext>
            </a:extLst>
          </p:cNvPr>
          <p:cNvSpPr/>
          <p:nvPr/>
        </p:nvSpPr>
        <p:spPr>
          <a:xfrm>
            <a:off x="5690384" y="4660913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1C03E-9283-0840-B4D4-A6D7E66E36C5}"/>
              </a:ext>
            </a:extLst>
          </p:cNvPr>
          <p:cNvSpPr/>
          <p:nvPr/>
        </p:nvSpPr>
        <p:spPr>
          <a:xfrm>
            <a:off x="4416725" y="2981661"/>
            <a:ext cx="4233788" cy="761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AF7D1-6D0C-E447-9B1E-A0CD656D82C4}"/>
              </a:ext>
            </a:extLst>
          </p:cNvPr>
          <p:cNvSpPr txBox="1"/>
          <p:nvPr/>
        </p:nvSpPr>
        <p:spPr>
          <a:xfrm>
            <a:off x="3297576" y="2900975"/>
            <a:ext cx="84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sqrt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849A6-9505-7F41-8223-F39C90113A35}"/>
              </a:ext>
            </a:extLst>
          </p:cNvPr>
          <p:cNvSpPr/>
          <p:nvPr/>
        </p:nvSpPr>
        <p:spPr>
          <a:xfrm>
            <a:off x="5667986" y="311798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BB3D9-B8C8-9440-8904-ED2E7CBEDB69}"/>
              </a:ext>
            </a:extLst>
          </p:cNvPr>
          <p:cNvSpPr txBox="1"/>
          <p:nvPr/>
        </p:nvSpPr>
        <p:spPr>
          <a:xfrm>
            <a:off x="5199952" y="315479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293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D82C9-2C8E-5B40-B484-5D2C03FC7ABB}"/>
              </a:ext>
            </a:extLst>
          </p:cNvPr>
          <p:cNvSpPr/>
          <p:nvPr/>
        </p:nvSpPr>
        <p:spPr>
          <a:xfrm>
            <a:off x="4416725" y="3907766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2E30-43D9-D143-A292-A40CA92ACE36}"/>
              </a:ext>
            </a:extLst>
          </p:cNvPr>
          <p:cNvSpPr txBox="1"/>
          <p:nvPr/>
        </p:nvSpPr>
        <p:spPr>
          <a:xfrm>
            <a:off x="1594759" y="3907766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F00C-1A8A-9E40-9B2A-607980F44217}"/>
              </a:ext>
            </a:extLst>
          </p:cNvPr>
          <p:cNvSpPr/>
          <p:nvPr/>
        </p:nvSpPr>
        <p:spPr>
          <a:xfrm>
            <a:off x="5668657" y="40298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DE006-7D5E-0445-8BC9-7C325A2914DD}"/>
              </a:ext>
            </a:extLst>
          </p:cNvPr>
          <p:cNvSpPr txBox="1"/>
          <p:nvPr/>
        </p:nvSpPr>
        <p:spPr>
          <a:xfrm>
            <a:off x="4661535" y="4071914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ADDE-119C-2142-BDE4-C2371BCF32AF}"/>
              </a:ext>
            </a:extLst>
          </p:cNvPr>
          <p:cNvSpPr txBox="1"/>
          <p:nvPr/>
        </p:nvSpPr>
        <p:spPr>
          <a:xfrm>
            <a:off x="4439123" y="4697726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CD32-5B3E-1D43-B556-B407A52915AE}"/>
              </a:ext>
            </a:extLst>
          </p:cNvPr>
          <p:cNvSpPr/>
          <p:nvPr/>
        </p:nvSpPr>
        <p:spPr>
          <a:xfrm>
            <a:off x="5690384" y="4660913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6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81762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0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13.2</a:t>
            </a:r>
          </a:p>
        </p:txBody>
      </p:sp>
    </p:spTree>
    <p:extLst>
      <p:ext uri="{BB962C8B-B14F-4D97-AF65-F5344CB8AC3E}">
        <p14:creationId xmlns:p14="http://schemas.microsoft.com/office/powerpoint/2010/main" val="26397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6413935" cy="5833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2800" dirty="0">
                <a:latin typeface="Monaco" pitchFamily="2" charset="77"/>
              </a:rPr>
              <a:t>(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8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2800" dirty="0">
                <a:latin typeface="Monaco" pitchFamily="2" charset="77"/>
              </a:rPr>
              <a:t> (n ==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8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  </a:t>
            </a:r>
            <a:r>
              <a:rPr lang="en-SG" sz="28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2800" dirty="0">
                <a:latin typeface="Monaco" pitchFamily="2" charset="77"/>
              </a:rPr>
              <a:t> factorial(n-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8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28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28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factorial(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28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</a:t>
            </a:r>
            <a:endParaRPr lang="en-US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09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E550-AD45-3544-896A-AAD70B5D4CB0}"/>
              </a:ext>
            </a:extLst>
          </p:cNvPr>
          <p:cNvSpPr/>
          <p:nvPr/>
        </p:nvSpPr>
        <p:spPr>
          <a:xfrm>
            <a:off x="4416725" y="4522574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B1B1-6135-DC4D-A10F-743BCA1A2959}"/>
              </a:ext>
            </a:extLst>
          </p:cNvPr>
          <p:cNvSpPr txBox="1"/>
          <p:nvPr/>
        </p:nvSpPr>
        <p:spPr>
          <a:xfrm>
            <a:off x="2638934" y="4566705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A3C57-845C-DF42-8B6F-A42CEA57F8E3}"/>
              </a:ext>
            </a:extLst>
          </p:cNvPr>
          <p:cNvSpPr/>
          <p:nvPr/>
        </p:nvSpPr>
        <p:spPr>
          <a:xfrm>
            <a:off x="5685132" y="465732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5E95-542F-E247-9CDD-9DCA4C70265F}"/>
              </a:ext>
            </a:extLst>
          </p:cNvPr>
          <p:cNvSpPr txBox="1"/>
          <p:nvPr/>
        </p:nvSpPr>
        <p:spPr>
          <a:xfrm>
            <a:off x="4727438" y="469031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5638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E550-AD45-3544-896A-AAD70B5D4CB0}"/>
              </a:ext>
            </a:extLst>
          </p:cNvPr>
          <p:cNvSpPr/>
          <p:nvPr/>
        </p:nvSpPr>
        <p:spPr>
          <a:xfrm>
            <a:off x="4416725" y="4522574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B1B1-6135-DC4D-A10F-743BCA1A2959}"/>
              </a:ext>
            </a:extLst>
          </p:cNvPr>
          <p:cNvSpPr txBox="1"/>
          <p:nvPr/>
        </p:nvSpPr>
        <p:spPr>
          <a:xfrm>
            <a:off x="2638934" y="4566705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A3C57-845C-DF42-8B6F-A42CEA57F8E3}"/>
              </a:ext>
            </a:extLst>
          </p:cNvPr>
          <p:cNvSpPr/>
          <p:nvPr/>
        </p:nvSpPr>
        <p:spPr>
          <a:xfrm>
            <a:off x="5685132" y="465732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5E95-542F-E247-9CDD-9DCA4C70265F}"/>
              </a:ext>
            </a:extLst>
          </p:cNvPr>
          <p:cNvSpPr txBox="1"/>
          <p:nvPr/>
        </p:nvSpPr>
        <p:spPr>
          <a:xfrm>
            <a:off x="4727438" y="469031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5E619-2545-1249-BC28-4C8AA4ED6036}"/>
              </a:ext>
            </a:extLst>
          </p:cNvPr>
          <p:cNvSpPr/>
          <p:nvPr/>
        </p:nvSpPr>
        <p:spPr>
          <a:xfrm>
            <a:off x="4416725" y="3574886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564C5-5959-EE42-A4B2-2F5AAA919C78}"/>
              </a:ext>
            </a:extLst>
          </p:cNvPr>
          <p:cNvSpPr txBox="1"/>
          <p:nvPr/>
        </p:nvSpPr>
        <p:spPr>
          <a:xfrm>
            <a:off x="2638934" y="361901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A1484-79BC-124B-9499-EE819721B290}"/>
              </a:ext>
            </a:extLst>
          </p:cNvPr>
          <p:cNvSpPr/>
          <p:nvPr/>
        </p:nvSpPr>
        <p:spPr>
          <a:xfrm>
            <a:off x="5685132" y="370963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AC334-4340-E944-876C-AAEDD4CA5F20}"/>
              </a:ext>
            </a:extLst>
          </p:cNvPr>
          <p:cNvSpPr txBox="1"/>
          <p:nvPr/>
        </p:nvSpPr>
        <p:spPr>
          <a:xfrm>
            <a:off x="4727438" y="374263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7145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E550-AD45-3544-896A-AAD70B5D4CB0}"/>
              </a:ext>
            </a:extLst>
          </p:cNvPr>
          <p:cNvSpPr/>
          <p:nvPr/>
        </p:nvSpPr>
        <p:spPr>
          <a:xfrm>
            <a:off x="4416725" y="4522574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B1B1-6135-DC4D-A10F-743BCA1A2959}"/>
              </a:ext>
            </a:extLst>
          </p:cNvPr>
          <p:cNvSpPr txBox="1"/>
          <p:nvPr/>
        </p:nvSpPr>
        <p:spPr>
          <a:xfrm>
            <a:off x="2638934" y="4566705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A3C57-845C-DF42-8B6F-A42CEA57F8E3}"/>
              </a:ext>
            </a:extLst>
          </p:cNvPr>
          <p:cNvSpPr/>
          <p:nvPr/>
        </p:nvSpPr>
        <p:spPr>
          <a:xfrm>
            <a:off x="5685132" y="465732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5E95-542F-E247-9CDD-9DCA4C70265F}"/>
              </a:ext>
            </a:extLst>
          </p:cNvPr>
          <p:cNvSpPr txBox="1"/>
          <p:nvPr/>
        </p:nvSpPr>
        <p:spPr>
          <a:xfrm>
            <a:off x="4727438" y="469031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5E619-2545-1249-BC28-4C8AA4ED6036}"/>
              </a:ext>
            </a:extLst>
          </p:cNvPr>
          <p:cNvSpPr/>
          <p:nvPr/>
        </p:nvSpPr>
        <p:spPr>
          <a:xfrm>
            <a:off x="4416725" y="3574886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564C5-5959-EE42-A4B2-2F5AAA919C78}"/>
              </a:ext>
            </a:extLst>
          </p:cNvPr>
          <p:cNvSpPr txBox="1"/>
          <p:nvPr/>
        </p:nvSpPr>
        <p:spPr>
          <a:xfrm>
            <a:off x="2638934" y="361901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A1484-79BC-124B-9499-EE819721B290}"/>
              </a:ext>
            </a:extLst>
          </p:cNvPr>
          <p:cNvSpPr/>
          <p:nvPr/>
        </p:nvSpPr>
        <p:spPr>
          <a:xfrm>
            <a:off x="5685132" y="370963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AC334-4340-E944-876C-AAEDD4CA5F20}"/>
              </a:ext>
            </a:extLst>
          </p:cNvPr>
          <p:cNvSpPr txBox="1"/>
          <p:nvPr/>
        </p:nvSpPr>
        <p:spPr>
          <a:xfrm>
            <a:off x="4727438" y="374263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BAFD-CA18-3040-B5BC-921D356DA67C}"/>
              </a:ext>
            </a:extLst>
          </p:cNvPr>
          <p:cNvSpPr/>
          <p:nvPr/>
        </p:nvSpPr>
        <p:spPr>
          <a:xfrm>
            <a:off x="4416725" y="2612248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97B408-D8CA-FF46-803E-AF99298DC23F}"/>
              </a:ext>
            </a:extLst>
          </p:cNvPr>
          <p:cNvSpPr txBox="1"/>
          <p:nvPr/>
        </p:nvSpPr>
        <p:spPr>
          <a:xfrm>
            <a:off x="2638934" y="2656379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7E875-F53D-8241-9D69-9723989F02B4}"/>
              </a:ext>
            </a:extLst>
          </p:cNvPr>
          <p:cNvSpPr/>
          <p:nvPr/>
        </p:nvSpPr>
        <p:spPr>
          <a:xfrm>
            <a:off x="5685132" y="2746994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8E2FD-F6EF-4643-9B43-FE4A2053201C}"/>
              </a:ext>
            </a:extLst>
          </p:cNvPr>
          <p:cNvSpPr txBox="1"/>
          <p:nvPr/>
        </p:nvSpPr>
        <p:spPr>
          <a:xfrm>
            <a:off x="4727438" y="2779992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354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9223-A7E3-4C38-A3BF-73285B42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817" y="3116792"/>
            <a:ext cx="1441450" cy="4672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1A3EB-7D86-4CB0-AF5A-5499CC519BB8}"/>
              </a:ext>
            </a:extLst>
          </p:cNvPr>
          <p:cNvSpPr txBox="1"/>
          <p:nvPr/>
        </p:nvSpPr>
        <p:spPr>
          <a:xfrm>
            <a:off x="2264833" y="3951817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https://www.google.com/search?q=random%20number%20generator</a:t>
            </a:r>
          </a:p>
        </p:txBody>
      </p:sp>
    </p:spTree>
    <p:extLst>
      <p:ext uri="{BB962C8B-B14F-4D97-AF65-F5344CB8AC3E}">
        <p14:creationId xmlns:p14="http://schemas.microsoft.com/office/powerpoint/2010/main" val="67021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E550-AD45-3544-896A-AAD70B5D4CB0}"/>
              </a:ext>
            </a:extLst>
          </p:cNvPr>
          <p:cNvSpPr/>
          <p:nvPr/>
        </p:nvSpPr>
        <p:spPr>
          <a:xfrm>
            <a:off x="4416725" y="4522574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B1B1-6135-DC4D-A10F-743BCA1A2959}"/>
              </a:ext>
            </a:extLst>
          </p:cNvPr>
          <p:cNvSpPr txBox="1"/>
          <p:nvPr/>
        </p:nvSpPr>
        <p:spPr>
          <a:xfrm>
            <a:off x="2638934" y="4566705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A3C57-845C-DF42-8B6F-A42CEA57F8E3}"/>
              </a:ext>
            </a:extLst>
          </p:cNvPr>
          <p:cNvSpPr/>
          <p:nvPr/>
        </p:nvSpPr>
        <p:spPr>
          <a:xfrm>
            <a:off x="5685132" y="465732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5E95-542F-E247-9CDD-9DCA4C70265F}"/>
              </a:ext>
            </a:extLst>
          </p:cNvPr>
          <p:cNvSpPr txBox="1"/>
          <p:nvPr/>
        </p:nvSpPr>
        <p:spPr>
          <a:xfrm>
            <a:off x="4727438" y="469031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5E619-2545-1249-BC28-4C8AA4ED6036}"/>
              </a:ext>
            </a:extLst>
          </p:cNvPr>
          <p:cNvSpPr/>
          <p:nvPr/>
        </p:nvSpPr>
        <p:spPr>
          <a:xfrm>
            <a:off x="4416725" y="3574886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564C5-5959-EE42-A4B2-2F5AAA919C78}"/>
              </a:ext>
            </a:extLst>
          </p:cNvPr>
          <p:cNvSpPr txBox="1"/>
          <p:nvPr/>
        </p:nvSpPr>
        <p:spPr>
          <a:xfrm>
            <a:off x="2638934" y="361901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A1484-79BC-124B-9499-EE819721B290}"/>
              </a:ext>
            </a:extLst>
          </p:cNvPr>
          <p:cNvSpPr/>
          <p:nvPr/>
        </p:nvSpPr>
        <p:spPr>
          <a:xfrm>
            <a:off x="5685132" y="370963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AC334-4340-E944-876C-AAEDD4CA5F20}"/>
              </a:ext>
            </a:extLst>
          </p:cNvPr>
          <p:cNvSpPr txBox="1"/>
          <p:nvPr/>
        </p:nvSpPr>
        <p:spPr>
          <a:xfrm>
            <a:off x="4727438" y="374263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BAFD-CA18-3040-B5BC-921D356DA67C}"/>
              </a:ext>
            </a:extLst>
          </p:cNvPr>
          <p:cNvSpPr/>
          <p:nvPr/>
        </p:nvSpPr>
        <p:spPr>
          <a:xfrm>
            <a:off x="4416725" y="2612248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97B408-D8CA-FF46-803E-AF99298DC23F}"/>
              </a:ext>
            </a:extLst>
          </p:cNvPr>
          <p:cNvSpPr txBox="1"/>
          <p:nvPr/>
        </p:nvSpPr>
        <p:spPr>
          <a:xfrm>
            <a:off x="2638934" y="2656379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7E875-F53D-8241-9D69-9723989F02B4}"/>
              </a:ext>
            </a:extLst>
          </p:cNvPr>
          <p:cNvSpPr/>
          <p:nvPr/>
        </p:nvSpPr>
        <p:spPr>
          <a:xfrm>
            <a:off x="5685132" y="2746994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8E2FD-F6EF-4643-9B43-FE4A2053201C}"/>
              </a:ext>
            </a:extLst>
          </p:cNvPr>
          <p:cNvSpPr txBox="1"/>
          <p:nvPr/>
        </p:nvSpPr>
        <p:spPr>
          <a:xfrm>
            <a:off x="4727438" y="2779992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42B4D4-0A78-7F4D-A308-A7E82F56766B}"/>
              </a:ext>
            </a:extLst>
          </p:cNvPr>
          <p:cNvSpPr/>
          <p:nvPr/>
        </p:nvSpPr>
        <p:spPr>
          <a:xfrm>
            <a:off x="4416725" y="1694223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3896A-6424-FD4B-878F-F8FD3C61032F}"/>
              </a:ext>
            </a:extLst>
          </p:cNvPr>
          <p:cNvSpPr txBox="1"/>
          <p:nvPr/>
        </p:nvSpPr>
        <p:spPr>
          <a:xfrm>
            <a:off x="2638934" y="1738354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93C79-9F07-3745-AC64-DE99E7FEB05F}"/>
              </a:ext>
            </a:extLst>
          </p:cNvPr>
          <p:cNvSpPr/>
          <p:nvPr/>
        </p:nvSpPr>
        <p:spPr>
          <a:xfrm>
            <a:off x="5685132" y="1828969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12CD2-12F8-2949-8874-4D81B6A2EFE5}"/>
              </a:ext>
            </a:extLst>
          </p:cNvPr>
          <p:cNvSpPr txBox="1"/>
          <p:nvPr/>
        </p:nvSpPr>
        <p:spPr>
          <a:xfrm>
            <a:off x="4727438" y="1861967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978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E550-AD45-3544-896A-AAD70B5D4CB0}"/>
              </a:ext>
            </a:extLst>
          </p:cNvPr>
          <p:cNvSpPr/>
          <p:nvPr/>
        </p:nvSpPr>
        <p:spPr>
          <a:xfrm>
            <a:off x="4416725" y="4522574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B1B1-6135-DC4D-A10F-743BCA1A2959}"/>
              </a:ext>
            </a:extLst>
          </p:cNvPr>
          <p:cNvSpPr txBox="1"/>
          <p:nvPr/>
        </p:nvSpPr>
        <p:spPr>
          <a:xfrm>
            <a:off x="2638934" y="4566705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A3C57-845C-DF42-8B6F-A42CEA57F8E3}"/>
              </a:ext>
            </a:extLst>
          </p:cNvPr>
          <p:cNvSpPr/>
          <p:nvPr/>
        </p:nvSpPr>
        <p:spPr>
          <a:xfrm>
            <a:off x="5685132" y="465732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5E95-542F-E247-9CDD-9DCA4C70265F}"/>
              </a:ext>
            </a:extLst>
          </p:cNvPr>
          <p:cNvSpPr txBox="1"/>
          <p:nvPr/>
        </p:nvSpPr>
        <p:spPr>
          <a:xfrm>
            <a:off x="4727438" y="469031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5E619-2545-1249-BC28-4C8AA4ED6036}"/>
              </a:ext>
            </a:extLst>
          </p:cNvPr>
          <p:cNvSpPr/>
          <p:nvPr/>
        </p:nvSpPr>
        <p:spPr>
          <a:xfrm>
            <a:off x="4416725" y="3574886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564C5-5959-EE42-A4B2-2F5AAA919C78}"/>
              </a:ext>
            </a:extLst>
          </p:cNvPr>
          <p:cNvSpPr txBox="1"/>
          <p:nvPr/>
        </p:nvSpPr>
        <p:spPr>
          <a:xfrm>
            <a:off x="2638934" y="361901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A1484-79BC-124B-9499-EE819721B290}"/>
              </a:ext>
            </a:extLst>
          </p:cNvPr>
          <p:cNvSpPr/>
          <p:nvPr/>
        </p:nvSpPr>
        <p:spPr>
          <a:xfrm>
            <a:off x="5685132" y="370963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AC334-4340-E944-876C-AAEDD4CA5F20}"/>
              </a:ext>
            </a:extLst>
          </p:cNvPr>
          <p:cNvSpPr txBox="1"/>
          <p:nvPr/>
        </p:nvSpPr>
        <p:spPr>
          <a:xfrm>
            <a:off x="4727438" y="374263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7BAFD-CA18-3040-B5BC-921D356DA67C}"/>
              </a:ext>
            </a:extLst>
          </p:cNvPr>
          <p:cNvSpPr/>
          <p:nvPr/>
        </p:nvSpPr>
        <p:spPr>
          <a:xfrm>
            <a:off x="4416725" y="2612248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97B408-D8CA-FF46-803E-AF99298DC23F}"/>
              </a:ext>
            </a:extLst>
          </p:cNvPr>
          <p:cNvSpPr txBox="1"/>
          <p:nvPr/>
        </p:nvSpPr>
        <p:spPr>
          <a:xfrm>
            <a:off x="2638934" y="2656379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7E875-F53D-8241-9D69-9723989F02B4}"/>
              </a:ext>
            </a:extLst>
          </p:cNvPr>
          <p:cNvSpPr/>
          <p:nvPr/>
        </p:nvSpPr>
        <p:spPr>
          <a:xfrm>
            <a:off x="5685132" y="2746994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8E2FD-F6EF-4643-9B43-FE4A2053201C}"/>
              </a:ext>
            </a:extLst>
          </p:cNvPr>
          <p:cNvSpPr txBox="1"/>
          <p:nvPr/>
        </p:nvSpPr>
        <p:spPr>
          <a:xfrm>
            <a:off x="4727438" y="2779992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3827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E550-AD45-3544-896A-AAD70B5D4CB0}"/>
              </a:ext>
            </a:extLst>
          </p:cNvPr>
          <p:cNvSpPr/>
          <p:nvPr/>
        </p:nvSpPr>
        <p:spPr>
          <a:xfrm>
            <a:off x="4416725" y="4522574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B1B1-6135-DC4D-A10F-743BCA1A2959}"/>
              </a:ext>
            </a:extLst>
          </p:cNvPr>
          <p:cNvSpPr txBox="1"/>
          <p:nvPr/>
        </p:nvSpPr>
        <p:spPr>
          <a:xfrm>
            <a:off x="2638934" y="4566705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A3C57-845C-DF42-8B6F-A42CEA57F8E3}"/>
              </a:ext>
            </a:extLst>
          </p:cNvPr>
          <p:cNvSpPr/>
          <p:nvPr/>
        </p:nvSpPr>
        <p:spPr>
          <a:xfrm>
            <a:off x="5685132" y="465732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5E95-542F-E247-9CDD-9DCA4C70265F}"/>
              </a:ext>
            </a:extLst>
          </p:cNvPr>
          <p:cNvSpPr txBox="1"/>
          <p:nvPr/>
        </p:nvSpPr>
        <p:spPr>
          <a:xfrm>
            <a:off x="4727438" y="469031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5E619-2545-1249-BC28-4C8AA4ED6036}"/>
              </a:ext>
            </a:extLst>
          </p:cNvPr>
          <p:cNvSpPr/>
          <p:nvPr/>
        </p:nvSpPr>
        <p:spPr>
          <a:xfrm>
            <a:off x="4416725" y="3574886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564C5-5959-EE42-A4B2-2F5AAA919C78}"/>
              </a:ext>
            </a:extLst>
          </p:cNvPr>
          <p:cNvSpPr txBox="1"/>
          <p:nvPr/>
        </p:nvSpPr>
        <p:spPr>
          <a:xfrm>
            <a:off x="2638934" y="3619017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A1484-79BC-124B-9499-EE819721B290}"/>
              </a:ext>
            </a:extLst>
          </p:cNvPr>
          <p:cNvSpPr/>
          <p:nvPr/>
        </p:nvSpPr>
        <p:spPr>
          <a:xfrm>
            <a:off x="5685132" y="370963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AC334-4340-E944-876C-AAEDD4CA5F20}"/>
              </a:ext>
            </a:extLst>
          </p:cNvPr>
          <p:cNvSpPr txBox="1"/>
          <p:nvPr/>
        </p:nvSpPr>
        <p:spPr>
          <a:xfrm>
            <a:off x="4727438" y="374263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041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E550-AD45-3544-896A-AAD70B5D4CB0}"/>
              </a:ext>
            </a:extLst>
          </p:cNvPr>
          <p:cNvSpPr/>
          <p:nvPr/>
        </p:nvSpPr>
        <p:spPr>
          <a:xfrm>
            <a:off x="4416725" y="4522574"/>
            <a:ext cx="4233789" cy="799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CB1B1-6135-DC4D-A10F-743BCA1A2959}"/>
              </a:ext>
            </a:extLst>
          </p:cNvPr>
          <p:cNvSpPr txBox="1"/>
          <p:nvPr/>
        </p:nvSpPr>
        <p:spPr>
          <a:xfrm>
            <a:off x="2638934" y="4566705"/>
            <a:ext cx="171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factorial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A3C57-845C-DF42-8B6F-A42CEA57F8E3}"/>
              </a:ext>
            </a:extLst>
          </p:cNvPr>
          <p:cNvSpPr/>
          <p:nvPr/>
        </p:nvSpPr>
        <p:spPr>
          <a:xfrm>
            <a:off x="5685132" y="465732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5E95-542F-E247-9CDD-9DCA4C70265F}"/>
              </a:ext>
            </a:extLst>
          </p:cNvPr>
          <p:cNvSpPr txBox="1"/>
          <p:nvPr/>
        </p:nvSpPr>
        <p:spPr>
          <a:xfrm>
            <a:off x="4727438" y="4690318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4179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06508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01618" y="600363"/>
            <a:ext cx="2648482" cy="2347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factorial</a:t>
            </a:r>
            <a:r>
              <a:rPr lang="en-SG" sz="1100" dirty="0">
                <a:latin typeface="Monaco" pitchFamily="2" charset="77"/>
              </a:rPr>
              <a:t>(</a:t>
            </a:r>
            <a:r>
              <a:rPr lang="en-SG" sz="11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100" dirty="0">
                <a:latin typeface="Monaco" pitchFamily="2" charset="77"/>
              </a:rPr>
              <a:t> n)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if</a:t>
            </a:r>
            <a:r>
              <a:rPr lang="en-SG" sz="1100" dirty="0">
                <a:latin typeface="Monaco" pitchFamily="2" charset="77"/>
              </a:rPr>
              <a:t> (n ==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100" dirty="0"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  </a:t>
            </a: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}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100" dirty="0">
                <a:latin typeface="Monaco" pitchFamily="2" charset="77"/>
              </a:rPr>
              <a:t> factorial(n-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1100" dirty="0">
                <a:latin typeface="Monaco" pitchFamily="2" charset="77"/>
              </a:rPr>
              <a:t>) * n;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1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100" dirty="0">
                <a:latin typeface="Monaco" pitchFamily="2" charset="77"/>
              </a:rPr>
              <a:t> </a:t>
            </a:r>
            <a:r>
              <a:rPr lang="en-SG" sz="11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1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  factorial(</a:t>
            </a:r>
            <a:r>
              <a:rPr lang="en-SG" sz="11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1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100" dirty="0">
                <a:latin typeface="Monaco" pitchFamily="2" charset="77"/>
              </a:rPr>
              <a:t>}</a:t>
            </a:r>
            <a:endParaRPr lang="en-US" sz="11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0054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13.3</a:t>
            </a:r>
          </a:p>
        </p:txBody>
      </p:sp>
    </p:spTree>
    <p:extLst>
      <p:ext uri="{BB962C8B-B14F-4D97-AF65-F5344CB8AC3E}">
        <p14:creationId xmlns:p14="http://schemas.microsoft.com/office/powerpoint/2010/main" val="164471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841661" y="509746"/>
            <a:ext cx="5339923" cy="5833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void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 err="1">
                <a:solidFill>
                  <a:srgbClr val="C2185B"/>
                </a:solidFill>
                <a:latin typeface="Monaco" pitchFamily="2" charset="77"/>
              </a:rPr>
              <a:t>incr</a:t>
            </a:r>
            <a:r>
              <a:rPr lang="en-SG" sz="2800" dirty="0">
                <a:latin typeface="Monaco" pitchFamily="2" charset="77"/>
              </a:rPr>
              <a:t>(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8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x +=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28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2800" dirty="0"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800" dirty="0">
                <a:latin typeface="Monaco" pitchFamily="2" charset="77"/>
              </a:rPr>
              <a:t> x 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 err="1">
                <a:latin typeface="Monaco" pitchFamily="2" charset="77"/>
              </a:rPr>
              <a:t>incr</a:t>
            </a:r>
            <a:r>
              <a:rPr lang="en-SG" sz="2800" dirty="0">
                <a:latin typeface="Monaco" pitchFamily="2" charset="77"/>
              </a:rPr>
              <a:t>(x);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 err="1">
                <a:latin typeface="Monaco" pitchFamily="2" charset="77"/>
              </a:rPr>
              <a:t>incr</a:t>
            </a:r>
            <a:r>
              <a:rPr lang="en-SG" sz="2800" dirty="0">
                <a:latin typeface="Monaco" pitchFamily="2" charset="77"/>
              </a:rPr>
              <a:t>(x);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cs1010_print_long(x);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</a:t>
            </a:r>
            <a:endParaRPr lang="en-US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6188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14.1</a:t>
            </a:r>
          </a:p>
        </p:txBody>
      </p:sp>
    </p:spTree>
    <p:extLst>
      <p:ext uri="{BB962C8B-B14F-4D97-AF65-F5344CB8AC3E}">
        <p14:creationId xmlns:p14="http://schemas.microsoft.com/office/powerpoint/2010/main" val="72189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51045" y="444843"/>
            <a:ext cx="2396810" cy="279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*ptr1;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*ptr2;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x;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y; </a:t>
            </a:r>
          </a:p>
          <a:p>
            <a:pPr>
              <a:lnSpc>
                <a:spcPct val="150000"/>
              </a:lnSpc>
            </a:pPr>
            <a:endParaRPr lang="en-SG" sz="2400" dirty="0">
              <a:latin typeface="Monac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9FB60-31C6-FD4C-824E-362557C97DCC}"/>
              </a:ext>
            </a:extLst>
          </p:cNvPr>
          <p:cNvSpPr txBox="1"/>
          <p:nvPr/>
        </p:nvSpPr>
        <p:spPr>
          <a:xfrm>
            <a:off x="3605455" y="444843"/>
            <a:ext cx="5346335" cy="445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ptr1 = &amp;x;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ptr2 = &amp;y;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*ptr1 = </a:t>
            </a:r>
            <a:r>
              <a:rPr lang="en-SG" sz="2400" dirty="0">
                <a:solidFill>
                  <a:srgbClr val="E74C3C"/>
                </a:solidFill>
                <a:latin typeface="Monaco" pitchFamily="2" charset="77"/>
              </a:rPr>
              <a:t>123</a:t>
            </a:r>
            <a:r>
              <a:rPr lang="en-SG" sz="2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*ptr2 = -</a:t>
            </a:r>
            <a:r>
              <a:rPr lang="en-SG" sz="2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cs1010_println_long(x);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cs1010_println_long(y);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cs1010_println_long(*ptr1);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cs1010_println_long(*ptr2); 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024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C74F-B758-43A0-8107-69D1F9E2F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Tutorial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A213A-562C-44BA-A3E4-069176FE5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Yu Xiao Liang &lt;</a:t>
            </a:r>
            <a:r>
              <a:rPr lang="en-US" dirty="0" err="1">
                <a:cs typeface="Calibri"/>
              </a:rPr>
              <a:t>yuxiao@comp</a:t>
            </a:r>
            <a:r>
              <a:rPr lang="en-US" dirty="0">
                <a:cs typeface="Calibri"/>
              </a:rPr>
              <a:t>&gt;</a:t>
            </a:r>
          </a:p>
          <a:p>
            <a:r>
              <a:rPr lang="en-US" dirty="0">
                <a:cs typeface="Calibri"/>
              </a:rPr>
              <a:t>Adapt from Wei Tsang's slide</a:t>
            </a:r>
          </a:p>
        </p:txBody>
      </p:sp>
    </p:spTree>
    <p:extLst>
      <p:ext uri="{BB962C8B-B14F-4D97-AF65-F5344CB8AC3E}">
        <p14:creationId xmlns:p14="http://schemas.microsoft.com/office/powerpoint/2010/main" val="41684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51045" y="444843"/>
            <a:ext cx="2396810" cy="279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*ptr1;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*ptr2;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x;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400" dirty="0">
                <a:latin typeface="Monaco" pitchFamily="2" charset="77"/>
              </a:rPr>
              <a:t> y; </a:t>
            </a:r>
          </a:p>
          <a:p>
            <a:pPr>
              <a:lnSpc>
                <a:spcPct val="150000"/>
              </a:lnSpc>
            </a:pPr>
            <a:endParaRPr lang="en-SG" sz="2400" dirty="0">
              <a:latin typeface="Monac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9FB60-31C6-FD4C-824E-362557C97DCC}"/>
              </a:ext>
            </a:extLst>
          </p:cNvPr>
          <p:cNvSpPr txBox="1"/>
          <p:nvPr/>
        </p:nvSpPr>
        <p:spPr>
          <a:xfrm>
            <a:off x="3605455" y="444843"/>
            <a:ext cx="5346335" cy="445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ptr1 = &amp;x;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ptr2 = &amp;y;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*ptr1 = </a:t>
            </a:r>
            <a:r>
              <a:rPr lang="en-SG" sz="2400" dirty="0">
                <a:solidFill>
                  <a:srgbClr val="E74C3C"/>
                </a:solidFill>
                <a:latin typeface="Monaco" pitchFamily="2" charset="77"/>
              </a:rPr>
              <a:t>123</a:t>
            </a:r>
            <a:r>
              <a:rPr lang="en-SG" sz="2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*ptr2 = -</a:t>
            </a:r>
            <a:r>
              <a:rPr lang="en-SG" sz="24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cs1010_println_long(x);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cs1010_println_long(y);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cs1010_println_long(*ptr1);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latin typeface="Monaco" pitchFamily="2" charset="77"/>
              </a:rPr>
              <a:t>cs1010_println_long(*ptr2); 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82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2456120" y="475952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1336971" y="4728692"/>
            <a:ext cx="867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A2F39-36F7-414D-B933-213020EFE88A}"/>
              </a:ext>
            </a:extLst>
          </p:cNvPr>
          <p:cNvSpPr/>
          <p:nvPr/>
        </p:nvSpPr>
        <p:spPr>
          <a:xfrm>
            <a:off x="2456120" y="3668015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8979-19BF-494D-8BC4-1FF87581E008}"/>
              </a:ext>
            </a:extLst>
          </p:cNvPr>
          <p:cNvSpPr txBox="1"/>
          <p:nvPr/>
        </p:nvSpPr>
        <p:spPr>
          <a:xfrm>
            <a:off x="1336971" y="3637179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B0799-9145-CB4E-A030-E367F5C89B13}"/>
              </a:ext>
            </a:extLst>
          </p:cNvPr>
          <p:cNvSpPr/>
          <p:nvPr/>
        </p:nvSpPr>
        <p:spPr>
          <a:xfrm>
            <a:off x="2456120" y="2576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AB5FB-C147-7443-AB36-8311904358E2}"/>
              </a:ext>
            </a:extLst>
          </p:cNvPr>
          <p:cNvSpPr/>
          <p:nvPr/>
        </p:nvSpPr>
        <p:spPr>
          <a:xfrm>
            <a:off x="2456120" y="1484989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FF9E-75B6-CB49-94CD-7665F345B2AF}"/>
              </a:ext>
            </a:extLst>
          </p:cNvPr>
          <p:cNvSpPr txBox="1"/>
          <p:nvPr/>
        </p:nvSpPr>
        <p:spPr>
          <a:xfrm>
            <a:off x="1811332" y="257650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9CF86-AADE-8345-A3AE-084B7E578C8A}"/>
              </a:ext>
            </a:extLst>
          </p:cNvPr>
          <p:cNvSpPr txBox="1"/>
          <p:nvPr/>
        </p:nvSpPr>
        <p:spPr>
          <a:xfrm>
            <a:off x="1811332" y="14849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AE59C-5AB8-9F48-AC19-511879FD13F5}"/>
              </a:ext>
            </a:extLst>
          </p:cNvPr>
          <p:cNvSpPr/>
          <p:nvPr/>
        </p:nvSpPr>
        <p:spPr>
          <a:xfrm>
            <a:off x="4573014" y="5156896"/>
            <a:ext cx="14828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56792-D74A-FC4B-A863-17850A8CFD2C}"/>
              </a:ext>
            </a:extLst>
          </p:cNvPr>
          <p:cNvSpPr/>
          <p:nvPr/>
        </p:nvSpPr>
        <p:spPr>
          <a:xfrm>
            <a:off x="4573013" y="4065383"/>
            <a:ext cx="148281" cy="1482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9EF21A-DAAA-1949-89B5-D3105C652901}"/>
              </a:ext>
            </a:extLst>
          </p:cNvPr>
          <p:cNvCxnSpPr>
            <a:stCxn id="2" idx="7"/>
            <a:endCxn id="8" idx="3"/>
          </p:cNvCxnSpPr>
          <p:nvPr/>
        </p:nvCxnSpPr>
        <p:spPr>
          <a:xfrm rot="5400000" flipH="1" flipV="1">
            <a:off x="4629444" y="3118147"/>
            <a:ext cx="2130600" cy="1990329"/>
          </a:xfrm>
          <a:prstGeom prst="bentConnector4">
            <a:avLst>
              <a:gd name="adj1" fmla="val -1399"/>
              <a:gd name="adj2" fmla="val 11148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61CAA21-FE8E-FE40-A1D7-AC18B12C56A4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4634431" y="2043366"/>
            <a:ext cx="2142346" cy="1968610"/>
          </a:xfrm>
          <a:prstGeom prst="bentConnector4">
            <a:avLst>
              <a:gd name="adj1" fmla="val -1764"/>
              <a:gd name="adj2" fmla="val 12625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82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841661" y="979302"/>
            <a:ext cx="6199133" cy="454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ptr1 = ptr2;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*ptr1 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1946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cs1010_println_long(x);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cs1010_println_long(y);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cs1010_println_long(*ptr1);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cs1010_println_long(*ptr2);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52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2456120" y="475952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1336971" y="4728692"/>
            <a:ext cx="867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A2F39-36F7-414D-B933-213020EFE88A}"/>
              </a:ext>
            </a:extLst>
          </p:cNvPr>
          <p:cNvSpPr/>
          <p:nvPr/>
        </p:nvSpPr>
        <p:spPr>
          <a:xfrm>
            <a:off x="2456118" y="36418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8979-19BF-494D-8BC4-1FF87581E008}"/>
              </a:ext>
            </a:extLst>
          </p:cNvPr>
          <p:cNvSpPr txBox="1"/>
          <p:nvPr/>
        </p:nvSpPr>
        <p:spPr>
          <a:xfrm>
            <a:off x="1336971" y="3637179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B0799-9145-CB4E-A030-E367F5C89B13}"/>
              </a:ext>
            </a:extLst>
          </p:cNvPr>
          <p:cNvSpPr/>
          <p:nvPr/>
        </p:nvSpPr>
        <p:spPr>
          <a:xfrm>
            <a:off x="2456120" y="2576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AB5FB-C147-7443-AB36-8311904358E2}"/>
              </a:ext>
            </a:extLst>
          </p:cNvPr>
          <p:cNvSpPr/>
          <p:nvPr/>
        </p:nvSpPr>
        <p:spPr>
          <a:xfrm>
            <a:off x="2456120" y="1484989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1946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FF9E-75B6-CB49-94CD-7665F345B2AF}"/>
              </a:ext>
            </a:extLst>
          </p:cNvPr>
          <p:cNvSpPr txBox="1"/>
          <p:nvPr/>
        </p:nvSpPr>
        <p:spPr>
          <a:xfrm>
            <a:off x="1811332" y="257650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9CF86-AADE-8345-A3AE-084B7E578C8A}"/>
              </a:ext>
            </a:extLst>
          </p:cNvPr>
          <p:cNvSpPr txBox="1"/>
          <p:nvPr/>
        </p:nvSpPr>
        <p:spPr>
          <a:xfrm>
            <a:off x="1811332" y="14849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AE59C-5AB8-9F48-AC19-511879FD13F5}"/>
              </a:ext>
            </a:extLst>
          </p:cNvPr>
          <p:cNvSpPr/>
          <p:nvPr/>
        </p:nvSpPr>
        <p:spPr>
          <a:xfrm>
            <a:off x="4573014" y="5156896"/>
            <a:ext cx="14828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56792-D74A-FC4B-A863-17850A8CFD2C}"/>
              </a:ext>
            </a:extLst>
          </p:cNvPr>
          <p:cNvSpPr/>
          <p:nvPr/>
        </p:nvSpPr>
        <p:spPr>
          <a:xfrm>
            <a:off x="4573013" y="4065383"/>
            <a:ext cx="148281" cy="1482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9EF21A-DAAA-1949-89B5-D3105C6529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4777" y="3101598"/>
            <a:ext cx="3103854" cy="1155022"/>
          </a:xfrm>
          <a:prstGeom prst="bentConnector3">
            <a:avLst>
              <a:gd name="adj1" fmla="val 10023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61CAA21-FE8E-FE40-A1D7-AC18B12C56A4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4634431" y="2043366"/>
            <a:ext cx="2142346" cy="1968610"/>
          </a:xfrm>
          <a:prstGeom prst="bentConnector4">
            <a:avLst>
              <a:gd name="adj1" fmla="val -1764"/>
              <a:gd name="adj2" fmla="val 12625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AC7-CE5D-4145-AED5-A93EFE33078A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721295" y="5231036"/>
            <a:ext cx="313292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59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841661" y="979302"/>
            <a:ext cx="6199133" cy="389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y = 10;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cs1010_println_long(x);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cs1010_println_long(y);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cs1010_println_long(*ptr1);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cs1010_println_long(*ptr2);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20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8872B9-7B6A-484D-BF92-E4F975255999}"/>
              </a:ext>
            </a:extLst>
          </p:cNvPr>
          <p:cNvSpPr/>
          <p:nvPr/>
        </p:nvSpPr>
        <p:spPr>
          <a:xfrm>
            <a:off x="2456120" y="475952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20EA-AEAF-B843-9BDA-6A6B83BA9046}"/>
              </a:ext>
            </a:extLst>
          </p:cNvPr>
          <p:cNvSpPr txBox="1"/>
          <p:nvPr/>
        </p:nvSpPr>
        <p:spPr>
          <a:xfrm>
            <a:off x="1336971" y="4728692"/>
            <a:ext cx="867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A2F39-36F7-414D-B933-213020EFE88A}"/>
              </a:ext>
            </a:extLst>
          </p:cNvPr>
          <p:cNvSpPr/>
          <p:nvPr/>
        </p:nvSpPr>
        <p:spPr>
          <a:xfrm>
            <a:off x="2456118" y="36418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8979-19BF-494D-8BC4-1FF87581E008}"/>
              </a:ext>
            </a:extLst>
          </p:cNvPr>
          <p:cNvSpPr txBox="1"/>
          <p:nvPr/>
        </p:nvSpPr>
        <p:spPr>
          <a:xfrm>
            <a:off x="1336971" y="3637179"/>
            <a:ext cx="85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ptr2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B0799-9145-CB4E-A030-E367F5C89B13}"/>
              </a:ext>
            </a:extLst>
          </p:cNvPr>
          <p:cNvSpPr/>
          <p:nvPr/>
        </p:nvSpPr>
        <p:spPr>
          <a:xfrm>
            <a:off x="2456120" y="2576502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AB5FB-C147-7443-AB36-8311904358E2}"/>
              </a:ext>
            </a:extLst>
          </p:cNvPr>
          <p:cNvSpPr/>
          <p:nvPr/>
        </p:nvSpPr>
        <p:spPr>
          <a:xfrm>
            <a:off x="2456120" y="1484989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halkduster" panose="03050602040202020205" pitchFamily="66" charset="77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3FF9E-75B6-CB49-94CD-7665F345B2AF}"/>
              </a:ext>
            </a:extLst>
          </p:cNvPr>
          <p:cNvSpPr txBox="1"/>
          <p:nvPr/>
        </p:nvSpPr>
        <p:spPr>
          <a:xfrm>
            <a:off x="1811332" y="2576502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9CF86-AADE-8345-A3AE-084B7E578C8A}"/>
              </a:ext>
            </a:extLst>
          </p:cNvPr>
          <p:cNvSpPr txBox="1"/>
          <p:nvPr/>
        </p:nvSpPr>
        <p:spPr>
          <a:xfrm>
            <a:off x="1811332" y="148498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AE59C-5AB8-9F48-AC19-511879FD13F5}"/>
              </a:ext>
            </a:extLst>
          </p:cNvPr>
          <p:cNvSpPr/>
          <p:nvPr/>
        </p:nvSpPr>
        <p:spPr>
          <a:xfrm>
            <a:off x="4573014" y="5156896"/>
            <a:ext cx="148281" cy="14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856792-D74A-FC4B-A863-17850A8CFD2C}"/>
              </a:ext>
            </a:extLst>
          </p:cNvPr>
          <p:cNvSpPr/>
          <p:nvPr/>
        </p:nvSpPr>
        <p:spPr>
          <a:xfrm>
            <a:off x="4573013" y="4065383"/>
            <a:ext cx="148281" cy="1482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9EF21A-DAAA-1949-89B5-D3105C6529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4777" y="3101598"/>
            <a:ext cx="3103854" cy="1155022"/>
          </a:xfrm>
          <a:prstGeom prst="bentConnector3">
            <a:avLst>
              <a:gd name="adj1" fmla="val 10023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61CAA21-FE8E-FE40-A1D7-AC18B12C56A4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4634431" y="2043366"/>
            <a:ext cx="2142346" cy="1968610"/>
          </a:xfrm>
          <a:prstGeom prst="bentConnector4">
            <a:avLst>
              <a:gd name="adj1" fmla="val -1764"/>
              <a:gd name="adj2" fmla="val 12625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E81AC7-CE5D-4145-AED5-A93EFE33078A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721295" y="5231036"/>
            <a:ext cx="313292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2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14.2</a:t>
            </a:r>
          </a:p>
        </p:txBody>
      </p:sp>
    </p:spTree>
    <p:extLst>
      <p:ext uri="{BB962C8B-B14F-4D97-AF65-F5344CB8AC3E}">
        <p14:creationId xmlns:p14="http://schemas.microsoft.com/office/powerpoint/2010/main" val="1654625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5984331" cy="5833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800" dirty="0">
                <a:latin typeface="Monaco" pitchFamily="2" charset="77"/>
              </a:rPr>
              <a:t> *</a:t>
            </a:r>
            <a:r>
              <a:rPr lang="en-SG" sz="2800" dirty="0" err="1">
                <a:solidFill>
                  <a:srgbClr val="C2185B"/>
                </a:solidFill>
                <a:latin typeface="Monaco" pitchFamily="2" charset="77"/>
              </a:rPr>
              <a:t>addr_of</a:t>
            </a:r>
            <a:r>
              <a:rPr lang="en-SG" sz="2800" dirty="0">
                <a:latin typeface="Monaco" pitchFamily="2" charset="77"/>
              </a:rPr>
              <a:t>(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8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2800" dirty="0">
                <a:latin typeface="Monaco" pitchFamily="2" charset="77"/>
              </a:rPr>
              <a:t> &amp;x;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28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28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2800" dirty="0">
                <a:latin typeface="Monaco" pitchFamily="2" charset="77"/>
              </a:rPr>
              <a:t> c 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0.0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2800" dirty="0">
                <a:latin typeface="Monaco" pitchFamily="2" charset="77"/>
              </a:rPr>
              <a:t> *</a:t>
            </a:r>
            <a:r>
              <a:rPr lang="en-SG" sz="2800" dirty="0" err="1">
                <a:latin typeface="Monaco" pitchFamily="2" charset="77"/>
              </a:rPr>
              <a:t>ptr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 err="1">
                <a:latin typeface="Monaco" pitchFamily="2" charset="77"/>
              </a:rPr>
              <a:t>ptr</a:t>
            </a:r>
            <a:r>
              <a:rPr lang="en-SG" sz="2800" dirty="0">
                <a:latin typeface="Monaco" pitchFamily="2" charset="77"/>
              </a:rPr>
              <a:t> = </a:t>
            </a:r>
            <a:r>
              <a:rPr lang="en-SG" sz="2800" dirty="0" err="1">
                <a:latin typeface="Monaco" pitchFamily="2" charset="77"/>
              </a:rPr>
              <a:t>addr_of</a:t>
            </a:r>
            <a:r>
              <a:rPr lang="en-SG" sz="2800" dirty="0">
                <a:latin typeface="Monaco" pitchFamily="2" charset="77"/>
              </a:rPr>
              <a:t>(c);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*</a:t>
            </a:r>
            <a:r>
              <a:rPr lang="en-SG" sz="2800" dirty="0" err="1">
                <a:latin typeface="Monaco" pitchFamily="2" charset="77"/>
              </a:rPr>
              <a:t>ptr</a:t>
            </a:r>
            <a:r>
              <a:rPr lang="en-SG" sz="2800" dirty="0">
                <a:latin typeface="Monaco" pitchFamily="2" charset="77"/>
              </a:rPr>
              <a:t> 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</a:t>
            </a:r>
            <a:endParaRPr lang="en-US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319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3084499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solidFill>
                  <a:srgbClr val="C2185B"/>
                </a:solidFill>
                <a:latin typeface="Monaco" pitchFamily="2" charset="77"/>
              </a:rPr>
              <a:t>addr_of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&amp;x;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4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c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0.0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 err="1">
                <a:latin typeface="Monaco" pitchFamily="2" charset="77"/>
              </a:rPr>
              <a:t>addr_of</a:t>
            </a:r>
            <a:r>
              <a:rPr lang="en-SG" sz="1400" dirty="0">
                <a:latin typeface="Monaco" pitchFamily="2" charset="77"/>
              </a:rPr>
              <a:t>(c);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1B501-5722-6949-AE45-49754000DC37}"/>
              </a:ext>
            </a:extLst>
          </p:cNvPr>
          <p:cNvSpPr/>
          <p:nvPr/>
        </p:nvSpPr>
        <p:spPr>
          <a:xfrm>
            <a:off x="4416725" y="4889634"/>
            <a:ext cx="4233789" cy="1496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9CD5-5C97-D244-9241-84948083AD30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F0A4A-1E03-5044-AB0C-BB947BDCA92B}"/>
              </a:ext>
            </a:extLst>
          </p:cNvPr>
          <p:cNvSpPr/>
          <p:nvPr/>
        </p:nvSpPr>
        <p:spPr>
          <a:xfrm>
            <a:off x="5685132" y="57337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13D10-269D-D741-9A25-8DFF67B3C154}"/>
              </a:ext>
            </a:extLst>
          </p:cNvPr>
          <p:cNvSpPr txBox="1"/>
          <p:nvPr/>
        </p:nvSpPr>
        <p:spPr>
          <a:xfrm>
            <a:off x="4727438" y="576674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389B1C-570C-6849-AF0C-4EA4BADE0A44}"/>
              </a:ext>
            </a:extLst>
          </p:cNvPr>
          <p:cNvSpPr/>
          <p:nvPr/>
        </p:nvSpPr>
        <p:spPr>
          <a:xfrm>
            <a:off x="5685132" y="504057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Chalkduster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FDD94-3CFE-E84C-9B86-049B95357CFA}"/>
              </a:ext>
            </a:extLst>
          </p:cNvPr>
          <p:cNvSpPr txBox="1"/>
          <p:nvPr/>
        </p:nvSpPr>
        <p:spPr>
          <a:xfrm>
            <a:off x="4727438" y="5073576"/>
            <a:ext cx="68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ptr</a:t>
            </a:r>
            <a:endParaRPr lang="en-US" sz="2400" dirty="0">
              <a:latin typeface="Chalkduste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8463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3084499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solidFill>
                  <a:srgbClr val="C2185B"/>
                </a:solidFill>
                <a:latin typeface="Monaco" pitchFamily="2" charset="77"/>
              </a:rPr>
              <a:t>addr_of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&amp;x;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4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c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0.0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 err="1">
                <a:latin typeface="Monaco" pitchFamily="2" charset="77"/>
              </a:rPr>
              <a:t>addr_of</a:t>
            </a:r>
            <a:r>
              <a:rPr lang="en-SG" sz="1400" dirty="0">
                <a:latin typeface="Monaco" pitchFamily="2" charset="77"/>
              </a:rPr>
              <a:t>(c);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1B501-5722-6949-AE45-49754000DC37}"/>
              </a:ext>
            </a:extLst>
          </p:cNvPr>
          <p:cNvSpPr/>
          <p:nvPr/>
        </p:nvSpPr>
        <p:spPr>
          <a:xfrm>
            <a:off x="4416725" y="4889634"/>
            <a:ext cx="4233789" cy="1496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9CD5-5C97-D244-9241-84948083AD30}"/>
              </a:ext>
            </a:extLst>
          </p:cNvPr>
          <p:cNvSpPr txBox="1"/>
          <p:nvPr/>
        </p:nvSpPr>
        <p:spPr>
          <a:xfrm>
            <a:off x="3298456" y="488963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F0A4A-1E03-5044-AB0C-BB947BDCA92B}"/>
              </a:ext>
            </a:extLst>
          </p:cNvPr>
          <p:cNvSpPr/>
          <p:nvPr/>
        </p:nvSpPr>
        <p:spPr>
          <a:xfrm>
            <a:off x="5685132" y="57337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13D10-269D-D741-9A25-8DFF67B3C154}"/>
              </a:ext>
            </a:extLst>
          </p:cNvPr>
          <p:cNvSpPr txBox="1"/>
          <p:nvPr/>
        </p:nvSpPr>
        <p:spPr>
          <a:xfrm>
            <a:off x="4727438" y="576674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389B1C-570C-6849-AF0C-4EA4BADE0A44}"/>
              </a:ext>
            </a:extLst>
          </p:cNvPr>
          <p:cNvSpPr/>
          <p:nvPr/>
        </p:nvSpPr>
        <p:spPr>
          <a:xfrm>
            <a:off x="5685132" y="504057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Chalkduster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FDD94-3CFE-E84C-9B86-049B95357CFA}"/>
              </a:ext>
            </a:extLst>
          </p:cNvPr>
          <p:cNvSpPr txBox="1"/>
          <p:nvPr/>
        </p:nvSpPr>
        <p:spPr>
          <a:xfrm>
            <a:off x="4727438" y="5073576"/>
            <a:ext cx="68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ptr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72584C-AFEC-AE4D-8CAA-C6DE3F77AEA4}"/>
              </a:ext>
            </a:extLst>
          </p:cNvPr>
          <p:cNvSpPr/>
          <p:nvPr/>
        </p:nvSpPr>
        <p:spPr>
          <a:xfrm>
            <a:off x="4416725" y="3830854"/>
            <a:ext cx="4233789" cy="8283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08E68-AC34-5745-997C-154FCDB314EC}"/>
              </a:ext>
            </a:extLst>
          </p:cNvPr>
          <p:cNvSpPr txBox="1"/>
          <p:nvPr/>
        </p:nvSpPr>
        <p:spPr>
          <a:xfrm>
            <a:off x="2649193" y="3783358"/>
            <a:ext cx="1629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addr_of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A021E4-F86B-A143-8AF3-9EDAAF805106}"/>
              </a:ext>
            </a:extLst>
          </p:cNvPr>
          <p:cNvSpPr/>
          <p:nvPr/>
        </p:nvSpPr>
        <p:spPr>
          <a:xfrm>
            <a:off x="5685132" y="398043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0.0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15879-A49A-F844-A358-9679DCD7611C}"/>
              </a:ext>
            </a:extLst>
          </p:cNvPr>
          <p:cNvSpPr txBox="1"/>
          <p:nvPr/>
        </p:nvSpPr>
        <p:spPr>
          <a:xfrm>
            <a:off x="5028675" y="403456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0899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13.1</a:t>
            </a:r>
          </a:p>
        </p:txBody>
      </p:sp>
    </p:spTree>
    <p:extLst>
      <p:ext uri="{BB962C8B-B14F-4D97-AF65-F5344CB8AC3E}">
        <p14:creationId xmlns:p14="http://schemas.microsoft.com/office/powerpoint/2010/main" val="187307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3084499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solidFill>
                  <a:srgbClr val="C2185B"/>
                </a:solidFill>
                <a:latin typeface="Monaco" pitchFamily="2" charset="77"/>
              </a:rPr>
              <a:t>addr_of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return</a:t>
            </a:r>
            <a:r>
              <a:rPr lang="en-SG" sz="1400" dirty="0">
                <a:latin typeface="Monaco" pitchFamily="2" charset="77"/>
              </a:rPr>
              <a:t> &amp;x;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4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c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0.0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 err="1">
                <a:latin typeface="Monaco" pitchFamily="2" charset="77"/>
              </a:rPr>
              <a:t>addr_of</a:t>
            </a:r>
            <a:r>
              <a:rPr lang="en-SG" sz="1400" dirty="0">
                <a:latin typeface="Monaco" pitchFamily="2" charset="77"/>
              </a:rPr>
              <a:t>(c);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1B501-5722-6949-AE45-49754000DC37}"/>
              </a:ext>
            </a:extLst>
          </p:cNvPr>
          <p:cNvSpPr/>
          <p:nvPr/>
        </p:nvSpPr>
        <p:spPr>
          <a:xfrm>
            <a:off x="4416725" y="4889634"/>
            <a:ext cx="4233789" cy="1496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9CD5-5C97-D244-9241-84948083AD30}"/>
              </a:ext>
            </a:extLst>
          </p:cNvPr>
          <p:cNvSpPr txBox="1"/>
          <p:nvPr/>
        </p:nvSpPr>
        <p:spPr>
          <a:xfrm>
            <a:off x="3298456" y="488963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F0A4A-1E03-5044-AB0C-BB947BDCA92B}"/>
              </a:ext>
            </a:extLst>
          </p:cNvPr>
          <p:cNvSpPr/>
          <p:nvPr/>
        </p:nvSpPr>
        <p:spPr>
          <a:xfrm>
            <a:off x="5685132" y="57337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13D10-269D-D741-9A25-8DFF67B3C154}"/>
              </a:ext>
            </a:extLst>
          </p:cNvPr>
          <p:cNvSpPr txBox="1"/>
          <p:nvPr/>
        </p:nvSpPr>
        <p:spPr>
          <a:xfrm>
            <a:off x="4727438" y="576674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389B1C-570C-6849-AF0C-4EA4BADE0A44}"/>
              </a:ext>
            </a:extLst>
          </p:cNvPr>
          <p:cNvSpPr/>
          <p:nvPr/>
        </p:nvSpPr>
        <p:spPr>
          <a:xfrm>
            <a:off x="5685132" y="504057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Chalkduster" panose="03050602040202020205" pitchFamily="66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FDD94-3CFE-E84C-9B86-049B95357CFA}"/>
              </a:ext>
            </a:extLst>
          </p:cNvPr>
          <p:cNvSpPr txBox="1"/>
          <p:nvPr/>
        </p:nvSpPr>
        <p:spPr>
          <a:xfrm>
            <a:off x="4727438" y="5073576"/>
            <a:ext cx="68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ptr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A021E4-F86B-A143-8AF3-9EDAAF805106}"/>
              </a:ext>
            </a:extLst>
          </p:cNvPr>
          <p:cNvSpPr/>
          <p:nvPr/>
        </p:nvSpPr>
        <p:spPr>
          <a:xfrm>
            <a:off x="5685132" y="3980430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1F19E8-66A1-D045-8CEE-27B5298AB044}"/>
              </a:ext>
            </a:extLst>
          </p:cNvPr>
          <p:cNvSpPr/>
          <p:nvPr/>
        </p:nvSpPr>
        <p:spPr>
          <a:xfrm>
            <a:off x="7047412" y="5246656"/>
            <a:ext cx="125128" cy="12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CC82664-4D4F-834B-B251-16C9368E0946}"/>
              </a:ext>
            </a:extLst>
          </p:cNvPr>
          <p:cNvCxnSpPr>
            <a:endCxn id="15" idx="3"/>
          </p:cNvCxnSpPr>
          <p:nvPr/>
        </p:nvCxnSpPr>
        <p:spPr>
          <a:xfrm flipV="1">
            <a:off x="7190072" y="4248075"/>
            <a:ext cx="1354374" cy="1056333"/>
          </a:xfrm>
          <a:prstGeom prst="bentConnector3">
            <a:avLst>
              <a:gd name="adj1" fmla="val 116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3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6843540" cy="5833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800" dirty="0">
                <a:latin typeface="Monaco" pitchFamily="2" charset="77"/>
              </a:rPr>
              <a:t> *</a:t>
            </a:r>
            <a:r>
              <a:rPr lang="en-SG" sz="2800" dirty="0" err="1">
                <a:solidFill>
                  <a:srgbClr val="C2185B"/>
                </a:solidFill>
                <a:latin typeface="Monaco" pitchFamily="2" charset="77"/>
              </a:rPr>
              <a:t>triple_of</a:t>
            </a:r>
            <a:r>
              <a:rPr lang="en-SG" sz="2800" dirty="0">
                <a:latin typeface="Monaco" pitchFamily="2" charset="77"/>
              </a:rPr>
              <a:t>(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8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2800" dirty="0">
                <a:latin typeface="Monaco" pitchFamily="2" charset="77"/>
              </a:rPr>
              <a:t> triple 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2800" dirty="0">
                <a:latin typeface="Monaco" pitchFamily="2" charset="77"/>
              </a:rPr>
              <a:t> * x;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2800" dirty="0">
                <a:latin typeface="Monaco" pitchFamily="2" charset="77"/>
              </a:rPr>
              <a:t> &amp;triple;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28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28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2800" dirty="0">
                <a:latin typeface="Monaco" pitchFamily="2" charset="77"/>
              </a:rPr>
              <a:t> *</a:t>
            </a:r>
            <a:r>
              <a:rPr lang="en-SG" sz="2800" dirty="0" err="1">
                <a:latin typeface="Monaco" pitchFamily="2" charset="77"/>
              </a:rPr>
              <a:t>ptr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 err="1">
                <a:latin typeface="Monaco" pitchFamily="2" charset="77"/>
              </a:rPr>
              <a:t>ptr</a:t>
            </a:r>
            <a:r>
              <a:rPr lang="en-SG" sz="2800" dirty="0">
                <a:latin typeface="Monaco" pitchFamily="2" charset="77"/>
              </a:rPr>
              <a:t> = </a:t>
            </a:r>
            <a:r>
              <a:rPr lang="en-SG" sz="2800" dirty="0" err="1">
                <a:latin typeface="Monaco" pitchFamily="2" charset="77"/>
              </a:rPr>
              <a:t>triple_of</a:t>
            </a:r>
            <a:r>
              <a:rPr lang="en-SG" sz="2800" dirty="0">
                <a:latin typeface="Monaco" pitchFamily="2" charset="77"/>
              </a:rPr>
              <a:t>(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28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cs1010_println_double(*</a:t>
            </a:r>
            <a:r>
              <a:rPr lang="en-SG" sz="2800" dirty="0" err="1">
                <a:latin typeface="Monaco" pitchFamily="2" charset="77"/>
              </a:rPr>
              <a:t>ptr</a:t>
            </a:r>
            <a:r>
              <a:rPr lang="en-SG" sz="28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</a:t>
            </a:r>
            <a:endParaRPr lang="en-US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25821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351410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solidFill>
                  <a:srgbClr val="C2185B"/>
                </a:solidFill>
                <a:latin typeface="Monaco" pitchFamily="2" charset="77"/>
              </a:rPr>
              <a:t>triple_of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triple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400" dirty="0">
                <a:latin typeface="Monaco" pitchFamily="2" charset="77"/>
              </a:rPr>
              <a:t> * x;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400" dirty="0">
                <a:latin typeface="Monaco" pitchFamily="2" charset="77"/>
              </a:rPr>
              <a:t> &amp;triple;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4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 err="1">
                <a:latin typeface="Monaco" pitchFamily="2" charset="77"/>
              </a:rPr>
              <a:t>triple_of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14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cs1010_println_double(*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EBF64-F858-C446-A1B9-8CCBBD5C7F8A}"/>
              </a:ext>
            </a:extLst>
          </p:cNvPr>
          <p:cNvSpPr/>
          <p:nvPr/>
        </p:nvSpPr>
        <p:spPr>
          <a:xfrm>
            <a:off x="4416725" y="5601903"/>
            <a:ext cx="4233789" cy="7843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B711D-E1BF-CC48-9E13-CC84B22712E6}"/>
              </a:ext>
            </a:extLst>
          </p:cNvPr>
          <p:cNvSpPr txBox="1"/>
          <p:nvPr/>
        </p:nvSpPr>
        <p:spPr>
          <a:xfrm>
            <a:off x="3170188" y="560190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F2852-FEF5-6F4A-9EC7-21B06468DC46}"/>
              </a:ext>
            </a:extLst>
          </p:cNvPr>
          <p:cNvSpPr/>
          <p:nvPr/>
        </p:nvSpPr>
        <p:spPr>
          <a:xfrm>
            <a:off x="5685132" y="572397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Chalkduster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6B9B2-E314-8F47-8F6E-C9CF18CE757E}"/>
              </a:ext>
            </a:extLst>
          </p:cNvPr>
          <p:cNvSpPr txBox="1"/>
          <p:nvPr/>
        </p:nvSpPr>
        <p:spPr>
          <a:xfrm>
            <a:off x="4727438" y="5756969"/>
            <a:ext cx="68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ptr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F0F68-0F62-374D-9FD1-A30246A6484C}"/>
              </a:ext>
            </a:extLst>
          </p:cNvPr>
          <p:cNvSpPr/>
          <p:nvPr/>
        </p:nvSpPr>
        <p:spPr>
          <a:xfrm>
            <a:off x="4416725" y="3941770"/>
            <a:ext cx="4233789" cy="14924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2CBBF-D8F5-7C4C-B21D-34DF88E4532D}"/>
              </a:ext>
            </a:extLst>
          </p:cNvPr>
          <p:cNvSpPr txBox="1"/>
          <p:nvPr/>
        </p:nvSpPr>
        <p:spPr>
          <a:xfrm>
            <a:off x="2543218" y="3956433"/>
            <a:ext cx="171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triple_of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C1F375-449D-444D-BC94-CEB33B8E0839}"/>
              </a:ext>
            </a:extLst>
          </p:cNvPr>
          <p:cNvSpPr/>
          <p:nvPr/>
        </p:nvSpPr>
        <p:spPr>
          <a:xfrm>
            <a:off x="5685132" y="4755488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E5860-99E5-3B4C-BE48-1B232290C345}"/>
              </a:ext>
            </a:extLst>
          </p:cNvPr>
          <p:cNvSpPr txBox="1"/>
          <p:nvPr/>
        </p:nvSpPr>
        <p:spPr>
          <a:xfrm>
            <a:off x="5028675" y="480962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AC8EA-63D0-214B-B993-AB23F73215F9}"/>
              </a:ext>
            </a:extLst>
          </p:cNvPr>
          <p:cNvSpPr/>
          <p:nvPr/>
        </p:nvSpPr>
        <p:spPr>
          <a:xfrm>
            <a:off x="5685132" y="410685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6940F-C744-B947-9E69-9BDD153A56B2}"/>
              </a:ext>
            </a:extLst>
          </p:cNvPr>
          <p:cNvSpPr txBox="1"/>
          <p:nvPr/>
        </p:nvSpPr>
        <p:spPr>
          <a:xfrm>
            <a:off x="4594236" y="4130861"/>
            <a:ext cx="111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triple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0405FB-B57E-414E-BA7C-D612A7FA847F}"/>
              </a:ext>
            </a:extLst>
          </p:cNvPr>
          <p:cNvSpPr/>
          <p:nvPr/>
        </p:nvSpPr>
        <p:spPr>
          <a:xfrm>
            <a:off x="7052225" y="5925237"/>
            <a:ext cx="125128" cy="12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36BC6E0-0288-1041-B51F-55B82D9D6391}"/>
              </a:ext>
            </a:extLst>
          </p:cNvPr>
          <p:cNvCxnSpPr>
            <a:endCxn id="14" idx="3"/>
          </p:cNvCxnSpPr>
          <p:nvPr/>
        </p:nvCxnSpPr>
        <p:spPr>
          <a:xfrm rot="5400000" flipH="1" flipV="1">
            <a:off x="7065421" y="4508777"/>
            <a:ext cx="1613301" cy="1344749"/>
          </a:xfrm>
          <a:prstGeom prst="bentConnector4">
            <a:avLst>
              <a:gd name="adj1" fmla="val 538"/>
              <a:gd name="adj2" fmla="val 12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64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3514104" cy="296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solidFill>
                  <a:srgbClr val="C2185B"/>
                </a:solidFill>
                <a:latin typeface="Monaco" pitchFamily="2" charset="77"/>
              </a:rPr>
              <a:t>triple_of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x) {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double</a:t>
            </a:r>
            <a:r>
              <a:rPr lang="en-SG" sz="1400" dirty="0">
                <a:latin typeface="Monaco" pitchFamily="2" charset="77"/>
              </a:rPr>
              <a:t> triple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3</a:t>
            </a:r>
            <a:r>
              <a:rPr lang="en-SG" sz="1400" dirty="0">
                <a:latin typeface="Monaco" pitchFamily="2" charset="77"/>
              </a:rPr>
              <a:t> * x;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1400" dirty="0">
                <a:latin typeface="Monaco" pitchFamily="2" charset="77"/>
              </a:rPr>
              <a:t> &amp;triple;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400" dirty="0"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  double</a:t>
            </a:r>
            <a:r>
              <a:rPr lang="en-SG" sz="1400" dirty="0">
                <a:latin typeface="Monaco" pitchFamily="2" charset="77"/>
              </a:rPr>
              <a:t> 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 = </a:t>
            </a:r>
            <a:r>
              <a:rPr lang="en-SG" sz="1400" dirty="0" err="1">
                <a:latin typeface="Monaco" pitchFamily="2" charset="77"/>
              </a:rPr>
              <a:t>triple_of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14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cs1010_println_double(*</a:t>
            </a:r>
            <a:r>
              <a:rPr lang="en-SG" sz="1400" dirty="0" err="1">
                <a:latin typeface="Monaco" pitchFamily="2" charset="77"/>
              </a:rPr>
              <a:t>ptr</a:t>
            </a:r>
            <a:r>
              <a:rPr lang="en-SG" sz="1400" dirty="0">
                <a:latin typeface="Monaco" pitchFamily="2" charset="7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EBF64-F858-C446-A1B9-8CCBBD5C7F8A}"/>
              </a:ext>
            </a:extLst>
          </p:cNvPr>
          <p:cNvSpPr/>
          <p:nvPr/>
        </p:nvSpPr>
        <p:spPr>
          <a:xfrm>
            <a:off x="4416725" y="5601903"/>
            <a:ext cx="4233789" cy="7843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B711D-E1BF-CC48-9E13-CC84B22712E6}"/>
              </a:ext>
            </a:extLst>
          </p:cNvPr>
          <p:cNvSpPr txBox="1"/>
          <p:nvPr/>
        </p:nvSpPr>
        <p:spPr>
          <a:xfrm>
            <a:off x="3170188" y="560190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F2852-FEF5-6F4A-9EC7-21B06468DC46}"/>
              </a:ext>
            </a:extLst>
          </p:cNvPr>
          <p:cNvSpPr/>
          <p:nvPr/>
        </p:nvSpPr>
        <p:spPr>
          <a:xfrm>
            <a:off x="5685132" y="572397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Chalkduster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6B9B2-E314-8F47-8F6E-C9CF18CE757E}"/>
              </a:ext>
            </a:extLst>
          </p:cNvPr>
          <p:cNvSpPr txBox="1"/>
          <p:nvPr/>
        </p:nvSpPr>
        <p:spPr>
          <a:xfrm>
            <a:off x="4727438" y="5756969"/>
            <a:ext cx="68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ptr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AC8EA-63D0-214B-B993-AB23F73215F9}"/>
              </a:ext>
            </a:extLst>
          </p:cNvPr>
          <p:cNvSpPr/>
          <p:nvPr/>
        </p:nvSpPr>
        <p:spPr>
          <a:xfrm>
            <a:off x="5685132" y="410685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30.0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0405FB-B57E-414E-BA7C-D612A7FA847F}"/>
              </a:ext>
            </a:extLst>
          </p:cNvPr>
          <p:cNvSpPr/>
          <p:nvPr/>
        </p:nvSpPr>
        <p:spPr>
          <a:xfrm>
            <a:off x="7052225" y="5925237"/>
            <a:ext cx="125128" cy="12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36BC6E0-0288-1041-B51F-55B82D9D6391}"/>
              </a:ext>
            </a:extLst>
          </p:cNvPr>
          <p:cNvCxnSpPr>
            <a:endCxn id="14" idx="3"/>
          </p:cNvCxnSpPr>
          <p:nvPr/>
        </p:nvCxnSpPr>
        <p:spPr>
          <a:xfrm rot="5400000" flipH="1" flipV="1">
            <a:off x="7065421" y="4508777"/>
            <a:ext cx="1613301" cy="1344749"/>
          </a:xfrm>
          <a:prstGeom prst="bentConnector4">
            <a:avLst>
              <a:gd name="adj1" fmla="val 538"/>
              <a:gd name="adj2" fmla="val 12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13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7058343" cy="2602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2800" dirty="0"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800" dirty="0">
                <a:latin typeface="Monaco" pitchFamily="2" charset="77"/>
              </a:rPr>
              <a:t> a 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 err="1">
                <a:latin typeface="Monaco" pitchFamily="2" charset="77"/>
              </a:rPr>
              <a:t>printf</a:t>
            </a:r>
            <a:r>
              <a:rPr lang="en-SG" sz="2800" dirty="0">
                <a:latin typeface="Monaco" pitchFamily="2" charset="77"/>
              </a:rPr>
              <a:t>(</a:t>
            </a:r>
            <a:r>
              <a:rPr lang="en-SG" sz="2800" dirty="0">
                <a:solidFill>
                  <a:srgbClr val="0D904F"/>
                </a:solidFill>
                <a:latin typeface="Monaco" pitchFamily="2" charset="77"/>
              </a:rPr>
              <a:t>"%</a:t>
            </a:r>
            <a:r>
              <a:rPr lang="en-SG" sz="2800" dirty="0" err="1">
                <a:solidFill>
                  <a:srgbClr val="0D904F"/>
                </a:solidFill>
                <a:latin typeface="Monaco" pitchFamily="2" charset="77"/>
              </a:rPr>
              <a:t>ld</a:t>
            </a:r>
            <a:r>
              <a:rPr lang="en-SG" sz="2800" dirty="0">
                <a:solidFill>
                  <a:srgbClr val="183691"/>
                </a:solidFill>
                <a:latin typeface="Monaco" pitchFamily="2" charset="77"/>
              </a:rPr>
              <a:t>\n</a:t>
            </a:r>
            <a:r>
              <a:rPr lang="en-SG" sz="2800" dirty="0">
                <a:solidFill>
                  <a:srgbClr val="0D904F"/>
                </a:solidFill>
                <a:latin typeface="Monaco" pitchFamily="2" charset="77"/>
              </a:rPr>
              <a:t>"</a:t>
            </a:r>
            <a:r>
              <a:rPr lang="en-SG" sz="2800" dirty="0">
                <a:latin typeface="Monaco" pitchFamily="2" charset="77"/>
              </a:rPr>
              <a:t>, max(&amp;a,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2800" dirty="0">
                <a:latin typeface="Monaco" pitchFamily="2" charset="77"/>
              </a:rPr>
              <a:t>));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</a:t>
            </a:r>
            <a:endParaRPr lang="en-US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3336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D3116-B486-1945-B133-8B090BA7B43A}"/>
              </a:ext>
            </a:extLst>
          </p:cNvPr>
          <p:cNvSpPr/>
          <p:nvPr/>
        </p:nvSpPr>
        <p:spPr>
          <a:xfrm>
            <a:off x="4416725" y="3941770"/>
            <a:ext cx="4233789" cy="14924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3621504" cy="1347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1400" dirty="0">
                <a:latin typeface="Monaco" pitchFamily="2" charset="77"/>
              </a:rPr>
              <a:t> </a:t>
            </a:r>
            <a:r>
              <a:rPr lang="en-SG" sz="14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1400" dirty="0"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1400" dirty="0">
                <a:latin typeface="Monaco" pitchFamily="2" charset="77"/>
              </a:rPr>
              <a:t> a =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14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  </a:t>
            </a:r>
            <a:r>
              <a:rPr lang="en-SG" sz="1400" dirty="0" err="1">
                <a:latin typeface="Monaco" pitchFamily="2" charset="77"/>
              </a:rPr>
              <a:t>printf</a:t>
            </a:r>
            <a:r>
              <a:rPr lang="en-SG" sz="1400" dirty="0">
                <a:latin typeface="Monaco" pitchFamily="2" charset="77"/>
              </a:rPr>
              <a:t>(</a:t>
            </a:r>
            <a:r>
              <a:rPr lang="en-SG" sz="1400" dirty="0">
                <a:solidFill>
                  <a:srgbClr val="0D904F"/>
                </a:solidFill>
                <a:latin typeface="Monaco" pitchFamily="2" charset="77"/>
              </a:rPr>
              <a:t>"%</a:t>
            </a:r>
            <a:r>
              <a:rPr lang="en-SG" sz="1400" dirty="0" err="1">
                <a:solidFill>
                  <a:srgbClr val="0D904F"/>
                </a:solidFill>
                <a:latin typeface="Monaco" pitchFamily="2" charset="77"/>
              </a:rPr>
              <a:t>ld</a:t>
            </a:r>
            <a:r>
              <a:rPr lang="en-SG" sz="1400" dirty="0">
                <a:solidFill>
                  <a:srgbClr val="183691"/>
                </a:solidFill>
                <a:latin typeface="Monaco" pitchFamily="2" charset="77"/>
              </a:rPr>
              <a:t>\n</a:t>
            </a:r>
            <a:r>
              <a:rPr lang="en-SG" sz="1400" dirty="0">
                <a:solidFill>
                  <a:srgbClr val="0D904F"/>
                </a:solidFill>
                <a:latin typeface="Monaco" pitchFamily="2" charset="77"/>
              </a:rPr>
              <a:t>"</a:t>
            </a:r>
            <a:r>
              <a:rPr lang="en-SG" sz="1400" dirty="0">
                <a:latin typeface="Monaco" pitchFamily="2" charset="77"/>
              </a:rPr>
              <a:t>, max(&amp;a, </a:t>
            </a:r>
            <a:r>
              <a:rPr lang="en-SG" sz="14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1400" dirty="0">
                <a:latin typeface="Monaco" pitchFamily="2" charset="77"/>
              </a:rPr>
              <a:t>)); </a:t>
            </a:r>
          </a:p>
          <a:p>
            <a:pPr>
              <a:lnSpc>
                <a:spcPct val="150000"/>
              </a:lnSpc>
            </a:pPr>
            <a:r>
              <a:rPr lang="en-SG" sz="1400" dirty="0">
                <a:latin typeface="Monaco" pitchFamily="2" charset="77"/>
              </a:rPr>
              <a:t>}</a:t>
            </a:r>
            <a:endParaRPr lang="en-US" sz="1400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7D68D-FA6D-6F49-903E-19B70050EFC4}"/>
              </a:ext>
            </a:extLst>
          </p:cNvPr>
          <p:cNvSpPr/>
          <p:nvPr/>
        </p:nvSpPr>
        <p:spPr>
          <a:xfrm>
            <a:off x="4416725" y="5601903"/>
            <a:ext cx="4233789" cy="7843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A78EB-9459-F844-9825-178DF2C86FD5}"/>
              </a:ext>
            </a:extLst>
          </p:cNvPr>
          <p:cNvSpPr txBox="1"/>
          <p:nvPr/>
        </p:nvSpPr>
        <p:spPr>
          <a:xfrm>
            <a:off x="3170188" y="560190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380EB-E6B8-3F4D-A666-4731533C03AA}"/>
              </a:ext>
            </a:extLst>
          </p:cNvPr>
          <p:cNvSpPr/>
          <p:nvPr/>
        </p:nvSpPr>
        <p:spPr>
          <a:xfrm>
            <a:off x="5685132" y="5723971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Chalkduster" panose="03050602040202020205" pitchFamily="66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12E64-6991-D149-BFE1-994992C45B3C}"/>
              </a:ext>
            </a:extLst>
          </p:cNvPr>
          <p:cNvSpPr txBox="1"/>
          <p:nvPr/>
        </p:nvSpPr>
        <p:spPr>
          <a:xfrm>
            <a:off x="4727438" y="575696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47C10-7F16-3B43-A1F8-014EF9BC0128}"/>
              </a:ext>
            </a:extLst>
          </p:cNvPr>
          <p:cNvSpPr/>
          <p:nvPr/>
        </p:nvSpPr>
        <p:spPr>
          <a:xfrm>
            <a:off x="5685132" y="4732497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Chalkduster" panose="03050602040202020205" pitchFamily="66" charset="77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0899268-FC1F-7B48-B87B-0F9315DD12A1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7177353" y="5021748"/>
            <a:ext cx="1367093" cy="969868"/>
          </a:xfrm>
          <a:prstGeom prst="bentConnector3">
            <a:avLst>
              <a:gd name="adj1" fmla="val -1672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A4232E-B998-4D4A-B5A4-6976E7099801}"/>
              </a:ext>
            </a:extLst>
          </p:cNvPr>
          <p:cNvSpPr txBox="1"/>
          <p:nvPr/>
        </p:nvSpPr>
        <p:spPr>
          <a:xfrm>
            <a:off x="3301590" y="3941770"/>
            <a:ext cx="89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CCA27-5297-2449-825A-0E6978AC33FA}"/>
              </a:ext>
            </a:extLst>
          </p:cNvPr>
          <p:cNvSpPr txBox="1"/>
          <p:nvPr/>
        </p:nvSpPr>
        <p:spPr>
          <a:xfrm>
            <a:off x="4727438" y="4761025"/>
            <a:ext cx="76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14B0A-EF5E-1E46-B89B-547F8128DBE1}"/>
              </a:ext>
            </a:extLst>
          </p:cNvPr>
          <p:cNvSpPr/>
          <p:nvPr/>
        </p:nvSpPr>
        <p:spPr>
          <a:xfrm>
            <a:off x="5685132" y="4087549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B111A-6B4E-1D40-9840-38A85C4B7597}"/>
              </a:ext>
            </a:extLst>
          </p:cNvPr>
          <p:cNvSpPr txBox="1"/>
          <p:nvPr/>
        </p:nvSpPr>
        <p:spPr>
          <a:xfrm>
            <a:off x="4472143" y="4143807"/>
            <a:ext cx="1270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length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0DE015-905A-AC44-9589-E3F14BF2D42A}"/>
              </a:ext>
            </a:extLst>
          </p:cNvPr>
          <p:cNvSpPr/>
          <p:nvPr/>
        </p:nvSpPr>
        <p:spPr>
          <a:xfrm>
            <a:off x="7052225" y="4937577"/>
            <a:ext cx="125128" cy="12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3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5B66-3C94-43C7-8919-E6BD5E1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stuff - </a:t>
            </a:r>
            <a:r>
              <a:rPr lang="en-US" dirty="0" err="1"/>
              <a:t>Valgrind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36DD-52E2-4740-9B6B-90CFEEBF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hlinkClick r:id="rId2"/>
              </a:rPr>
              <a:t>http://valgrind.org/</a:t>
            </a:r>
          </a:p>
          <a:p>
            <a:pPr>
              <a:buNone/>
            </a:pPr>
            <a:r>
              <a:rPr lang="en-US" dirty="0"/>
              <a:t>http://valgrind.org/docs/manual/quick-start.html</a:t>
            </a:r>
          </a:p>
        </p:txBody>
      </p:sp>
    </p:spTree>
    <p:extLst>
      <p:ext uri="{BB962C8B-B14F-4D97-AF65-F5344CB8AC3E}">
        <p14:creationId xmlns:p14="http://schemas.microsoft.com/office/powerpoint/2010/main" val="498386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E98BF8B-4AD9-4A7D-85DD-C98ECF89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59" y="682626"/>
            <a:ext cx="9156700" cy="6171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482266-5459-44E4-9F33-BD259785257A}"/>
              </a:ext>
            </a:extLst>
          </p:cNvPr>
          <p:cNvSpPr txBox="1"/>
          <p:nvPr/>
        </p:nvSpPr>
        <p:spPr>
          <a:xfrm>
            <a:off x="0" y="14817"/>
            <a:ext cx="9144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http://valgrind.org/docs/manual/quick-start.html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4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15.1</a:t>
            </a:r>
          </a:p>
        </p:txBody>
      </p:sp>
    </p:spTree>
    <p:extLst>
      <p:ext uri="{BB962C8B-B14F-4D97-AF65-F5344CB8AC3E}">
        <p14:creationId xmlns:p14="http://schemas.microsoft.com/office/powerpoint/2010/main" val="1320917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4CC8-4BD7-BA45-B214-170C480B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3600" dirty="0"/>
              <a:t>Write the function </a:t>
            </a:r>
            <a:r>
              <a:rPr lang="en-SG" sz="3600" dirty="0">
                <a:latin typeface="Monaco" pitchFamily="2" charset="77"/>
              </a:rPr>
              <a:t>average</a:t>
            </a:r>
            <a:r>
              <a:rPr lang="en-SG" sz="3600" dirty="0"/>
              <a:t> that takes an array of </a:t>
            </a:r>
            <a:r>
              <a:rPr lang="en-SG" sz="3600" dirty="0">
                <a:latin typeface="Monaco" pitchFamily="2" charset="77"/>
              </a:rPr>
              <a:t>k</a:t>
            </a:r>
            <a:r>
              <a:rPr lang="en-SG" sz="3600" dirty="0"/>
              <a:t> integers and </a:t>
            </a:r>
            <a:r>
              <a:rPr lang="en-SG" sz="3600" dirty="0">
                <a:latin typeface="Monaco" pitchFamily="2" charset="77"/>
              </a:rPr>
              <a:t>k</a:t>
            </a:r>
            <a:r>
              <a:rPr lang="en-SG" sz="3600" dirty="0"/>
              <a:t> and returns the average of the </a:t>
            </a:r>
            <a:r>
              <a:rPr lang="en-SG" sz="3600" dirty="0">
                <a:latin typeface="Monaco" pitchFamily="2" charset="77"/>
              </a:rPr>
              <a:t>k</a:t>
            </a:r>
            <a:r>
              <a:rPr lang="en-SG" sz="3600" dirty="0"/>
              <a:t> values in the array.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776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1310076" y="1571747"/>
            <a:ext cx="71438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32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15.2</a:t>
            </a:r>
          </a:p>
        </p:txBody>
      </p:sp>
    </p:spTree>
    <p:extLst>
      <p:ext uri="{BB962C8B-B14F-4D97-AF65-F5344CB8AC3E}">
        <p14:creationId xmlns:p14="http://schemas.microsoft.com/office/powerpoint/2010/main" val="3370097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605045"/>
            <a:ext cx="7058343" cy="2602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 err="1">
                <a:solidFill>
                  <a:srgbClr val="3E61A2"/>
                </a:solidFill>
                <a:latin typeface="Monaco" pitchFamily="2" charset="77"/>
              </a:rPr>
              <a:t>int</a:t>
            </a:r>
            <a:r>
              <a:rPr lang="en-SG" sz="2800" dirty="0">
                <a:latin typeface="Monaco" pitchFamily="2" charset="77"/>
              </a:rPr>
              <a:t> </a:t>
            </a:r>
            <a:r>
              <a:rPr lang="en-SG" sz="2800" dirty="0">
                <a:solidFill>
                  <a:srgbClr val="C2185B"/>
                </a:solidFill>
                <a:latin typeface="Monaco" pitchFamily="2" charset="77"/>
              </a:rPr>
              <a:t>main</a:t>
            </a:r>
            <a:r>
              <a:rPr lang="en-SG" sz="2800" dirty="0"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800" dirty="0">
                <a:latin typeface="Monaco" pitchFamily="2" charset="77"/>
              </a:rPr>
              <a:t> a =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0</a:t>
            </a:r>
            <a:r>
              <a:rPr lang="en-SG" sz="28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  </a:t>
            </a:r>
            <a:r>
              <a:rPr lang="en-SG" sz="2800" dirty="0" err="1">
                <a:latin typeface="Monaco" pitchFamily="2" charset="77"/>
              </a:rPr>
              <a:t>printf</a:t>
            </a:r>
            <a:r>
              <a:rPr lang="en-SG" sz="2800" dirty="0">
                <a:latin typeface="Monaco" pitchFamily="2" charset="77"/>
              </a:rPr>
              <a:t>(</a:t>
            </a:r>
            <a:r>
              <a:rPr lang="en-SG" sz="2800" dirty="0">
                <a:solidFill>
                  <a:srgbClr val="0D904F"/>
                </a:solidFill>
                <a:latin typeface="Monaco" pitchFamily="2" charset="77"/>
              </a:rPr>
              <a:t>"%</a:t>
            </a:r>
            <a:r>
              <a:rPr lang="en-SG" sz="2800" dirty="0" err="1">
                <a:solidFill>
                  <a:srgbClr val="0D904F"/>
                </a:solidFill>
                <a:latin typeface="Monaco" pitchFamily="2" charset="77"/>
              </a:rPr>
              <a:t>ld</a:t>
            </a:r>
            <a:r>
              <a:rPr lang="en-SG" sz="2800" dirty="0">
                <a:solidFill>
                  <a:srgbClr val="183691"/>
                </a:solidFill>
                <a:latin typeface="Monaco" pitchFamily="2" charset="77"/>
              </a:rPr>
              <a:t>\n</a:t>
            </a:r>
            <a:r>
              <a:rPr lang="en-SG" sz="2800" dirty="0">
                <a:solidFill>
                  <a:srgbClr val="0D904F"/>
                </a:solidFill>
                <a:latin typeface="Monaco" pitchFamily="2" charset="77"/>
              </a:rPr>
              <a:t>"</a:t>
            </a:r>
            <a:r>
              <a:rPr lang="en-SG" sz="2800" dirty="0">
                <a:latin typeface="Monaco" pitchFamily="2" charset="77"/>
              </a:rPr>
              <a:t>, max(&amp;a, </a:t>
            </a:r>
            <a:r>
              <a:rPr lang="en-SG" sz="2800" dirty="0">
                <a:solidFill>
                  <a:srgbClr val="E74C3C"/>
                </a:solidFill>
                <a:latin typeface="Monaco" pitchFamily="2" charset="77"/>
              </a:rPr>
              <a:t>10</a:t>
            </a:r>
            <a:r>
              <a:rPr lang="en-SG" sz="2800" dirty="0">
                <a:latin typeface="Monaco" pitchFamily="2" charset="77"/>
              </a:rPr>
              <a:t>)); </a:t>
            </a:r>
          </a:p>
          <a:p>
            <a:pPr>
              <a:lnSpc>
                <a:spcPct val="150000"/>
              </a:lnSpc>
            </a:pPr>
            <a:r>
              <a:rPr lang="en-SG" sz="2800" dirty="0">
                <a:latin typeface="Monaco" pitchFamily="2" charset="77"/>
              </a:rPr>
              <a:t>}</a:t>
            </a:r>
            <a:endParaRPr lang="en-US" sz="28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5533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D570-CB3F-AC4E-86F2-0035FFDF4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78" y="2248519"/>
            <a:ext cx="7772400" cy="2387600"/>
          </a:xfrm>
        </p:spPr>
        <p:txBody>
          <a:bodyPr anchor="ctr"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Problem 15.3</a:t>
            </a:r>
          </a:p>
        </p:txBody>
      </p:sp>
    </p:spTree>
    <p:extLst>
      <p:ext uri="{BB962C8B-B14F-4D97-AF65-F5344CB8AC3E}">
        <p14:creationId xmlns:p14="http://schemas.microsoft.com/office/powerpoint/2010/main" val="246889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C9A39-3F7F-0849-ABB9-E03B6BD68C1F}"/>
              </a:ext>
            </a:extLst>
          </p:cNvPr>
          <p:cNvSpPr txBox="1"/>
          <p:nvPr/>
        </p:nvSpPr>
        <p:spPr>
          <a:xfrm>
            <a:off x="741506" y="412540"/>
            <a:ext cx="6647974" cy="604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</a:t>
            </a:r>
            <a:r>
              <a:rPr lang="en-SG" sz="2000" dirty="0">
                <a:solidFill>
                  <a:srgbClr val="C2185B"/>
                </a:solidFill>
                <a:latin typeface="Monaco" pitchFamily="2" charset="77"/>
              </a:rPr>
              <a:t>max</a:t>
            </a:r>
            <a:r>
              <a:rPr lang="en-SG" sz="2000" dirty="0">
                <a:latin typeface="Monaco" pitchFamily="2" charset="77"/>
              </a:rPr>
              <a:t>(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*list, 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length) {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  long</a:t>
            </a:r>
            <a:r>
              <a:rPr lang="en-SG" sz="2000" dirty="0">
                <a:latin typeface="Monaco" pitchFamily="2" charset="77"/>
              </a:rPr>
              <a:t> </a:t>
            </a:r>
            <a:r>
              <a:rPr lang="en-SG" sz="2000" dirty="0" err="1">
                <a:latin typeface="Monaco" pitchFamily="2" charset="77"/>
              </a:rPr>
              <a:t>max_so_far</a:t>
            </a:r>
            <a:r>
              <a:rPr lang="en-SG" sz="20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  long</a:t>
            </a:r>
            <a:r>
              <a:rPr lang="en-SG" sz="2000" dirty="0">
                <a:latin typeface="Monaco" pitchFamily="2" charset="77"/>
              </a:rPr>
              <a:t> *</a:t>
            </a:r>
            <a:r>
              <a:rPr lang="en-SG" sz="2000" dirty="0" err="1">
                <a:latin typeface="Monaco" pitchFamily="2" charset="77"/>
              </a:rPr>
              <a:t>curr</a:t>
            </a:r>
            <a:r>
              <a:rPr lang="en-SG" sz="20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 err="1">
                <a:latin typeface="Monaco" pitchFamily="2" charset="77"/>
              </a:rPr>
              <a:t>max_so_far</a:t>
            </a:r>
            <a:r>
              <a:rPr lang="en-SG" sz="2000" dirty="0">
                <a:latin typeface="Monaco" pitchFamily="2" charset="77"/>
              </a:rPr>
              <a:t> = *list;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Monaco" pitchFamily="2" charset="77"/>
              </a:rPr>
              <a:t>  </a:t>
            </a:r>
            <a:r>
              <a:rPr lang="en-SG" sz="2000" dirty="0" err="1">
                <a:latin typeface="Monaco" pitchFamily="2" charset="77"/>
              </a:rPr>
              <a:t>curr</a:t>
            </a:r>
            <a:r>
              <a:rPr lang="en-SG" sz="2000" dirty="0">
                <a:latin typeface="Monaco" pitchFamily="2" charset="77"/>
              </a:rPr>
              <a:t> = list + </a:t>
            </a:r>
            <a:r>
              <a:rPr lang="en-SG" sz="20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0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  for</a:t>
            </a:r>
            <a:r>
              <a:rPr lang="en-SG" sz="2000" dirty="0">
                <a:latin typeface="Monaco" pitchFamily="2" charset="77"/>
              </a:rPr>
              <a:t> (</a:t>
            </a:r>
            <a:r>
              <a:rPr lang="en-SG" sz="2000" dirty="0">
                <a:solidFill>
                  <a:srgbClr val="3E61A2"/>
                </a:solidFill>
                <a:latin typeface="Monaco" pitchFamily="2" charset="77"/>
              </a:rPr>
              <a:t>long</a:t>
            </a:r>
            <a:r>
              <a:rPr lang="en-SG" sz="2000" dirty="0">
                <a:latin typeface="Monaco" pitchFamily="2" charset="77"/>
              </a:rPr>
              <a:t> i = </a:t>
            </a:r>
            <a:r>
              <a:rPr lang="en-SG" sz="20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000" dirty="0">
                <a:latin typeface="Monaco" pitchFamily="2" charset="77"/>
              </a:rPr>
              <a:t>; i != length; i += </a:t>
            </a:r>
            <a:r>
              <a:rPr lang="en-SG" sz="20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000" dirty="0">
                <a:latin typeface="Monaco" pitchFamily="2" charset="77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    if</a:t>
            </a:r>
            <a:r>
              <a:rPr lang="en-SG" sz="2000" dirty="0">
                <a:latin typeface="Monaco" pitchFamily="2" charset="77"/>
              </a:rPr>
              <a:t> (*</a:t>
            </a:r>
            <a:r>
              <a:rPr lang="en-SG" sz="2000" dirty="0" err="1">
                <a:latin typeface="Monaco" pitchFamily="2" charset="77"/>
              </a:rPr>
              <a:t>curr</a:t>
            </a:r>
            <a:r>
              <a:rPr lang="en-SG" sz="2000" dirty="0">
                <a:latin typeface="Monaco" pitchFamily="2" charset="77"/>
              </a:rPr>
              <a:t> &gt; </a:t>
            </a:r>
            <a:r>
              <a:rPr lang="en-SG" sz="2000" dirty="0" err="1">
                <a:latin typeface="Monaco" pitchFamily="2" charset="77"/>
              </a:rPr>
              <a:t>max_so_far</a:t>
            </a:r>
            <a:r>
              <a:rPr lang="en-SG" sz="2000" dirty="0">
                <a:latin typeface="Monaco" pitchFamily="2" charset="77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Monaco" pitchFamily="2" charset="77"/>
              </a:rPr>
              <a:t>      </a:t>
            </a:r>
            <a:r>
              <a:rPr lang="en-SG" sz="2000" dirty="0" err="1">
                <a:latin typeface="Monaco" pitchFamily="2" charset="77"/>
              </a:rPr>
              <a:t>max_so_far</a:t>
            </a:r>
            <a:r>
              <a:rPr lang="en-SG" sz="2000" dirty="0">
                <a:latin typeface="Monaco" pitchFamily="2" charset="77"/>
              </a:rPr>
              <a:t> = *</a:t>
            </a:r>
            <a:r>
              <a:rPr lang="en-SG" sz="2000" dirty="0" err="1">
                <a:latin typeface="Monaco" pitchFamily="2" charset="77"/>
              </a:rPr>
              <a:t>curr</a:t>
            </a:r>
            <a:r>
              <a:rPr lang="en-SG" sz="20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Monaco" pitchFamily="2" charset="77"/>
              </a:rPr>
              <a:t>    }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Monaco" pitchFamily="2" charset="77"/>
              </a:rPr>
              <a:t>    </a:t>
            </a:r>
            <a:r>
              <a:rPr lang="en-SG" sz="2000" dirty="0" err="1">
                <a:latin typeface="Monaco" pitchFamily="2" charset="77"/>
              </a:rPr>
              <a:t>curr</a:t>
            </a:r>
            <a:r>
              <a:rPr lang="en-SG" sz="2000" dirty="0">
                <a:latin typeface="Monaco" pitchFamily="2" charset="77"/>
              </a:rPr>
              <a:t> += </a:t>
            </a:r>
            <a:r>
              <a:rPr lang="en-SG" sz="20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0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Monaco" pitchFamily="2" charset="77"/>
              </a:rPr>
              <a:t>  } 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3B78E7"/>
                </a:solidFill>
                <a:latin typeface="Monaco" pitchFamily="2" charset="77"/>
              </a:rPr>
              <a:t>  return</a:t>
            </a:r>
            <a:r>
              <a:rPr lang="en-SG" sz="2000" dirty="0">
                <a:latin typeface="Monaco" pitchFamily="2" charset="77"/>
              </a:rPr>
              <a:t> </a:t>
            </a:r>
            <a:r>
              <a:rPr lang="en-SG" sz="2000" dirty="0" err="1">
                <a:latin typeface="Monaco" pitchFamily="2" charset="77"/>
              </a:rPr>
              <a:t>max_so_far</a:t>
            </a:r>
            <a:r>
              <a:rPr lang="en-SG" sz="2000" dirty="0">
                <a:latin typeface="Monaco" pitchFamily="2" charset="7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Monaco" pitchFamily="2" charset="77"/>
              </a:rPr>
              <a:t>}</a:t>
            </a: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9720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25AB22-9395-5049-8567-A4DA506DD947}"/>
              </a:ext>
            </a:extLst>
          </p:cNvPr>
          <p:cNvSpPr/>
          <p:nvPr/>
        </p:nvSpPr>
        <p:spPr>
          <a:xfrm>
            <a:off x="76039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D48288-FF0B-C949-BF21-6431FAD818D8}"/>
              </a:ext>
            </a:extLst>
          </p:cNvPr>
          <p:cNvSpPr/>
          <p:nvPr/>
        </p:nvSpPr>
        <p:spPr>
          <a:xfrm>
            <a:off x="1848051" y="1767839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B250B-FC3B-2447-97FB-C94E721C6FC1}"/>
              </a:ext>
            </a:extLst>
          </p:cNvPr>
          <p:cNvSpPr/>
          <p:nvPr/>
        </p:nvSpPr>
        <p:spPr>
          <a:xfrm>
            <a:off x="293570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085E5B-AA76-C641-9CE7-5206496DEC7A}"/>
              </a:ext>
            </a:extLst>
          </p:cNvPr>
          <p:cNvSpPr/>
          <p:nvPr/>
        </p:nvSpPr>
        <p:spPr>
          <a:xfrm>
            <a:off x="4023361" y="1767839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F0A85-1E5B-934A-AB2E-F04D55C0B15A}"/>
              </a:ext>
            </a:extLst>
          </p:cNvPr>
          <p:cNvSpPr/>
          <p:nvPr/>
        </p:nvSpPr>
        <p:spPr>
          <a:xfrm>
            <a:off x="511101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D5E0EF-7972-BC4D-9A1C-2A4231C20DBF}"/>
              </a:ext>
            </a:extLst>
          </p:cNvPr>
          <p:cNvSpPr/>
          <p:nvPr/>
        </p:nvSpPr>
        <p:spPr>
          <a:xfrm>
            <a:off x="6198671" y="1767839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CBDF6-9620-8540-BFCA-E8079318D2BB}"/>
              </a:ext>
            </a:extLst>
          </p:cNvPr>
          <p:cNvSpPr/>
          <p:nvPr/>
        </p:nvSpPr>
        <p:spPr>
          <a:xfrm>
            <a:off x="728632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B3C5E-242A-2640-A5B0-76E6BF278474}"/>
              </a:ext>
            </a:extLst>
          </p:cNvPr>
          <p:cNvSpPr txBox="1"/>
          <p:nvPr/>
        </p:nvSpPr>
        <p:spPr>
          <a:xfrm>
            <a:off x="995452" y="731521"/>
            <a:ext cx="61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7C24AB-7A87-5D4C-B0F5-4110D0ACCBF4}"/>
              </a:ext>
            </a:extLst>
          </p:cNvPr>
          <p:cNvCxnSpPr>
            <a:endCxn id="13" idx="0"/>
          </p:cNvCxnSpPr>
          <p:nvPr/>
        </p:nvCxnSpPr>
        <p:spPr>
          <a:xfrm>
            <a:off x="1304223" y="1135781"/>
            <a:ext cx="1" cy="63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F38BDD-C2C6-C843-A987-98D2F35E9EE1}"/>
              </a:ext>
            </a:extLst>
          </p:cNvPr>
          <p:cNvSpPr txBox="1"/>
          <p:nvPr/>
        </p:nvSpPr>
        <p:spPr>
          <a:xfrm>
            <a:off x="2050181" y="731521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halkduster" panose="03050602040202020205" pitchFamily="66" charset="77"/>
              </a:rPr>
              <a:t>curr</a:t>
            </a:r>
            <a:endParaRPr lang="en-US" dirty="0">
              <a:latin typeface="Chalkduster" panose="03050602040202020205" pitchFamily="66" charset="7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213F8E-072D-6449-B9BD-87A1977B0050}"/>
              </a:ext>
            </a:extLst>
          </p:cNvPr>
          <p:cNvCxnSpPr/>
          <p:nvPr/>
        </p:nvCxnSpPr>
        <p:spPr>
          <a:xfrm>
            <a:off x="2358952" y="1135781"/>
            <a:ext cx="1" cy="63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5AFD76-3A5A-E442-87B3-BF90F4BA9C55}"/>
              </a:ext>
            </a:extLst>
          </p:cNvPr>
          <p:cNvSpPr txBox="1"/>
          <p:nvPr/>
        </p:nvSpPr>
        <p:spPr>
          <a:xfrm>
            <a:off x="760396" y="3714006"/>
            <a:ext cx="28007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 err="1">
                <a:latin typeface="Monaco" pitchFamily="2" charset="77"/>
              </a:rPr>
              <a:t>curr</a:t>
            </a:r>
            <a:r>
              <a:rPr lang="en-SG" sz="2000" dirty="0">
                <a:latin typeface="Monaco" pitchFamily="2" charset="77"/>
              </a:rPr>
              <a:t> = list + </a:t>
            </a:r>
            <a:r>
              <a:rPr lang="en-SG" sz="2000" dirty="0">
                <a:solidFill>
                  <a:srgbClr val="E74C3C"/>
                </a:solidFill>
                <a:latin typeface="Monaco" pitchFamily="2" charset="77"/>
              </a:rPr>
              <a:t>1</a:t>
            </a:r>
            <a:r>
              <a:rPr lang="en-SG" sz="2000" dirty="0">
                <a:latin typeface="Monaco" pitchFamily="2" charset="77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77761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25AB22-9395-5049-8567-A4DA506DD947}"/>
              </a:ext>
            </a:extLst>
          </p:cNvPr>
          <p:cNvSpPr/>
          <p:nvPr/>
        </p:nvSpPr>
        <p:spPr>
          <a:xfrm>
            <a:off x="76039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D48288-FF0B-C949-BF21-6431FAD818D8}"/>
              </a:ext>
            </a:extLst>
          </p:cNvPr>
          <p:cNvSpPr/>
          <p:nvPr/>
        </p:nvSpPr>
        <p:spPr>
          <a:xfrm>
            <a:off x="1848051" y="1767839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B250B-FC3B-2447-97FB-C94E721C6FC1}"/>
              </a:ext>
            </a:extLst>
          </p:cNvPr>
          <p:cNvSpPr/>
          <p:nvPr/>
        </p:nvSpPr>
        <p:spPr>
          <a:xfrm>
            <a:off x="293570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085E5B-AA76-C641-9CE7-5206496DEC7A}"/>
              </a:ext>
            </a:extLst>
          </p:cNvPr>
          <p:cNvSpPr/>
          <p:nvPr/>
        </p:nvSpPr>
        <p:spPr>
          <a:xfrm>
            <a:off x="4023361" y="1767839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F0A85-1E5B-934A-AB2E-F04D55C0B15A}"/>
              </a:ext>
            </a:extLst>
          </p:cNvPr>
          <p:cNvSpPr/>
          <p:nvPr/>
        </p:nvSpPr>
        <p:spPr>
          <a:xfrm>
            <a:off x="511101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D5E0EF-7972-BC4D-9A1C-2A4231C20DBF}"/>
              </a:ext>
            </a:extLst>
          </p:cNvPr>
          <p:cNvSpPr/>
          <p:nvPr/>
        </p:nvSpPr>
        <p:spPr>
          <a:xfrm>
            <a:off x="6198671" y="1767839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FCBDF6-9620-8540-BFCA-E8079318D2BB}"/>
              </a:ext>
            </a:extLst>
          </p:cNvPr>
          <p:cNvSpPr/>
          <p:nvPr/>
        </p:nvSpPr>
        <p:spPr>
          <a:xfrm>
            <a:off x="7286326" y="1767840"/>
            <a:ext cx="1087655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B3C5E-242A-2640-A5B0-76E6BF278474}"/>
              </a:ext>
            </a:extLst>
          </p:cNvPr>
          <p:cNvSpPr txBox="1"/>
          <p:nvPr/>
        </p:nvSpPr>
        <p:spPr>
          <a:xfrm>
            <a:off x="995452" y="731521"/>
            <a:ext cx="61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duster" panose="03050602040202020205" pitchFamily="66" charset="77"/>
              </a:rPr>
              <a:t>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7C24AB-7A87-5D4C-B0F5-4110D0ACCBF4}"/>
              </a:ext>
            </a:extLst>
          </p:cNvPr>
          <p:cNvCxnSpPr>
            <a:endCxn id="13" idx="0"/>
          </p:cNvCxnSpPr>
          <p:nvPr/>
        </p:nvCxnSpPr>
        <p:spPr>
          <a:xfrm>
            <a:off x="1304223" y="1135781"/>
            <a:ext cx="1" cy="63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F38BDD-C2C6-C843-A987-98D2F35E9EE1}"/>
              </a:ext>
            </a:extLst>
          </p:cNvPr>
          <p:cNvSpPr txBox="1"/>
          <p:nvPr/>
        </p:nvSpPr>
        <p:spPr>
          <a:xfrm>
            <a:off x="3179871" y="731521"/>
            <a:ext cx="7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halkduster" panose="03050602040202020205" pitchFamily="66" charset="77"/>
              </a:rPr>
              <a:t>curr</a:t>
            </a:r>
            <a:endParaRPr lang="en-US" dirty="0">
              <a:latin typeface="Chalkduster" panose="03050602040202020205" pitchFamily="66" charset="7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213F8E-072D-6449-B9BD-87A1977B0050}"/>
              </a:ext>
            </a:extLst>
          </p:cNvPr>
          <p:cNvCxnSpPr/>
          <p:nvPr/>
        </p:nvCxnSpPr>
        <p:spPr>
          <a:xfrm>
            <a:off x="3488642" y="1135781"/>
            <a:ext cx="1" cy="63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5AFD76-3A5A-E442-87B3-BF90F4BA9C55}"/>
              </a:ext>
            </a:extLst>
          </p:cNvPr>
          <p:cNvSpPr txBox="1"/>
          <p:nvPr/>
        </p:nvSpPr>
        <p:spPr>
          <a:xfrm>
            <a:off x="760396" y="3714006"/>
            <a:ext cx="1723549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 err="1">
                <a:latin typeface="Monaco" pitchFamily="2" charset="77"/>
              </a:rPr>
              <a:t>curr</a:t>
            </a:r>
            <a:r>
              <a:rPr lang="en-SG" sz="2000" dirty="0">
                <a:latin typeface="Monaco" pitchFamily="2" charset="77"/>
              </a:rPr>
              <a:t> += 1;</a:t>
            </a:r>
          </a:p>
        </p:txBody>
      </p:sp>
    </p:spTree>
    <p:extLst>
      <p:ext uri="{BB962C8B-B14F-4D97-AF65-F5344CB8AC3E}">
        <p14:creationId xmlns:p14="http://schemas.microsoft.com/office/powerpoint/2010/main" val="1373997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C733-ABE6-45A9-923E-DAB912EE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330" y="2911475"/>
            <a:ext cx="4594860" cy="5108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400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307279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35394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60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  <a:r>
              <a:rPr lang="en-US" sz="160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6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D82C9-2C8E-5B40-B484-5D2C03FC7ABB}"/>
              </a:ext>
            </a:extLst>
          </p:cNvPr>
          <p:cNvSpPr/>
          <p:nvPr/>
        </p:nvSpPr>
        <p:spPr>
          <a:xfrm>
            <a:off x="4416725" y="3907766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2E30-43D9-D143-A292-A40CA92ACE36}"/>
              </a:ext>
            </a:extLst>
          </p:cNvPr>
          <p:cNvSpPr txBox="1"/>
          <p:nvPr/>
        </p:nvSpPr>
        <p:spPr>
          <a:xfrm>
            <a:off x="1523586" y="3907766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F00C-1A8A-9E40-9B2A-607980F44217}"/>
              </a:ext>
            </a:extLst>
          </p:cNvPr>
          <p:cNvSpPr/>
          <p:nvPr/>
        </p:nvSpPr>
        <p:spPr>
          <a:xfrm>
            <a:off x="5668657" y="40298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DE006-7D5E-0445-8BC9-7C325A2914DD}"/>
              </a:ext>
            </a:extLst>
          </p:cNvPr>
          <p:cNvSpPr txBox="1"/>
          <p:nvPr/>
        </p:nvSpPr>
        <p:spPr>
          <a:xfrm>
            <a:off x="4661535" y="4071914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ADDE-119C-2142-BDE4-C2371BCF32AF}"/>
              </a:ext>
            </a:extLst>
          </p:cNvPr>
          <p:cNvSpPr txBox="1"/>
          <p:nvPr/>
        </p:nvSpPr>
        <p:spPr>
          <a:xfrm>
            <a:off x="4439123" y="4697726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CD32-5B3E-1D43-B556-B407A52915AE}"/>
              </a:ext>
            </a:extLst>
          </p:cNvPr>
          <p:cNvSpPr/>
          <p:nvPr/>
        </p:nvSpPr>
        <p:spPr>
          <a:xfrm>
            <a:off x="5690384" y="4660913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57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D82C9-2C8E-5B40-B484-5D2C03FC7ABB}"/>
              </a:ext>
            </a:extLst>
          </p:cNvPr>
          <p:cNvSpPr/>
          <p:nvPr/>
        </p:nvSpPr>
        <p:spPr>
          <a:xfrm>
            <a:off x="4416725" y="3907766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2E30-43D9-D143-A292-A40CA92ACE36}"/>
              </a:ext>
            </a:extLst>
          </p:cNvPr>
          <p:cNvSpPr txBox="1"/>
          <p:nvPr/>
        </p:nvSpPr>
        <p:spPr>
          <a:xfrm>
            <a:off x="1594759" y="3907766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F00C-1A8A-9E40-9B2A-607980F44217}"/>
              </a:ext>
            </a:extLst>
          </p:cNvPr>
          <p:cNvSpPr/>
          <p:nvPr/>
        </p:nvSpPr>
        <p:spPr>
          <a:xfrm>
            <a:off x="5668657" y="40298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DE006-7D5E-0445-8BC9-7C325A2914DD}"/>
              </a:ext>
            </a:extLst>
          </p:cNvPr>
          <p:cNvSpPr txBox="1"/>
          <p:nvPr/>
        </p:nvSpPr>
        <p:spPr>
          <a:xfrm>
            <a:off x="4661535" y="4071914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ADDE-119C-2142-BDE4-C2371BCF32AF}"/>
              </a:ext>
            </a:extLst>
          </p:cNvPr>
          <p:cNvSpPr txBox="1"/>
          <p:nvPr/>
        </p:nvSpPr>
        <p:spPr>
          <a:xfrm>
            <a:off x="4439123" y="4697726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CD32-5B3E-1D43-B556-B407A52915AE}"/>
              </a:ext>
            </a:extLst>
          </p:cNvPr>
          <p:cNvSpPr/>
          <p:nvPr/>
        </p:nvSpPr>
        <p:spPr>
          <a:xfrm>
            <a:off x="5690384" y="4660913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1C03E-9283-0840-B4D4-A6D7E66E36C5}"/>
              </a:ext>
            </a:extLst>
          </p:cNvPr>
          <p:cNvSpPr/>
          <p:nvPr/>
        </p:nvSpPr>
        <p:spPr>
          <a:xfrm>
            <a:off x="4416725" y="2981661"/>
            <a:ext cx="4233788" cy="761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AF7D1-6D0C-E447-9B1E-A0CD656D82C4}"/>
              </a:ext>
            </a:extLst>
          </p:cNvPr>
          <p:cNvSpPr txBox="1"/>
          <p:nvPr/>
        </p:nvSpPr>
        <p:spPr>
          <a:xfrm>
            <a:off x="3001171" y="290097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square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849A6-9505-7F41-8223-F39C90113A35}"/>
              </a:ext>
            </a:extLst>
          </p:cNvPr>
          <p:cNvSpPr/>
          <p:nvPr/>
        </p:nvSpPr>
        <p:spPr>
          <a:xfrm>
            <a:off x="5667986" y="311798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BB3D9-B8C8-9440-8904-ED2E7CBEDB69}"/>
              </a:ext>
            </a:extLst>
          </p:cNvPr>
          <p:cNvSpPr txBox="1"/>
          <p:nvPr/>
        </p:nvSpPr>
        <p:spPr>
          <a:xfrm>
            <a:off x="5199952" y="315479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5869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D82C9-2C8E-5B40-B484-5D2C03FC7ABB}"/>
              </a:ext>
            </a:extLst>
          </p:cNvPr>
          <p:cNvSpPr/>
          <p:nvPr/>
        </p:nvSpPr>
        <p:spPr>
          <a:xfrm>
            <a:off x="4416725" y="3907766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F00C-1A8A-9E40-9B2A-607980F44217}"/>
              </a:ext>
            </a:extLst>
          </p:cNvPr>
          <p:cNvSpPr/>
          <p:nvPr/>
        </p:nvSpPr>
        <p:spPr>
          <a:xfrm>
            <a:off x="5668657" y="40298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DE006-7D5E-0445-8BC9-7C325A2914DD}"/>
              </a:ext>
            </a:extLst>
          </p:cNvPr>
          <p:cNvSpPr txBox="1"/>
          <p:nvPr/>
        </p:nvSpPr>
        <p:spPr>
          <a:xfrm>
            <a:off x="4661535" y="4071914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ADDE-119C-2142-BDE4-C2371BCF32AF}"/>
              </a:ext>
            </a:extLst>
          </p:cNvPr>
          <p:cNvSpPr txBox="1"/>
          <p:nvPr/>
        </p:nvSpPr>
        <p:spPr>
          <a:xfrm>
            <a:off x="4439123" y="4697726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CD32-5B3E-1D43-B556-B407A52915AE}"/>
              </a:ext>
            </a:extLst>
          </p:cNvPr>
          <p:cNvSpPr/>
          <p:nvPr/>
        </p:nvSpPr>
        <p:spPr>
          <a:xfrm>
            <a:off x="5690384" y="4660913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D780A-420A-994F-998A-8D946B270869}"/>
              </a:ext>
            </a:extLst>
          </p:cNvPr>
          <p:cNvSpPr txBox="1"/>
          <p:nvPr/>
        </p:nvSpPr>
        <p:spPr>
          <a:xfrm>
            <a:off x="1594759" y="3907766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949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CED25-4781-B34A-ADC9-0B5F085CAF98}"/>
              </a:ext>
            </a:extLst>
          </p:cNvPr>
          <p:cNvSpPr/>
          <p:nvPr/>
        </p:nvSpPr>
        <p:spPr>
          <a:xfrm>
            <a:off x="326665" y="372675"/>
            <a:ext cx="714381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square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x*x;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304C9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base, </a:t>
            </a:r>
            <a:r>
              <a:rPr lang="en-US" sz="1050" dirty="0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height)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2E5FE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sqrt(square(base) + square(height));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050" dirty="0">
              <a:solidFill>
                <a:srgbClr val="2A373E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 err="1">
                <a:solidFill>
                  <a:srgbClr val="304C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B2004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hypotenuse_of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DE352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2A373E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2883A-8482-7F43-930D-7C171AC0FE29}"/>
              </a:ext>
            </a:extLst>
          </p:cNvPr>
          <p:cNvSpPr/>
          <p:nvPr/>
        </p:nvSpPr>
        <p:spPr>
          <a:xfrm>
            <a:off x="4416725" y="5443268"/>
            <a:ext cx="4233789" cy="9430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264E-8EE4-9343-8669-B674EDFCB068}"/>
              </a:ext>
            </a:extLst>
          </p:cNvPr>
          <p:cNvSpPr txBox="1"/>
          <p:nvPr/>
        </p:nvSpPr>
        <p:spPr>
          <a:xfrm>
            <a:off x="3297576" y="541243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7D82C9-2C8E-5B40-B484-5D2C03FC7ABB}"/>
              </a:ext>
            </a:extLst>
          </p:cNvPr>
          <p:cNvSpPr/>
          <p:nvPr/>
        </p:nvSpPr>
        <p:spPr>
          <a:xfrm>
            <a:off x="4416725" y="3907766"/>
            <a:ext cx="4233789" cy="14145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2E30-43D9-D143-A292-A40CA92ACE36}"/>
              </a:ext>
            </a:extLst>
          </p:cNvPr>
          <p:cNvSpPr txBox="1"/>
          <p:nvPr/>
        </p:nvSpPr>
        <p:spPr>
          <a:xfrm>
            <a:off x="1594759" y="3907766"/>
            <a:ext cx="26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halkduster" panose="03050602040202020205" pitchFamily="66" charset="77"/>
              </a:rPr>
              <a:t>hypotenuse_of</a:t>
            </a:r>
            <a:endParaRPr lang="en-US" sz="2400" dirty="0">
              <a:latin typeface="Chalkduster" panose="03050602040202020205" pitchFamily="66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EF00C-1A8A-9E40-9B2A-607980F44217}"/>
              </a:ext>
            </a:extLst>
          </p:cNvPr>
          <p:cNvSpPr/>
          <p:nvPr/>
        </p:nvSpPr>
        <p:spPr>
          <a:xfrm>
            <a:off x="5668657" y="4029845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DE006-7D5E-0445-8BC9-7C325A2914DD}"/>
              </a:ext>
            </a:extLst>
          </p:cNvPr>
          <p:cNvSpPr txBox="1"/>
          <p:nvPr/>
        </p:nvSpPr>
        <p:spPr>
          <a:xfrm>
            <a:off x="4661535" y="4071914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0ADDE-119C-2142-BDE4-C2371BCF32AF}"/>
              </a:ext>
            </a:extLst>
          </p:cNvPr>
          <p:cNvSpPr txBox="1"/>
          <p:nvPr/>
        </p:nvSpPr>
        <p:spPr>
          <a:xfrm>
            <a:off x="4439123" y="4697726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height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8CD32-5B3E-1D43-B556-B407A52915AE}"/>
              </a:ext>
            </a:extLst>
          </p:cNvPr>
          <p:cNvSpPr/>
          <p:nvPr/>
        </p:nvSpPr>
        <p:spPr>
          <a:xfrm>
            <a:off x="5690384" y="4660913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1C03E-9283-0840-B4D4-A6D7E66E36C5}"/>
              </a:ext>
            </a:extLst>
          </p:cNvPr>
          <p:cNvSpPr/>
          <p:nvPr/>
        </p:nvSpPr>
        <p:spPr>
          <a:xfrm>
            <a:off x="4416725" y="2981661"/>
            <a:ext cx="4233788" cy="761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AF7D1-6D0C-E447-9B1E-A0CD656D82C4}"/>
              </a:ext>
            </a:extLst>
          </p:cNvPr>
          <p:cNvSpPr txBox="1"/>
          <p:nvPr/>
        </p:nvSpPr>
        <p:spPr>
          <a:xfrm>
            <a:off x="3001171" y="290097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square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849A6-9505-7F41-8223-F39C90113A35}"/>
              </a:ext>
            </a:extLst>
          </p:cNvPr>
          <p:cNvSpPr/>
          <p:nvPr/>
        </p:nvSpPr>
        <p:spPr>
          <a:xfrm>
            <a:off x="5667986" y="3117982"/>
            <a:ext cx="2859314" cy="535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BB3D9-B8C8-9440-8904-ED2E7CBEDB69}"/>
              </a:ext>
            </a:extLst>
          </p:cNvPr>
          <p:cNvSpPr txBox="1"/>
          <p:nvPr/>
        </p:nvSpPr>
        <p:spPr>
          <a:xfrm>
            <a:off x="5199952" y="315479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439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10829</TotalTime>
  <Words>1935</Words>
  <Application>Microsoft Office PowerPoint</Application>
  <PresentationFormat>On-screen Show (4:3)</PresentationFormat>
  <Paragraphs>542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Tutorial 6</vt:lpstr>
      <vt:lpstr>PowerPoint Presentation</vt:lpstr>
      <vt:lpstr>Tutorial 6</vt:lpstr>
      <vt:lpstr>Problem 13.1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13.3</vt:lpstr>
      <vt:lpstr>PowerPoint Presentation</vt:lpstr>
      <vt:lpstr>Problem 14.1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14.2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 stuff - Valgrind</vt:lpstr>
      <vt:lpstr>PowerPoint Presentation</vt:lpstr>
      <vt:lpstr>Problem 15.1</vt:lpstr>
      <vt:lpstr>PowerPoint Presentation</vt:lpstr>
      <vt:lpstr>Problem 15.2</vt:lpstr>
      <vt:lpstr>PowerPoint Presentation</vt:lpstr>
      <vt:lpstr>Problem 15.3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Ooi Wei Tsang</dc:creator>
  <cp:lastModifiedBy>Ooi Wei Tsang</cp:lastModifiedBy>
  <cp:revision>99</cp:revision>
  <dcterms:created xsi:type="dcterms:W3CDTF">2018-09-18T04:45:51Z</dcterms:created>
  <dcterms:modified xsi:type="dcterms:W3CDTF">2018-10-08T05:33:36Z</dcterms:modified>
</cp:coreProperties>
</file>