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tif" ContentType="image/tiff"/>
  <Override PartName="/ppt/media/image1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16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16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16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</a:t>
            </a:r>
            <a:r>
              <a:rPr b="0" lang="en-US" sz="1800" spc="-1" strike="noStrike">
                <a:latin typeface="Arial"/>
              </a:rPr>
              <a:t>edit the </a:t>
            </a:r>
            <a:r>
              <a:rPr b="0" lang="en-US" sz="1800" spc="-1" strike="noStrike">
                <a:latin typeface="Arial"/>
              </a:rPr>
              <a:t>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</a:t>
            </a:r>
            <a:r>
              <a:rPr b="0" lang="en-US" sz="1800" spc="-1" strike="noStrike">
                <a:latin typeface="Arial"/>
              </a:rPr>
              <a:t>edit the </a:t>
            </a:r>
            <a:r>
              <a:rPr b="0" lang="en-US" sz="1800" spc="-1" strike="noStrike">
                <a:latin typeface="Arial"/>
              </a:rPr>
              <a:t>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.tif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Roboto Light"/>
              </a:rPr>
              <a:t>Tutorial 3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143000" y="3602160"/>
            <a:ext cx="6857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Roboto Regular"/>
              </a:rPr>
              <a:t>(This is Group C1A!)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2988000" y="2030040"/>
            <a:ext cx="1667160" cy="84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600">
            <a:solidFill>
              <a:schemeClr val="accent1">
                <a:lumOff val="-13575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6280" rIns="26280" tIns="26280" bIns="2628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Roboto Regular"/>
                <a:ea typeface="DejaVu Sans"/>
              </a:rPr>
              <a:t>x &gt; 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884400" y="2909160"/>
            <a:ext cx="290880" cy="20520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6280" rIns="26280" tIns="26280" bIns="2628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Roboto Regular"/>
                <a:ea typeface="DejaVu Sans"/>
              </a:rPr>
              <a:t>YES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666320" y="2457000"/>
            <a:ext cx="245520" cy="20520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6280" rIns="26280" tIns="26280" bIns="2628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Roboto Regular"/>
                <a:ea typeface="DejaVu Sans"/>
              </a:rPr>
              <a:t>NO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2648880" y="2453040"/>
            <a:ext cx="338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5"/>
          <p:cNvSpPr/>
          <p:nvPr/>
        </p:nvSpPr>
        <p:spPr>
          <a:xfrm>
            <a:off x="3828600" y="2876040"/>
            <a:ext cx="360" cy="41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6"/>
          <p:cNvSpPr/>
          <p:nvPr/>
        </p:nvSpPr>
        <p:spPr>
          <a:xfrm flipV="1">
            <a:off x="4657320" y="2448720"/>
            <a:ext cx="344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7"/>
          <p:cNvSpPr/>
          <p:nvPr/>
        </p:nvSpPr>
        <p:spPr>
          <a:xfrm>
            <a:off x="1536120" y="2181960"/>
            <a:ext cx="1111680" cy="537120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600">
            <a:solidFill>
              <a:schemeClr val="accent1">
                <a:lumOff val="-13575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6280" rIns="26280" tIns="26280" bIns="2628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Roboto Regular"/>
                <a:ea typeface="DejaVu Sans"/>
              </a:rPr>
              <a:t>input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Roboto Regular"/>
                <a:ea typeface="DejaVu Sans"/>
              </a:rPr>
              <a:t>x, 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1" name="CustomShape 8"/>
          <p:cNvSpPr/>
          <p:nvPr/>
        </p:nvSpPr>
        <p:spPr>
          <a:xfrm>
            <a:off x="6584760" y="2181600"/>
            <a:ext cx="1111680" cy="537120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600">
            <a:solidFill>
              <a:schemeClr val="accent1">
                <a:lumOff val="-13575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6280" rIns="26280" tIns="26280" bIns="2628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Roboto Regular"/>
                <a:ea typeface="DejaVu Sans"/>
              </a:rPr>
              <a:t>output max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2" name="CustomShape 9"/>
          <p:cNvSpPr/>
          <p:nvPr/>
        </p:nvSpPr>
        <p:spPr>
          <a:xfrm>
            <a:off x="6231960" y="2443320"/>
            <a:ext cx="352080" cy="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10"/>
          <p:cNvSpPr/>
          <p:nvPr/>
        </p:nvSpPr>
        <p:spPr>
          <a:xfrm>
            <a:off x="628560" y="365040"/>
            <a:ext cx="7886160" cy="9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Roboto Light"/>
                <a:ea typeface="DejaVu Sans"/>
              </a:rPr>
              <a:t>Problem 8.2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64" name="CustomShape 11"/>
          <p:cNvSpPr/>
          <p:nvPr/>
        </p:nvSpPr>
        <p:spPr>
          <a:xfrm>
            <a:off x="3217680" y="3314520"/>
            <a:ext cx="1221120" cy="664200"/>
          </a:xfrm>
          <a:prstGeom prst="rect">
            <a:avLst/>
          </a:prstGeom>
          <a:noFill/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Roboto Regular"/>
                <a:ea typeface="DejaVu Sans"/>
              </a:rPr>
              <a:t>max = x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5" name="CustomShape 12"/>
          <p:cNvSpPr/>
          <p:nvPr/>
        </p:nvSpPr>
        <p:spPr>
          <a:xfrm>
            <a:off x="5010480" y="2126880"/>
            <a:ext cx="1221120" cy="664200"/>
          </a:xfrm>
          <a:prstGeom prst="rect">
            <a:avLst/>
          </a:prstGeom>
          <a:noFill/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Roboto Regular"/>
                <a:ea typeface="DejaVu Sans"/>
              </a:rPr>
              <a:t>max = 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6" name="CustomShape 13"/>
          <p:cNvSpPr/>
          <p:nvPr/>
        </p:nvSpPr>
        <p:spPr>
          <a:xfrm flipV="1">
            <a:off x="4431600" y="1804320"/>
            <a:ext cx="2700720" cy="926640"/>
          </a:xfrm>
          <a:prstGeom prst="bentConnector2">
            <a:avLst/>
          </a:pr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2194560" y="1604520"/>
            <a:ext cx="4824360" cy="3840480"/>
          </a:xfrm>
          <a:prstGeom prst="rect">
            <a:avLst/>
          </a:prstGeom>
          <a:ln>
            <a:noFill/>
          </a:ln>
        </p:spPr>
      </p:pic>
      <p:sp>
        <p:nvSpPr>
          <p:cNvPr id="168" name="CustomShape 1"/>
          <p:cNvSpPr/>
          <p:nvPr/>
        </p:nvSpPr>
        <p:spPr>
          <a:xfrm>
            <a:off x="457200" y="572040"/>
            <a:ext cx="3835080" cy="79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Roboto Light"/>
              </a:rPr>
              <a:t>Problem 8.3</a:t>
            </a:r>
            <a:endParaRPr b="0" lang="en-US" sz="4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28560" y="365040"/>
            <a:ext cx="7886160" cy="9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70" name="Table 2"/>
          <p:cNvGraphicFramePr/>
          <p:nvPr/>
        </p:nvGraphicFramePr>
        <p:xfrm>
          <a:off x="864000" y="2672280"/>
          <a:ext cx="3084840" cy="360000"/>
        </p:xfrm>
        <a:graphic>
          <a:graphicData uri="http://schemas.openxmlformats.org/drawingml/2006/table">
            <a:tbl>
              <a:tblPr/>
              <a:tblGrid>
                <a:gridCol w="1542600"/>
                <a:gridCol w="1542600"/>
              </a:tblGrid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Score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e7e6e6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Letter Grade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7e6e6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 or higher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e7e6e6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See Table 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7e6e6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Less than 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e7e6e6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See Table 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7e6e6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1" name="Table 3"/>
          <p:cNvGraphicFramePr/>
          <p:nvPr/>
        </p:nvGraphicFramePr>
        <p:xfrm>
          <a:off x="5251680" y="2672280"/>
          <a:ext cx="2992680" cy="360000"/>
        </p:xfrm>
        <a:graphic>
          <a:graphicData uri="http://schemas.openxmlformats.org/drawingml/2006/table">
            <a:tbl>
              <a:tblPr/>
              <a:tblGrid>
                <a:gridCol w="1496520"/>
                <a:gridCol w="1496520"/>
              </a:tblGrid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Score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e7e6e6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Letter Grade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7e6e6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 or higher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e7e6e6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7e6e6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Less than 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e7e6e6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7e6e6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2" name="Table 4"/>
          <p:cNvGraphicFramePr/>
          <p:nvPr/>
        </p:nvGraphicFramePr>
        <p:xfrm>
          <a:off x="5247360" y="4604040"/>
          <a:ext cx="2997000" cy="360000"/>
        </p:xfrm>
        <a:graphic>
          <a:graphicData uri="http://schemas.openxmlformats.org/drawingml/2006/table">
            <a:tbl>
              <a:tblPr/>
              <a:tblGrid>
                <a:gridCol w="1498680"/>
                <a:gridCol w="1498680"/>
              </a:tblGrid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Score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e7e6e6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Letter Grade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7e6e6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 or higher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e7e6e6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7e6e6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Less than 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e7e6e6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7e6e6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3" name="CustomShape 5"/>
          <p:cNvSpPr/>
          <p:nvPr/>
        </p:nvSpPr>
        <p:spPr>
          <a:xfrm>
            <a:off x="5031720" y="2302920"/>
            <a:ext cx="2500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Table 3 (5 or higher)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5022720" y="4234680"/>
            <a:ext cx="249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Table 4 (less than 5)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457200" y="541440"/>
            <a:ext cx="3835080" cy="79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Roboto Light"/>
              </a:rPr>
              <a:t>Problem 8.3</a:t>
            </a:r>
            <a:endParaRPr b="0" lang="en-US" sz="4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2286000" y="1371600"/>
            <a:ext cx="4937400" cy="53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ourier New"/>
              </a:rPr>
              <a:t>if (score &gt;= 5)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ourier New"/>
                <a:ea typeface="Courier New"/>
              </a:rPr>
              <a:t>        </a:t>
            </a:r>
            <a:r>
              <a:rPr b="0" lang="en-US" sz="1800" spc="-1" strike="noStrike">
                <a:latin typeface="Courier New"/>
                <a:ea typeface="Courier New"/>
              </a:rPr>
              <a:t>// table 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ourier New"/>
                <a:ea typeface="Courier New"/>
              </a:rPr>
              <a:t>        </a:t>
            </a:r>
            <a:r>
              <a:rPr b="0" lang="en-US" sz="1800" spc="-1" strike="noStrike">
                <a:latin typeface="Courier New"/>
                <a:ea typeface="Courier New"/>
              </a:rPr>
              <a:t>if (score &gt;= 8)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ourier New"/>
                <a:ea typeface="Courier New"/>
              </a:rPr>
              <a:t>                </a:t>
            </a:r>
            <a:r>
              <a:rPr b="0" lang="en-US" sz="1800" spc="-1" strike="noStrike">
                <a:latin typeface="Courier New"/>
                <a:ea typeface="Courier New"/>
              </a:rPr>
              <a:t>// 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ourier New"/>
                <a:ea typeface="Courier New"/>
              </a:rPr>
              <a:t>        </a:t>
            </a:r>
            <a:r>
              <a:rPr b="0" lang="en-US" sz="1800" spc="-1" strike="noStrike">
                <a:latin typeface="Courier New"/>
                <a:ea typeface="Courier New"/>
              </a:rPr>
              <a:t>} else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ourier New"/>
                <a:ea typeface="Courier New"/>
              </a:rPr>
              <a:t>                </a:t>
            </a:r>
            <a:r>
              <a:rPr b="0" lang="en-US" sz="1800" spc="-1" strike="noStrike">
                <a:latin typeface="Courier New"/>
                <a:ea typeface="Courier New"/>
              </a:rPr>
              <a:t>// 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ourier New"/>
                <a:ea typeface="Courier New"/>
              </a:rPr>
              <a:t>        </a:t>
            </a:r>
            <a:r>
              <a:rPr b="0" lang="en-US" sz="1800" spc="-1" strike="noStrike">
                <a:latin typeface="Courier New"/>
                <a:ea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ourier New"/>
                <a:ea typeface="Courier New"/>
              </a:rPr>
              <a:t>} else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ourier New"/>
                <a:ea typeface="Courier New"/>
              </a:rPr>
              <a:t>        </a:t>
            </a:r>
            <a:r>
              <a:rPr b="0" lang="en-US" sz="1800" spc="-1" strike="noStrike">
                <a:latin typeface="Courier New"/>
                <a:ea typeface="Courier New"/>
              </a:rPr>
              <a:t>// table 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ourier New"/>
                <a:ea typeface="Courier New"/>
              </a:rPr>
              <a:t>        </a:t>
            </a:r>
            <a:r>
              <a:rPr b="0" lang="en-US" sz="1800" spc="-1" strike="noStrike">
                <a:latin typeface="Courier New"/>
                <a:ea typeface="Courier New"/>
              </a:rPr>
              <a:t>if (score &gt;= 3)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ourier New"/>
                <a:ea typeface="Courier New"/>
              </a:rPr>
              <a:t>                </a:t>
            </a:r>
            <a:r>
              <a:rPr b="0" lang="en-US" sz="1800" spc="-1" strike="noStrike">
                <a:latin typeface="Courier New"/>
                <a:ea typeface="Courier New"/>
              </a:rPr>
              <a:t>// 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ourier New"/>
                <a:ea typeface="Courier New"/>
              </a:rPr>
              <a:t>        </a:t>
            </a:r>
            <a:r>
              <a:rPr b="0" lang="en-US" sz="1800" spc="-1" strike="noStrike">
                <a:latin typeface="Courier New"/>
                <a:ea typeface="Courier New"/>
              </a:rPr>
              <a:t>} else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ourier New"/>
                <a:ea typeface="Courier New"/>
              </a:rPr>
              <a:t>                </a:t>
            </a:r>
            <a:r>
              <a:rPr b="0" lang="en-US" sz="1800" spc="-1" strike="noStrike">
                <a:latin typeface="Courier New"/>
                <a:ea typeface="Courier New"/>
              </a:rPr>
              <a:t>// 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ourier New"/>
                <a:ea typeface="Courier New"/>
              </a:rPr>
              <a:t>        </a:t>
            </a:r>
            <a:r>
              <a:rPr b="0" lang="en-US" sz="1800" spc="-1" strike="noStrike">
                <a:latin typeface="Courier New"/>
                <a:ea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ourier New"/>
                <a:ea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457200" y="572040"/>
            <a:ext cx="3835080" cy="79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Roboto Light"/>
              </a:rPr>
              <a:t>Problem 8.3</a:t>
            </a:r>
            <a:endParaRPr b="0" lang="en-US" sz="4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Roboto Light"/>
              </a:rPr>
              <a:t>Problem 9.1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179" name="Table 2"/>
          <p:cNvGraphicFramePr/>
          <p:nvPr/>
        </p:nvGraphicFramePr>
        <p:xfrm>
          <a:off x="1429920" y="2359440"/>
          <a:ext cx="6391440" cy="3179880"/>
        </p:xfrm>
        <a:graphic>
          <a:graphicData uri="http://schemas.openxmlformats.org/drawingml/2006/table">
            <a:tbl>
              <a:tblPr/>
              <a:tblGrid>
                <a:gridCol w="1278360"/>
                <a:gridCol w="1278360"/>
                <a:gridCol w="1278360"/>
                <a:gridCol w="1278360"/>
                <a:gridCol w="1278360"/>
              </a:tblGrid>
              <a:tr h="635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Monaco"/>
                        </a:rPr>
                        <a:t>a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e7e6e6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Monaco"/>
                        </a:rPr>
                        <a:t>b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7e6e6"/>
                      </a:solidFill>
                    </a:lnL>
                    <a:lnR w="12240">
                      <a:solidFill>
                        <a:srgbClr val="e7e6e6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Monaco"/>
                        </a:rPr>
                        <a:t>a &amp;&amp; b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7e6e6"/>
                      </a:solidFill>
                    </a:lnL>
                    <a:lnR w="12240">
                      <a:solidFill>
                        <a:srgbClr val="e7e6e6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Monaco"/>
                        </a:rPr>
                        <a:t>a || b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7e6e6"/>
                      </a:solidFill>
                    </a:lnL>
                    <a:lnR w="12240">
                      <a:solidFill>
                        <a:srgbClr val="e7e6e6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Monaco"/>
                        </a:rPr>
                        <a:t>!a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7e6e6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635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Monaco"/>
                        </a:rPr>
                        <a:t>true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e7e6e6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Monaco"/>
                        </a:rPr>
                        <a:t>true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7e6e6"/>
                      </a:solidFill>
                    </a:lnL>
                    <a:lnR w="12240">
                      <a:solidFill>
                        <a:srgbClr val="e7e6e6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e7e6e6"/>
                      </a:solidFill>
                    </a:lnL>
                    <a:lnR w="12240">
                      <a:solidFill>
                        <a:srgbClr val="e7e6e6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e7e6e6"/>
                      </a:solidFill>
                    </a:lnL>
                    <a:lnR w="12240">
                      <a:solidFill>
                        <a:srgbClr val="e7e6e6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e7e6e6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noFill/>
                  </a:tcPr>
                </a:tc>
              </a:tr>
              <a:tr h="635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Monaco"/>
                        </a:rPr>
                        <a:t>true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e7e6e6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Monaco"/>
                        </a:rPr>
                        <a:t>false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7e6e6"/>
                      </a:solidFill>
                    </a:lnL>
                    <a:lnR w="12240">
                      <a:solidFill>
                        <a:srgbClr val="e7e6e6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e7e6e6"/>
                      </a:solidFill>
                    </a:lnL>
                    <a:lnR w="12240">
                      <a:solidFill>
                        <a:srgbClr val="e7e6e6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e7e6e6"/>
                      </a:solidFill>
                    </a:lnL>
                    <a:lnR w="12240">
                      <a:solidFill>
                        <a:srgbClr val="e7e6e6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e7e6e6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noFill/>
                  </a:tcPr>
                </a:tc>
              </a:tr>
              <a:tr h="635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Monaco"/>
                        </a:rPr>
                        <a:t>false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e7e6e6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Monaco"/>
                        </a:rPr>
                        <a:t>true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7e6e6"/>
                      </a:solidFill>
                    </a:lnL>
                    <a:lnR w="12240">
                      <a:solidFill>
                        <a:srgbClr val="e7e6e6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e7e6e6"/>
                      </a:solidFill>
                    </a:lnL>
                    <a:lnR w="12240">
                      <a:solidFill>
                        <a:srgbClr val="e7e6e6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e7e6e6"/>
                      </a:solidFill>
                    </a:lnL>
                    <a:lnR w="12240">
                      <a:solidFill>
                        <a:srgbClr val="e7e6e6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e7e6e6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noFill/>
                  </a:tcPr>
                </a:tc>
              </a:tr>
              <a:tr h="6372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Monaco"/>
                        </a:rPr>
                        <a:t>false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e7e6e6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Monaco"/>
                        </a:rPr>
                        <a:t>false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7e6e6"/>
                      </a:solidFill>
                    </a:lnL>
                    <a:lnR w="12240">
                      <a:solidFill>
                        <a:srgbClr val="e7e6e6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e7e6e6"/>
                      </a:solidFill>
                    </a:lnL>
                    <a:lnR w="12240">
                      <a:solidFill>
                        <a:srgbClr val="e7e6e6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e7e6e6"/>
                      </a:solidFill>
                    </a:lnL>
                    <a:lnR w="12240">
                      <a:solidFill>
                        <a:srgbClr val="e7e6e6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e7e6e6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0" name="CustomShape 3"/>
          <p:cNvSpPr/>
          <p:nvPr/>
        </p:nvSpPr>
        <p:spPr>
          <a:xfrm>
            <a:off x="6670440" y="2447640"/>
            <a:ext cx="1836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br/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Roboto Light"/>
              </a:rPr>
              <a:t>Problem 9.1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182" name="Table 2"/>
          <p:cNvGraphicFramePr/>
          <p:nvPr/>
        </p:nvGraphicFramePr>
        <p:xfrm>
          <a:off x="1429920" y="2359440"/>
          <a:ext cx="6391440" cy="3179880"/>
        </p:xfrm>
        <a:graphic>
          <a:graphicData uri="http://schemas.openxmlformats.org/drawingml/2006/table">
            <a:tbl>
              <a:tblPr/>
              <a:tblGrid>
                <a:gridCol w="1278360"/>
                <a:gridCol w="1278360"/>
                <a:gridCol w="1278360"/>
                <a:gridCol w="1278360"/>
                <a:gridCol w="1278360"/>
              </a:tblGrid>
              <a:tr h="635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Monaco"/>
                        </a:rPr>
                        <a:t>a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e7e6e6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Monaco"/>
                        </a:rPr>
                        <a:t>b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7e6e6"/>
                      </a:solidFill>
                    </a:lnL>
                    <a:lnR w="12240">
                      <a:solidFill>
                        <a:srgbClr val="e7e6e6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Monaco"/>
                        </a:rPr>
                        <a:t>a &amp;&amp; b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7e6e6"/>
                      </a:solidFill>
                    </a:lnL>
                    <a:lnR w="12240">
                      <a:solidFill>
                        <a:srgbClr val="e7e6e6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Monaco"/>
                        </a:rPr>
                        <a:t>a || b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7e6e6"/>
                      </a:solidFill>
                    </a:lnL>
                    <a:lnR w="12240">
                      <a:solidFill>
                        <a:srgbClr val="e7e6e6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Monaco"/>
                        </a:rPr>
                        <a:t>!a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7e6e6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635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Monaco"/>
                        </a:rPr>
                        <a:t>true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e7e6e6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Monaco"/>
                        </a:rPr>
                        <a:t>XXX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7e6e6"/>
                      </a:solidFill>
                    </a:lnL>
                    <a:lnR w="12240">
                      <a:solidFill>
                        <a:srgbClr val="e7e6e6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e7e6e6"/>
                      </a:solidFill>
                    </a:lnL>
                    <a:lnR w="12240">
                      <a:solidFill>
                        <a:srgbClr val="e7e6e6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e7e6e6"/>
                      </a:solidFill>
                    </a:lnL>
                    <a:lnR w="12240">
                      <a:solidFill>
                        <a:srgbClr val="e7e6e6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e7e6e6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noFill/>
                  </a:tcPr>
                </a:tc>
              </a:tr>
              <a:tr h="635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Monaco"/>
                        </a:rPr>
                        <a:t>false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e7e6e6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Monaco"/>
                        </a:rPr>
                        <a:t>XXX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7e6e6"/>
                      </a:solidFill>
                    </a:lnL>
                    <a:lnR w="12240">
                      <a:solidFill>
                        <a:srgbClr val="e7e6e6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e7e6e6"/>
                      </a:solidFill>
                    </a:lnL>
                    <a:lnR w="12240">
                      <a:solidFill>
                        <a:srgbClr val="e7e6e6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e7e6e6"/>
                      </a:solidFill>
                    </a:lnL>
                    <a:lnR w="12240">
                      <a:solidFill>
                        <a:srgbClr val="e7e6e6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e7e6e6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noFill/>
                  </a:tcPr>
                </a:tc>
              </a:tr>
              <a:tr h="635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Monaco"/>
                        </a:rPr>
                        <a:t>XXX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e7e6e6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Monaco"/>
                        </a:rPr>
                        <a:t>true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7e6e6"/>
                      </a:solidFill>
                    </a:lnL>
                    <a:lnR w="12240">
                      <a:solidFill>
                        <a:srgbClr val="e7e6e6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e7e6e6"/>
                      </a:solidFill>
                    </a:lnL>
                    <a:lnR w="12240">
                      <a:solidFill>
                        <a:srgbClr val="e7e6e6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e7e6e6"/>
                      </a:solidFill>
                    </a:lnL>
                    <a:lnR w="12240">
                      <a:solidFill>
                        <a:srgbClr val="e7e6e6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e7e6e6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e7e6e6"/>
                      </a:solidFill>
                    </a:lnB>
                    <a:noFill/>
                  </a:tcPr>
                </a:tc>
              </a:tr>
              <a:tr h="6372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Monaco"/>
                        </a:rPr>
                        <a:t>XXX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e7e6e6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Monaco"/>
                        </a:rPr>
                        <a:t>false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7e6e6"/>
                      </a:solidFill>
                    </a:lnL>
                    <a:lnR w="12240">
                      <a:solidFill>
                        <a:srgbClr val="e7e6e6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e7e6e6"/>
                      </a:solidFill>
                    </a:lnL>
                    <a:lnR w="12240">
                      <a:solidFill>
                        <a:srgbClr val="e7e6e6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e7e6e6"/>
                      </a:solidFill>
                    </a:lnL>
                    <a:lnR w="12240">
                      <a:solidFill>
                        <a:srgbClr val="e7e6e6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e7e6e6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e7e6e6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3" name="CustomShape 3"/>
          <p:cNvSpPr/>
          <p:nvPr/>
        </p:nvSpPr>
        <p:spPr>
          <a:xfrm>
            <a:off x="6670440" y="2553840"/>
            <a:ext cx="18360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br/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28560" y="365040"/>
            <a:ext cx="7886160" cy="81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Roboto Light"/>
              </a:rPr>
              <a:t>Problem 9.2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28560" y="1314000"/>
            <a:ext cx="7886160" cy="533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3e61a2"/>
                </a:solidFill>
                <a:latin typeface="Monaco"/>
              </a:rPr>
              <a:t>long</a:t>
            </a:r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 </a:t>
            </a:r>
            <a:r>
              <a:rPr b="0" lang="en-US" sz="2000" spc="-1" strike="noStrike">
                <a:solidFill>
                  <a:srgbClr val="c2185b"/>
                </a:solidFill>
                <a:latin typeface="Monaco"/>
              </a:rPr>
              <a:t>max_of_three</a:t>
            </a:r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(</a:t>
            </a:r>
            <a:r>
              <a:rPr b="0" lang="en-US" sz="2000" spc="-1" strike="noStrike">
                <a:solidFill>
                  <a:srgbClr val="3e61a2"/>
                </a:solidFill>
                <a:latin typeface="Monaco"/>
              </a:rPr>
              <a:t>long</a:t>
            </a:r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 a, </a:t>
            </a:r>
            <a:r>
              <a:rPr b="0" lang="en-US" sz="2000" spc="-1" strike="noStrike">
                <a:solidFill>
                  <a:srgbClr val="3e61a2"/>
                </a:solidFill>
                <a:latin typeface="Monaco"/>
              </a:rPr>
              <a:t>long</a:t>
            </a:r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 b, </a:t>
            </a:r>
            <a:r>
              <a:rPr b="0" lang="en-US" sz="2000" spc="-1" strike="noStrike">
                <a:solidFill>
                  <a:srgbClr val="3e61a2"/>
                </a:solidFill>
                <a:latin typeface="Monaco"/>
              </a:rPr>
              <a:t>long</a:t>
            </a:r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 c) {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  </a:t>
            </a:r>
            <a:r>
              <a:rPr b="0" lang="en-US" sz="2000" spc="-1" strike="noStrike">
                <a:solidFill>
                  <a:srgbClr val="3e61a2"/>
                </a:solidFill>
                <a:latin typeface="Monaco"/>
              </a:rPr>
              <a:t>long</a:t>
            </a:r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 max = </a:t>
            </a:r>
            <a:r>
              <a:rPr b="0" lang="en-US" sz="2000" spc="-1" strike="noStrike">
                <a:solidFill>
                  <a:srgbClr val="e74c3c"/>
                </a:solidFill>
                <a:latin typeface="Monaco"/>
              </a:rPr>
              <a:t>0</a:t>
            </a:r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;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  </a:t>
            </a:r>
            <a:r>
              <a:rPr b="0" lang="en-US" sz="2000" spc="-1" strike="noStrike">
                <a:solidFill>
                  <a:srgbClr val="3b78e7"/>
                </a:solidFill>
                <a:latin typeface="Monaco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 ((a &gt; b) &amp;&amp; (a &gt; c)) {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    </a:t>
            </a:r>
            <a:r>
              <a:rPr b="0" lang="en-US" sz="2000" spc="-1" strike="noStrike">
                <a:solidFill>
                  <a:srgbClr val="999999"/>
                </a:solidFill>
                <a:latin typeface="Monaco"/>
              </a:rPr>
              <a:t>// a is larger than b and c</a:t>
            </a:r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    max = a;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  }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  </a:t>
            </a:r>
            <a:r>
              <a:rPr b="0" lang="en-US" sz="2000" spc="-1" strike="noStrike">
                <a:solidFill>
                  <a:srgbClr val="3b78e7"/>
                </a:solidFill>
                <a:latin typeface="Monaco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 ((b &gt; a) &amp;&amp; (b &gt; c)) {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    </a:t>
            </a:r>
            <a:r>
              <a:rPr b="0" lang="en-US" sz="2000" spc="-1" strike="noStrike">
                <a:solidFill>
                  <a:srgbClr val="999999"/>
                </a:solidFill>
                <a:latin typeface="Monaco"/>
              </a:rPr>
              <a:t>// b is larger than a and c</a:t>
            </a:r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    max = b;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  }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  </a:t>
            </a:r>
            <a:r>
              <a:rPr b="0" lang="en-US" sz="2000" spc="-1" strike="noStrike">
                <a:solidFill>
                  <a:srgbClr val="3b78e7"/>
                </a:solidFill>
                <a:latin typeface="Monaco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 ((c &gt; a) &amp;&amp; (c &gt; b)) {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    </a:t>
            </a:r>
            <a:r>
              <a:rPr b="0" lang="en-US" sz="2000" spc="-1" strike="noStrike">
                <a:solidFill>
                  <a:srgbClr val="999999"/>
                </a:solidFill>
                <a:latin typeface="Monaco"/>
              </a:rPr>
              <a:t>// c is larger than a and b</a:t>
            </a:r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    max = c;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  }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  </a:t>
            </a:r>
            <a:r>
              <a:rPr b="0" lang="en-US" sz="2000" spc="-1" strike="noStrike">
                <a:solidFill>
                  <a:srgbClr val="3b78e7"/>
                </a:solidFill>
                <a:latin typeface="Monaco"/>
              </a:rPr>
              <a:t>return</a:t>
            </a:r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 max;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058120" y="1976400"/>
            <a:ext cx="1667160" cy="84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600">
            <a:solidFill>
              <a:schemeClr val="accent1">
                <a:lumOff val="-13575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6280" rIns="26280" tIns="26280" bIns="2628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Roboto Regular"/>
                <a:ea typeface="DejaVu Sans"/>
              </a:rPr>
              <a:t>a &gt;= b?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2954880" y="2855520"/>
            <a:ext cx="290880" cy="20520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6280" rIns="26280" tIns="26280" bIns="2628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Roboto Regular"/>
                <a:ea typeface="DejaVu Sans"/>
              </a:rPr>
              <a:t>YES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3736800" y="2403360"/>
            <a:ext cx="245520" cy="20520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6280" rIns="26280" tIns="26280" bIns="2628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Roboto Regular"/>
                <a:ea typeface="DejaVu Sans"/>
              </a:rPr>
              <a:t>NO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1719000" y="2399400"/>
            <a:ext cx="338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5"/>
          <p:cNvSpPr/>
          <p:nvPr/>
        </p:nvSpPr>
        <p:spPr>
          <a:xfrm>
            <a:off x="2899080" y="2822040"/>
            <a:ext cx="360" cy="41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6"/>
          <p:cNvSpPr/>
          <p:nvPr/>
        </p:nvSpPr>
        <p:spPr>
          <a:xfrm flipV="1">
            <a:off x="3727440" y="2395080"/>
            <a:ext cx="344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7"/>
          <p:cNvSpPr/>
          <p:nvPr/>
        </p:nvSpPr>
        <p:spPr>
          <a:xfrm>
            <a:off x="606600" y="2127960"/>
            <a:ext cx="1111680" cy="537120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600">
            <a:solidFill>
              <a:schemeClr val="accent1">
                <a:lumOff val="-13575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6280" rIns="26280" tIns="26280" bIns="2628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Roboto Regular"/>
                <a:ea typeface="DejaVu Sans"/>
              </a:rPr>
              <a:t>input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Roboto Regular"/>
                <a:ea typeface="DejaVu Sans"/>
              </a:rPr>
              <a:t>a, b, c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CustomShape 8"/>
          <p:cNvSpPr/>
          <p:nvPr/>
        </p:nvSpPr>
        <p:spPr>
          <a:xfrm>
            <a:off x="2058120" y="3242880"/>
            <a:ext cx="1667160" cy="84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600">
            <a:solidFill>
              <a:schemeClr val="accent1">
                <a:lumOff val="-13575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6280" rIns="26280" tIns="26280" bIns="2628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Roboto Regular"/>
                <a:ea typeface="DejaVu Sans"/>
              </a:rPr>
              <a:t>a &gt;= c?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4" name="CustomShape 9"/>
          <p:cNvSpPr/>
          <p:nvPr/>
        </p:nvSpPr>
        <p:spPr>
          <a:xfrm>
            <a:off x="2335680" y="4509360"/>
            <a:ext cx="1111680" cy="537120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600">
            <a:solidFill>
              <a:schemeClr val="accent1">
                <a:lumOff val="-13575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6280" rIns="26280" tIns="26280" bIns="2628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Roboto Regular"/>
                <a:ea typeface="DejaVu Sans"/>
              </a:rPr>
              <a:t>max = 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CustomShape 10"/>
          <p:cNvSpPr/>
          <p:nvPr/>
        </p:nvSpPr>
        <p:spPr>
          <a:xfrm flipH="1">
            <a:off x="2891160" y="4081680"/>
            <a:ext cx="6120" cy="42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11"/>
          <p:cNvSpPr/>
          <p:nvPr/>
        </p:nvSpPr>
        <p:spPr>
          <a:xfrm>
            <a:off x="2956320" y="4166280"/>
            <a:ext cx="290880" cy="20520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6280" rIns="26280" tIns="26280" bIns="2628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Roboto Regular"/>
                <a:ea typeface="DejaVu Sans"/>
              </a:rPr>
              <a:t>YES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 flipV="1">
            <a:off x="3686760" y="3663360"/>
            <a:ext cx="344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13"/>
          <p:cNvSpPr/>
          <p:nvPr/>
        </p:nvSpPr>
        <p:spPr>
          <a:xfrm>
            <a:off x="4032360" y="3392280"/>
            <a:ext cx="1111680" cy="537120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600">
            <a:solidFill>
              <a:schemeClr val="accent1">
                <a:lumOff val="-13575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6280" rIns="26280" tIns="26280" bIns="2628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Roboto Regular"/>
                <a:ea typeface="DejaVu Sans"/>
              </a:rPr>
              <a:t>max = c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9" name="CustomShape 14"/>
          <p:cNvSpPr/>
          <p:nvPr/>
        </p:nvSpPr>
        <p:spPr>
          <a:xfrm>
            <a:off x="3695040" y="3337560"/>
            <a:ext cx="245520" cy="20520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6280" rIns="26280" tIns="26280" bIns="2628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Roboto Regular"/>
                <a:ea typeface="DejaVu Sans"/>
              </a:rPr>
              <a:t>NO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0" name="CustomShape 15"/>
          <p:cNvSpPr/>
          <p:nvPr/>
        </p:nvSpPr>
        <p:spPr>
          <a:xfrm>
            <a:off x="628560" y="365040"/>
            <a:ext cx="7886160" cy="9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Roboto Light"/>
                <a:ea typeface="DejaVu Sans"/>
              </a:rPr>
              <a:t>Problem 9.2</a:t>
            </a:r>
            <a:endParaRPr b="0" lang="en-US" sz="4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2058120" y="1976400"/>
            <a:ext cx="1667160" cy="84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600">
            <a:solidFill>
              <a:schemeClr val="accent1">
                <a:lumOff val="-13575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6280" rIns="26280" tIns="26280" bIns="2628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Roboto Regular"/>
                <a:ea typeface="DejaVu Sans"/>
              </a:rPr>
              <a:t>a &gt;= b?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2954880" y="2855520"/>
            <a:ext cx="290880" cy="20520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6280" rIns="26280" tIns="26280" bIns="2628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Roboto Regular"/>
                <a:ea typeface="DejaVu Sans"/>
              </a:rPr>
              <a:t>YES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4072680" y="1976400"/>
            <a:ext cx="1667160" cy="84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600">
            <a:solidFill>
              <a:schemeClr val="accent1">
                <a:lumOff val="-13575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6280" rIns="26280" tIns="26280" bIns="2628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Roboto Regular"/>
                <a:ea typeface="DejaVu Sans"/>
              </a:rPr>
              <a:t>is b</a:t>
            </a:r>
            <a:r>
              <a:rPr b="0" lang="en-US" sz="1600" spc="-1" strike="noStrike" baseline="-5000">
                <a:solidFill>
                  <a:srgbClr val="000000"/>
                </a:solidFill>
                <a:latin typeface="Roboto Regular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Roboto Regular"/>
                <a:ea typeface="DejaVu Sans"/>
              </a:rPr>
              <a:t>&gt;= c?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5685120" y="2429640"/>
            <a:ext cx="290880" cy="20520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6280" rIns="26280" tIns="26280" bIns="2628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Roboto Regular"/>
                <a:ea typeface="DejaVu Sans"/>
              </a:rPr>
              <a:t>YES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3736800" y="2403360"/>
            <a:ext cx="245520" cy="20520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6280" rIns="26280" tIns="26280" bIns="2628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Roboto Regular"/>
                <a:ea typeface="DejaVu Sans"/>
              </a:rPr>
              <a:t>NO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1719000" y="2399400"/>
            <a:ext cx="338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7"/>
          <p:cNvSpPr/>
          <p:nvPr/>
        </p:nvSpPr>
        <p:spPr>
          <a:xfrm>
            <a:off x="2899080" y="2822040"/>
            <a:ext cx="360" cy="41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8"/>
          <p:cNvSpPr/>
          <p:nvPr/>
        </p:nvSpPr>
        <p:spPr>
          <a:xfrm flipV="1">
            <a:off x="3727440" y="2395080"/>
            <a:ext cx="344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9"/>
          <p:cNvSpPr/>
          <p:nvPr/>
        </p:nvSpPr>
        <p:spPr>
          <a:xfrm>
            <a:off x="5740560" y="2397240"/>
            <a:ext cx="340920" cy="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10"/>
          <p:cNvSpPr/>
          <p:nvPr/>
        </p:nvSpPr>
        <p:spPr>
          <a:xfrm>
            <a:off x="606600" y="2127960"/>
            <a:ext cx="1111680" cy="537120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600">
            <a:solidFill>
              <a:schemeClr val="accent1">
                <a:lumOff val="-13575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6280" rIns="26280" tIns="26280" bIns="2628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Roboto Regular"/>
                <a:ea typeface="DejaVu Sans"/>
              </a:rPr>
              <a:t>input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Roboto Regular"/>
                <a:ea typeface="DejaVu Sans"/>
              </a:rPr>
              <a:t>a, b, c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1" name="CustomShape 11"/>
          <p:cNvSpPr/>
          <p:nvPr/>
        </p:nvSpPr>
        <p:spPr>
          <a:xfrm>
            <a:off x="2058120" y="3242880"/>
            <a:ext cx="1667160" cy="84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600">
            <a:solidFill>
              <a:schemeClr val="accent1">
                <a:lumOff val="-13575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6280" rIns="26280" tIns="26280" bIns="2628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Roboto Regular"/>
                <a:ea typeface="DejaVu Sans"/>
              </a:rPr>
              <a:t>a &gt;= c?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2" name="CustomShape 12"/>
          <p:cNvSpPr/>
          <p:nvPr/>
        </p:nvSpPr>
        <p:spPr>
          <a:xfrm>
            <a:off x="2335680" y="4509360"/>
            <a:ext cx="1111680" cy="537120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600">
            <a:solidFill>
              <a:schemeClr val="accent1">
                <a:lumOff val="-13575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6280" rIns="26280" tIns="26280" bIns="2628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Roboto Regular"/>
                <a:ea typeface="DejaVu Sans"/>
              </a:rPr>
              <a:t>max = 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CustomShape 13"/>
          <p:cNvSpPr/>
          <p:nvPr/>
        </p:nvSpPr>
        <p:spPr>
          <a:xfrm flipH="1">
            <a:off x="2891160" y="4081680"/>
            <a:ext cx="6120" cy="42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14"/>
          <p:cNvSpPr/>
          <p:nvPr/>
        </p:nvSpPr>
        <p:spPr>
          <a:xfrm>
            <a:off x="2956320" y="4166280"/>
            <a:ext cx="290880" cy="20520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6280" rIns="26280" tIns="26280" bIns="2628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Roboto Regular"/>
                <a:ea typeface="DejaVu Sans"/>
              </a:rPr>
              <a:t>YES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5" name="CustomShape 15"/>
          <p:cNvSpPr/>
          <p:nvPr/>
        </p:nvSpPr>
        <p:spPr>
          <a:xfrm>
            <a:off x="3686760" y="3665520"/>
            <a:ext cx="648000" cy="1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16"/>
          <p:cNvSpPr/>
          <p:nvPr/>
        </p:nvSpPr>
        <p:spPr>
          <a:xfrm>
            <a:off x="4335480" y="3411000"/>
            <a:ext cx="1111680" cy="537120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600">
            <a:solidFill>
              <a:schemeClr val="accent1">
                <a:lumOff val="-13575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6280" rIns="26280" tIns="26280" bIns="2628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Roboto Regular"/>
                <a:ea typeface="DejaVu Sans"/>
              </a:rPr>
              <a:t>max = c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7" name="CustomShape 17"/>
          <p:cNvSpPr/>
          <p:nvPr/>
        </p:nvSpPr>
        <p:spPr>
          <a:xfrm>
            <a:off x="3726000" y="3427920"/>
            <a:ext cx="245520" cy="20520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6280" rIns="26280" tIns="26280" bIns="2628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Roboto Regular"/>
                <a:ea typeface="DejaVu Sans"/>
              </a:rPr>
              <a:t>NO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8" name="CustomShape 18"/>
          <p:cNvSpPr/>
          <p:nvPr/>
        </p:nvSpPr>
        <p:spPr>
          <a:xfrm>
            <a:off x="6082560" y="2127960"/>
            <a:ext cx="1111680" cy="537120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600">
            <a:solidFill>
              <a:schemeClr val="accent1">
                <a:lumOff val="-13575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6280" rIns="26280" tIns="26280" bIns="2628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Roboto Regular"/>
                <a:ea typeface="DejaVu Sans"/>
              </a:rPr>
              <a:t>max = b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9" name="CustomShape 19"/>
          <p:cNvSpPr/>
          <p:nvPr/>
        </p:nvSpPr>
        <p:spPr>
          <a:xfrm>
            <a:off x="4891680" y="2822040"/>
            <a:ext cx="360" cy="58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20"/>
          <p:cNvSpPr/>
          <p:nvPr/>
        </p:nvSpPr>
        <p:spPr>
          <a:xfrm>
            <a:off x="4953240" y="2872440"/>
            <a:ext cx="245520" cy="20520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6280" rIns="26280" tIns="26280" bIns="2628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Roboto Regular"/>
                <a:ea typeface="DejaVu Sans"/>
              </a:rPr>
              <a:t>NO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1" name="CustomShape 21"/>
          <p:cNvSpPr/>
          <p:nvPr/>
        </p:nvSpPr>
        <p:spPr>
          <a:xfrm>
            <a:off x="3447720" y="4754880"/>
            <a:ext cx="3135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22"/>
          <p:cNvSpPr/>
          <p:nvPr/>
        </p:nvSpPr>
        <p:spPr>
          <a:xfrm>
            <a:off x="6583680" y="4480560"/>
            <a:ext cx="1111680" cy="537120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600">
            <a:solidFill>
              <a:schemeClr val="accent1">
                <a:lumOff val="-13575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6280" rIns="26280" tIns="26280" bIns="2628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Roboto Regular"/>
                <a:ea typeface="DejaVu Sans"/>
              </a:rPr>
              <a:t>output max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3" name="CustomShape 23"/>
          <p:cNvSpPr/>
          <p:nvPr/>
        </p:nvSpPr>
        <p:spPr>
          <a:xfrm>
            <a:off x="5447520" y="3657240"/>
            <a:ext cx="1135800" cy="82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24"/>
          <p:cNvSpPr/>
          <p:nvPr/>
        </p:nvSpPr>
        <p:spPr>
          <a:xfrm>
            <a:off x="7040880" y="2665440"/>
            <a:ext cx="360" cy="181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25"/>
          <p:cNvSpPr/>
          <p:nvPr/>
        </p:nvSpPr>
        <p:spPr>
          <a:xfrm>
            <a:off x="628560" y="365040"/>
            <a:ext cx="7886160" cy="9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Roboto Light"/>
                <a:ea typeface="DejaVu Sans"/>
              </a:rPr>
              <a:t>Problem 9.2</a:t>
            </a:r>
            <a:endParaRPr b="0" lang="en-US" sz="4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628560" y="365040"/>
            <a:ext cx="788616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Roboto Light"/>
                <a:ea typeface="DejaVu Sans"/>
              </a:rPr>
              <a:t>Problem 9.3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227" name="Picture 1" descr=""/>
          <p:cNvPicPr/>
          <p:nvPr/>
        </p:nvPicPr>
        <p:blipFill>
          <a:blip r:embed="rId1"/>
          <a:srcRect l="11778" t="14129" r="18950" b="11275"/>
          <a:stretch/>
        </p:blipFill>
        <p:spPr>
          <a:xfrm>
            <a:off x="1074600" y="1376640"/>
            <a:ext cx="6786720" cy="548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474720" y="3017520"/>
            <a:ext cx="2102760" cy="5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Roboto Regular"/>
              </a:rPr>
              <a:t>Names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Roboto Light"/>
              </a:rPr>
              <a:t>Tutorial 3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143000" y="3602160"/>
            <a:ext cx="6857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Roboto Regular"/>
              </a:rPr>
              <a:t>Yu Xiao Liang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Roboto Regular"/>
              </a:rPr>
              <a:t>Adapted from Wei Tsang’s Slide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Coding Style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48640" y="3200400"/>
            <a:ext cx="822888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Roboto Regular"/>
              </a:rPr>
              <a:t>Problem Set VS Exercise 2/ Assignment 1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Roboto Light"/>
              </a:rPr>
              <a:t>Problem 8.1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628560" y="1825560"/>
            <a:ext cx="36507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3e61a2"/>
                </a:solidFill>
                <a:latin typeface="Monaco"/>
              </a:rPr>
              <a:t>long</a:t>
            </a:r>
            <a:r>
              <a:rPr b="0" lang="en-US" sz="1400" spc="-1" strike="noStrike">
                <a:solidFill>
                  <a:srgbClr val="000000"/>
                </a:solidFill>
                <a:latin typeface="Monaco"/>
              </a:rPr>
              <a:t> </a:t>
            </a:r>
            <a:r>
              <a:rPr b="0" lang="en-US" sz="1400" spc="-1" strike="noStrike">
                <a:solidFill>
                  <a:srgbClr val="c2185b"/>
                </a:solidFill>
                <a:latin typeface="Monaco"/>
              </a:rPr>
              <a:t>factorial</a:t>
            </a:r>
            <a:r>
              <a:rPr b="0" lang="en-US" sz="1400" spc="-1" strike="noStrike">
                <a:solidFill>
                  <a:srgbClr val="000000"/>
                </a:solidFill>
                <a:latin typeface="Monaco"/>
              </a:rPr>
              <a:t>(</a:t>
            </a:r>
            <a:r>
              <a:rPr b="0" lang="en-US" sz="1400" spc="-1" strike="noStrike">
                <a:solidFill>
                  <a:srgbClr val="3e61a2"/>
                </a:solidFill>
                <a:latin typeface="Monaco"/>
              </a:rPr>
              <a:t>long</a:t>
            </a:r>
            <a:r>
              <a:rPr b="0" lang="en-US" sz="1400" spc="-1" strike="noStrike">
                <a:solidFill>
                  <a:srgbClr val="000000"/>
                </a:solidFill>
                <a:latin typeface="Monaco"/>
              </a:rPr>
              <a:t> n)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Monaco"/>
              </a:rPr>
              <a:t>{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Monaco"/>
              </a:rPr>
              <a:t>  </a:t>
            </a:r>
            <a:r>
              <a:rPr b="0" lang="en-US" sz="1400" spc="-1" strike="noStrike">
                <a:solidFill>
                  <a:srgbClr val="3b78e7"/>
                </a:solidFill>
                <a:latin typeface="Monaco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Monaco"/>
              </a:rPr>
              <a:t> (n == </a:t>
            </a:r>
            <a:r>
              <a:rPr b="0" lang="en-US" sz="1400" spc="-1" strike="noStrike">
                <a:solidFill>
                  <a:srgbClr val="e74c3c"/>
                </a:solidFill>
                <a:latin typeface="Monaco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Monaco"/>
              </a:rPr>
              <a:t>) {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Monaco"/>
              </a:rPr>
              <a:t>    </a:t>
            </a:r>
            <a:r>
              <a:rPr b="0" lang="en-US" sz="1400" spc="-1" strike="noStrike">
                <a:solidFill>
                  <a:srgbClr val="3b78e7"/>
                </a:solidFill>
                <a:latin typeface="Monaco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Monaco"/>
              </a:rPr>
              <a:t> </a:t>
            </a:r>
            <a:r>
              <a:rPr b="0" lang="en-US" sz="1400" spc="-1" strike="noStrike">
                <a:solidFill>
                  <a:srgbClr val="e74c3c"/>
                </a:solidFill>
                <a:latin typeface="Monaco"/>
              </a:rPr>
              <a:t>1</a:t>
            </a:r>
            <a:r>
              <a:rPr b="0" lang="en-US" sz="1400" spc="-1" strike="noStrike">
                <a:solidFill>
                  <a:srgbClr val="000000"/>
                </a:solidFill>
                <a:latin typeface="Monaco"/>
              </a:rPr>
              <a:t>;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Monaco"/>
              </a:rPr>
              <a:t>  }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Monaco"/>
              </a:rPr>
              <a:t>  </a:t>
            </a:r>
            <a:r>
              <a:rPr b="0" lang="en-US" sz="1400" spc="-1" strike="noStrike">
                <a:solidFill>
                  <a:srgbClr val="3b78e7"/>
                </a:solidFill>
                <a:latin typeface="Monaco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Monaco"/>
              </a:rPr>
              <a:t> n * factorial(n - </a:t>
            </a:r>
            <a:r>
              <a:rPr b="0" lang="en-US" sz="1400" spc="-1" strike="noStrike">
                <a:solidFill>
                  <a:srgbClr val="e74c3c"/>
                </a:solidFill>
                <a:latin typeface="Monaco"/>
              </a:rPr>
              <a:t>1</a:t>
            </a:r>
            <a:r>
              <a:rPr b="0" lang="en-US" sz="1400" spc="-1" strike="noStrike">
                <a:solidFill>
                  <a:srgbClr val="000000"/>
                </a:solidFill>
                <a:latin typeface="Monaco"/>
              </a:rPr>
              <a:t>);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Monaco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4863960" y="1825560"/>
            <a:ext cx="36507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3e61a2"/>
                </a:solidFill>
                <a:latin typeface="Monaco"/>
                <a:ea typeface="DejaVu Sans"/>
              </a:rPr>
              <a:t>long</a:t>
            </a:r>
            <a:r>
              <a:rPr b="0" lang="en-US" sz="1400" spc="-1" strike="noStrike">
                <a:solidFill>
                  <a:srgbClr val="000000"/>
                </a:solidFill>
                <a:latin typeface="Monaco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c2185b"/>
                </a:solidFill>
                <a:latin typeface="Monaco"/>
                <a:ea typeface="DejaVu Sans"/>
              </a:rPr>
              <a:t>factorial</a:t>
            </a:r>
            <a:r>
              <a:rPr b="0" lang="en-US" sz="1400" spc="-1" strike="noStrike">
                <a:solidFill>
                  <a:srgbClr val="000000"/>
                </a:solidFill>
                <a:latin typeface="Monaco"/>
                <a:ea typeface="DejaVu Sans"/>
              </a:rPr>
              <a:t>(</a:t>
            </a:r>
            <a:r>
              <a:rPr b="0" lang="en-US" sz="1400" spc="-1" strike="noStrike">
                <a:solidFill>
                  <a:srgbClr val="3e61a2"/>
                </a:solidFill>
                <a:latin typeface="Monaco"/>
                <a:ea typeface="DejaVu Sans"/>
              </a:rPr>
              <a:t>long</a:t>
            </a:r>
            <a:r>
              <a:rPr b="0" lang="en-US" sz="1400" spc="-1" strike="noStrike">
                <a:solidFill>
                  <a:srgbClr val="000000"/>
                </a:solidFill>
                <a:latin typeface="Monaco"/>
                <a:ea typeface="DejaVu Sans"/>
              </a:rPr>
              <a:t> n)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Monaco"/>
                <a:ea typeface="DejaVu Sans"/>
              </a:rPr>
              <a:t>{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Monaco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3b78e7"/>
                </a:solidFill>
                <a:latin typeface="Monaco"/>
                <a:ea typeface="DejaVu Sans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Monaco"/>
                <a:ea typeface="DejaVu Sans"/>
              </a:rPr>
              <a:t> (n == </a:t>
            </a:r>
            <a:r>
              <a:rPr b="0" lang="en-US" sz="1400" spc="-1" strike="noStrike">
                <a:solidFill>
                  <a:srgbClr val="e74c3c"/>
                </a:solidFill>
                <a:latin typeface="Monaco"/>
                <a:ea typeface="DejaVu Sans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Monaco"/>
                <a:ea typeface="DejaVu Sans"/>
              </a:rPr>
              <a:t>) {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Monaco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3b78e7"/>
                </a:solidFill>
                <a:latin typeface="Monaco"/>
                <a:ea typeface="DejaVu Sans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Monaco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e74c3c"/>
                </a:solidFill>
                <a:latin typeface="Monaco"/>
                <a:ea typeface="DejaVu Sans"/>
              </a:rPr>
              <a:t>1</a:t>
            </a:r>
            <a:r>
              <a:rPr b="0" lang="en-US" sz="1400" spc="-1" strike="noStrike">
                <a:solidFill>
                  <a:srgbClr val="000000"/>
                </a:solidFill>
                <a:latin typeface="Monaco"/>
                <a:ea typeface="DejaVu Sans"/>
              </a:rPr>
              <a:t>;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Monaco"/>
                <a:ea typeface="DejaVu Sans"/>
              </a:rPr>
              <a:t>  } else {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Monaco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3b78e7"/>
                </a:solidFill>
                <a:latin typeface="Monaco"/>
                <a:ea typeface="DejaVu Sans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Monaco"/>
                <a:ea typeface="DejaVu Sans"/>
              </a:rPr>
              <a:t> n * factorial(n - </a:t>
            </a:r>
            <a:r>
              <a:rPr b="0" lang="en-US" sz="1400" spc="-1" strike="noStrike">
                <a:solidFill>
                  <a:srgbClr val="e74c3c"/>
                </a:solidFill>
                <a:latin typeface="Monaco"/>
                <a:ea typeface="DejaVu Sans"/>
              </a:rPr>
              <a:t>1</a:t>
            </a:r>
            <a:r>
              <a:rPr b="0" lang="en-US" sz="1400" spc="-1" strike="noStrike">
                <a:solidFill>
                  <a:srgbClr val="000000"/>
                </a:solidFill>
                <a:latin typeface="Monaco"/>
                <a:ea typeface="DejaVu Sans"/>
              </a:rPr>
              <a:t>);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Monaco"/>
                <a:ea typeface="DejaVu Sans"/>
              </a:rPr>
              <a:t>  }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Monaco"/>
                <a:ea typeface="DejaVu Sans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Roboto Light"/>
              </a:rPr>
              <a:t>Problem 8.1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28560" y="1825560"/>
            <a:ext cx="370440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3e61a2"/>
                </a:solidFill>
                <a:latin typeface="Monaco"/>
              </a:rPr>
              <a:t>long</a:t>
            </a:r>
            <a:r>
              <a:rPr b="0" lang="en-US" sz="1400" spc="-1" strike="noStrike">
                <a:solidFill>
                  <a:srgbClr val="000000"/>
                </a:solidFill>
                <a:latin typeface="Monaco"/>
              </a:rPr>
              <a:t> </a:t>
            </a:r>
            <a:r>
              <a:rPr b="0" lang="en-US" sz="1400" spc="-1" strike="noStrike">
                <a:solidFill>
                  <a:srgbClr val="c2185b"/>
                </a:solidFill>
                <a:latin typeface="Monaco"/>
              </a:rPr>
              <a:t>factorial</a:t>
            </a:r>
            <a:r>
              <a:rPr b="0" lang="en-US" sz="1400" spc="-1" strike="noStrike">
                <a:solidFill>
                  <a:srgbClr val="000000"/>
                </a:solidFill>
                <a:latin typeface="Monaco"/>
              </a:rPr>
              <a:t>(</a:t>
            </a:r>
            <a:r>
              <a:rPr b="0" lang="en-US" sz="1400" spc="-1" strike="noStrike">
                <a:solidFill>
                  <a:srgbClr val="3e61a2"/>
                </a:solidFill>
                <a:latin typeface="Monaco"/>
              </a:rPr>
              <a:t>long</a:t>
            </a:r>
            <a:r>
              <a:rPr b="0" lang="en-US" sz="1400" spc="-1" strike="noStrike">
                <a:solidFill>
                  <a:srgbClr val="000000"/>
                </a:solidFill>
                <a:latin typeface="Monaco"/>
              </a:rPr>
              <a:t> n)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Monaco"/>
              </a:rPr>
              <a:t>{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Monaco"/>
              </a:rPr>
              <a:t>  </a:t>
            </a:r>
            <a:r>
              <a:rPr b="0" lang="en-US" sz="1400" spc="-1" strike="noStrike">
                <a:solidFill>
                  <a:srgbClr val="3e61a2"/>
                </a:solidFill>
                <a:latin typeface="Monaco"/>
              </a:rPr>
              <a:t>long</a:t>
            </a:r>
            <a:r>
              <a:rPr b="0" lang="en-US" sz="1400" spc="-1" strike="noStrike">
                <a:solidFill>
                  <a:srgbClr val="000000"/>
                </a:solidFill>
                <a:latin typeface="Monaco"/>
              </a:rPr>
              <a:t> results;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Monaco"/>
              </a:rPr>
              <a:t>  </a:t>
            </a:r>
            <a:r>
              <a:rPr b="0" lang="en-US" sz="1400" spc="-1" strike="noStrike">
                <a:solidFill>
                  <a:srgbClr val="3b78e7"/>
                </a:solidFill>
                <a:latin typeface="Monaco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Monaco"/>
              </a:rPr>
              <a:t> (n == </a:t>
            </a:r>
            <a:r>
              <a:rPr b="0" lang="en-US" sz="1400" spc="-1" strike="noStrike">
                <a:solidFill>
                  <a:srgbClr val="e74c3c"/>
                </a:solidFill>
                <a:latin typeface="Monaco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Monaco"/>
              </a:rPr>
              <a:t>) {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Monaco"/>
              </a:rPr>
              <a:t>    results = </a:t>
            </a:r>
            <a:r>
              <a:rPr b="0" lang="en-US" sz="1400" spc="-1" strike="noStrike">
                <a:solidFill>
                  <a:srgbClr val="e74c3c"/>
                </a:solidFill>
                <a:latin typeface="Monaco"/>
              </a:rPr>
              <a:t>1</a:t>
            </a:r>
            <a:r>
              <a:rPr b="0" lang="en-US" sz="1400" spc="-1" strike="noStrike">
                <a:solidFill>
                  <a:srgbClr val="000000"/>
                </a:solidFill>
                <a:latin typeface="Monaco"/>
              </a:rPr>
              <a:t>;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Monaco"/>
              </a:rPr>
              <a:t>  }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Monaco"/>
              </a:rPr>
              <a:t>  results = n * factorial(n - </a:t>
            </a:r>
            <a:r>
              <a:rPr b="0" lang="en-US" sz="1400" spc="-1" strike="noStrike">
                <a:solidFill>
                  <a:srgbClr val="e74c3c"/>
                </a:solidFill>
                <a:latin typeface="Monaco"/>
              </a:rPr>
              <a:t>1</a:t>
            </a:r>
            <a:r>
              <a:rPr b="0" lang="en-US" sz="1400" spc="-1" strike="noStrike">
                <a:solidFill>
                  <a:srgbClr val="000000"/>
                </a:solidFill>
                <a:latin typeface="Monaco"/>
              </a:rPr>
              <a:t>);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Monaco"/>
              </a:rPr>
              <a:t>  </a:t>
            </a:r>
            <a:r>
              <a:rPr b="0" lang="en-US" sz="1400" spc="-1" strike="noStrike">
                <a:solidFill>
                  <a:srgbClr val="3b78e7"/>
                </a:solidFill>
                <a:latin typeface="Monaco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Monaco"/>
              </a:rPr>
              <a:t> results;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Monaco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4863960" y="1825560"/>
            <a:ext cx="427932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3e61a2"/>
                </a:solidFill>
                <a:latin typeface="Monaco"/>
                <a:ea typeface="DejaVu Sans"/>
              </a:rPr>
              <a:t>long</a:t>
            </a:r>
            <a:r>
              <a:rPr b="0" lang="en-US" sz="1400" spc="-1" strike="noStrike">
                <a:solidFill>
                  <a:srgbClr val="000000"/>
                </a:solidFill>
                <a:latin typeface="Monaco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c2185b"/>
                </a:solidFill>
                <a:latin typeface="Monaco"/>
                <a:ea typeface="DejaVu Sans"/>
              </a:rPr>
              <a:t>factorial</a:t>
            </a:r>
            <a:r>
              <a:rPr b="0" lang="en-US" sz="1400" spc="-1" strike="noStrike">
                <a:solidFill>
                  <a:srgbClr val="000000"/>
                </a:solidFill>
                <a:latin typeface="Monaco"/>
                <a:ea typeface="DejaVu Sans"/>
              </a:rPr>
              <a:t>(</a:t>
            </a:r>
            <a:r>
              <a:rPr b="0" lang="en-US" sz="1400" spc="-1" strike="noStrike">
                <a:solidFill>
                  <a:srgbClr val="3e61a2"/>
                </a:solidFill>
                <a:latin typeface="Monaco"/>
                <a:ea typeface="DejaVu Sans"/>
              </a:rPr>
              <a:t>long</a:t>
            </a:r>
            <a:r>
              <a:rPr b="0" lang="en-US" sz="1400" spc="-1" strike="noStrike">
                <a:solidFill>
                  <a:srgbClr val="000000"/>
                </a:solidFill>
                <a:latin typeface="Monaco"/>
                <a:ea typeface="DejaVu Sans"/>
              </a:rPr>
              <a:t> n)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Monaco"/>
                <a:ea typeface="DejaVu Sans"/>
              </a:rPr>
              <a:t>{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Monaco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3e61a2"/>
                </a:solidFill>
                <a:latin typeface="Monaco"/>
                <a:ea typeface="DejaVu Sans"/>
              </a:rPr>
              <a:t>long</a:t>
            </a:r>
            <a:r>
              <a:rPr b="0" lang="en-US" sz="1400" spc="-1" strike="noStrike">
                <a:solidFill>
                  <a:srgbClr val="000000"/>
                </a:solidFill>
                <a:latin typeface="Monaco"/>
                <a:ea typeface="DejaVu Sans"/>
              </a:rPr>
              <a:t> results;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Monaco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3b78e7"/>
                </a:solidFill>
                <a:latin typeface="Monaco"/>
                <a:ea typeface="DejaVu Sans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Monaco"/>
                <a:ea typeface="DejaVu Sans"/>
              </a:rPr>
              <a:t> (n == </a:t>
            </a:r>
            <a:r>
              <a:rPr b="0" lang="en-US" sz="1400" spc="-1" strike="noStrike">
                <a:solidFill>
                  <a:srgbClr val="e74c3c"/>
                </a:solidFill>
                <a:latin typeface="Monaco"/>
                <a:ea typeface="DejaVu Sans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Monaco"/>
                <a:ea typeface="DejaVu Sans"/>
              </a:rPr>
              <a:t>) {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Monaco"/>
                <a:ea typeface="DejaVu Sans"/>
              </a:rPr>
              <a:t>    results = </a:t>
            </a:r>
            <a:r>
              <a:rPr b="0" lang="en-US" sz="1400" spc="-1" strike="noStrike">
                <a:solidFill>
                  <a:srgbClr val="e74c3c"/>
                </a:solidFill>
                <a:latin typeface="Monaco"/>
                <a:ea typeface="DejaVu Sans"/>
              </a:rPr>
              <a:t>1</a:t>
            </a:r>
            <a:r>
              <a:rPr b="0" lang="en-US" sz="1400" spc="-1" strike="noStrike">
                <a:solidFill>
                  <a:srgbClr val="000000"/>
                </a:solidFill>
                <a:latin typeface="Monaco"/>
                <a:ea typeface="DejaVu Sans"/>
              </a:rPr>
              <a:t>;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Monaco"/>
                <a:ea typeface="DejaVu Sans"/>
              </a:rPr>
              <a:t>  } else {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Monaco"/>
                <a:ea typeface="DejaVu Sans"/>
              </a:rPr>
              <a:t>    results = n * factorial(n - </a:t>
            </a:r>
            <a:r>
              <a:rPr b="0" lang="en-US" sz="1400" spc="-1" strike="noStrike">
                <a:solidFill>
                  <a:srgbClr val="e74c3c"/>
                </a:solidFill>
                <a:latin typeface="Monaco"/>
                <a:ea typeface="DejaVu Sans"/>
              </a:rPr>
              <a:t>1</a:t>
            </a:r>
            <a:r>
              <a:rPr b="0" lang="en-US" sz="1400" spc="-1" strike="noStrike">
                <a:solidFill>
                  <a:srgbClr val="000000"/>
                </a:solidFill>
                <a:latin typeface="Monaco"/>
                <a:ea typeface="DejaVu Sans"/>
              </a:rPr>
              <a:t>);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Monaco"/>
                <a:ea typeface="DejaVu Sans"/>
              </a:rPr>
              <a:t>  }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Monaco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3b78e7"/>
                </a:solidFill>
                <a:latin typeface="Monaco"/>
                <a:ea typeface="DejaVu Sans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Monaco"/>
                <a:ea typeface="DejaVu Sans"/>
              </a:rPr>
              <a:t> results;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Monaco"/>
                <a:ea typeface="DejaVu Sans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Roboto Light"/>
              </a:rPr>
              <a:t>Problem 8.2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28560" y="1825560"/>
            <a:ext cx="370440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3b78e7"/>
                </a:solidFill>
                <a:latin typeface="Monaco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 (x &gt; y) {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  max = x;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} </a:t>
            </a:r>
            <a:br/>
            <a:r>
              <a:rPr b="0" lang="en-US" sz="2000" spc="-1" strike="noStrike">
                <a:solidFill>
                  <a:srgbClr val="3b78e7"/>
                </a:solidFill>
                <a:latin typeface="Monaco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 (x &lt; y) {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  max = y;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} </a:t>
            </a:r>
            <a:br/>
            <a:r>
              <a:rPr b="0" lang="en-US" sz="2000" spc="-1" strike="noStrike">
                <a:solidFill>
                  <a:srgbClr val="3b78e7"/>
                </a:solidFill>
                <a:latin typeface="Monaco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 (x == y) {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  max = y;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4863960" y="1825560"/>
            <a:ext cx="427932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3b78e7"/>
                </a:solidFill>
                <a:latin typeface="Monaco"/>
                <a:ea typeface="DejaVu Sans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Monaco"/>
                <a:ea typeface="DejaVu Sans"/>
              </a:rPr>
              <a:t> (x &gt; y) {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Monaco"/>
                <a:ea typeface="DejaVu Sans"/>
              </a:rPr>
              <a:t>  max = x;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Monaco"/>
                <a:ea typeface="DejaVu Sans"/>
              </a:rPr>
              <a:t>} else {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Monaco"/>
                <a:ea typeface="DejaVu Sans"/>
              </a:rPr>
              <a:t>  max = y;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Monaco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758600" y="1991880"/>
            <a:ext cx="1667160" cy="84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600">
            <a:solidFill>
              <a:schemeClr val="accent1">
                <a:lumOff val="-13575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6280" rIns="26280" tIns="26280" bIns="2628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Roboto Regular"/>
                <a:ea typeface="DejaVu Sans"/>
              </a:rPr>
              <a:t>x &gt; 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2655000" y="2871000"/>
            <a:ext cx="290880" cy="20520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6280" rIns="26280" tIns="26280" bIns="2628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Roboto Regular"/>
                <a:ea typeface="DejaVu Sans"/>
              </a:rPr>
              <a:t>YES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3436920" y="2418840"/>
            <a:ext cx="245520" cy="20520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6280" rIns="26280" tIns="26280" bIns="2628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Roboto Regular"/>
                <a:ea typeface="DejaVu Sans"/>
              </a:rPr>
              <a:t>NO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419120" y="2414520"/>
            <a:ext cx="338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5"/>
          <p:cNvSpPr/>
          <p:nvPr/>
        </p:nvSpPr>
        <p:spPr>
          <a:xfrm>
            <a:off x="2599200" y="2837520"/>
            <a:ext cx="360" cy="41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6"/>
          <p:cNvSpPr/>
          <p:nvPr/>
        </p:nvSpPr>
        <p:spPr>
          <a:xfrm flipV="1">
            <a:off x="3427920" y="2410200"/>
            <a:ext cx="344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7"/>
          <p:cNvSpPr/>
          <p:nvPr/>
        </p:nvSpPr>
        <p:spPr>
          <a:xfrm>
            <a:off x="306720" y="2143440"/>
            <a:ext cx="1111680" cy="537120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600">
            <a:solidFill>
              <a:schemeClr val="accent1">
                <a:lumOff val="-13575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6280" rIns="26280" tIns="26280" bIns="2628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Roboto Regular"/>
                <a:ea typeface="DejaVu Sans"/>
              </a:rPr>
              <a:t>input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Roboto Regular"/>
                <a:ea typeface="DejaVu Sans"/>
              </a:rPr>
              <a:t>x, 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7" name="CustomShape 8"/>
          <p:cNvSpPr/>
          <p:nvPr/>
        </p:nvSpPr>
        <p:spPr>
          <a:xfrm>
            <a:off x="7806600" y="2155680"/>
            <a:ext cx="1111680" cy="537120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600">
            <a:solidFill>
              <a:schemeClr val="accent1">
                <a:lumOff val="-13575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6280" rIns="26280" tIns="26280" bIns="2628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Roboto Regular"/>
                <a:ea typeface="DejaVu Sans"/>
              </a:rPr>
              <a:t>output max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8" name="CustomShape 9"/>
          <p:cNvSpPr/>
          <p:nvPr/>
        </p:nvSpPr>
        <p:spPr>
          <a:xfrm>
            <a:off x="7454160" y="2417040"/>
            <a:ext cx="352080" cy="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10"/>
          <p:cNvSpPr/>
          <p:nvPr/>
        </p:nvSpPr>
        <p:spPr>
          <a:xfrm>
            <a:off x="4599360" y="2835360"/>
            <a:ext cx="360" cy="44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11"/>
          <p:cNvSpPr/>
          <p:nvPr/>
        </p:nvSpPr>
        <p:spPr>
          <a:xfrm>
            <a:off x="628560" y="365040"/>
            <a:ext cx="7886160" cy="9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Roboto Light"/>
                <a:ea typeface="DejaVu Sans"/>
              </a:rPr>
              <a:t>Problem 8.2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41" name="CustomShape 12"/>
          <p:cNvSpPr/>
          <p:nvPr/>
        </p:nvSpPr>
        <p:spPr>
          <a:xfrm>
            <a:off x="3765600" y="1989720"/>
            <a:ext cx="1667160" cy="84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600">
            <a:solidFill>
              <a:schemeClr val="accent1">
                <a:lumOff val="-13575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6280" rIns="26280" tIns="26280" bIns="2628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Roboto Regular"/>
                <a:ea typeface="DejaVu Sans"/>
              </a:rPr>
              <a:t>x &lt; 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2" name="CustomShape 13"/>
          <p:cNvSpPr/>
          <p:nvPr/>
        </p:nvSpPr>
        <p:spPr>
          <a:xfrm>
            <a:off x="5786280" y="1989720"/>
            <a:ext cx="1667160" cy="84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600">
            <a:solidFill>
              <a:schemeClr val="accent1">
                <a:lumOff val="-13575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6280" rIns="26280" tIns="26280" bIns="2628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Roboto Regular"/>
                <a:ea typeface="DejaVu Sans"/>
              </a:rPr>
              <a:t>x == 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CustomShape 14"/>
          <p:cNvSpPr/>
          <p:nvPr/>
        </p:nvSpPr>
        <p:spPr>
          <a:xfrm>
            <a:off x="1988280" y="3276000"/>
            <a:ext cx="1221120" cy="664200"/>
          </a:xfrm>
          <a:prstGeom prst="rect">
            <a:avLst/>
          </a:prstGeom>
          <a:noFill/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Roboto Regular"/>
                <a:ea typeface="DejaVu Sans"/>
              </a:rPr>
              <a:t>max = x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4" name="CustomShape 15"/>
          <p:cNvSpPr/>
          <p:nvPr/>
        </p:nvSpPr>
        <p:spPr>
          <a:xfrm>
            <a:off x="5417280" y="2412360"/>
            <a:ext cx="375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16"/>
          <p:cNvSpPr/>
          <p:nvPr/>
        </p:nvSpPr>
        <p:spPr>
          <a:xfrm>
            <a:off x="5433480" y="2425320"/>
            <a:ext cx="245520" cy="20520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6280" rIns="26280" tIns="26280" bIns="2628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Roboto Regular"/>
                <a:ea typeface="DejaVu Sans"/>
              </a:rPr>
              <a:t>NO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6" name="CustomShape 17"/>
          <p:cNvSpPr/>
          <p:nvPr/>
        </p:nvSpPr>
        <p:spPr>
          <a:xfrm>
            <a:off x="3988440" y="3285720"/>
            <a:ext cx="1221120" cy="664200"/>
          </a:xfrm>
          <a:prstGeom prst="rect">
            <a:avLst/>
          </a:prstGeom>
          <a:noFill/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Roboto Regular"/>
                <a:ea typeface="DejaVu Sans"/>
              </a:rPr>
              <a:t>max = 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7" name="CustomShape 18"/>
          <p:cNvSpPr/>
          <p:nvPr/>
        </p:nvSpPr>
        <p:spPr>
          <a:xfrm>
            <a:off x="5988600" y="3261960"/>
            <a:ext cx="1221120" cy="664200"/>
          </a:xfrm>
          <a:prstGeom prst="rect">
            <a:avLst/>
          </a:prstGeom>
          <a:noFill/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Roboto Regular"/>
                <a:ea typeface="DejaVu Sans"/>
              </a:rPr>
              <a:t>max = 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8" name="CustomShape 19"/>
          <p:cNvSpPr/>
          <p:nvPr/>
        </p:nvSpPr>
        <p:spPr>
          <a:xfrm flipH="1">
            <a:off x="6598800" y="2835360"/>
            <a:ext cx="6120" cy="42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20"/>
          <p:cNvSpPr/>
          <p:nvPr/>
        </p:nvSpPr>
        <p:spPr>
          <a:xfrm>
            <a:off x="4655160" y="2876760"/>
            <a:ext cx="290880" cy="20520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6280" rIns="26280" tIns="26280" bIns="2628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Roboto Regular"/>
                <a:ea typeface="DejaVu Sans"/>
              </a:rPr>
              <a:t>YES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0" name="CustomShape 21"/>
          <p:cNvSpPr/>
          <p:nvPr/>
        </p:nvSpPr>
        <p:spPr>
          <a:xfrm>
            <a:off x="6655320" y="2882520"/>
            <a:ext cx="290880" cy="20520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6280" rIns="26280" tIns="26280" bIns="2628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Roboto Regular"/>
                <a:ea typeface="DejaVu Sans"/>
              </a:rPr>
              <a:t>YES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1" name="CustomShape 22"/>
          <p:cNvSpPr/>
          <p:nvPr/>
        </p:nvSpPr>
        <p:spPr>
          <a:xfrm flipH="1" flipV="1" rot="5400000">
            <a:off x="6864840" y="2427840"/>
            <a:ext cx="1232640" cy="1762560"/>
          </a:xfrm>
          <a:prstGeom prst="bentConnector3">
            <a:avLst>
              <a:gd name="adj1" fmla="val -18535"/>
            </a:avLst>
          </a:pr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3"/>
          <p:cNvSpPr/>
          <p:nvPr/>
        </p:nvSpPr>
        <p:spPr>
          <a:xfrm flipH="1" flipV="1" rot="5400000">
            <a:off x="5852880" y="1439280"/>
            <a:ext cx="1256040" cy="3762720"/>
          </a:xfrm>
          <a:prstGeom prst="bentConnector3">
            <a:avLst>
              <a:gd name="adj1" fmla="val -24302"/>
            </a:avLst>
          </a:pr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24"/>
          <p:cNvSpPr/>
          <p:nvPr/>
        </p:nvSpPr>
        <p:spPr>
          <a:xfrm flipH="1" flipV="1" rot="5400000">
            <a:off x="4857480" y="434520"/>
            <a:ext cx="1246680" cy="5762880"/>
          </a:xfrm>
          <a:prstGeom prst="bentConnector3">
            <a:avLst>
              <a:gd name="adj1" fmla="val -32492"/>
            </a:avLst>
          </a:pr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4726</TotalTime>
  <Application>LibreOffice/6.0.3.2$Linux_X86_64 LibreOffice_project/00m0$Build-2</Application>
  <Words>254</Words>
  <Paragraphs>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2018-08-20T03:20:59Z</dcterms:created>
  <dc:creator>Ooi Wei Tsang</dc:creator>
  <dc:description/>
  <dc:language>en-US</dc:language>
  <cp:lastModifiedBy/>
  <dcterms:modified xsi:type="dcterms:W3CDTF">2018-09-10T13:12:07Z</dcterms:modified>
  <cp:revision>22</cp:revision>
  <dc:subject/>
  <dc:title>Tutorial 1 Group XX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