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jpeg" ContentType="image/jpe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160" cy="4350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yxliang01/cs1010-fun-stuff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 Light"/>
              </a:rPr>
              <a:t>Tutorial 4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 Regular"/>
              </a:rPr>
              <a:t>(Next tutorial is on Mooncake festival! :D OR :/ ?)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914400" y="5303520"/>
            <a:ext cx="220752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Download this slide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8560" y="365040"/>
            <a:ext cx="7886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10.2 Solution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28560" y="1332360"/>
            <a:ext cx="8010000" cy="52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score 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(something)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score 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else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score 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999999"/>
                </a:solidFill>
                <a:latin typeface="Monaco"/>
              </a:rPr>
              <a:t>// </a:t>
            </a:r>
            <a:r>
              <a:rPr b="0" lang="en-US" sz="1600" spc="-1" strike="noStrike">
                <a:solidFill>
                  <a:srgbClr val="6a737d"/>
                </a:solidFill>
                <a:latin typeface="Monaco"/>
              </a:rPr>
              <a:t>{ score == 10 || score == 0 }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(score ==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)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score 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else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score +=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999999"/>
                </a:solidFill>
                <a:latin typeface="Monaco"/>
              </a:rPr>
              <a:t>// { </a:t>
            </a:r>
            <a:r>
              <a:rPr b="0" lang="en-US" sz="1600" spc="-1" strike="noStrike">
                <a:solidFill>
                  <a:srgbClr val="6a737d"/>
                </a:solidFill>
                <a:latin typeface="Monaco"/>
              </a:rPr>
              <a:t>score == 20 || score == 10 }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(score &gt;=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)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cs1010_println_string(</a:t>
            </a:r>
            <a:r>
              <a:rPr b="0" lang="en-US" sz="1600" spc="-1" strike="noStrike">
                <a:solidFill>
                  <a:srgbClr val="0d904f"/>
                </a:solidFill>
                <a:latin typeface="Monaco"/>
              </a:rPr>
              <a:t>"ok"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else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cs1010_println_string(</a:t>
            </a:r>
            <a:r>
              <a:rPr b="0" lang="en-US" sz="1600" spc="-1" strike="noStrike">
                <a:solidFill>
                  <a:srgbClr val="0d904f"/>
                </a:solidFill>
                <a:latin typeface="Monaco"/>
              </a:rPr>
              <a:t>"failed"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Factorial from Unit 11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28560" y="1825560"/>
            <a:ext cx="756864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2000" spc="-1" strike="noStrike">
                <a:solidFill>
                  <a:srgbClr val="c2185b"/>
                </a:solidFill>
                <a:latin typeface="Monaco"/>
              </a:rPr>
              <a:t>factorial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(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n)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{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product = n;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(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i = n-</a:t>
            </a:r>
            <a:r>
              <a:rPr b="0" lang="en-US" sz="20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; i &gt;= </a:t>
            </a:r>
            <a:r>
              <a:rPr b="0" lang="en-US" sz="2000" spc="-1" strike="noStrike">
                <a:solidFill>
                  <a:srgbClr val="e74c3c"/>
                </a:solidFill>
                <a:latin typeface="Monaco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; i -= </a:t>
            </a:r>
            <a:r>
              <a:rPr b="0" lang="en-US" sz="20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) {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product *= i;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}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b78e7"/>
                </a:solidFill>
                <a:latin typeface="Monaco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product;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11.1 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28560" y="1825560"/>
            <a:ext cx="801720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2000" spc="-1" strike="noStrike">
                <a:solidFill>
                  <a:srgbClr val="c2185b"/>
                </a:solidFill>
                <a:latin typeface="Monaco"/>
              </a:rPr>
              <a:t>factorial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(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n)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{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  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 i = n-</a:t>
            </a:r>
            <a:r>
              <a:rPr b="0" lang="en-US" sz="20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b78e7"/>
                </a:solidFill>
                <a:latin typeface="Monaco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3b78e7"/>
                </a:solidFill>
                <a:latin typeface="Monaco"/>
                <a:ea typeface="Noto Sans CJK SC Regular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 (</a:t>
            </a:r>
            <a:r>
              <a:rPr b="0" lang="en-US" sz="2000" spc="-1" strike="noStrike">
                <a:solidFill>
                  <a:srgbClr val="3e61a2"/>
                </a:solidFill>
                <a:latin typeface="Monaco"/>
                <a:ea typeface="Noto Sans CJK SC Regular"/>
              </a:rPr>
              <a:t>long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 product = n; i &gt;= </a:t>
            </a:r>
            <a:r>
              <a:rPr b="0" lang="en-US" sz="2000" spc="-1" strike="noStrike">
                <a:solidFill>
                  <a:srgbClr val="e74c3c"/>
                </a:solidFill>
                <a:latin typeface="Monaco"/>
                <a:ea typeface="Noto Sans CJK SC Regular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; product *= i) {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i -= </a:t>
            </a:r>
            <a:r>
              <a:rPr b="0" lang="en-US" sz="2000" spc="-1" strike="noStrike">
                <a:solidFill>
                  <a:srgbClr val="e74c3c"/>
                </a:solidFill>
                <a:latin typeface="Monaco"/>
                <a:ea typeface="Noto Sans CJK SC Regular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}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3b78e7"/>
                </a:solidFill>
                <a:latin typeface="Monaco"/>
                <a:ea typeface="Noto Sans CJK SC Regular"/>
              </a:rPr>
              <a:t>  </a:t>
            </a:r>
            <a:r>
              <a:rPr b="0" lang="en-US" sz="2000" spc="-1" strike="noStrike">
                <a:solidFill>
                  <a:srgbClr val="3b78e7"/>
                </a:solidFill>
                <a:latin typeface="Monaco"/>
                <a:ea typeface="Noto Sans CJK SC Regular"/>
              </a:rPr>
              <a:t>return</a:t>
            </a: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 product;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Monaco"/>
                <a:ea typeface="Noto Sans CJK SC Regular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Guess-A-Number from Unit 11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274760" y="1412640"/>
            <a:ext cx="5508720" cy="54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answer = (random() %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100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) +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guess;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999999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999999"/>
                </a:solidFill>
                <a:latin typeface="Monaco"/>
                <a:ea typeface="DejaVu Sans"/>
              </a:rPr>
              <a:t>// Read guess and feedback to user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guess = cs1010_read_long();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&gt; answer)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</a:t>
            </a:r>
            <a:r>
              <a:rPr b="0" lang="en-US" sz="1800" spc="-1" strike="noStrike">
                <a:solidFill>
                  <a:srgbClr val="0d904f"/>
                </a:solidFill>
                <a:latin typeface="Monaco"/>
                <a:ea typeface="DejaVu Sans"/>
              </a:rPr>
              <a:t>"too high"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else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&lt; answer)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</a:t>
            </a:r>
            <a:r>
              <a:rPr b="0" lang="en-US" sz="1800" spc="-1" strike="noStrike">
                <a:solidFill>
                  <a:srgbClr val="0d904f"/>
                </a:solidFill>
                <a:latin typeface="Monaco"/>
                <a:ea typeface="DejaVu Sans"/>
              </a:rPr>
              <a:t>"too low"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!= answer);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</a:t>
            </a:r>
            <a:r>
              <a:rPr b="0" lang="en-US" sz="1800" spc="-1" strike="noStrike">
                <a:solidFill>
                  <a:srgbClr val="0d904f"/>
                </a:solidFill>
                <a:latin typeface="Monaco"/>
                <a:ea typeface="DejaVu Sans"/>
              </a:rPr>
              <a:t>"you got it. congrats!"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);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11.2 (a)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220040" y="1491840"/>
            <a:ext cx="4515120" cy="50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long</a:t>
            </a: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count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a6a6a6"/>
                </a:solidFill>
                <a:latin typeface="Monaco"/>
                <a:ea typeface="DejaVu Sans"/>
              </a:rPr>
              <a:t>// Read guess and feedback to 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guess = cs1010_read_long();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count += </a:t>
            </a:r>
            <a:r>
              <a:rPr b="1" lang="en-US" sz="1800" spc="-1" strike="noStrike">
                <a:solidFill>
                  <a:srgbClr val="c00000"/>
                </a:solidFill>
                <a:latin typeface="Monaco"/>
                <a:ea typeface="DejaVu Sans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&gt; answer)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cs1010_println_string("too high");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else if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(guess &lt; answer)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cs1010_println_string("too low");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!= answer);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228760" y="1737360"/>
            <a:ext cx="4811760" cy="42058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748680" y="3108960"/>
            <a:ext cx="1737360" cy="1462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11.2 (a) Solution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220040" y="1491840"/>
            <a:ext cx="4515120" cy="502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long</a:t>
            </a: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count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do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a6a6a6"/>
                </a:solidFill>
                <a:latin typeface="Monaco"/>
                <a:ea typeface="DejaVu Sans"/>
              </a:rPr>
              <a:t>// Read guess and feedback to 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guess = cs1010_read_long();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count += </a:t>
            </a:r>
            <a:r>
              <a:rPr b="1" lang="en-US" sz="1800" spc="-1" strike="noStrike">
                <a:solidFill>
                  <a:srgbClr val="c00000"/>
                </a:solidFill>
                <a:latin typeface="Monaco"/>
                <a:ea typeface="DejaVu Sans"/>
              </a:rPr>
              <a:t>1</a:t>
            </a:r>
            <a:r>
              <a:rPr b="1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&gt; answer)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cs1010_println_string("too high");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else if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(guess &lt; answer)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cs1010_println_string("too low");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!= answer);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cs1010_print_long(count);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11.2 (b) Solution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268280" y="1491840"/>
            <a:ext cx="4515120" cy="46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a6a6a6"/>
                </a:solidFill>
                <a:latin typeface="Monaco"/>
                <a:ea typeface="DejaVu Sans"/>
              </a:rPr>
              <a:t>// Read guess and feedback to 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guess = cs1010_read_long();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!= answer)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(guess &gt; answer)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cs1010_println_string("too high");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r>
              <a:rPr b="0" lang="en-US" sz="1800" spc="-1" strike="noStrike">
                <a:solidFill>
                  <a:srgbClr val="4472c4"/>
                </a:solidFill>
                <a:latin typeface="Monaco"/>
                <a:ea typeface="DejaVu Sans"/>
              </a:rPr>
              <a:t>else if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(guess &lt; answer)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cs1010_println_string("too low");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a6a6a6"/>
                </a:solidFill>
                <a:latin typeface="Monaco"/>
                <a:ea typeface="DejaVu Sans"/>
              </a:rPr>
              <a:t>// Read guess and feedback to user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guess = cs1010_read_long();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011680" y="2651760"/>
            <a:ext cx="530352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11.2 (c)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11.2 (d) Question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28560" y="1825560"/>
            <a:ext cx="78861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Regular"/>
              </a:rPr>
              <a:t>What is the optimal strategy?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Roboto Regular"/>
              </a:rPr>
              <a:t>Why did the class shouted out 50, 75, etc? during the lecture when guessing a number between 1 and 100?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>
                <p:childTnLst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67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57200" y="91440"/>
            <a:ext cx="5394600" cy="195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cowsay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82880" y="1604520"/>
            <a:ext cx="850320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Roboto Regular"/>
              </a:rPr>
              <a:t>git clone 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Roboto Regular"/>
                <a:hlinkClick r:id="rId1"/>
              </a:rPr>
              <a:t>https://github.com/yxliang01/cs1010-fun-stuff</a:t>
            </a:r>
            <a:endParaRPr b="0" lang="en-US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 Regular"/>
              </a:rPr>
              <a:t>cd cs1010-fun-stuff/fun-programs</a:t>
            </a:r>
            <a:endParaRPr b="0" lang="en-US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 Regular"/>
              </a:rPr>
              <a:t>./cowsay “whatever you want the cow say”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68" dur="indefinite" restart="never" nodeType="tmRoot">
          <p:childTnLst>
            <p:seq>
              <p:cTn id="6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57960" y="3108960"/>
            <a:ext cx="201096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 Regular"/>
              </a:rPr>
              <a:t>Names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0" dur="indefinite" restart="never" nodeType="tmRoot">
          <p:childTnLst>
            <p:seq>
              <p:cTn id="7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83240" y="365760"/>
            <a:ext cx="48456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Ponysay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731880" y="2830680"/>
            <a:ext cx="822888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Roboto Regular"/>
              </a:rPr>
              <a:t>https://github.com/erkin/ponysay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2" dur="indefinite" restart="never" nodeType="tmRoot">
          <p:childTnLst>
            <p:seq>
              <p:cTn id="7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0" y="-6120"/>
            <a:ext cx="9143640" cy="686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4" dur="indefinite" restart="never" nodeType="tmRoot">
          <p:childTnLst>
            <p:seq>
              <p:cTn id="7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11.3 Question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208880" y="2021400"/>
            <a:ext cx="3495960" cy="42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c2185b"/>
                </a:solidFill>
                <a:latin typeface="Monaco"/>
                <a:ea typeface="DejaVu Sans"/>
              </a:rPr>
              <a:t>mystery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(</a:t>
            </a: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n, </a:t>
            </a: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k)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something = n;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count = -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(something &gt;=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)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something /= k;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count +=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return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count;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5229360" y="4780440"/>
            <a:ext cx="3227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mystery(8, 2)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return ??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mystery(81, 3)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return ??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mystery(100, 5)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return ??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28560" y="365040"/>
            <a:ext cx="788616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Roboto Light"/>
                <a:ea typeface="DejaVu Sans"/>
              </a:rPr>
              <a:t>Problem 12.1 Question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1148040" y="2021400"/>
            <a:ext cx="1963800" cy="255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i =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10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e61a2"/>
                </a:solidFill>
                <a:latin typeface="Monaco"/>
                <a:ea typeface="DejaVu Sans"/>
              </a:rPr>
              <a:t>long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j =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3b78e7"/>
                </a:solidFill>
                <a:latin typeface="Monaco"/>
                <a:ea typeface="DejaVu Sans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(i !=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) {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i -=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j += </a:t>
            </a:r>
            <a:r>
              <a:rPr b="0" lang="en-US" sz="1800" spc="-1" strike="noStrike">
                <a:solidFill>
                  <a:srgbClr val="e74c3c"/>
                </a:solidFill>
                <a:latin typeface="Monaco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;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Monaco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22960" y="5577840"/>
            <a:ext cx="3487680" cy="73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a) Value of j when exiting?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b) Relationship between i and j ?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c) Loop invariant?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426760" y="2926080"/>
            <a:ext cx="4797000" cy="8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6000" spc="-1" strike="noStrike">
                <a:latin typeface="Arial"/>
              </a:rPr>
              <a:t>Assignment 1</a:t>
            </a:r>
            <a:endParaRPr b="0" lang="en-US" sz="6000" spc="-1" strike="noStrike">
              <a:latin typeface="Arial"/>
            </a:endParaRPr>
          </a:p>
        </p:txBody>
      </p:sp>
    </p:spTree>
  </p:cSld>
  <p:timing>
    <p:tnLst>
      <p:par>
        <p:cTn id="80" dur="indefinite" restart="never" nodeType="tmRoot">
          <p:childTnLst>
            <p:seq>
              <p:cTn id="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Roboto Light"/>
              </a:rPr>
              <a:t>Tutorial 4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143000" y="3602160"/>
            <a:ext cx="6857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Roboto Regular"/>
              </a:rPr>
              <a:t>Xiao Liang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10.1 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28560" y="1825560"/>
            <a:ext cx="77461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arenR"/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(x &gt; 1) &amp;&amp; (y != 10)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arenR"/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!eating &amp;&amp; drinking</a:t>
            </a:r>
            <a:endParaRPr b="0" lang="en-US" sz="3200" spc="-1" strike="noStrike">
              <a:latin typeface="Arial"/>
            </a:endParaRPr>
          </a:p>
          <a:p>
            <a:pPr marL="760320" indent="-759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LcParenR"/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(has_cs2030 || has_cs2113) &amp;&amp; has_cs2040c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(x &gt; 1) &amp;&amp; (y != 10)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468880" y="3108960"/>
            <a:ext cx="4619880" cy="56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(x &lt;= 1) || (y == 10)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!eating &amp;&amp; drinking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77720" y="2651760"/>
            <a:ext cx="37713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eating || !drinking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5760" y="365040"/>
            <a:ext cx="824076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(has_cs2030 || has_cs2113) &amp;&amp; has_cs2040c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48640" y="2603160"/>
            <a:ext cx="8137800" cy="142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onaco"/>
              </a:rPr>
              <a:t>(!has_cs2030 &amp;&amp; !has_cs2113) || !has_cs2040c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in">
                                      <p:cBhvr additive="repl">
                                        <p:cTn id="32" dur="2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8560" y="365040"/>
            <a:ext cx="7886160" cy="76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Roboto Light"/>
              </a:rPr>
              <a:t>Problem 10.2 Question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8560" y="1332360"/>
            <a:ext cx="8010000" cy="523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3e61a2"/>
                </a:solidFill>
                <a:latin typeface="Monaco"/>
              </a:rPr>
              <a:t>long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score 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(something)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score 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else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score 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0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999999"/>
                </a:solidFill>
                <a:latin typeface="Monaco"/>
              </a:rPr>
              <a:t>// { ??? }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(score ==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)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score 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else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score +=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999999"/>
                </a:solidFill>
                <a:latin typeface="Monaco"/>
              </a:rPr>
              <a:t>// { ??? }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(score &gt;= </a:t>
            </a:r>
            <a:r>
              <a:rPr b="0" lang="en-US" sz="1600" spc="-1" strike="noStrike">
                <a:solidFill>
                  <a:srgbClr val="e74c3c"/>
                </a:solidFill>
                <a:latin typeface="Monaco"/>
              </a:rPr>
              <a:t>10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)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cs1010_println_string(</a:t>
            </a:r>
            <a:r>
              <a:rPr b="0" lang="en-US" sz="1600" spc="-1" strike="noStrike">
                <a:solidFill>
                  <a:srgbClr val="0d904f"/>
                </a:solidFill>
                <a:latin typeface="Monaco"/>
              </a:rPr>
              <a:t>"ok"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 </a:t>
            </a:r>
            <a:r>
              <a:rPr b="0" lang="en-US" sz="1600" spc="-1" strike="noStrike">
                <a:solidFill>
                  <a:srgbClr val="3b78e7"/>
                </a:solidFill>
                <a:latin typeface="Monaco"/>
              </a:rPr>
              <a:t>else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{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cs1010_println_string(</a:t>
            </a:r>
            <a:r>
              <a:rPr b="0" lang="en-US" sz="1600" spc="-1" strike="noStrike">
                <a:solidFill>
                  <a:srgbClr val="0d904f"/>
                </a:solidFill>
                <a:latin typeface="Monaco"/>
              </a:rPr>
              <a:t>"failed"</a:t>
            </a: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);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Monaco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4804</TotalTime>
  <Application>LibreOffice/6.0.3.2$Linux_X86_64 LibreOffice_project/00m0$Build-2</Application>
  <Words>748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2018-08-20T03:20:59Z</dcterms:created>
  <dc:creator>Ooi Wei Tsang</dc:creator>
  <dc:description/>
  <dc:language>en-US</dc:language>
  <cp:lastModifiedBy/>
  <dcterms:modified xsi:type="dcterms:W3CDTF">2018-09-17T13:41:41Z</dcterms:modified>
  <cp:revision>29</cp:revision>
  <dc:subject/>
  <dc:title>Tutorial 1 Group XX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