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6E1"/>
    <a:srgbClr val="FF3300"/>
    <a:srgbClr val="17131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7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2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87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Cohen – chapter </a:t>
            </a:r>
            <a:r>
              <a:rPr lang="en-US" dirty="0" smtClean="0"/>
              <a:t>14 </a:t>
            </a:r>
            <a:r>
              <a:rPr lang="en-US" dirty="0"/>
              <a:t>textbook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61" y="1816274"/>
            <a:ext cx="6075234" cy="374928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Vs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5299" y="26497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514124" y="36257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6923909" y="272152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0253" y="285659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17478" y="4648610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1532" y="3363863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8" idx="6"/>
          </p:cNvCxnSpPr>
          <p:nvPr/>
        </p:nvCxnSpPr>
        <p:spPr>
          <a:xfrm>
            <a:off x="7030727" y="2794315"/>
            <a:ext cx="3248550" cy="6618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7" idx="6"/>
          </p:cNvCxnSpPr>
          <p:nvPr/>
        </p:nvCxnSpPr>
        <p:spPr>
          <a:xfrm>
            <a:off x="7056757" y="2879790"/>
            <a:ext cx="3238466" cy="186115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258577" y="328464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6734792" y="2698077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01233" y="1985247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21383" y="4194912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492132"/>
          </a:xfrm>
        </p:spPr>
        <p:txBody>
          <a:bodyPr>
            <a:normAutofit/>
          </a:bodyPr>
          <a:lstStyle/>
          <a:p>
            <a:r>
              <a:rPr lang="en-US" sz="4000" dirty="0"/>
              <a:t>3 x 4 two-way ANOVA,  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979714"/>
            <a:ext cx="10815782" cy="5735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DV (dependent variable) </a:t>
            </a:r>
          </a:p>
          <a:p>
            <a:r>
              <a:rPr lang="en-US" dirty="0"/>
              <a:t>score on a video game that simulates driving a large truck at night</a:t>
            </a:r>
          </a:p>
          <a:p>
            <a:pPr marL="0" indent="0">
              <a:buNone/>
            </a:pPr>
            <a:r>
              <a:rPr lang="en-US" b="1" u="sng" dirty="0"/>
              <a:t>IV (categorical independent variables)</a:t>
            </a:r>
          </a:p>
          <a:p>
            <a:r>
              <a:rPr lang="en-US" b="1" dirty="0"/>
              <a:t>Sleep deprivation </a:t>
            </a:r>
            <a:r>
              <a:rPr lang="en-US" dirty="0"/>
              <a:t>(subjects spend four days in a sleep lab)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Control</a:t>
            </a:r>
            <a:r>
              <a:rPr lang="en-US" dirty="0"/>
              <a:t>: allowed to follow their own sleep schedule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Jet Lag</a:t>
            </a:r>
            <a:r>
              <a:rPr lang="en-US" dirty="0"/>
              <a:t>: keep usual amount, but not allow any during 11pm-7am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Interrupted</a:t>
            </a:r>
            <a:r>
              <a:rPr lang="en-US" dirty="0"/>
              <a:t>: usual amount, but no more that 2 hours at a time, separated by 1+ hours awake</a:t>
            </a:r>
          </a:p>
          <a:p>
            <a:pPr lvl="1"/>
            <a:r>
              <a:rPr lang="en-US" dirty="0"/>
              <a:t>(4) </a:t>
            </a:r>
            <a:r>
              <a:rPr lang="en-US" b="1" dirty="0"/>
              <a:t>Total</a:t>
            </a:r>
            <a:r>
              <a:rPr lang="en-US" dirty="0"/>
              <a:t> </a:t>
            </a:r>
            <a:r>
              <a:rPr lang="en-US" b="1" dirty="0"/>
              <a:t>Deprivation</a:t>
            </a:r>
            <a:r>
              <a:rPr lang="en-US" dirty="0"/>
              <a:t>: total lack of any sleep</a:t>
            </a:r>
          </a:p>
          <a:p>
            <a:endParaRPr lang="en-US" b="1" dirty="0"/>
          </a:p>
          <a:p>
            <a:r>
              <a:rPr lang="en-US" b="1" dirty="0"/>
              <a:t>Stimulant 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placebo</a:t>
            </a:r>
            <a:r>
              <a:rPr lang="en-US" dirty="0"/>
              <a:t>: sugar pill, but told it is caffeine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caffeine</a:t>
            </a:r>
            <a:r>
              <a:rPr lang="en-US" dirty="0"/>
              <a:t>: caffeine pill, told it is caffeine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reward</a:t>
            </a:r>
            <a:r>
              <a:rPr lang="en-US" dirty="0"/>
              <a:t>: mild electric shocks for mistakes &amp; money for good performance </a:t>
            </a:r>
          </a:p>
          <a:p>
            <a:pPr lvl="1"/>
            <a:endParaRPr lang="en-US" dirty="0"/>
          </a:p>
          <a:p>
            <a:r>
              <a:rPr lang="en-US" b="1" dirty="0"/>
              <a:t>Subjects </a:t>
            </a:r>
          </a:p>
          <a:p>
            <a:pPr lvl="1"/>
            <a:r>
              <a:rPr lang="en-US" dirty="0"/>
              <a:t>5 per sleep x stimulant combination… 5 x (4 x 3) =  5 x 12 = 60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4"/>
            <a:ext cx="3736109" cy="149213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49208"/>
              </p:ext>
            </p:extLst>
          </p:nvPr>
        </p:nvGraphicFramePr>
        <p:xfrm>
          <a:off x="238208" y="1135740"/>
          <a:ext cx="3406865" cy="527545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8110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9658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32937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06" y="241504"/>
            <a:ext cx="6346266" cy="246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6" y="2794022"/>
            <a:ext cx="6346266" cy="3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1" y="281020"/>
            <a:ext cx="6211806" cy="3589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0" y="4006045"/>
            <a:ext cx="6220939" cy="166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82" y="281020"/>
            <a:ext cx="3945373" cy="6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3" y="2398590"/>
            <a:ext cx="4387352" cy="11342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3" y="644906"/>
            <a:ext cx="4830670" cy="1039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5" y="312521"/>
            <a:ext cx="4489853" cy="745957"/>
          </a:xfrm>
        </p:spPr>
        <p:txBody>
          <a:bodyPr>
            <a:noAutofit/>
          </a:bodyPr>
          <a:lstStyle/>
          <a:p>
            <a:r>
              <a:rPr lang="en-US" sz="2800" dirty="0"/>
              <a:t>Marginal Mean’s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704"/>
              </p:ext>
            </p:extLst>
          </p:nvPr>
        </p:nvGraphicFramePr>
        <p:xfrm>
          <a:off x="329001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25.6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24.47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18.07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16.73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19.0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23.65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21.0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21.217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5832"/>
              </p:ext>
            </p:extLst>
          </p:nvPr>
        </p:nvGraphicFramePr>
        <p:xfrm>
          <a:off x="329001" y="1128451"/>
          <a:ext cx="3266021" cy="501267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3128"/>
              </p:ext>
            </p:extLst>
          </p:nvPr>
        </p:nvGraphicFramePr>
        <p:xfrm>
          <a:off x="333202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81956" y="312521"/>
            <a:ext cx="7593495" cy="1402203"/>
            <a:chOff x="4718911" y="50816"/>
            <a:chExt cx="7385407" cy="1402203"/>
          </a:xfrm>
        </p:grpSpPr>
        <p:sp>
          <p:nvSpPr>
            <p:cNvPr id="39" name="Rounded Rectangle 38"/>
            <p:cNvSpPr/>
            <p:nvPr/>
          </p:nvSpPr>
          <p:spPr>
            <a:xfrm>
              <a:off x="4718911" y="50816"/>
              <a:ext cx="7385407" cy="140220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793" y="256616"/>
              <a:ext cx="3067953" cy="67030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657684" y="2115177"/>
            <a:ext cx="7328960" cy="1542423"/>
            <a:chOff x="4775358" y="1576938"/>
            <a:chExt cx="7328960" cy="1366841"/>
          </a:xfrm>
        </p:grpSpPr>
        <p:sp>
          <p:nvSpPr>
            <p:cNvPr id="27" name="Rounded Rectangle 26"/>
            <p:cNvSpPr/>
            <p:nvPr/>
          </p:nvSpPr>
          <p:spPr>
            <a:xfrm>
              <a:off x="4775358" y="1576938"/>
              <a:ext cx="7328960" cy="1366841"/>
            </a:xfrm>
            <a:prstGeom prst="roundRect">
              <a:avLst/>
            </a:prstGeom>
            <a:no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8793" y="1774583"/>
              <a:ext cx="3065121" cy="53989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657684" y="3933334"/>
            <a:ext cx="7242041" cy="2567673"/>
            <a:chOff x="4775358" y="3081564"/>
            <a:chExt cx="7242041" cy="2567673"/>
          </a:xfrm>
        </p:grpSpPr>
        <p:sp>
          <p:nvSpPr>
            <p:cNvPr id="41" name="Rounded Rectangle 40"/>
            <p:cNvSpPr/>
            <p:nvPr/>
          </p:nvSpPr>
          <p:spPr>
            <a:xfrm>
              <a:off x="4775358" y="3081564"/>
              <a:ext cx="7242041" cy="2567673"/>
            </a:xfrm>
            <a:prstGeom prst="roundRect">
              <a:avLst>
                <a:gd name="adj" fmla="val 5324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8793" y="3187421"/>
              <a:ext cx="4238609" cy="983746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230" y="5110099"/>
            <a:ext cx="6849835" cy="1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97" y="1816275"/>
            <a:ext cx="5169397" cy="319025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57" y="1285470"/>
            <a:ext cx="3396490" cy="209612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2" y="3618501"/>
            <a:ext cx="3409719" cy="2104284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533" y="36472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901" y="4553943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1033" y="3448243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09" y="167545"/>
            <a:ext cx="2610088" cy="802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409" y="5884533"/>
            <a:ext cx="2693994" cy="7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90439" y="1163783"/>
            <a:ext cx="3327152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" y="377432"/>
            <a:ext cx="5157838" cy="649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75" y="3944029"/>
            <a:ext cx="5553075" cy="27146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989983" y="5440017"/>
            <a:ext cx="4465982" cy="265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uiExpand="1" build="p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814</TotalTime>
  <Words>1353</Words>
  <Application>Microsoft Office PowerPoint</Application>
  <PresentationFormat>Widescreen</PresentationFormat>
  <Paragraphs>506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CG Times</vt:lpstr>
      <vt:lpstr>Gill Sans MT</vt:lpstr>
      <vt:lpstr>Impact</vt:lpstr>
      <vt:lpstr>Times New Roman</vt:lpstr>
      <vt:lpstr>Wingdings</vt:lpstr>
      <vt:lpstr>Badge</vt:lpstr>
      <vt:lpstr>Two-Way ANOVA</vt:lpstr>
      <vt:lpstr>3 x 4 two-way ANOVA,  complex motor tasks</vt:lpstr>
      <vt:lpstr>data</vt:lpstr>
      <vt:lpstr>PowerPoint Presentation</vt:lpstr>
      <vt:lpstr>Marginal Mean’s</vt:lpstr>
      <vt:lpstr>Plot of mean’s</vt:lpstr>
      <vt:lpstr>Degrees of Freedom</vt:lpstr>
      <vt:lpstr>2-way ANOVA</vt:lpstr>
      <vt:lpstr>Interaction contrasts</vt:lpstr>
      <vt:lpstr>Interaction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Sarah Schwartz</cp:lastModifiedBy>
  <cp:revision>51</cp:revision>
  <dcterms:created xsi:type="dcterms:W3CDTF">2016-07-31T00:24:38Z</dcterms:created>
  <dcterms:modified xsi:type="dcterms:W3CDTF">2020-04-01T09:38:10Z</dcterms:modified>
</cp:coreProperties>
</file>