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18"/>
  </p:handoutMasterIdLst>
  <p:sldIdLst>
    <p:sldId id="256" r:id="rId2"/>
    <p:sldId id="273" r:id="rId3"/>
    <p:sldId id="258" r:id="rId4"/>
    <p:sldId id="259" r:id="rId5"/>
    <p:sldId id="270" r:id="rId6"/>
    <p:sldId id="261" r:id="rId7"/>
    <p:sldId id="271" r:id="rId8"/>
    <p:sldId id="260" r:id="rId9"/>
    <p:sldId id="262" r:id="rId10"/>
    <p:sldId id="272" r:id="rId11"/>
    <p:sldId id="264" r:id="rId12"/>
    <p:sldId id="266" r:id="rId13"/>
    <p:sldId id="263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93FA-11DC-4132-A420-E71D185CF2B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7692-4F2D-4AE3-A642-88EB984B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Consolas" charset="0"/>
                <a:ea typeface="Consolas" charset="0"/>
                <a:cs typeface="Consolas" charset="0"/>
              </a:rPr>
              <a:t>APA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Focused on statistics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61" y="137346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results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61" y="1335024"/>
            <a:ext cx="10306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2108"/>
            <a:ext cx="9720071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Must be able to stand on its own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Number tables </a:t>
            </a:r>
            <a:r>
              <a:rPr lang="en-US" sz="2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sequentially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 text (Table 1, Table 2,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Only </a:t>
            </a:r>
            <a:r>
              <a:rPr lang="en-U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3-4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tables per manuscript (different for theses/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disertations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Results Table types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N  or n (or both)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Inferential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ANOVA, MLR,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Both descriptive AND inferential info in the same table -&gt; </a:t>
            </a:r>
            <a:r>
              <a:rPr lang="en-U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USE HEADINGS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to organize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not applicable: leave </a:t>
            </a:r>
            <a:r>
              <a:rPr lang="en-US" sz="2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blank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not obtained/not computable: use a dash </a:t>
            </a:r>
            <a:r>
              <a:rPr lang="en-US" sz="24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“-”</a:t>
            </a:r>
          </a:p>
        </p:txBody>
      </p:sp>
    </p:spTree>
    <p:extLst>
      <p:ext uri="{BB962C8B-B14F-4D97-AF65-F5344CB8AC3E}">
        <p14:creationId xmlns:p14="http://schemas.microsoft.com/office/powerpoint/2010/main" val="399361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597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Title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Descriptive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First Letter of Each Word in CAPS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 period at the end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Appears on row below “Table 1”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Title may be italicized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5800" y="1690688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Caption and Notes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bottom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General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Explains/qualifies info in table, symbols, abbreviations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 explanation for basic stats (M, SD, no. N, n)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Specific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Begin on a new line, flush left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superscripts 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a, b, 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Probability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Begin on a new line, flush left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p &lt; 0.05, ** p &lt; 0.01, *** p &lt; 0.001, **** p &lt; 0.0001</a:t>
            </a:r>
          </a:p>
        </p:txBody>
      </p:sp>
    </p:spTree>
    <p:extLst>
      <p:ext uri="{BB962C8B-B14F-4D97-AF65-F5344CB8AC3E}">
        <p14:creationId xmlns:p14="http://schemas.microsoft.com/office/powerpoint/2010/main" val="321072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" y="1903736"/>
            <a:ext cx="11391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" y="2384554"/>
            <a:ext cx="10899086" cy="3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1437"/>
            <a:ext cx="10532872" cy="4596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Includes: charts, graphs, photos, drawings, images, etc.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Must stand on its own: simple BUT illustrates a point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Number tables sequentially in text (Figure1, Figure2, etc.)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Caption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Appears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below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figure, immediately after “Figure 1” on same row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NOT a title, NOT capitalized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Brief, but descriptive explanation of figure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After 1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sentence, add clarifying info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Legend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Same font style and size as in figure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Figures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2274240"/>
            <a:ext cx="4776985" cy="350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12" y="1647048"/>
            <a:ext cx="4134507" cy="4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52501" y="2476500"/>
            <a:ext cx="10401300" cy="353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Now using the 7th edition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Used for:</a:t>
            </a:r>
          </a:p>
          <a:p>
            <a:pPr lvl="2" algn="l"/>
            <a:r>
              <a:rPr lang="en-US" sz="28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Theses</a:t>
            </a:r>
          </a:p>
          <a:p>
            <a:pPr lvl="2" algn="l"/>
            <a:r>
              <a:rPr lang="en-US" sz="28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Dissertations</a:t>
            </a:r>
          </a:p>
          <a:p>
            <a:pPr lvl="2" algn="l"/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Paper/Journal </a:t>
            </a:r>
            <a:r>
              <a:rPr lang="en-US" sz="2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Articles</a:t>
            </a:r>
          </a:p>
          <a:p>
            <a:pPr lvl="2" algn="l"/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Presentations/Posters</a:t>
            </a:r>
          </a:p>
          <a:p>
            <a:pPr lvl="2" algn="l"/>
            <a:r>
              <a:rPr lang="en-US" sz="2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Homework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for this course (most importantly!)</a:t>
            </a:r>
          </a:p>
        </p:txBody>
      </p:sp>
      <p:sp>
        <p:nvSpPr>
          <p:cNvPr id="7" name="Rectangle 6"/>
          <p:cNvSpPr/>
          <p:nvPr/>
        </p:nvSpPr>
        <p:spPr>
          <a:xfrm>
            <a:off x="787400" y="513834"/>
            <a:ext cx="93504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American Psychological Association (</a:t>
            </a:r>
            <a:r>
              <a:rPr lang="en-US" sz="4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APA</a:t>
            </a:r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) Format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212980"/>
            <a:ext cx="11708920" cy="32590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If number &lt; 10 then write it out (“four” instead of 4)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Use zero “0” before decimal  ( 0.25 instead of .25)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 not report any decimal places if you are reporting something that can only be a whole number (n = 5 not n = 5.0)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Report exact p-values (unless less than .001 then report p &lt; .001)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 leading zero on p-values (p = .006 not p = 0.006)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52" y="4471990"/>
            <a:ext cx="7355022" cy="21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7" y="221322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Abbreviations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7" y="1401843"/>
            <a:ext cx="9895892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3249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4824"/>
            <a:ext cx="9720071" cy="456453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Referencing analysis method?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Common: no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Rare or new:  yes</a:t>
            </a:r>
          </a:p>
          <a:p>
            <a:pPr lvl="1"/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Descriptive statistics: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Abbreviations (spell out if not followed by stats)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OKAY:  …scores were higher for males (M = 5, SD = 6)…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NOT:  …the M was higher for males…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Inferential statistics :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Distributions,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N (sometimes), tests statistics, p-values, effect size, …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t(32) = 4.75, p &lt; 0.05, Cohen’s d = 0.87</a:t>
            </a:r>
          </a:p>
        </p:txBody>
      </p:sp>
    </p:spTree>
    <p:extLst>
      <p:ext uri="{BB962C8B-B14F-4D97-AF65-F5344CB8AC3E}">
        <p14:creationId xmlns:p14="http://schemas.microsoft.com/office/powerpoint/2010/main" val="11630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 -examples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71770"/>
            <a:ext cx="112299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4773167"/>
            <a:ext cx="11096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 -examples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782827"/>
            <a:ext cx="10134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0180"/>
            <a:ext cx="9720071" cy="46391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Results may presented as: text, tables, or figures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Rules of thumb: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TEXT if &lt; 4 numbers/statistics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TABLE if 4 to 20 numbers/statistics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FIGURE if 20+ numbers/statistics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Pick the method that best communicates the results/message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Symbols &amp; abbreviations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 vs. n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Italicized</a:t>
            </a:r>
          </a:p>
          <a:p>
            <a:pPr lvl="1"/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See pages 141-144 of APA publication manual (reading “AR2” p 20-23)</a:t>
            </a:r>
          </a:p>
        </p:txBody>
      </p:sp>
    </p:spTree>
    <p:extLst>
      <p:ext uri="{BB962C8B-B14F-4D97-AF65-F5344CB8AC3E}">
        <p14:creationId xmlns:p14="http://schemas.microsoft.com/office/powerpoint/2010/main" val="39403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results - 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" y="1848530"/>
            <a:ext cx="111156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5" y="4562377"/>
            <a:ext cx="11229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635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Tw Cen MT</vt:lpstr>
      <vt:lpstr>Wingdings</vt:lpstr>
      <vt:lpstr>Wingdings 3</vt:lpstr>
      <vt:lpstr>Office Theme</vt:lpstr>
      <vt:lpstr>APA Style</vt:lpstr>
      <vt:lpstr>PowerPoint Presentation</vt:lpstr>
      <vt:lpstr>APA Format: numbers</vt:lpstr>
      <vt:lpstr>APA format: Abbreviations</vt:lpstr>
      <vt:lpstr>APA format: analysis</vt:lpstr>
      <vt:lpstr>APA format: Analysis -examples</vt:lpstr>
      <vt:lpstr>APA format: Analysis -examples</vt:lpstr>
      <vt:lpstr>APA format: results</vt:lpstr>
      <vt:lpstr>APA format: results - Examples</vt:lpstr>
      <vt:lpstr>APA format: results - Examples</vt:lpstr>
      <vt:lpstr>APA format: Tables</vt:lpstr>
      <vt:lpstr>APA format: Tables</vt:lpstr>
      <vt:lpstr>APA format: Tables - Examples</vt:lpstr>
      <vt:lpstr>APA format: Tables - Examples</vt:lpstr>
      <vt:lpstr>APA format: Figures</vt:lpstr>
      <vt:lpstr>APA format: Figures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23</cp:revision>
  <dcterms:created xsi:type="dcterms:W3CDTF">2015-06-29T06:54:47Z</dcterms:created>
  <dcterms:modified xsi:type="dcterms:W3CDTF">2020-05-04T18:05:52Z</dcterms:modified>
</cp:coreProperties>
</file>