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60"/>
  </p:notesMasterIdLst>
  <p:handoutMasterIdLst>
    <p:handoutMasterId r:id="rId61"/>
  </p:handoutMasterIdLst>
  <p:sldIdLst>
    <p:sldId id="256" r:id="rId2"/>
    <p:sldId id="583" r:id="rId3"/>
    <p:sldId id="523" r:id="rId4"/>
    <p:sldId id="520" r:id="rId5"/>
    <p:sldId id="605" r:id="rId6"/>
    <p:sldId id="585" r:id="rId7"/>
    <p:sldId id="589" r:id="rId8"/>
    <p:sldId id="588" r:id="rId9"/>
    <p:sldId id="590" r:id="rId10"/>
    <p:sldId id="604" r:id="rId11"/>
    <p:sldId id="346" r:id="rId12"/>
    <p:sldId id="348" r:id="rId13"/>
    <p:sldId id="584" r:id="rId14"/>
    <p:sldId id="563" r:id="rId15"/>
    <p:sldId id="420" r:id="rId16"/>
    <p:sldId id="483" r:id="rId17"/>
    <p:sldId id="482" r:id="rId18"/>
    <p:sldId id="355" r:id="rId19"/>
    <p:sldId id="597" r:id="rId20"/>
    <p:sldId id="356" r:id="rId21"/>
    <p:sldId id="351" r:id="rId22"/>
    <p:sldId id="436" r:id="rId23"/>
    <p:sldId id="438" r:id="rId24"/>
    <p:sldId id="440" r:id="rId25"/>
    <p:sldId id="441" r:id="rId26"/>
    <p:sldId id="593" r:id="rId27"/>
    <p:sldId id="352" r:id="rId28"/>
    <p:sldId id="594" r:id="rId29"/>
    <p:sldId id="353" r:id="rId30"/>
    <p:sldId id="595" r:id="rId31"/>
    <p:sldId id="354" r:id="rId32"/>
    <p:sldId id="586" r:id="rId33"/>
    <p:sldId id="599" r:id="rId34"/>
    <p:sldId id="447" r:id="rId35"/>
    <p:sldId id="448" r:id="rId36"/>
    <p:sldId id="467" r:id="rId37"/>
    <p:sldId id="598" r:id="rId38"/>
    <p:sldId id="527" r:id="rId39"/>
    <p:sldId id="529" r:id="rId40"/>
    <p:sldId id="530" r:id="rId41"/>
    <p:sldId id="446" r:id="rId42"/>
    <p:sldId id="357" r:id="rId43"/>
    <p:sldId id="600" r:id="rId44"/>
    <p:sldId id="535" r:id="rId45"/>
    <p:sldId id="547" r:id="rId46"/>
    <p:sldId id="549" r:id="rId47"/>
    <p:sldId id="561" r:id="rId48"/>
    <p:sldId id="537" r:id="rId49"/>
    <p:sldId id="538" r:id="rId50"/>
    <p:sldId id="602" r:id="rId51"/>
    <p:sldId id="452" r:id="rId52"/>
    <p:sldId id="509" r:id="rId53"/>
    <p:sldId id="601" r:id="rId54"/>
    <p:sldId id="565" r:id="rId55"/>
    <p:sldId id="579" r:id="rId56"/>
    <p:sldId id="567" r:id="rId57"/>
    <p:sldId id="568" r:id="rId58"/>
    <p:sldId id="578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7FF"/>
    <a:srgbClr val="CCECFF"/>
    <a:srgbClr val="FF66FF"/>
    <a:srgbClr val="FF6600"/>
    <a:srgbClr val="FFFF00"/>
    <a:srgbClr val="FFB5A3"/>
    <a:srgbClr val="D3B5E9"/>
    <a:srgbClr val="33CCCC"/>
    <a:srgbClr val="F9DDD4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/>
    <p:restoredTop sz="94674"/>
  </p:normalViewPr>
  <p:slideViewPr>
    <p:cSldViewPr>
      <p:cViewPr>
        <p:scale>
          <a:sx n="66" d="100"/>
          <a:sy n="66" d="100"/>
        </p:scale>
        <p:origin x="975" y="51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3D0ECA-A51E-4EB0-8C45-745C34697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9BFE7A-7ADC-4062-9365-AA9B406DA6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9AE8-7DCA-4FB6-AD18-D9D72C0EB551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2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F4E6E-226A-40BD-AE16-D29EDCC00150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1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48A63-EF1D-4F0B-A33B-129EEF0AD825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50C520-889F-4FA7-B297-B1B5C4348747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A6F6FC-5289-494A-BE00-BFE8ACAD69E5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5CA64-2A83-4F30-85DE-C8937060D5B9}" type="slidenum">
              <a:rPr lang="en-US" altLang="en-US" sz="1300"/>
              <a:pPr eaLnBrk="1" hangingPunct="1"/>
              <a:t>40</a:t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A8CE7-924B-4041-8867-96A5C740159F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F50320-99DB-4A40-BC8B-665A7699F8FE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CD1818-DF10-48F0-AD3F-9B368B8A5652}" type="slidenum">
              <a:rPr lang="en-US" altLang="en-US" sz="1300"/>
              <a:pPr eaLnBrk="1" hangingPunct="1"/>
              <a:t>46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BA66-F279-469B-AD70-EC9D5764E396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12A88-8A8D-466F-92FD-B66ABCF0C664}" type="slidenum">
              <a:rPr lang="en-US" altLang="en-US" sz="1300"/>
              <a:pPr eaLnBrk="1" hangingPunct="1"/>
              <a:t>47</a:t>
            </a:fld>
            <a:endParaRPr lang="en-US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HAVE NEVER SEEN ANYONE DO THIS.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E902BC-E43E-4BA6-A306-4C62A8DCDDC8}" type="slidenum">
              <a:rPr lang="en-US" altLang="en-US" sz="1300"/>
              <a:pPr eaLnBrk="1" hangingPunct="1"/>
              <a:t>51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1385B5-6BCB-49CA-8AB3-361CE22416F9}" type="slidenum">
              <a:rPr lang="en-US" altLang="en-US" sz="1300"/>
              <a:pPr eaLnBrk="1" hangingPunct="1"/>
              <a:t>54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76B4B1-48C5-4EED-8F90-4C7EC8D558F6}" type="slidenum">
              <a:rPr lang="en-US" altLang="en-US" sz="1300"/>
              <a:pPr eaLnBrk="1" hangingPunct="1"/>
              <a:t>56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A3A3C6-AE79-4966-B848-B89FD4CB63CB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AFA58A-648B-43B3-875F-0028025076AA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0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FC4073-B328-4F6D-BF78-5B5489896AC8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1F6387-77B8-4079-B9DD-E991EB779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9095-C6DD-48F4-A653-95B899B09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72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6B8A-EEFC-4690-96E8-66BBF7815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FAD5DE-83F2-4159-A570-9A20887A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6362-0349-40F1-84DE-73382B21E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1B8D1-71BC-4D31-AD1B-8D498B79C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4AAE-F8C2-4D98-BE24-46BAEF55E8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0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B02-B440-485A-92F8-99043349DF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4CC1-10D1-4096-8E03-E45BF4D2CF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3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2F1-9110-432D-BC8D-499A4C7C6B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9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E476-C99B-404A-9FFE-FEB9FAE32B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BE6-71DB-42AB-AC01-E49CC0FB2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Jamison Fargo, PhD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33AD19-EAC1-467F-BE77-A1A9DB7F8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0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10134600" cy="1470025"/>
          </a:xfrm>
        </p:spPr>
        <p:txBody>
          <a:bodyPr/>
          <a:lstStyle/>
          <a:p>
            <a:pPr eaLnBrk="1" hangingPunct="1"/>
            <a:r>
              <a:rPr lang="en-US" altLang="en-US" sz="11500" dirty="0">
                <a:solidFill>
                  <a:schemeClr val="tx1"/>
                </a:solidFill>
              </a:rPr>
              <a:t>Factorial ANOVA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3720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chemeClr val="bg1"/>
                </a:solidFill>
              </a:rPr>
              <a:t>Chapter 14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90B69C2-24A9-4A4C-BDEF-C3F452D8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632764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>
                    <a:lumMod val="95000"/>
                  </a:schemeClr>
                </a:solidFill>
              </a:rPr>
              <a:t>Adapted from Jamison Fargo, PhD EDUC </a:t>
            </a:r>
            <a:r>
              <a:rPr lang="en-US" altLang="en-US" sz="1400" dirty="0" smtClean="0">
                <a:solidFill>
                  <a:schemeClr val="bg1">
                    <a:lumMod val="95000"/>
                  </a:schemeClr>
                </a:solidFill>
              </a:rPr>
              <a:t>6600 </a:t>
            </a:r>
            <a:r>
              <a:rPr lang="en-US" altLang="en-US" sz="1400" dirty="0">
                <a:solidFill>
                  <a:schemeClr val="bg1">
                    <a:lumMod val="95000"/>
                  </a:schemeClr>
                </a:solidFill>
              </a:rPr>
              <a:t>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The basics</a:t>
            </a:r>
            <a:endParaRPr lang="en-US" alt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Statistical significance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88" y="-340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Factorial </a:t>
            </a:r>
            <a:r>
              <a:rPr lang="en-US" altLang="en-US" b="1" dirty="0"/>
              <a:t>2</a:t>
            </a:r>
            <a:r>
              <a:rPr lang="en-US" altLang="en-US" dirty="0"/>
              <a:t>-Way ANOVA</a:t>
            </a:r>
          </a:p>
        </p:txBody>
      </p:sp>
      <p:pic>
        <p:nvPicPr>
          <p:cNvPr id="235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01" y="3581400"/>
            <a:ext cx="3321844" cy="2348200"/>
          </a:xfrm>
          <a:noFill/>
        </p:spPr>
      </p:pic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1402662"/>
            <a:ext cx="6096000" cy="5150538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buNone/>
            </a:pPr>
            <a:r>
              <a:rPr lang="en-US" altLang="en-US" sz="2800" b="1" u="sng" dirty="0">
                <a:solidFill>
                  <a:srgbClr val="FF0000"/>
                </a:solidFill>
              </a:rPr>
              <a:t>Simultaneously</a:t>
            </a:r>
            <a:r>
              <a:rPr lang="en-US" altLang="en-US" sz="2800" dirty="0">
                <a:solidFill>
                  <a:srgbClr val="FF0000"/>
                </a:solidFill>
              </a:rPr>
              <a:t> evaluate effect of </a:t>
            </a:r>
            <a:r>
              <a:rPr lang="en-US" altLang="en-US" sz="2800" b="1" dirty="0">
                <a:solidFill>
                  <a:srgbClr val="FF0000"/>
                </a:solidFill>
              </a:rPr>
              <a:t>2 or more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factors’ effects on a  </a:t>
            </a:r>
            <a:r>
              <a:rPr lang="en-US" altLang="en-US" sz="2800" dirty="0">
                <a:solidFill>
                  <a:srgbClr val="FF0000"/>
                </a:solidFill>
              </a:rPr>
              <a:t>continuous </a:t>
            </a:r>
            <a:r>
              <a:rPr lang="en-US" altLang="en-US" sz="2800" dirty="0" smtClean="0">
                <a:solidFill>
                  <a:srgbClr val="FF0000"/>
                </a:solidFill>
              </a:rPr>
              <a:t>outcome </a:t>
            </a:r>
          </a:p>
          <a:p>
            <a:pPr marL="0" indent="0" algn="ctr" eaLnBrk="1" hangingPunct="1"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AND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investigate a potential 3</a:t>
            </a:r>
            <a:r>
              <a:rPr lang="en-US" altLang="en-US" sz="2800" baseline="30000" dirty="0" smtClean="0">
                <a:solidFill>
                  <a:srgbClr val="FF0000"/>
                </a:solidFill>
              </a:rPr>
              <a:t>rd</a:t>
            </a:r>
            <a:r>
              <a:rPr lang="en-US" altLang="en-US" sz="2800" dirty="0" smtClean="0">
                <a:solidFill>
                  <a:srgbClr val="FF0000"/>
                </a:solidFill>
              </a:rPr>
              <a:t> effect: an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interaction</a:t>
            </a:r>
            <a:r>
              <a:rPr lang="en-US" altLang="en-US" sz="2800" dirty="0" smtClean="0">
                <a:solidFill>
                  <a:srgbClr val="FF0000"/>
                </a:solidFill>
              </a:rPr>
              <a:t> between the two factors.</a:t>
            </a:r>
          </a:p>
          <a:p>
            <a:pPr eaLnBrk="1" hangingPunct="1"/>
            <a:endParaRPr lang="en-US" altLang="en-US" sz="2800" dirty="0" smtClean="0">
              <a:solidFill>
                <a:srgbClr val="FF0000"/>
              </a:solidFill>
            </a:endParaRPr>
          </a:p>
          <a:p>
            <a:pPr marL="274320" lvl="1" indent="0" eaLnBrk="1" hangingPunct="1">
              <a:buNone/>
            </a:pP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Cross-classification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Participants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only belong to 1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mutually exclusive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cell’</a:t>
            </a: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Belong to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</a:rPr>
              <a:t>level of </a:t>
            </a:r>
            <a:r>
              <a:rPr lang="en-US" altLang="en-US" sz="20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factor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Belong to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</a:rPr>
              <a:t>level of </a:t>
            </a:r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columns</a:t>
            </a:r>
            <a:r>
              <a:rPr lang="en-US" altLang="en-US" sz="2000" dirty="0">
                <a:ea typeface="ＭＳ Ｐゴシック" panose="020B0600070205080204" pitchFamily="34" charset="-128"/>
              </a:rPr>
              <a:t> factor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D7078-BD57-429C-B3B1-FCEC1A9997B5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715565"/>
            <a:ext cx="4724400" cy="28194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400" u="sng" dirty="0"/>
              <a:t>Typical </a:t>
            </a:r>
            <a:r>
              <a:rPr lang="en-US" altLang="en-US" sz="2400" u="sng" dirty="0">
                <a:solidFill>
                  <a:srgbClr val="FF0000"/>
                </a:solidFill>
              </a:rPr>
              <a:t>2-way</a:t>
            </a:r>
            <a:r>
              <a:rPr lang="en-US" altLang="en-US" sz="2400" u="sng" dirty="0"/>
              <a:t> ANOVA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design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 factor 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(“A”):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3 levels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</a:t>
            </a:r>
            <a:r>
              <a:rPr lang="en-US" altLang="en-US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(“B”):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2 levels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>
                <a:solidFill>
                  <a:srgbClr val="FF6600"/>
                </a:solidFill>
              </a:rPr>
              <a:t>Row</a:t>
            </a:r>
            <a:r>
              <a:rPr lang="en-US" altLang="en-US" dirty="0"/>
              <a:t>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76807" y="1807146"/>
            <a:ext cx="10079477" cy="4648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b="1" u="sng" dirty="0">
                <a:solidFill>
                  <a:schemeClr val="accent3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3200" b="1" u="sng" dirty="0">
                <a:solidFill>
                  <a:schemeClr val="accent3"/>
                </a:solidFill>
              </a:rPr>
              <a:t>ow</a:t>
            </a:r>
            <a:r>
              <a:rPr lang="en-US" altLang="en-US" sz="3200" dirty="0">
                <a:solidFill>
                  <a:schemeClr val="accent3"/>
                </a:solidFill>
              </a:rPr>
              <a:t> marginal </a:t>
            </a:r>
            <a:r>
              <a:rPr lang="en-US" altLang="en-US" sz="3200" dirty="0"/>
              <a:t>means differ</a:t>
            </a:r>
            <a:r>
              <a:rPr lang="en-US" altLang="en-US" sz="3200" dirty="0" smtClean="0"/>
              <a:t>?</a:t>
            </a:r>
          </a:p>
          <a:p>
            <a:pPr marL="274320" lvl="1" indent="0" eaLnBrk="1" hangingPunct="1">
              <a:buNone/>
            </a:pPr>
            <a:endParaRPr lang="en-US" altLang="en-US" sz="3200" dirty="0"/>
          </a:p>
          <a:p>
            <a:pPr marL="274320" lvl="1" indent="0" eaLnBrk="1" hangingPunct="1">
              <a:buNone/>
            </a:pPr>
            <a:r>
              <a:rPr lang="en-US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population means differ across levels of row factor,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averaging across levels of column factor</a:t>
            </a:r>
            <a:r>
              <a:rPr lang="en-US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endParaRPr lang="en-US" altLang="en-US" sz="28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l-GR" altLang="en-US" sz="2800" i="1" baseline="-25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l-GR" altLang="en-US" sz="2800" i="1" baseline="-25000" dirty="0" smtClean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= … =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l-GR" altLang="en-US" sz="2800" i="1" baseline="-25000" dirty="0" smtClean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endParaRPr lang="en-US" altLang="en-US" sz="2800" i="1" baseline="-250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5607" name="AutoShape 5"/>
          <p:cNvSpPr>
            <a:spLocks noChangeAspect="1" noChangeArrowheads="1" noTextEdit="1"/>
          </p:cNvSpPr>
          <p:nvPr/>
        </p:nvSpPr>
        <p:spPr bwMode="auto">
          <a:xfrm>
            <a:off x="4343400" y="2978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15000" y="3581400"/>
            <a:ext cx="6113463" cy="2801937"/>
            <a:chOff x="4546600" y="2995613"/>
            <a:chExt cx="6113463" cy="2801937"/>
          </a:xfrm>
        </p:grpSpPr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7065963" y="3405188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8132763" y="3405188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8988425" y="3405188"/>
              <a:ext cx="16160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5645150" y="3867150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6956425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7296150" y="4040188"/>
              <a:ext cx="2397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8024813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8364538" y="4040188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9432925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9772650" y="404018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5645150" y="4341813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6956425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7296150" y="451485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8024813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8364538" y="451485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9432925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9772650" y="4514850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5645150" y="4813300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6956425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7296150" y="496570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8024813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8364538" y="496570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9432925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9772650" y="4965700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5103813" y="5308600"/>
              <a:ext cx="16160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6938963" y="531336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7278688" y="548163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8007350" y="531336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8347075" y="548163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7694613" y="2995613"/>
              <a:ext cx="2508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4546600" y="4341813"/>
              <a:ext cx="2508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6757988" y="3811588"/>
              <a:ext cx="2136775" cy="396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6718300" y="3811588"/>
              <a:ext cx="39688" cy="1482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6727825" y="5294313"/>
              <a:ext cx="1588" cy="455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6727825" y="5294313"/>
              <a:ext cx="20638" cy="455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7796213" y="3851275"/>
              <a:ext cx="1588" cy="1401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7796213" y="3851275"/>
              <a:ext cx="20638" cy="1401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8853488" y="3851275"/>
              <a:ext cx="41275" cy="14430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8894763" y="3821113"/>
              <a:ext cx="1765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8894763" y="3821113"/>
              <a:ext cx="17653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6757988" y="4295775"/>
              <a:ext cx="20955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6757988" y="4295775"/>
              <a:ext cx="20955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6757988" y="4770438"/>
              <a:ext cx="20955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6757988" y="4770438"/>
              <a:ext cx="20955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6757988" y="5253038"/>
              <a:ext cx="2136775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6792913" y="5292725"/>
              <a:ext cx="2052638" cy="5048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23513" y="4457700"/>
            <a:ext cx="1160462" cy="1436687"/>
          </a:xfrm>
          <a:prstGeom prst="roundRect">
            <a:avLst>
              <a:gd name="adj" fmla="val 13439"/>
            </a:avLst>
          </a:prstGeom>
          <a:solidFill>
            <a:srgbClr val="F9DDD4">
              <a:alpha val="50196"/>
            </a:srgbClr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58005" y="4397375"/>
            <a:ext cx="4719458" cy="1436687"/>
            <a:chOff x="5458005" y="4397375"/>
            <a:chExt cx="4719458" cy="1436687"/>
          </a:xfrm>
        </p:grpSpPr>
        <p:sp>
          <p:nvSpPr>
            <p:cNvPr id="57" name="Rounded Rectangle 56"/>
            <p:cNvSpPr/>
            <p:nvPr/>
          </p:nvSpPr>
          <p:spPr>
            <a:xfrm>
              <a:off x="5458005" y="4397375"/>
              <a:ext cx="2205037" cy="1436687"/>
            </a:xfrm>
            <a:prstGeom prst="roundRect">
              <a:avLst>
                <a:gd name="adj" fmla="val 13439"/>
              </a:avLst>
            </a:prstGeom>
            <a:solidFill>
              <a:srgbClr val="F9DDD4">
                <a:alpha val="50196"/>
              </a:srgbClr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663042" y="4724400"/>
              <a:ext cx="2493783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</p:cNvCxnSpPr>
            <p:nvPr/>
          </p:nvCxnSpPr>
          <p:spPr>
            <a:xfrm flipV="1">
              <a:off x="7663042" y="5100637"/>
              <a:ext cx="2493783" cy="15082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663042" y="5551487"/>
              <a:ext cx="2514421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77" name="Group 76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1" name="Right Brace 80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ounded Rectangle 77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 smtClean="0">
                <a:solidFill>
                  <a:srgbClr val="00B050"/>
                </a:solidFill>
              </a:rPr>
              <a:t>Column</a:t>
            </a:r>
            <a:r>
              <a:rPr lang="en-US" altLang="en-US" dirty="0" smtClean="0"/>
              <a:t> </a:t>
            </a:r>
            <a:r>
              <a:rPr lang="en-US" altLang="en-US" dirty="0"/>
              <a:t>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702315" y="1805447"/>
            <a:ext cx="10079477" cy="4648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column</a:t>
            </a:r>
            <a:r>
              <a:rPr lang="en-US" altLang="en-US" sz="3200" dirty="0">
                <a:solidFill>
                  <a:schemeClr val="accent2"/>
                </a:solidFill>
              </a:rPr>
              <a:t> marginal </a:t>
            </a:r>
            <a:r>
              <a:rPr lang="en-US" altLang="en-US" sz="3200" dirty="0"/>
              <a:t>means differ?</a:t>
            </a:r>
          </a:p>
          <a:p>
            <a:pPr lvl="1"/>
            <a:endParaRPr lang="en-US" altLang="en-US" sz="2800" i="1" dirty="0" smtClean="0">
              <a:ea typeface="ＭＳ Ｐゴシック" panose="020B0600070205080204" pitchFamily="34" charset="-128"/>
            </a:endParaRPr>
          </a:p>
          <a:p>
            <a:pPr marL="274320" lvl="1" indent="0">
              <a:buNone/>
            </a:pPr>
            <a:r>
              <a:rPr lang="en-US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population means differ across levels of column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averaging across levels of row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endParaRPr lang="en-US" altLang="en-US" sz="2800" i="1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= … =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endParaRPr lang="en-US" altLang="en-US" sz="2800" i="1" baseline="-25000" dirty="0">
              <a:solidFill>
                <a:srgbClr val="00B05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i="1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5486400" y="350520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7927975" y="5829300"/>
            <a:ext cx="2109787" cy="534987"/>
          </a:xfrm>
          <a:prstGeom prst="roundRect">
            <a:avLst>
              <a:gd name="adj" fmla="val 13439"/>
            </a:avLst>
          </a:prstGeom>
          <a:solidFill>
            <a:schemeClr val="accent2">
              <a:lumMod val="40000"/>
              <a:lumOff val="60000"/>
              <a:alpha val="50196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927975" y="3460751"/>
            <a:ext cx="2108200" cy="2316851"/>
            <a:chOff x="7927975" y="3460751"/>
            <a:chExt cx="2108200" cy="2316851"/>
          </a:xfrm>
        </p:grpSpPr>
        <p:sp>
          <p:nvSpPr>
            <p:cNvPr id="56" name="Rounded Rectangle 55"/>
            <p:cNvSpPr/>
            <p:nvPr/>
          </p:nvSpPr>
          <p:spPr>
            <a:xfrm>
              <a:off x="7927975" y="3460751"/>
              <a:ext cx="2108200" cy="855661"/>
            </a:xfrm>
            <a:prstGeom prst="roundRect">
              <a:avLst>
                <a:gd name="adj" fmla="val 13439"/>
              </a:avLst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8428038" y="4338638"/>
              <a:ext cx="11112" cy="14389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9437149" y="4299170"/>
              <a:ext cx="11112" cy="14389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63" name="Group 62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Right Brace 66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2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612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>
                <a:solidFill>
                  <a:srgbClr val="7030A0"/>
                </a:solidFill>
              </a:rPr>
              <a:t>Interaction </a:t>
            </a:r>
            <a:r>
              <a:rPr lang="en-US" altLang="en-US" dirty="0"/>
              <a:t>Effect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6813042" cy="496150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rgbClr val="CC66FF"/>
                </a:solidFill>
                <a:sym typeface="Wingdings" panose="05000000000000000000" pitchFamily="2" charset="2"/>
              </a:rPr>
              <a:t>Does </a:t>
            </a:r>
            <a:r>
              <a:rPr lang="en-US" altLang="en-US" sz="3200" b="1" u="sng" dirty="0">
                <a:solidFill>
                  <a:srgbClr val="CC66FF"/>
                </a:solidFill>
                <a:sym typeface="Wingdings" panose="05000000000000000000" pitchFamily="2" charset="2"/>
              </a:rPr>
              <a:t>pattern of cell</a:t>
            </a:r>
            <a:r>
              <a:rPr lang="en-US" altLang="en-US" sz="3200" dirty="0">
                <a:solidFill>
                  <a:srgbClr val="CC66FF"/>
                </a:solidFill>
                <a:sym typeface="Wingdings" panose="05000000000000000000" pitchFamily="2" charset="2"/>
              </a:rPr>
              <a:t> means differ</a:t>
            </a:r>
            <a:r>
              <a:rPr lang="en-US" altLang="en-US" sz="3200" dirty="0" smtClean="0">
                <a:solidFill>
                  <a:srgbClr val="CC66FF"/>
                </a:solidFill>
                <a:sym typeface="Wingdings" panose="05000000000000000000" pitchFamily="2" charset="2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l-GR" altLang="en-US" sz="2800" dirty="0">
              <a:solidFill>
                <a:srgbClr val="CC66FF"/>
              </a:solidFill>
              <a:cs typeface="Times New Roman" panose="02020603050405020304" pitchFamily="18" charset="0"/>
            </a:endParaRP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Are </a:t>
            </a:r>
            <a:r>
              <a:rPr lang="en-US" altLang="en-US" sz="2800" b="1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differences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among population means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across row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factor </a:t>
            </a:r>
            <a:r>
              <a:rPr lang="en-US" altLang="en-US" sz="2800" b="1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similar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across all levels of column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(</a:t>
            </a: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vice versa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)?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Differences among levels for 1 factor 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do not vary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across levels of other 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factor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70C4B5-B25F-47BB-A779-E5DD858BBA4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78" y="609600"/>
            <a:ext cx="521208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686799" y="1981200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86799" y="2410299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86799" y="2839398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2999" y="4600101"/>
            <a:ext cx="762001" cy="1419699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01200" y="4600101"/>
            <a:ext cx="762001" cy="1419699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28"/>
            <a:ext cx="111252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Possible </a:t>
            </a:r>
            <a:r>
              <a:rPr lang="en-US" altLang="en-US" dirty="0" smtClean="0"/>
              <a:t>Outcomes: order to investigate</a:t>
            </a:r>
            <a:endParaRPr lang="en-US" altLang="en-US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108966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b="1" dirty="0">
                <a:solidFill>
                  <a:srgbClr val="7030A0"/>
                </a:solidFill>
              </a:rPr>
              <a:t>Significant </a:t>
            </a:r>
            <a:r>
              <a:rPr lang="en-US" altLang="en-US" sz="3200" b="1" dirty="0" smtClean="0">
                <a:solidFill>
                  <a:srgbClr val="7030A0"/>
                </a:solidFill>
              </a:rPr>
              <a:t>Interaction </a:t>
            </a:r>
            <a:r>
              <a:rPr lang="en-US" altLang="en-US" sz="3200" dirty="0"/>
              <a:t>and…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Always check for FIRST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Always interpret FIRST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Exercise EXTREME caution interpreting significance and effect of main effects</a:t>
            </a:r>
          </a:p>
          <a:p>
            <a:pPr lvl="2"/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No </a:t>
            </a:r>
            <a:r>
              <a:rPr lang="en-US" altLang="en-US" sz="3200" dirty="0"/>
              <a:t>significant </a:t>
            </a:r>
            <a:r>
              <a:rPr lang="en-US" altLang="en-US" sz="3200" dirty="0" smtClean="0"/>
              <a:t>interaction, but…</a:t>
            </a:r>
            <a:endParaRPr lang="en-US" altLang="en-US" sz="3200" dirty="0"/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</a:t>
            </a:r>
            <a:r>
              <a:rPr lang="en-US" altLang="en-US" sz="2200" b="1" u="sng" dirty="0">
                <a:ea typeface="ＭＳ Ｐゴシック" panose="020B0600070205080204" pitchFamily="34" charset="-128"/>
              </a:rPr>
              <a:t>both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2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columns</a:t>
            </a: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Significant of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only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main </a:t>
            </a: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effect for rows</a:t>
            </a:r>
            <a:r>
              <a:rPr lang="en-US" altLang="en-US" sz="22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but not for columns</a:t>
            </a: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Significant of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only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main </a:t>
            </a:r>
            <a:r>
              <a:rPr lang="en-US" altLang="en-US" sz="22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effect for columns</a:t>
            </a:r>
            <a:r>
              <a:rPr lang="en-US" altLang="en-US" sz="22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but not for rows</a:t>
            </a:r>
          </a:p>
          <a:p>
            <a:pPr lvl="2"/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No </a:t>
            </a:r>
            <a:r>
              <a:rPr lang="en-US" altLang="en-US" sz="3200" dirty="0" smtClean="0"/>
              <a:t>significance</a:t>
            </a:r>
            <a:r>
              <a:rPr lang="en-US" altLang="en-US" sz="2800" dirty="0" smtClean="0"/>
              <a:t>… </a:t>
            </a:r>
            <a:r>
              <a:rPr lang="en-US" altLang="en-US" sz="2800" dirty="0"/>
              <a:t>main effects or interaction(s)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68335-8C87-4C11-89A2-FEFD5972F42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800" dirty="0"/>
              <a:t>Ignoring Factorial Design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11277600" cy="50292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6"/>
                </a:solidFill>
              </a:rPr>
              <a:t>Treat </a:t>
            </a:r>
            <a:r>
              <a:rPr lang="en-US" altLang="en-US" sz="2800" u="sng" dirty="0">
                <a:solidFill>
                  <a:schemeClr val="accent6"/>
                </a:solidFill>
              </a:rPr>
              <a:t>each cell</a:t>
            </a:r>
            <a:r>
              <a:rPr lang="en-US" altLang="en-US" sz="2800" dirty="0">
                <a:solidFill>
                  <a:schemeClr val="accent6"/>
                </a:solidFill>
              </a:rPr>
              <a:t> as a separate group</a:t>
            </a:r>
            <a:r>
              <a:rPr lang="en-US" altLang="en-US" sz="2800" dirty="0"/>
              <a:t> (e.g., M/Rep, M/Dem, F/Rep, F/Dem) and run analysis as 1-Way ANOVA with R*C groups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Results in same </a:t>
            </a:r>
            <a:r>
              <a:rPr lang="en-US" altLang="en-US" sz="2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ea typeface="ＭＳ Ｐゴシック" panose="020B0600070205080204" pitchFamily="34" charset="-128"/>
              </a:rPr>
              <a:t>as factorial design (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600" dirty="0">
                <a:ea typeface="ＭＳ Ｐゴシック" panose="020B0600070205080204" pitchFamily="34" charset="-128"/>
              </a:rPr>
              <a:t> ; when study is balanced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)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Cannot see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patterns</a:t>
            </a:r>
            <a:r>
              <a:rPr lang="en-US" altLang="en-US" sz="2600" dirty="0">
                <a:ea typeface="ＭＳ Ｐゴシック" panose="020B0600070205080204" pitchFamily="34" charset="-128"/>
              </a:rPr>
              <a:t> in data, as all levels of all factors are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blended together </a:t>
            </a:r>
            <a:r>
              <a:rPr lang="en-US" altLang="en-US" sz="2600" dirty="0">
                <a:ea typeface="ＭＳ Ｐゴシック" panose="020B0600070205080204" pitchFamily="34" charset="-128"/>
              </a:rPr>
              <a:t>in each group</a:t>
            </a:r>
          </a:p>
          <a:p>
            <a:pPr lvl="1"/>
            <a:r>
              <a:rPr lang="en-US" altLang="en-US" sz="2200" i="1" dirty="0">
                <a:ea typeface="ＭＳ Ｐゴシック" panose="020B0600070205080204" pitchFamily="34" charset="-128"/>
              </a:rPr>
              <a:t>Cannot as easily observe interaction 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effects</a:t>
            </a:r>
          </a:p>
          <a:p>
            <a:pPr lvl="1"/>
            <a:endParaRPr lang="en-US" altLang="en-US" sz="2200" i="1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Limits identification of characteristics that uniquely differentiate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participants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More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cumbersome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when many factors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included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b="1" dirty="0">
                <a:ea typeface="ＭＳ Ｐゴシック" panose="020B0600070205080204" pitchFamily="34" charset="-128"/>
              </a:rPr>
              <a:t>Less powerful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50284-C99F-4FB9-8016-485969C674D8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282"/>
            <a:ext cx="5029200" cy="1256089"/>
          </a:xfrm>
        </p:spPr>
        <p:txBody>
          <a:bodyPr/>
          <a:lstStyle/>
          <a:p>
            <a:pPr eaLnBrk="1" hangingPunct="1"/>
            <a:r>
              <a:rPr lang="en-US" altLang="en-US" dirty="0"/>
              <a:t>Reduced Error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38C9-E8F4-4C86-8559-BE0BD6FCB1A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C83DA-8FDE-5643-9BC9-234C4ED35E24}"/>
              </a:ext>
            </a:extLst>
          </p:cNvPr>
          <p:cNvSpPr/>
          <p:nvPr/>
        </p:nvSpPr>
        <p:spPr>
          <a:xfrm>
            <a:off x="245273" y="1143000"/>
            <a:ext cx="4552188" cy="1986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Subject-to-subject variability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 contributes to </a:t>
            </a:r>
            <a:endParaRPr lang="en-US" alt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increased </a:t>
            </a: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</a:p>
          <a:p>
            <a:pPr algn="ctr"/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=&gt;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Less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2415A-6EF2-8C4A-A7E4-3C534A17310E}"/>
              </a:ext>
            </a:extLst>
          </p:cNvPr>
          <p:cNvSpPr/>
          <p:nvPr/>
        </p:nvSpPr>
        <p:spPr>
          <a:xfrm>
            <a:off x="5585206" y="291442"/>
            <a:ext cx="6282554" cy="3690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accent6"/>
                </a:solidFill>
              </a:rPr>
              <a:t>Adding factors that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b="1" dirty="0" smtClean="0">
                <a:solidFill>
                  <a:schemeClr val="tx1"/>
                </a:solidFill>
              </a:rPr>
              <a:t>explain </a:t>
            </a:r>
            <a:r>
              <a:rPr lang="en-US" altLang="en-US" sz="2200" b="1" dirty="0">
                <a:solidFill>
                  <a:schemeClr val="tx1"/>
                </a:solidFill>
              </a:rPr>
              <a:t>subject-to-subject variability</a:t>
            </a:r>
            <a:r>
              <a:rPr lang="en-US" altLang="en-US" sz="2200" dirty="0">
                <a:solidFill>
                  <a:schemeClr val="accent6"/>
                </a:solidFill>
              </a:rPr>
              <a:t>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dirty="0" smtClean="0">
                <a:solidFill>
                  <a:schemeClr val="accent6"/>
                </a:solidFill>
              </a:rPr>
              <a:t>in </a:t>
            </a:r>
            <a:r>
              <a:rPr lang="en-US" altLang="en-US" sz="2200" dirty="0">
                <a:solidFill>
                  <a:schemeClr val="accent6"/>
                </a:solidFill>
              </a:rPr>
              <a:t>outcome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dirty="0" smtClean="0">
                <a:solidFill>
                  <a:schemeClr val="accent6"/>
                </a:solidFill>
              </a:rPr>
              <a:t>reduces </a:t>
            </a:r>
            <a:r>
              <a:rPr lang="en-US" altLang="en-US" sz="22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200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200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200" dirty="0" smtClean="0">
                <a:solidFill>
                  <a:schemeClr val="accent6"/>
                </a:solidFill>
              </a:rPr>
              <a:t>&amp; </a:t>
            </a:r>
            <a:r>
              <a:rPr lang="en-US" altLang="en-US" sz="2200" dirty="0">
                <a:solidFill>
                  <a:schemeClr val="accent6"/>
                </a:solidFill>
              </a:rPr>
              <a:t>increases </a:t>
            </a:r>
            <a:r>
              <a:rPr lang="en-US" altLang="en-US" sz="2200" dirty="0" smtClean="0">
                <a:solidFill>
                  <a:schemeClr val="accent6"/>
                </a:solidFill>
              </a:rPr>
              <a:t>power</a:t>
            </a:r>
          </a:p>
          <a:p>
            <a:endParaRPr lang="en-US" altLang="en-US" sz="2200" dirty="0">
              <a:solidFill>
                <a:schemeClr val="accent6"/>
              </a:solidFill>
            </a:endParaRPr>
          </a:p>
          <a:p>
            <a:pPr algn="ctr"/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Variance within (and thus across) individual cells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reduced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as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cases become more </a:t>
            </a: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homogeneous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terms of their characteristics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13E6D-65D9-B340-BED6-C2B5AA0ED81B}"/>
              </a:ext>
            </a:extLst>
          </p:cNvPr>
          <p:cNvCxnSpPr>
            <a:cxnSpLocks/>
          </p:cNvCxnSpPr>
          <p:nvPr/>
        </p:nvCxnSpPr>
        <p:spPr>
          <a:xfrm>
            <a:off x="4343400" y="2117571"/>
            <a:ext cx="1676400" cy="8380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4781F1-2171-3140-B61D-C003A4803308}"/>
              </a:ext>
            </a:extLst>
          </p:cNvPr>
          <p:cNvSpPr/>
          <p:nvPr/>
        </p:nvSpPr>
        <p:spPr>
          <a:xfrm>
            <a:off x="172112" y="3427058"/>
            <a:ext cx="5103341" cy="3009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Factors that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do not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have this effect may slightly decrease power </a:t>
            </a:r>
            <a:endParaRPr lang="en-US" alt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baseline="300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</a:t>
            </a:r>
            <a:r>
              <a:rPr lang="en-US" alt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200" u="sng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/>
            <a:endParaRPr lang="en-US" altLang="en-US" sz="2200" u="sng" dirty="0" smtClean="0">
              <a:solidFill>
                <a:schemeClr val="accent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decreases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as # cells increases, </a:t>
            </a:r>
            <a:endParaRPr lang="en-US" altLang="en-US" sz="2200" dirty="0" smtClean="0">
              <a:solidFill>
                <a:schemeClr val="accent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increasing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&amp; d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ecreasing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-ratios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4ED30-5AA8-304B-A1E3-7F1A8BD29C9D}"/>
              </a:ext>
            </a:extLst>
          </p:cNvPr>
          <p:cNvSpPr/>
          <p:nvPr/>
        </p:nvSpPr>
        <p:spPr>
          <a:xfrm>
            <a:off x="5553456" y="4334891"/>
            <a:ext cx="5647944" cy="2370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 smtClean="0">
                <a:solidFill>
                  <a:schemeClr val="accent3"/>
                </a:solidFill>
              </a:rPr>
              <a:t>Alternatives:</a:t>
            </a:r>
            <a:endParaRPr lang="en-US" altLang="en-US" sz="2200" dirty="0">
              <a:solidFill>
                <a:schemeClr val="accent3"/>
              </a:solidFill>
            </a:endParaRP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Restriction (subjects from 1-level only – reduced generalizability)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Repeated-measures (matched) designs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CF682-049F-A042-A91E-A94E43F4C204}"/>
              </a:ext>
            </a:extLst>
          </p:cNvPr>
          <p:cNvCxnSpPr>
            <a:cxnSpLocks/>
          </p:cNvCxnSpPr>
          <p:nvPr/>
        </p:nvCxnSpPr>
        <p:spPr>
          <a:xfrm flipH="1">
            <a:off x="5029200" y="3305095"/>
            <a:ext cx="990600" cy="1343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89C18-85FB-264C-9816-5DF2299A3AD3}"/>
              </a:ext>
            </a:extLst>
          </p:cNvPr>
          <p:cNvCxnSpPr>
            <a:cxnSpLocks/>
          </p:cNvCxnSpPr>
          <p:nvPr/>
        </p:nvCxnSpPr>
        <p:spPr>
          <a:xfrm>
            <a:off x="5029200" y="5119666"/>
            <a:ext cx="914400" cy="669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9345"/>
            <a:ext cx="11201400" cy="45168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u="sng" dirty="0"/>
              <a:t>Similar to 1-Way </a:t>
            </a:r>
            <a:r>
              <a:rPr lang="en-US" altLang="en-US" sz="3600" u="sng" dirty="0" smtClean="0"/>
              <a:t>ANOVA…</a:t>
            </a:r>
            <a:endParaRPr lang="en-US" altLang="en-US" sz="3600" u="sng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Independence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(observations) 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Outcome is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normally</a:t>
            </a:r>
            <a:r>
              <a:rPr lang="en-US" altLang="en-US" sz="3200" dirty="0">
                <a:ea typeface="ＭＳ Ｐゴシック" panose="020B0600070205080204" pitchFamily="34" charset="-128"/>
              </a:rPr>
              <a:t> distributed in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EACH population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Homogeneity of 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variance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in EACH population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705A59-1E89-4A57-B4D2-22A1EBC147C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5982373" y="265058"/>
            <a:ext cx="3962400" cy="2248166"/>
            <a:chOff x="6858000" y="854601"/>
            <a:chExt cx="3962400" cy="2248166"/>
          </a:xfrm>
          <a:solidFill>
            <a:schemeClr val="accent1">
              <a:lumMod val="75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858000" y="854601"/>
              <a:ext cx="3962400" cy="762000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NOT test or “fix” this</a:t>
              </a:r>
            </a:p>
            <a:p>
              <a:pPr algn="ctr"/>
              <a:r>
                <a:rPr lang="en-US" dirty="0" smtClean="0"/>
                <a:t>You can only can PLAN well</a:t>
              </a:r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7086600" y="1455805"/>
              <a:ext cx="1866227" cy="1646962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336" y="1251252"/>
            <a:ext cx="3538933" cy="2386054"/>
            <a:chOff x="6858000" y="854600"/>
            <a:chExt cx="2984500" cy="2386054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858002" y="1736948"/>
              <a:ext cx="1797364" cy="1503706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858000" y="854600"/>
              <a:ext cx="2984500" cy="1261971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Look at the PLOT </a:t>
              </a:r>
            </a:p>
            <a:p>
              <a:pPr algn="ctr"/>
              <a:r>
                <a:rPr lang="en-US" dirty="0" smtClean="0"/>
                <a:t>{histogram, QQ plot, boxplot}</a:t>
              </a:r>
            </a:p>
            <a:p>
              <a:pPr algn="ctr"/>
              <a:r>
                <a:rPr lang="en-US" dirty="0" smtClean="0"/>
                <a:t>of the OUTCOME, </a:t>
              </a:r>
            </a:p>
            <a:p>
              <a:pPr algn="ctr"/>
              <a:r>
                <a:rPr lang="en-US" dirty="0" smtClean="0"/>
                <a:t>for each cell’s subsample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91400" y="5282183"/>
            <a:ext cx="4209145" cy="762001"/>
            <a:chOff x="5947540" y="854600"/>
            <a:chExt cx="3348860" cy="762001"/>
          </a:xfrm>
          <a:solidFill>
            <a:schemeClr val="accent1">
              <a:lumMod val="7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858000" y="854601"/>
              <a:ext cx="2438400" cy="762000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 </a:t>
              </a:r>
              <a:r>
                <a:rPr lang="en-US" dirty="0" err="1" smtClean="0"/>
                <a:t>Levene’s</a:t>
              </a:r>
              <a:r>
                <a:rPr lang="en-US" dirty="0" smtClean="0"/>
                <a:t> Test of HOV</a:t>
              </a:r>
            </a:p>
            <a:p>
              <a:pPr algn="ctr"/>
              <a:r>
                <a:rPr lang="en-US" dirty="0"/>
                <a:t>for </a:t>
              </a:r>
              <a:r>
                <a:rPr lang="en-US" dirty="0" smtClean="0"/>
                <a:t>all </a:t>
              </a:r>
              <a:r>
                <a:rPr lang="en-US" dirty="0"/>
                <a:t>cell’s subsample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5947540" y="854600"/>
              <a:ext cx="910459" cy="381001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OMNIBUS F-Tests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Statistical significance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208428" y="5105400"/>
            <a:ext cx="99548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b="1" dirty="0" smtClean="0">
                <a:solidFill>
                  <a:schemeClr val="bg1"/>
                </a:solidFill>
              </a:rPr>
              <a:t>Oliver </a:t>
            </a:r>
            <a:r>
              <a:rPr lang="en-US" altLang="en-US" sz="2100" b="1" dirty="0">
                <a:solidFill>
                  <a:schemeClr val="bg1"/>
                </a:solidFill>
              </a:rPr>
              <a:t>Wendell 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Holmes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 smtClean="0">
                <a:solidFill>
                  <a:schemeClr val="bg1"/>
                </a:solidFill>
              </a:rPr>
              <a:t>American </a:t>
            </a:r>
            <a:r>
              <a:rPr lang="en-US" altLang="en-US" sz="2100" b="1" dirty="0">
                <a:solidFill>
                  <a:schemeClr val="bg1"/>
                </a:solidFill>
              </a:rPr>
              <a:t>Physician, Writer, Humorist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Harvard</a:t>
            </a:r>
            <a:r>
              <a:rPr lang="en-US" altLang="en-US" sz="2100" dirty="0" smtClean="0">
                <a:solidFill>
                  <a:schemeClr val="bg1"/>
                </a:solidFill>
              </a:rPr>
              <a:t> 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Professor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 smtClean="0">
                <a:solidFill>
                  <a:schemeClr val="bg1"/>
                </a:solidFill>
              </a:rPr>
              <a:t>1809-1894</a:t>
            </a:r>
            <a:endParaRPr lang="en-US" altLang="en-US" sz="21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EF79B-B1F2-AE47-9977-CB03CCA8273E}"/>
              </a:ext>
            </a:extLst>
          </p:cNvPr>
          <p:cNvSpPr txBox="1"/>
          <p:nvPr/>
        </p:nvSpPr>
        <p:spPr>
          <a:xfrm>
            <a:off x="1170328" y="1644236"/>
            <a:ext cx="942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i="1" dirty="0"/>
              <a:t>‘People can be divided into two classes: </a:t>
            </a:r>
            <a:br>
              <a:rPr lang="en-US" altLang="en-US" sz="3600" b="1" i="1" dirty="0"/>
            </a:br>
            <a:r>
              <a:rPr lang="en-US" altLang="en-US" sz="3600" b="1" i="1" dirty="0"/>
              <a:t>Those who go ahead and do something, </a:t>
            </a:r>
            <a:br>
              <a:rPr lang="en-US" altLang="en-US" sz="3600" b="1" i="1" dirty="0"/>
            </a:br>
            <a:r>
              <a:rPr lang="en-US" altLang="en-US" sz="3600" b="1" i="1" dirty="0"/>
              <a:t>and those who sit still and inquire, </a:t>
            </a:r>
            <a:br>
              <a:rPr lang="en-US" altLang="en-US" sz="3600" b="1" i="1" dirty="0"/>
            </a:br>
            <a:r>
              <a:rPr lang="en-US" altLang="en-US" sz="3600" b="1" i="1" dirty="0"/>
              <a:t>'Why wasn't it done the other way?’’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60469"/>
              </p:ext>
            </p:extLst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014815"/>
              </p:ext>
            </p:extLst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305800" y="2133600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4-Sum of Squares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70" y="76200"/>
            <a:ext cx="11396037" cy="1199920"/>
          </a:xfrm>
        </p:spPr>
        <p:txBody>
          <a:bodyPr/>
          <a:lstStyle/>
          <a:p>
            <a:pPr algn="ctr"/>
            <a:r>
              <a:rPr lang="en-US" altLang="en-US" dirty="0" smtClean="0"/>
              <a:t>Partitioning Total </a:t>
            </a:r>
            <a:r>
              <a:rPr lang="en-US" altLang="en-US" dirty="0" smtClean="0"/>
              <a:t>Variance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FF66FF"/>
                </a:solidFill>
              </a:rPr>
              <a:t>SS</a:t>
            </a:r>
            <a:r>
              <a:rPr lang="en-US" altLang="en-US" baseline="-25000" dirty="0" err="1" smtClean="0">
                <a:solidFill>
                  <a:srgbClr val="FF66FF"/>
                </a:solidFill>
              </a:rPr>
              <a:t>total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2C7A27-340E-4592-BBA8-85D47297A62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2536546" y="4321020"/>
            <a:ext cx="9274454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(R)</a:t>
            </a:r>
            <a:r>
              <a:rPr lang="en-US" altLang="en-US" sz="3600" i="1" baseline="-25000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ows</a:t>
            </a:r>
            <a:r>
              <a:rPr lang="en-US" altLang="en-US" sz="3600" i="1" baseline="-25000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(C)</a:t>
            </a:r>
            <a:r>
              <a:rPr lang="en-US" altLang="en-US" sz="36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olumns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+ </a:t>
            </a:r>
            <a:r>
              <a:rPr lang="en-US" altLang="en-US" sz="3600" i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36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-Cell</a:t>
            </a:r>
            <a:endParaRPr lang="en-US" altLang="en-US" sz="3600" i="1" baseline="-25000" dirty="0">
              <a:solidFill>
                <a:srgbClr val="0070C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18484" y="1336204"/>
            <a:ext cx="1313723" cy="4889710"/>
          </a:xfrm>
          <a:prstGeom prst="rightBrace">
            <a:avLst>
              <a:gd name="adj1" fmla="val 68292"/>
              <a:gd name="adj2" fmla="val 34700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2286000" y="2532283"/>
            <a:ext cx="8763000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36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-Groups</a:t>
            </a:r>
            <a:r>
              <a:rPr lang="en-US" altLang="en-US" sz="36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36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-Groups</a:t>
            </a:r>
            <a:endParaRPr lang="en-US" altLang="en-US" sz="3600" i="1" baseline="-25000" dirty="0">
              <a:solidFill>
                <a:srgbClr val="0070C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39793"/>
            <a:ext cx="744178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i="1" dirty="0" smtClean="0"/>
              <a:t>For </a:t>
            </a:r>
            <a:r>
              <a:rPr lang="en-US" altLang="en-US" sz="2400" b="1" i="1" dirty="0" smtClean="0">
                <a:solidFill>
                  <a:srgbClr val="33CCCC"/>
                </a:solidFill>
              </a:rPr>
              <a:t>balanced</a:t>
            </a:r>
            <a:r>
              <a:rPr lang="en-US" altLang="en-US" sz="2400" i="1" dirty="0" smtClean="0"/>
              <a:t> designs (all cells are the same size)…</a:t>
            </a:r>
            <a:endParaRPr lang="en-US" altLang="en-US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4952999" y="1613966"/>
            <a:ext cx="2362201" cy="752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GROUPING Effect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 = # groups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53600" y="3200400"/>
            <a:ext cx="796598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0998" y="3949800"/>
            <a:ext cx="1145530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486400" y="5308430"/>
            <a:ext cx="2732227" cy="8661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Main Effect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 = # columns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29" y="3426580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629" y="3944701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319907"/>
            <a:ext cx="2438400" cy="866127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Main Effect</a:t>
            </a:r>
          </a:p>
          <a:p>
            <a:pPr algn="ctr"/>
            <a:r>
              <a:rPr lang="en-US" dirty="0">
                <a:solidFill>
                  <a:srgbClr val="FF6600"/>
                </a:solidFill>
              </a:rPr>
              <a:t>r</a:t>
            </a:r>
            <a:r>
              <a:rPr lang="en-US" dirty="0" smtClean="0">
                <a:solidFill>
                  <a:srgbClr val="FF6600"/>
                </a:solidFill>
              </a:rPr>
              <a:t> = # rows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82000" y="5278038"/>
            <a:ext cx="2929128" cy="866127"/>
          </a:xfrm>
          <a:prstGeom prst="roundRect">
            <a:avLst/>
          </a:prstGeom>
          <a:solidFill>
            <a:srgbClr val="D3B5E9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INTERACTION Effect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r x c = # cells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04358" y="3151067"/>
            <a:ext cx="610442" cy="1189180"/>
          </a:xfrm>
          <a:prstGeom prst="straightConnector1">
            <a:avLst/>
          </a:prstGeom>
          <a:ln w="57150">
            <a:solidFill>
              <a:srgbClr val="FF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34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R</a:t>
            </a:r>
            <a:endParaRPr lang="en-US" altLang="en-US" i="1" baseline="-25000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11722608" cy="2743201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u="sng" dirty="0" smtClean="0"/>
              <a:t>C</a:t>
            </a:r>
            <a:r>
              <a:rPr lang="en-US" altLang="en-US" sz="2800" u="sng" dirty="0" smtClean="0"/>
              <a:t>omputed with </a:t>
            </a:r>
            <a:r>
              <a:rPr lang="en-US" altLang="en-US" sz="2800" b="1" u="sng" dirty="0">
                <a:solidFill>
                  <a:srgbClr val="FF6600"/>
                </a:solidFill>
              </a:rPr>
              <a:t>row </a:t>
            </a:r>
            <a:r>
              <a:rPr lang="en-US" altLang="en-US" sz="2800" b="1" u="sng" dirty="0" smtClean="0">
                <a:solidFill>
                  <a:srgbClr val="FF6600"/>
                </a:solidFill>
              </a:rPr>
              <a:t>means: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all </a:t>
            </a:r>
            <a:r>
              <a:rPr lang="en-US" altLang="en-US" sz="2800" dirty="0"/>
              <a:t>scores in a given </a:t>
            </a:r>
            <a:r>
              <a:rPr lang="en-US" altLang="en-US" sz="2800" dirty="0">
                <a:solidFill>
                  <a:srgbClr val="FF6600"/>
                </a:solidFill>
              </a:rPr>
              <a:t>row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are averaged, 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00B050"/>
                </a:solidFill>
              </a:rPr>
              <a:t>regardless </a:t>
            </a:r>
            <a:r>
              <a:rPr lang="en-US" altLang="en-US" sz="2800" dirty="0">
                <a:solidFill>
                  <a:srgbClr val="00B050"/>
                </a:solidFill>
              </a:rPr>
              <a:t>of </a:t>
            </a:r>
            <a:r>
              <a:rPr lang="en-US" altLang="en-US" sz="2800" dirty="0" smtClean="0">
                <a:solidFill>
                  <a:srgbClr val="00B050"/>
                </a:solidFill>
              </a:rPr>
              <a:t>column</a:t>
            </a:r>
          </a:p>
          <a:p>
            <a:pPr marL="0" indent="0" algn="ctr" eaLnBrk="1" hangingPunct="1">
              <a:buNone/>
            </a:pPr>
            <a:endParaRPr lang="en-US" altLang="en-US" sz="2800" dirty="0">
              <a:solidFill>
                <a:srgbClr val="00B050"/>
              </a:solidFill>
            </a:endParaRPr>
          </a:p>
          <a:p>
            <a:pPr marL="274320" lvl="1" indent="0" algn="ctr" eaLnBrk="1" hangingPunct="1">
              <a:buNone/>
            </a:pPr>
            <a:r>
              <a:rPr lang="en-US" altLang="en-US" sz="2400" b="1" i="1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row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per row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02823"/>
              </p:ext>
            </p:extLst>
          </p:nvPr>
        </p:nvGraphicFramePr>
        <p:xfrm>
          <a:off x="1667331" y="3352800"/>
          <a:ext cx="966284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3" imgW="4089240" imgH="1193760" progId="Equation.DSMT4">
                  <p:embed/>
                </p:oleObj>
              </mc:Choice>
              <mc:Fallback>
                <p:oleObj name="Equation" r:id="rId3" imgW="408924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331" y="3352800"/>
                        <a:ext cx="9662847" cy="28209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A509F-45A7-4AD6-A3A2-8D293EC9CC7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pSp>
        <p:nvGrpSpPr>
          <p:cNvPr id="16" name="Group 15"/>
          <p:cNvGrpSpPr/>
          <p:nvPr/>
        </p:nvGrpSpPr>
        <p:grpSpPr>
          <a:xfrm>
            <a:off x="609600" y="1466153"/>
            <a:ext cx="3187446" cy="1907497"/>
            <a:chOff x="609600" y="1466153"/>
            <a:chExt cx="3187446" cy="1907497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FF6600"/>
                  </a:solidFill>
                </a:rPr>
                <a:t>Row Means</a:t>
              </a:r>
            </a:p>
            <a:p>
              <a:pPr algn="ctr"/>
              <a:r>
                <a:rPr lang="en-US" sz="2400" dirty="0" smtClean="0">
                  <a:solidFill>
                    <a:srgbClr val="FF6600"/>
                  </a:solidFill>
                </a:rPr>
                <a:t>Marginal Means for Rows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7" idx="3"/>
            </p:cNvCxnSpPr>
            <p:nvPr/>
          </p:nvCxnSpPr>
          <p:spPr>
            <a:xfrm>
              <a:off x="3124200" y="2066318"/>
              <a:ext cx="672846" cy="1307332"/>
            </a:xfrm>
            <a:prstGeom prst="straightConnector1">
              <a:avLst/>
            </a:prstGeom>
            <a:ln w="571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965704" y="2666482"/>
            <a:ext cx="1225296" cy="838718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525000" y="1205652"/>
            <a:ext cx="2514600" cy="2318966"/>
            <a:chOff x="9372600" y="1186234"/>
            <a:chExt cx="2514600" cy="2318966"/>
          </a:xfrm>
        </p:grpSpPr>
        <p:sp>
          <p:nvSpPr>
            <p:cNvPr id="24" name="TextBox 23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0629900" y="2755894"/>
              <a:ext cx="114927" cy="7493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86433" y="3277121"/>
            <a:ext cx="1283286" cy="2590800"/>
            <a:chOff x="286433" y="3277121"/>
            <a:chExt cx="1283286" cy="2590800"/>
          </a:xfrm>
        </p:grpSpPr>
        <p:sp>
          <p:nvSpPr>
            <p:cNvPr id="17" name="Left Brace 16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2 Alternative Forms, Give the same value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0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endParaRPr lang="en-US" altLang="en-US" i="1" baseline="30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11658600" cy="25146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u="sng" dirty="0" smtClean="0"/>
              <a:t>C</a:t>
            </a:r>
            <a:r>
              <a:rPr lang="en-US" altLang="en-US" sz="2800" u="sng" dirty="0" smtClean="0"/>
              <a:t>omputed with </a:t>
            </a:r>
            <a:r>
              <a:rPr lang="en-US" altLang="en-US" sz="2800" b="1" u="sng" dirty="0">
                <a:solidFill>
                  <a:srgbClr val="00B050"/>
                </a:solidFill>
              </a:rPr>
              <a:t>column </a:t>
            </a:r>
            <a:r>
              <a:rPr lang="en-US" altLang="en-US" sz="2800" b="1" u="sng" dirty="0" smtClean="0">
                <a:solidFill>
                  <a:srgbClr val="00B050"/>
                </a:solidFill>
              </a:rPr>
              <a:t>means: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all </a:t>
            </a:r>
            <a:r>
              <a:rPr lang="en-US" altLang="en-US" sz="2800" dirty="0"/>
              <a:t>scores in a given </a:t>
            </a:r>
            <a:r>
              <a:rPr lang="en-US" altLang="en-US" sz="2800" dirty="0">
                <a:solidFill>
                  <a:srgbClr val="00B050"/>
                </a:solidFill>
              </a:rPr>
              <a:t>column</a:t>
            </a:r>
            <a:r>
              <a:rPr lang="en-US" altLang="en-US" sz="2800" dirty="0"/>
              <a:t> are averaged </a:t>
            </a:r>
            <a:endParaRPr lang="en-US" altLang="en-US" sz="2800" dirty="0" smtClean="0"/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FF6600"/>
                </a:solidFill>
              </a:rPr>
              <a:t>regardless </a:t>
            </a:r>
            <a:r>
              <a:rPr lang="en-US" altLang="en-US" sz="2800" dirty="0">
                <a:solidFill>
                  <a:srgbClr val="FF6600"/>
                </a:solidFill>
              </a:rPr>
              <a:t>of </a:t>
            </a:r>
            <a:r>
              <a:rPr lang="en-US" altLang="en-US" sz="2800" dirty="0" smtClean="0">
                <a:solidFill>
                  <a:srgbClr val="FF6600"/>
                </a:solidFill>
              </a:rPr>
              <a:t>row</a:t>
            </a:r>
          </a:p>
          <a:p>
            <a:pPr marL="0" indent="0" algn="ctr" eaLnBrk="1" hangingPunct="1">
              <a:buNone/>
            </a:pPr>
            <a:endParaRPr lang="en-US" altLang="en-US" sz="2800" dirty="0">
              <a:solidFill>
                <a:srgbClr val="FF6600"/>
              </a:solidFill>
            </a:endParaRPr>
          </a:p>
          <a:p>
            <a:pPr marL="274320" lvl="1" indent="0" algn="ctr" eaLnBrk="1" hangingPunct="1">
              <a:buNone/>
            </a:pPr>
            <a:r>
              <a:rPr lang="en-US" altLang="en-US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per column</a:t>
            </a:r>
            <a:endParaRPr lang="en-US" altLang="en-US" i="1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2838285"/>
              </p:ext>
            </p:extLst>
          </p:nvPr>
        </p:nvGraphicFramePr>
        <p:xfrm>
          <a:off x="1524000" y="3352800"/>
          <a:ext cx="9936737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3" imgW="4140000" imgH="1193760" progId="Equation.DSMT4">
                  <p:embed/>
                </p:oleObj>
              </mc:Choice>
              <mc:Fallback>
                <p:oleObj name="Equation" r:id="rId3" imgW="414000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9936737" cy="28654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155C5-BBCA-4CDE-ACC5-2E5868932030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9525000" y="1205652"/>
            <a:ext cx="2514600" cy="2318966"/>
            <a:chOff x="9372600" y="1186234"/>
            <a:chExt cx="2514600" cy="2318966"/>
          </a:xfrm>
        </p:grpSpPr>
        <p:sp>
          <p:nvSpPr>
            <p:cNvPr id="7" name="TextBox 6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10629900" y="2755894"/>
              <a:ext cx="114927" cy="7493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2895600" y="2755894"/>
            <a:ext cx="990600" cy="794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09600" y="1466153"/>
            <a:ext cx="3187446" cy="1907497"/>
            <a:chOff x="609600" y="1466153"/>
            <a:chExt cx="3187446" cy="1907497"/>
          </a:xfrm>
        </p:grpSpPr>
        <p:sp>
          <p:nvSpPr>
            <p:cNvPr id="12" name="TextBox 11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00B050"/>
                  </a:solidFill>
                </a:rPr>
                <a:t>Column Means</a:t>
              </a:r>
            </a:p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Marginal Means for Columns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3124200" y="2066318"/>
              <a:ext cx="672846" cy="130733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6433" y="3277121"/>
            <a:ext cx="1283286" cy="2590800"/>
            <a:chOff x="286433" y="3277121"/>
            <a:chExt cx="1283286" cy="2590800"/>
          </a:xfrm>
        </p:grpSpPr>
        <p:sp>
          <p:nvSpPr>
            <p:cNvPr id="15" name="Left Brace 14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 Alternative Forms, Give the same value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RC</a:t>
            </a:r>
            <a:endParaRPr lang="en-US" altLang="en-US" i="1" baseline="300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72601"/>
              </p:ext>
            </p:extLst>
          </p:nvPr>
        </p:nvGraphicFramePr>
        <p:xfrm>
          <a:off x="1600200" y="3794391"/>
          <a:ext cx="9859441" cy="23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3" imgW="4978080" imgH="1193760" progId="Equation.DSMT4">
                  <p:embed/>
                </p:oleObj>
              </mc:Choice>
              <mc:Fallback>
                <p:oleObj name="Equation" r:id="rId3" imgW="497808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94391"/>
                        <a:ext cx="9859441" cy="2364393"/>
                      </a:xfrm>
                      <a:prstGeom prst="rect">
                        <a:avLst/>
                      </a:prstGeom>
                      <a:solidFill>
                        <a:srgbClr val="D3B5E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8B7D2B-6021-4C6D-A4C5-B3F1D54FDFEF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419099"/>
            <a:ext cx="9863328" cy="3390901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dirty="0"/>
              <a:t>Variability among </a:t>
            </a:r>
            <a:r>
              <a:rPr lang="en-US" altLang="en-US" sz="2800" dirty="0">
                <a:solidFill>
                  <a:srgbClr val="7030A0"/>
                </a:solidFill>
              </a:rPr>
              <a:t>cell means </a:t>
            </a:r>
            <a:endParaRPr lang="en-US" altLang="en-US" sz="2800" dirty="0" smtClean="0">
              <a:solidFill>
                <a:srgbClr val="7030A0"/>
              </a:solidFill>
            </a:endParaRP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AFTER REMOVING </a:t>
            </a:r>
            <a:r>
              <a:rPr lang="en-US" altLang="en-US" sz="2800" dirty="0"/>
              <a:t>variability due to </a:t>
            </a:r>
            <a:endParaRPr lang="en-US" altLang="en-US" sz="2800" dirty="0" smtClean="0"/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individual </a:t>
            </a:r>
            <a:r>
              <a:rPr lang="en-US" altLang="en-US" sz="2800" b="1" dirty="0">
                <a:solidFill>
                  <a:srgbClr val="FF6600"/>
                </a:solidFill>
              </a:rPr>
              <a:t>row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00B050"/>
                </a:solidFill>
              </a:rPr>
              <a:t>column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effects</a:t>
            </a:r>
          </a:p>
          <a:p>
            <a:pPr marL="0" indent="0" algn="ctr" eaLnBrk="1" hangingPunct="1">
              <a:buNone/>
            </a:pPr>
            <a:endParaRPr lang="en-US" altLang="en-US" sz="2800" dirty="0"/>
          </a:p>
          <a:p>
            <a:pPr marL="0" indent="0" algn="ctr">
              <a:buNone/>
            </a:pPr>
            <a:endParaRPr lang="en-US" altLang="en-US" sz="2800" dirty="0">
              <a:solidFill>
                <a:srgbClr val="FF6600"/>
              </a:solidFill>
            </a:endParaRPr>
          </a:p>
          <a:p>
            <a:pPr marL="274320" lvl="1" indent="0" algn="ctr">
              <a:buNone/>
            </a:pPr>
            <a:r>
              <a:rPr lang="en-US" alt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cell</a:t>
            </a:r>
            <a:r>
              <a:rPr lang="en-US" altLang="en-US" sz="24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per </a:t>
            </a:r>
            <a:r>
              <a:rPr lang="en-US" altLang="en-US" sz="24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cell</a:t>
            </a:r>
            <a:endParaRPr lang="en-US" altLang="en-US" i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9982200" y="3276600"/>
            <a:ext cx="712666" cy="990601"/>
          </a:xfrm>
          <a:prstGeom prst="roundRect">
            <a:avLst>
              <a:gd name="adj" fmla="val 2992"/>
            </a:avLst>
          </a:prstGeom>
          <a:solidFill>
            <a:srgbClr val="F9DDD4">
              <a:alpha val="50196"/>
            </a:srgbClr>
          </a:solidFill>
          <a:ln w="38100"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46975" y="3276600"/>
            <a:ext cx="712666" cy="990601"/>
          </a:xfrm>
          <a:prstGeom prst="roundRect">
            <a:avLst>
              <a:gd name="adj" fmla="val 2992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1902808"/>
            <a:ext cx="4114800" cy="1678592"/>
          </a:xfrm>
          <a:prstGeom prst="straightConnector1">
            <a:avLst/>
          </a:prstGeom>
          <a:ln w="762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1902808"/>
            <a:ext cx="3048000" cy="16785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5600" y="3184273"/>
            <a:ext cx="1593723" cy="792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" y="1466153"/>
            <a:ext cx="3200400" cy="2510795"/>
            <a:chOff x="609600" y="1466153"/>
            <a:chExt cx="3200400" cy="2510795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7030A0"/>
                  </a:solidFill>
                </a:rPr>
                <a:t>Cell Means</a:t>
              </a:r>
            </a:p>
            <a:p>
              <a:pPr algn="ctr"/>
              <a:r>
                <a:rPr lang="en-US" sz="2400" dirty="0" smtClean="0">
                  <a:solidFill>
                    <a:srgbClr val="7030A0"/>
                  </a:solidFill>
                </a:rPr>
                <a:t>Interior Means for Each Cell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3124200" y="2066318"/>
              <a:ext cx="685800" cy="191063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448800" y="1205652"/>
            <a:ext cx="2590800" cy="2680548"/>
            <a:chOff x="9296400" y="1186234"/>
            <a:chExt cx="2590800" cy="2680548"/>
          </a:xfrm>
        </p:grpSpPr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9296400" y="2755894"/>
              <a:ext cx="1333500" cy="1110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3686" y="3567984"/>
            <a:ext cx="1283286" cy="2590800"/>
            <a:chOff x="286433" y="3277121"/>
            <a:chExt cx="1283286" cy="2590800"/>
          </a:xfrm>
        </p:grpSpPr>
        <p:sp>
          <p:nvSpPr>
            <p:cNvPr id="27" name="Left Brace 26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2 Alternative Forms, Give the same value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W</a:t>
            </a:r>
            <a:endParaRPr lang="en-US" altLang="en-US" i="1" baseline="30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61180"/>
              </p:ext>
            </p:extLst>
          </p:nvPr>
        </p:nvGraphicFramePr>
        <p:xfrm>
          <a:off x="4495800" y="3119541"/>
          <a:ext cx="692273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3" imgW="3759120" imgH="1650960" progId="Equation.DSMT4">
                  <p:embed/>
                </p:oleObj>
              </mc:Choice>
              <mc:Fallback>
                <p:oleObj name="Equation" r:id="rId3" imgW="375912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19541"/>
                        <a:ext cx="6922730" cy="30400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9A15D5-AAC8-4052-BE77-9ABD6C20782B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686800" cy="68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dirty="0"/>
              <a:t> </a:t>
            </a:r>
            <a:r>
              <a:rPr lang="en-US" altLang="en-US" u="sng" dirty="0"/>
              <a:t>within</a:t>
            </a:r>
            <a:r>
              <a:rPr lang="en-US" altLang="en-US" dirty="0"/>
              <a:t> each cell added together</a:t>
            </a:r>
          </a:p>
          <a:p>
            <a:pPr lvl="1" eaLnBrk="1" hangingPunct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010400" y="147754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7030A0"/>
                </a:solidFill>
              </a:rPr>
              <a:t>For each cell,</a:t>
            </a:r>
            <a:r>
              <a:rPr lang="en-US" altLang="en-US" sz="1800" b="1" dirty="0"/>
              <a:t> all scores within that cell are subtracted from cell mean, squared, and summed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4200" y="2971800"/>
            <a:ext cx="1283286" cy="3276600"/>
            <a:chOff x="286433" y="3277121"/>
            <a:chExt cx="1283286" cy="2590800"/>
          </a:xfrm>
        </p:grpSpPr>
        <p:sp>
          <p:nvSpPr>
            <p:cNvPr id="8" name="Left Brace 7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3 Alternative Forms, Give the same value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305800" y="2133600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45922" y="200783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Degrees of Freedom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1.11111E-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423" y="62868"/>
            <a:ext cx="5272148" cy="2527931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Degrees of </a:t>
            </a:r>
            <a:r>
              <a:rPr lang="en-US" altLang="en-US" dirty="0" smtClean="0"/>
              <a:t>Freedom</a:t>
            </a:r>
            <a:r>
              <a:rPr lang="en-US" altLang="en-US" dirty="0" smtClean="0"/>
              <a:t>:  “</a:t>
            </a:r>
            <a:r>
              <a:rPr lang="en-US" altLang="en-US" cap="none" dirty="0" err="1" smtClean="0"/>
              <a:t>df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3F4D16-F0FA-4D87-BF57-2739632A494F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85800" y="2590799"/>
            <a:ext cx="4653823" cy="3488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1-way or independent groups (</a:t>
            </a:r>
            <a:r>
              <a:rPr lang="en-US" b="1" u="sng" dirty="0" err="1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12)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= #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group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 = # groups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total # observations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867400" y="381000"/>
            <a:ext cx="5739294" cy="569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2-way or factorial (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14)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= # </a:t>
            </a:r>
            <a:r>
              <a:rPr lang="en-US" dirty="0" err="1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cell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b="1" dirty="0" smtClean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# </a:t>
            </a:r>
            <a:r>
              <a:rPr lang="en-US" b="1" dirty="0" smtClean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b="1" dirty="0">
              <a:solidFill>
                <a:srgbClr val="00B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total # observations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3760907" cy="201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143635"/>
            <a:ext cx="5087979" cy="3662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Rounded Rectangle 126"/>
          <p:cNvSpPr/>
          <p:nvPr/>
        </p:nvSpPr>
        <p:spPr>
          <a:xfrm>
            <a:off x="1295400" y="5181600"/>
            <a:ext cx="1312862" cy="6667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297734" y="4591065"/>
            <a:ext cx="1398466" cy="742935"/>
          </a:xfrm>
          <a:prstGeom prst="roundRect">
            <a:avLst/>
          </a:prstGeom>
          <a:solidFill>
            <a:srgbClr val="F9DDD4">
              <a:alpha val="50196"/>
            </a:srgbClr>
          </a:solidFill>
          <a:ln w="38100"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9891219" y="4648201"/>
            <a:ext cx="1310181" cy="6858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924800" y="4953001"/>
            <a:ext cx="1752600" cy="762000"/>
          </a:xfrm>
          <a:prstGeom prst="roundRect">
            <a:avLst/>
          </a:prstGeom>
          <a:solidFill>
            <a:srgbClr val="D3B5E9">
              <a:alpha val="5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274702" y="5026348"/>
            <a:ext cx="1830697" cy="105316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384950" y="3207643"/>
            <a:ext cx="1830697" cy="105316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345" name="Rectangle 96344"/>
          <p:cNvSpPr/>
          <p:nvPr/>
        </p:nvSpPr>
        <p:spPr>
          <a:xfrm>
            <a:off x="5900057" y="4149977"/>
            <a:ext cx="5486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932714" y="2894213"/>
            <a:ext cx="5486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6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45" grpId="0" animBg="1"/>
      <p:bldP spid="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013879" y="2098569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err="1" smtClean="0">
                <a:solidFill>
                  <a:srgbClr val="FF0000"/>
                </a:solidFill>
              </a:rPr>
              <a:t>VarianCe</a:t>
            </a:r>
            <a:r>
              <a:rPr lang="en-US" altLang="en-US" dirty="0" smtClean="0">
                <a:solidFill>
                  <a:srgbClr val="FF0000"/>
                </a:solidFill>
              </a:rPr>
              <a:t> Estimates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1.11111E-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972800" cy="1609344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4x </a:t>
            </a:r>
            <a:r>
              <a:rPr lang="en-US" altLang="en-US" dirty="0" smtClean="0"/>
              <a:t>Variance Estimates:  “MS”</a:t>
            </a:r>
            <a:endParaRPr lang="en-US" alt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2D8EDE-E8EC-439F-829E-ED91A6946D6E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83756" y="1371600"/>
                <a:ext cx="4629793" cy="12127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𝑴𝑺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56" y="1371600"/>
                <a:ext cx="4629793" cy="1212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28600" y="5791200"/>
            <a:ext cx="8229600" cy="910723"/>
            <a:chOff x="228600" y="5791200"/>
            <a:chExt cx="8229600" cy="91072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438400" y="5791200"/>
              <a:ext cx="0" cy="609600"/>
            </a:xfrm>
            <a:prstGeom prst="straightConnector1">
              <a:avLst/>
            </a:prstGeom>
            <a:ln w="571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" y="6301813"/>
              <a:ext cx="8229600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>
                  <a:solidFill>
                    <a:srgbClr val="FF66FF"/>
                  </a:solidFill>
                </a:rPr>
                <a:t>Note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rgbClr val="0070C0"/>
                  </a:solidFill>
                </a:rPr>
                <a:t>Within</a:t>
              </a:r>
              <a:r>
                <a:rPr lang="en-US" sz="2000" dirty="0" smtClean="0">
                  <a:solidFill>
                    <a:srgbClr val="0070C0"/>
                  </a:solidFill>
                </a:rPr>
                <a:t> </a:t>
              </a:r>
              <a:r>
                <a:rPr lang="en-US" sz="2000" dirty="0" smtClean="0">
                  <a:solidFill>
                    <a:srgbClr val="FF66FF"/>
                  </a:solidFill>
                </a:rPr>
                <a:t>is also called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W </a:t>
              </a:r>
              <a:r>
                <a:rPr lang="en-US" sz="2000" dirty="0" smtClean="0">
                  <a:solidFill>
                    <a:srgbClr val="FF66FF"/>
                  </a:solidFill>
                </a:rPr>
                <a:t>,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Error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 smtClean="0">
                  <a:solidFill>
                    <a:srgbClr val="FF66FF"/>
                  </a:solidFill>
                </a:rPr>
                <a:t>, </a:t>
              </a:r>
              <a:r>
                <a:rPr lang="en-US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Residual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>
                  <a:solidFill>
                    <a:srgbClr val="FF66FF"/>
                  </a:solidFill>
                </a:rPr>
                <a:t>, </a:t>
              </a:r>
              <a:r>
                <a:rPr lang="en-US" sz="2000" dirty="0" smtClean="0">
                  <a:solidFill>
                    <a:srgbClr val="FF66FF"/>
                  </a:solidFill>
                </a:rPr>
                <a:t>or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“MSE”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56370"/>
              </p:ext>
            </p:extLst>
          </p:nvPr>
        </p:nvGraphicFramePr>
        <p:xfrm>
          <a:off x="1752599" y="2980944"/>
          <a:ext cx="8915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995990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871565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6037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 of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Sensitive to effect of…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888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2800" b="1" i="1" baseline="30000" dirty="0" smtClean="0">
                          <a:ea typeface="ＭＳ Ｐゴシック" panose="020B0600070205080204" pitchFamily="34" charset="-128"/>
                        </a:rPr>
                        <a:t>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Row-wise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2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Column-wise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RxC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Interaction between the </a:t>
                      </a:r>
                      <a:r>
                        <a:rPr lang="en-US" dirty="0" smtClean="0"/>
                        <a:t>Row-wise &amp; Column-wise</a:t>
                      </a:r>
                      <a:r>
                        <a:rPr lang="en-US" baseline="0" dirty="0" smtClean="0"/>
                        <a:t> Factors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Within-Cell, Residual,  or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 of the Factors (noise)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831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229601" y="1303027"/>
            <a:ext cx="3721607" cy="2119987"/>
            <a:chOff x="8507005" y="1384672"/>
            <a:chExt cx="3412815" cy="2119987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>
              <a:off x="8507005" y="1384672"/>
              <a:ext cx="3412815" cy="1246440"/>
              <a:chOff x="8664340" y="2838279"/>
              <a:chExt cx="3412815" cy="1246440"/>
            </a:xfrm>
            <a:grpFill/>
          </p:grpSpPr>
          <p:sp>
            <p:nvSpPr>
              <p:cNvPr id="35" name="Rounded Rectangle 34"/>
              <p:cNvSpPr/>
              <p:nvPr/>
            </p:nvSpPr>
            <p:spPr>
              <a:xfrm>
                <a:off x="9434654" y="2838279"/>
                <a:ext cx="2642501" cy="1246440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1-way ANOVA:</a:t>
                </a:r>
              </a:p>
              <a:p>
                <a:pPr algn="ctr"/>
                <a:r>
                  <a:rPr lang="en-US" b="1" u="sng" dirty="0" smtClean="0">
                    <a:solidFill>
                      <a:srgbClr val="FF0000"/>
                    </a:solidFill>
                  </a:rPr>
                  <a:t>GROUPING FACTOR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“Teaching method”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k = 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>
                <a:off x="8664340" y="3461499"/>
                <a:ext cx="770314" cy="505103"/>
              </a:xfrm>
              <a:prstGeom prst="straightConnector1">
                <a:avLst/>
              </a:prstGeom>
              <a:grpFill/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>
              <a:stCxn id="35" idx="1"/>
            </p:cNvCxnSpPr>
            <p:nvPr/>
          </p:nvCxnSpPr>
          <p:spPr>
            <a:xfrm flipH="1">
              <a:off x="8507005" y="2007892"/>
              <a:ext cx="770314" cy="1496767"/>
            </a:xfrm>
            <a:prstGeom prst="straightConnector1">
              <a:avLst/>
            </a:prstGeom>
            <a:grpFill/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3446"/>
            <a:ext cx="8153400" cy="5878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i="1" dirty="0"/>
              <a:t>Dr. Petrov is interested in </a:t>
            </a:r>
            <a:endParaRPr lang="en-US" altLang="en-US" sz="2800" i="1" dirty="0" smtClean="0"/>
          </a:p>
          <a:p>
            <a:pPr marL="0" indent="0">
              <a:buNone/>
            </a:pPr>
            <a:r>
              <a:rPr lang="en-US" altLang="en-US" sz="2800" i="1" dirty="0" smtClean="0"/>
              <a:t>conducting </a:t>
            </a:r>
            <a:r>
              <a:rPr lang="en-US" altLang="en-US" sz="2800" i="1" dirty="0"/>
              <a:t>an experiment where:</a:t>
            </a:r>
          </a:p>
          <a:p>
            <a:pPr marL="0" indent="0">
              <a:buNone/>
            </a:pPr>
            <a:endParaRPr lang="en-US" altLang="en-US" sz="1050" i="1" dirty="0"/>
          </a:p>
          <a:p>
            <a:r>
              <a:rPr lang="en-US" altLang="en-US" sz="2800" i="1" dirty="0" smtClean="0"/>
              <a:t>30 </a:t>
            </a:r>
            <a:r>
              <a:rPr lang="en-US" altLang="en-US" sz="2800" i="1" dirty="0"/>
              <a:t>high school students are randomly assigned to a new </a:t>
            </a:r>
            <a:r>
              <a:rPr lang="en-US" altLang="en-US" sz="2800" b="1" i="1" dirty="0">
                <a:solidFill>
                  <a:srgbClr val="00B050"/>
                </a:solidFill>
              </a:rPr>
              <a:t>computer simulation tool</a:t>
            </a:r>
            <a:r>
              <a:rPr lang="en-US" altLang="en-US" sz="2800" b="1" i="1" dirty="0">
                <a:solidFill>
                  <a:srgbClr val="FF6600"/>
                </a:solidFill>
              </a:rPr>
              <a:t> </a:t>
            </a:r>
            <a:r>
              <a:rPr lang="en-US" altLang="en-US" sz="2800" i="1" dirty="0"/>
              <a:t>for learning geometry and 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30 other students are randomly assigned to the standard </a:t>
            </a:r>
            <a:r>
              <a:rPr lang="en-US" altLang="en-US" sz="2800" b="1" i="1" dirty="0">
                <a:solidFill>
                  <a:srgbClr val="00B050"/>
                </a:solidFill>
              </a:rPr>
              <a:t>lecture and paper/pencil problem</a:t>
            </a:r>
            <a:r>
              <a:rPr lang="en-US" altLang="en-US" sz="2800" b="1" i="1" dirty="0">
                <a:solidFill>
                  <a:srgbClr val="FF6600"/>
                </a:solidFill>
              </a:rPr>
              <a:t> </a:t>
            </a:r>
            <a:r>
              <a:rPr lang="en-US" altLang="en-US" sz="2800" i="1" dirty="0"/>
              <a:t>solving format. </a:t>
            </a:r>
          </a:p>
          <a:p>
            <a:endParaRPr lang="en-US" altLang="en-US" sz="2800" i="1" dirty="0"/>
          </a:p>
          <a:p>
            <a:pPr marL="0" indent="0">
              <a:buNone/>
            </a:pPr>
            <a:r>
              <a:rPr lang="en-US" altLang="en-US" sz="2800" i="1" dirty="0"/>
              <a:t>However, Dr. Petrov is </a:t>
            </a:r>
            <a:r>
              <a:rPr lang="en-US" altLang="en-US" sz="2800" b="1" i="1" u="sng" dirty="0"/>
              <a:t>also</a:t>
            </a:r>
            <a:r>
              <a:rPr lang="en-US" altLang="en-US" sz="2800" i="1" dirty="0"/>
              <a:t> interested in the </a:t>
            </a:r>
            <a:r>
              <a:rPr lang="en-US" altLang="en-US" sz="2800" b="1" i="1" dirty="0">
                <a:solidFill>
                  <a:srgbClr val="FF6600"/>
                </a:solidFill>
              </a:rPr>
              <a:t>effect of sex</a:t>
            </a:r>
            <a:r>
              <a:rPr lang="en-US" altLang="en-US" sz="2800" b="1" i="1" dirty="0">
                <a:solidFill>
                  <a:srgbClr val="00B050"/>
                </a:solidFill>
              </a:rPr>
              <a:t> </a:t>
            </a:r>
            <a:r>
              <a:rPr lang="en-US" altLang="en-US" sz="2800" i="1" dirty="0"/>
              <a:t>differences on learning outcomes.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0B7D-5563-4118-AB86-877FB689C1D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i="1" baseline="-25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7" name="Group 6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94089" y="2314201"/>
            <a:ext cx="5481464" cy="1678516"/>
            <a:chOff x="6743193" y="3026183"/>
            <a:chExt cx="5481464" cy="1678516"/>
          </a:xfrm>
        </p:grpSpPr>
        <p:grpSp>
          <p:nvGrpSpPr>
            <p:cNvPr id="12" name="Group 11"/>
            <p:cNvGrpSpPr/>
            <p:nvPr/>
          </p:nvGrpSpPr>
          <p:grpSpPr>
            <a:xfrm>
              <a:off x="6743193" y="3026183"/>
              <a:ext cx="5481464" cy="1678516"/>
              <a:chOff x="6900528" y="4479790"/>
              <a:chExt cx="5481464" cy="167851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943592" y="4911866"/>
                <a:ext cx="2438400" cy="12464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2-way ANOVA:</a:t>
                </a:r>
              </a:p>
              <a:p>
                <a:pPr algn="ctr"/>
                <a:r>
                  <a:rPr lang="en-US" b="1" u="sng" dirty="0" smtClean="0">
                    <a:solidFill>
                      <a:srgbClr val="00B050"/>
                    </a:solidFill>
                  </a:rPr>
                  <a:t>COLUMN FACTOR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“Teaching method”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= 2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 flipV="1">
                <a:off x="6900528" y="4479790"/>
                <a:ext cx="3043064" cy="1055296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>
              <a:stCxn id="13" idx="1"/>
            </p:cNvCxnSpPr>
            <p:nvPr/>
          </p:nvCxnSpPr>
          <p:spPr>
            <a:xfrm flipH="1">
              <a:off x="8264725" y="4081479"/>
              <a:ext cx="1521532" cy="39462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924800" y="4876800"/>
            <a:ext cx="3748421" cy="1246440"/>
            <a:chOff x="8367379" y="4245767"/>
            <a:chExt cx="3748421" cy="1246440"/>
          </a:xfrm>
        </p:grpSpPr>
        <p:sp>
          <p:nvSpPr>
            <p:cNvPr id="28" name="Rounded Rectangle 27"/>
            <p:cNvSpPr/>
            <p:nvPr/>
          </p:nvSpPr>
          <p:spPr>
            <a:xfrm>
              <a:off x="9677400" y="4245767"/>
              <a:ext cx="2438400" cy="1246440"/>
            </a:xfrm>
            <a:prstGeom prst="roundRect">
              <a:avLst/>
            </a:prstGeom>
            <a:solidFill>
              <a:srgbClr val="F9DDD4"/>
            </a:solidFill>
            <a:ln>
              <a:solidFill>
                <a:srgbClr val="FF66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6600"/>
                  </a:solidFill>
                </a:rPr>
                <a:t>2-way ANOVA:</a:t>
              </a:r>
            </a:p>
            <a:p>
              <a:pPr algn="ctr"/>
              <a:r>
                <a:rPr lang="en-US" b="1" u="sng" dirty="0" smtClean="0">
                  <a:solidFill>
                    <a:srgbClr val="FF6600"/>
                  </a:solidFill>
                </a:rPr>
                <a:t>ROW FACTOR</a:t>
              </a:r>
            </a:p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“Sex”</a:t>
              </a:r>
              <a:endParaRPr lang="en-US" dirty="0">
                <a:solidFill>
                  <a:srgbClr val="FF66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r =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8367379" y="4723515"/>
              <a:ext cx="1310021" cy="145472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64448" y="2045082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Omnibus f-tests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11022E-1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1963400" cy="1609344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3x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F</a:t>
            </a:r>
            <a:r>
              <a:rPr lang="en-US" altLang="en-US" dirty="0" smtClean="0"/>
              <a:t>-Statistics (</a:t>
            </a:r>
            <a:r>
              <a:rPr lang="en-US" altLang="en-US" cap="none" dirty="0" smtClean="0"/>
              <a:t>F-ratio or F-test</a:t>
            </a:r>
            <a:r>
              <a:rPr lang="en-US" altLang="en-US" dirty="0" smtClean="0"/>
              <a:t>)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en-US" sz="4800" dirty="0" smtClean="0">
                <a:cs typeface="Calibri" panose="020F0502020204030204" pitchFamily="34" charset="0"/>
              </a:rPr>
              <a:t>p-values</a:t>
            </a:r>
            <a:endParaRPr lang="en-US" altLang="en-US" sz="4800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55E813-3818-4066-8424-77B9F46EA9C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43518" y="1490532"/>
                <a:ext cx="4390881" cy="11501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𝑊𝑖𝑡h𝑖𝑛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518" y="1490532"/>
                <a:ext cx="4390881" cy="115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42"/>
              </p:ext>
            </p:extLst>
          </p:nvPr>
        </p:nvGraphicFramePr>
        <p:xfrm>
          <a:off x="304800" y="2999085"/>
          <a:ext cx="822959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29">
                  <a:extLst>
                    <a:ext uri="{9D8B030D-6E8A-4147-A177-3AD203B41FA5}">
                      <a16:colId xmlns:a16="http://schemas.microsoft.com/office/drawing/2014/main" val="3003863507"/>
                    </a:ext>
                  </a:extLst>
                </a:gridCol>
                <a:gridCol w="1704243">
                  <a:extLst>
                    <a:ext uri="{9D8B030D-6E8A-4147-A177-3AD203B41FA5}">
                      <a16:colId xmlns:a16="http://schemas.microsoft.com/office/drawing/2014/main" val="4032797562"/>
                    </a:ext>
                  </a:extLst>
                </a:gridCol>
                <a:gridCol w="2420356">
                  <a:extLst>
                    <a:ext uri="{9D8B030D-6E8A-4147-A177-3AD203B41FA5}">
                      <a16:colId xmlns:a16="http://schemas.microsoft.com/office/drawing/2014/main" val="2930224273"/>
                    </a:ext>
                  </a:extLst>
                </a:gridCol>
                <a:gridCol w="2396971">
                  <a:extLst>
                    <a:ext uri="{9D8B030D-6E8A-4147-A177-3AD203B41FA5}">
                      <a16:colId xmlns:a16="http://schemas.microsoft.com/office/drawing/2014/main" val="205392934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F-stats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 of …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Degrees of Freedom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9281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66FF"/>
                          </a:solidFill>
                        </a:rPr>
                        <a:t>numerator</a:t>
                      </a:r>
                      <a:endParaRPr lang="en-US" b="1" dirty="0">
                        <a:solidFill>
                          <a:srgbClr val="FF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denominator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6952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2800" b="1" i="1" baseline="30000" dirty="0" smtClean="0">
                          <a:ea typeface="ＭＳ Ｐゴシック" panose="020B0600070205080204" pitchFamily="34" charset="-128"/>
                        </a:rPr>
                        <a:t>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i="1" dirty="0" err="1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r - 1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6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c - 1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9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RxC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baseline="-25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x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(r – 1)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(c - 1)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9468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04800" y="5528925"/>
            <a:ext cx="9982200" cy="1108984"/>
            <a:chOff x="304800" y="5528925"/>
            <a:chExt cx="9982200" cy="1108984"/>
          </a:xfrm>
        </p:grpSpPr>
        <p:sp>
          <p:nvSpPr>
            <p:cNvPr id="13" name="TextBox 12"/>
            <p:cNvSpPr txBox="1"/>
            <p:nvPr/>
          </p:nvSpPr>
          <p:spPr>
            <a:xfrm>
              <a:off x="304800" y="5930023"/>
              <a:ext cx="9982200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>
                  <a:solidFill>
                    <a:srgbClr val="FF66FF"/>
                  </a:solidFill>
                </a:rPr>
                <a:t>NOTE</a:t>
              </a:r>
              <a:r>
                <a:rPr lang="en-US" sz="2000" dirty="0" smtClean="0">
                  <a:solidFill>
                    <a:srgbClr val="FF66FF"/>
                  </a:solidFill>
                </a:rPr>
                <a:t>  Since each F-test </a:t>
              </a:r>
              <a:r>
                <a:rPr lang="en-US" sz="2000" b="1" dirty="0" smtClean="0">
                  <a:solidFill>
                    <a:srgbClr val="FF66FF"/>
                  </a:solidFill>
                </a:rPr>
                <a:t>CAN</a:t>
              </a:r>
              <a:r>
                <a:rPr lang="en-US" sz="2000" dirty="0" smtClean="0">
                  <a:solidFill>
                    <a:srgbClr val="FF66FF"/>
                  </a:solidFill>
                </a:rPr>
                <a:t> have a different numerator </a:t>
              </a:r>
              <a:r>
                <a:rPr lang="en-US" sz="2000" dirty="0" err="1" smtClean="0">
                  <a:solidFill>
                    <a:srgbClr val="FF66FF"/>
                  </a:solidFill>
                </a:rPr>
                <a:t>df</a:t>
              </a:r>
              <a:r>
                <a:rPr lang="en-US" sz="2000" dirty="0" smtClean="0">
                  <a:solidFill>
                    <a:srgbClr val="FF66FF"/>
                  </a:solidFill>
                </a:rPr>
                <a:t>, </a:t>
              </a:r>
            </a:p>
            <a:p>
              <a:pPr algn="ctr"/>
              <a:r>
                <a:rPr lang="en-US" sz="2000" dirty="0" smtClean="0">
                  <a:solidFill>
                    <a:srgbClr val="FF66FF"/>
                  </a:solidFill>
                </a:rPr>
                <a:t>the critical values (F</a:t>
              </a:r>
              <a:r>
                <a:rPr lang="en-US" sz="2000" baseline="-25000" dirty="0" smtClean="0">
                  <a:solidFill>
                    <a:srgbClr val="FF66FF"/>
                  </a:solidFill>
                </a:rPr>
                <a:t>CV</a:t>
              </a:r>
              <a:r>
                <a:rPr lang="en-US" sz="2000" dirty="0" smtClean="0">
                  <a:solidFill>
                    <a:srgbClr val="FF66FF"/>
                  </a:solidFill>
                </a:rPr>
                <a:t>) may all be different</a:t>
              </a:r>
              <a:endParaRPr lang="en-US" sz="2000" dirty="0">
                <a:solidFill>
                  <a:srgbClr val="FF66FF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029200" y="5528925"/>
              <a:ext cx="0" cy="401098"/>
            </a:xfrm>
            <a:prstGeom prst="straightConnector1">
              <a:avLst/>
            </a:prstGeom>
            <a:ln w="571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53400" y="2133600"/>
            <a:ext cx="3581400" cy="2677656"/>
            <a:chOff x="8153400" y="2133600"/>
            <a:chExt cx="3581400" cy="2677656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8458200" y="2397438"/>
              <a:ext cx="1447800" cy="42196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8153400" y="2795004"/>
              <a:ext cx="1752600" cy="76369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01200" y="2133600"/>
              <a:ext cx="2133600" cy="2677656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</a:rPr>
                <a:t>The Denominator (bottom) of each F-ratio and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df’s</a:t>
              </a:r>
              <a:r>
                <a:rPr lang="en-US" sz="2400" dirty="0" smtClean="0">
                  <a:solidFill>
                    <a:srgbClr val="0070C0"/>
                  </a:solidFill>
                </a:rPr>
                <a:t> are the same for all 3 F-tests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11658600" cy="1143000"/>
          </a:xfrm>
        </p:spPr>
        <p:txBody>
          <a:bodyPr/>
          <a:lstStyle/>
          <a:p>
            <a:r>
              <a:rPr lang="en-US" dirty="0" smtClean="0"/>
              <a:t>Formula sheet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AD5DE-83F2-4159-A570-9A20887A2F36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30"/>
          <a:stretch/>
        </p:blipFill>
        <p:spPr>
          <a:xfrm>
            <a:off x="795527" y="1228169"/>
            <a:ext cx="10515601" cy="52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Effect Size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How big is the effect?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876" y="47396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2004" y="561912"/>
            <a:ext cx="6858000" cy="152139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b="1" dirty="0"/>
              <a:t>Proportion of variation </a:t>
            </a:r>
            <a:r>
              <a:rPr lang="en-US" altLang="en-US" sz="3200" dirty="0"/>
              <a:t>in outcome </a:t>
            </a:r>
            <a:r>
              <a:rPr lang="en-US" altLang="en-US" sz="3200" b="1" dirty="0"/>
              <a:t>accounted for </a:t>
            </a:r>
            <a:r>
              <a:rPr lang="en-US" altLang="en-US" sz="3200" dirty="0"/>
              <a:t>by a particular factor or interaction term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352838" y="3124200"/>
            <a:ext cx="4267200" cy="2209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Interpretation: 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Range: 0 to 1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Small:     .01 to .06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Medium: .06 to .14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Large:     &gt; .14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A73E63-E654-4974-A1E0-B67F2415386C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1023851" y="3448395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Eta-squared (</a:t>
            </a:r>
            <a:r>
              <a:rPr lang="el-GR" altLang="en-US" sz="32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b="1" i="1" baseline="30000" dirty="0">
                <a:solidFill>
                  <a:schemeClr val="accent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)</a:t>
            </a:r>
            <a:endParaRPr lang="en-US" altLang="en-US" sz="3200" b="1" i="1" baseline="300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1-way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Between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2-way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Row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Column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Interaction: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3425A4-4006-0E4B-A845-6C185F8EECBF}"/>
              </a:ext>
            </a:extLst>
          </p:cNvPr>
          <p:cNvCxnSpPr/>
          <p:nvPr/>
        </p:nvCxnSpPr>
        <p:spPr>
          <a:xfrm>
            <a:off x="3832860" y="1219200"/>
            <a:ext cx="838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2050432"/>
                <a:ext cx="5248103" cy="11501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𝑜𝑟𝑑𝑖𝑛𝑎𝑟𝑦</m:t>
                      </m:r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50432"/>
                <a:ext cx="5248103" cy="115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2655"/>
            <a:ext cx="105918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</a:t>
            </a:r>
            <a:r>
              <a:rPr lang="en-US" altLang="en-US" dirty="0" smtClean="0"/>
              <a:t>Size – </a:t>
            </a:r>
            <a:r>
              <a:rPr lang="en-US" altLang="en-US" cap="none" dirty="0" smtClean="0"/>
              <a:t>“should” but people don’t</a:t>
            </a:r>
            <a:endParaRPr lang="en-US" altLang="en-US" cap="none" dirty="0"/>
          </a:p>
        </p:txBody>
      </p:sp>
      <p:graphicFrame>
        <p:nvGraphicFramePr>
          <p:cNvPr id="696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02357"/>
              </p:ext>
            </p:extLst>
          </p:nvPr>
        </p:nvGraphicFramePr>
        <p:xfrm>
          <a:off x="6144768" y="4106037"/>
          <a:ext cx="548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768" y="4106037"/>
                        <a:ext cx="5486400" cy="1362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D5023-730C-471D-B577-6C8DF9D0739F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5184" y="2021999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cs typeface="Arial" panose="020B0604020202020204" pitchFamily="34" charset="0"/>
              </a:rPr>
              <a:t>are biased parameter estimates</a:t>
            </a:r>
            <a:endParaRPr lang="el-GR" altLang="en-US" sz="3200" dirty="0">
              <a:cs typeface="Arial" panose="020B0604020202020204" pitchFamily="34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Should estimate omega squared (</a:t>
            </a:r>
            <a:r>
              <a:rPr lang="el-G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sz="3200" i="1" baseline="30000" dirty="0">
                <a:cs typeface="Arial" panose="020B0604020202020204" pitchFamily="34" charset="0"/>
              </a:rPr>
              <a:t>2</a:t>
            </a:r>
            <a:r>
              <a:rPr lang="en-US" altLang="en-US" sz="3200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Substitute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8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Same interpretation as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el-GR" altLang="en-US" sz="28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</a:t>
            </a:r>
            <a:r>
              <a:rPr lang="en-US" altLang="en-US" dirty="0" smtClean="0"/>
              <a:t>Size – partial</a:t>
            </a:r>
            <a:endParaRPr lang="en-US" altLang="en-US" dirty="0"/>
          </a:p>
        </p:txBody>
      </p:sp>
      <p:sp>
        <p:nvSpPr>
          <p:cNvPr id="716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1417808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</a:t>
            </a:r>
            <a:r>
              <a:rPr lang="en-US" altLang="en-US" sz="2400" u="sng" dirty="0"/>
              <a:t>all</a:t>
            </a:r>
            <a:r>
              <a:rPr lang="en-US" altLang="en-US" sz="2400" dirty="0"/>
              <a:t> factors are </a:t>
            </a:r>
            <a:r>
              <a:rPr lang="en-US" altLang="en-US" sz="2400" b="1" u="sng" dirty="0">
                <a:solidFill>
                  <a:schemeClr val="accent1">
                    <a:lumMod val="75000"/>
                  </a:schemeClr>
                </a:solidFill>
              </a:rPr>
              <a:t>experimental</a:t>
            </a:r>
            <a:r>
              <a:rPr lang="en-US" altLang="en-US" sz="2400" dirty="0"/>
              <a:t> or when </a:t>
            </a:r>
            <a:r>
              <a:rPr lang="en-US" altLang="en-US" sz="2400" b="1" u="sng" dirty="0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en-US" altLang="en-US" sz="2400" dirty="0"/>
              <a:t> factors are included in analysis,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dirty="0"/>
              <a:t> due to a factor or interaction will be small relative to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Partial effect size estimates are often reported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Proportion of variation in outcome accounted for by a particular factor or interaction term, excluding other main effects or interaction sources of variation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87FA2-53B8-4137-8BA7-2D349DACB1A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4505"/>
              </p:ext>
            </p:extLst>
          </p:nvPr>
        </p:nvGraphicFramePr>
        <p:xfrm>
          <a:off x="1524000" y="3869691"/>
          <a:ext cx="408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Equation" r:id="rId3" imgW="1790640" imgH="469800" progId="Equation.DSMT4">
                  <p:embed/>
                </p:oleObj>
              </mc:Choice>
              <mc:Fallback>
                <p:oleObj name="Equation" r:id="rId3" imgW="17906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9691"/>
                        <a:ext cx="4089400" cy="10731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84600"/>
              </p:ext>
            </p:extLst>
          </p:nvPr>
        </p:nvGraphicFramePr>
        <p:xfrm>
          <a:off x="1524000" y="5191003"/>
          <a:ext cx="7331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Equation" r:id="rId5" imgW="3238200" imgH="469800" progId="Equation.DSMT4">
                  <p:embed/>
                </p:oleObj>
              </mc:Choice>
              <mc:Fallback>
                <p:oleObj name="Equation" r:id="rId5" imgW="32382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003"/>
                        <a:ext cx="7331075" cy="1063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Interactions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Moderation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Interactions: </a:t>
            </a:r>
            <a:r>
              <a:rPr lang="en-US" altLang="en-US" cap="none" dirty="0" smtClean="0"/>
              <a:t>aka “Moderation</a:t>
            </a:r>
            <a:endParaRPr lang="en-US" altLang="en-US" cap="none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10896600" cy="5029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Interaction between </a:t>
            </a:r>
            <a:r>
              <a:rPr lang="en-US" altLang="en-US" sz="2800" dirty="0" smtClean="0"/>
              <a:t>…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 is called a “2-way interaction”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3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 is called a  “3-way interaction”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Quite rare, be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skeptical BUT I have found/published them ;)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6"/>
                </a:solidFill>
              </a:rPr>
              <a:t>Significance</a:t>
            </a:r>
            <a:r>
              <a:rPr lang="en-US" altLang="en-US" sz="2800" dirty="0"/>
              <a:t> indicates that the </a:t>
            </a:r>
            <a:r>
              <a:rPr lang="en-US" altLang="en-US" sz="2800" b="1" dirty="0"/>
              <a:t>effect of 1 factor is not same at all levels of another factor</a:t>
            </a:r>
          </a:p>
          <a:p>
            <a:pPr lvl="1"/>
            <a:r>
              <a:rPr lang="en-US" altLang="en-US" sz="2600" dirty="0"/>
              <a:t>i.e. </a:t>
            </a:r>
            <a:r>
              <a:rPr lang="en-US" altLang="en-US" sz="2600" dirty="0">
                <a:solidFill>
                  <a:schemeClr val="accent6"/>
                </a:solidFill>
              </a:rPr>
              <a:t>the effect of 1 factor </a:t>
            </a:r>
            <a:r>
              <a:rPr lang="en-US" altLang="en-US" sz="2600" i="1" dirty="0">
                <a:solidFill>
                  <a:schemeClr val="accent6"/>
                </a:solidFill>
              </a:rPr>
              <a:t>depends</a:t>
            </a:r>
            <a:r>
              <a:rPr lang="en-US" altLang="en-US" sz="2600" dirty="0">
                <a:solidFill>
                  <a:schemeClr val="accent6"/>
                </a:solidFill>
              </a:rPr>
              <a:t> on the level of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Effect of variables combined is different than would be predicted by either variable alone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Most interesting results, but more difficult to explain or interpret than main effects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E487E4-B248-48D3-AFE9-62C3F82DEB88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219200"/>
            <a:ext cx="5111265" cy="5029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b="1" u="sng" dirty="0">
                <a:solidFill>
                  <a:srgbClr val="0070C0"/>
                </a:solidFill>
              </a:rPr>
              <a:t>Ordinal</a:t>
            </a:r>
          </a:p>
          <a:p>
            <a:pPr marL="0" indent="0" algn="ctr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lvl="1" algn="ctr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9363" y="1219200"/>
            <a:ext cx="5253037" cy="4953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b="1" i="1" u="sng" dirty="0" err="1">
                <a:solidFill>
                  <a:srgbClr val="0070C0"/>
                </a:solidFill>
              </a:rPr>
              <a:t>Disordinal</a:t>
            </a:r>
            <a:endParaRPr lang="en-US" altLang="en-US" sz="2800" b="1" i="1" u="sng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B1AFA-2ABB-4058-9D7B-74E54F68589B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65546"/>
              </p:ext>
            </p:extLst>
          </p:nvPr>
        </p:nvGraphicFramePr>
        <p:xfrm>
          <a:off x="1019629" y="2507794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629" y="2507794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3574"/>
              </p:ext>
            </p:extLst>
          </p:nvPr>
        </p:nvGraphicFramePr>
        <p:xfrm>
          <a:off x="6739128" y="2491012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128" y="2491012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1202" grpId="0"/>
      <p:bldOleChart spid="51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7979" y="54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Variance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49530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700" dirty="0" smtClean="0"/>
              <a:t>Independent ANOVA </a:t>
            </a:r>
            <a:r>
              <a:rPr lang="en-US" altLang="en-US" sz="2700" dirty="0"/>
              <a:t>types</a:t>
            </a:r>
            <a:r>
              <a:rPr lang="en-US" altLang="en-US" sz="2700" dirty="0" smtClean="0"/>
              <a:t>…</a:t>
            </a:r>
          </a:p>
          <a:p>
            <a:pPr marL="0" indent="0" eaLnBrk="1" hangingPunct="1">
              <a:buNone/>
            </a:pPr>
            <a:r>
              <a:rPr lang="en-US" altLang="en-US" sz="2700" dirty="0" smtClean="0"/>
              <a:t> 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1-Way ANOVA = 1 factor (previously covered)</a:t>
            </a: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2-Way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ANOVA = 2 factors (focus of lecture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3-Way ANOVA = 3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4-Way ANOVA = 4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D44AD-64BA-4B95-82A9-AD0D1EAF0743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67400" y="1219200"/>
            <a:ext cx="6019799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lnSpc>
                <a:spcPct val="4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2700" dirty="0" smtClean="0"/>
              <a:t>The </a:t>
            </a:r>
            <a:r>
              <a:rPr lang="en-US" altLang="en-US" sz="2700" dirty="0" smtClean="0">
                <a:solidFill>
                  <a:srgbClr val="FF0000"/>
                </a:solidFill>
              </a:rPr>
              <a:t># levels </a:t>
            </a:r>
            <a:r>
              <a:rPr lang="en-US" altLang="en-US" sz="2700" dirty="0" smtClean="0"/>
              <a:t>of each factor determines ANOVA </a:t>
            </a:r>
            <a:r>
              <a:rPr lang="en-US" altLang="en-US" sz="2700" u="sng" dirty="0" smtClean="0"/>
              <a:t>design</a:t>
            </a:r>
          </a:p>
          <a:p>
            <a:pPr marL="0" indent="0" algn="ctr">
              <a:buFont typeface="Wingdings" pitchFamily="2" charset="2"/>
              <a:buNone/>
            </a:pPr>
            <a:endParaRPr lang="en-US" altLang="en-US" sz="27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095013" y="152400"/>
            <a:ext cx="2868387" cy="905891"/>
            <a:chOff x="9095013" y="152400"/>
            <a:chExt cx="2868387" cy="905891"/>
          </a:xfrm>
        </p:grpSpPr>
        <p:grpSp>
          <p:nvGrpSpPr>
            <p:cNvPr id="6" name="Group 5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705600" y="2387800"/>
            <a:ext cx="4520087" cy="17647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 algn="ctr">
              <a:buNone/>
            </a:pP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Row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factor = </a:t>
            </a: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levels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74320" lvl="1" indent="0" algn="ctr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= 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3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levels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2-way ANOVA 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</a:rPr>
              <a:t> factorial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design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44062" y="4556125"/>
            <a:ext cx="4520087" cy="1768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Row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factor = </a:t>
            </a: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levels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74320" lvl="1" indent="0" algn="ctr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= </a:t>
            </a:r>
            <a:r>
              <a:rPr lang="en-US" altLang="en-US" sz="2400" b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levels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2-way ANOVA 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factorial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design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5" y="131358"/>
            <a:ext cx="4911093" cy="6726642"/>
          </a:xfrm>
          <a:solidFill>
            <a:schemeClr val="bg1">
              <a:lumMod val="95000"/>
            </a:schemeClr>
          </a:solidFill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6172200" cy="5470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Significance of interaction always </a:t>
            </a:r>
            <a:r>
              <a:rPr lang="en-US" altLang="en-US" dirty="0">
                <a:solidFill>
                  <a:srgbClr val="FF0000"/>
                </a:solidFill>
              </a:rPr>
              <a:t>evaluated 1</a:t>
            </a:r>
            <a:r>
              <a:rPr lang="en-US" altLang="en-US" baseline="30000" dirty="0">
                <a:solidFill>
                  <a:srgbClr val="FF0000"/>
                </a:solidFill>
              </a:rPr>
              <a:t>st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Once we know effects of 1 factor are </a:t>
            </a:r>
            <a:r>
              <a:rPr lang="en-US" altLang="en-US" b="1" dirty="0">
                <a:solidFill>
                  <a:srgbClr val="FF0000"/>
                </a:solidFill>
              </a:rPr>
              <a:t>tempered by or contingent on </a:t>
            </a:r>
            <a:r>
              <a:rPr lang="en-US" altLang="en-US" dirty="0"/>
              <a:t>levels of another factor (as in an interaction), interpretation of either factor (main effect) alone is problematic</a:t>
            </a:r>
          </a:p>
          <a:p>
            <a:r>
              <a:rPr lang="en-US" altLang="en-US" dirty="0"/>
              <a:t>Best interpreted through </a:t>
            </a:r>
            <a:r>
              <a:rPr lang="en-US" altLang="en-US" b="1" dirty="0">
                <a:solidFill>
                  <a:srgbClr val="FF0000"/>
                </a:solidFill>
              </a:rPr>
              <a:t>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Design graph to best illustrate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one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factor </a:t>
            </a:r>
            <a:r>
              <a:rPr lang="en-US" altLang="en-US" dirty="0">
                <a:ea typeface="ＭＳ Ｐゴシック" panose="020B0600070205080204" pitchFamily="34" charset="-128"/>
              </a:rPr>
              <a:t>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lines, colors, panels,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126890" y="22098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0115" y="37338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0115" y="51816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18723" y="609600"/>
            <a:ext cx="2332485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18723" y="2180771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18723" y="3670373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18722" y="5165344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0115" y="609600"/>
            <a:ext cx="233248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4300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3200" dirty="0" smtClean="0"/>
              <a:t>It is Recommend to only </a:t>
            </a:r>
            <a:r>
              <a:rPr lang="en-US" altLang="en-US" sz="3200" dirty="0"/>
              <a:t>interpreting significant </a:t>
            </a:r>
            <a:r>
              <a:rPr lang="en-US" altLang="en-US" sz="3200" b="1" dirty="0"/>
              <a:t>main effects</a:t>
            </a:r>
            <a:r>
              <a:rPr lang="en-US" altLang="en-US" sz="3200" dirty="0"/>
              <a:t> (Keppel &amp; </a:t>
            </a:r>
            <a:r>
              <a:rPr lang="en-US" altLang="en-US" sz="3200" dirty="0" err="1"/>
              <a:t>Wickens</a:t>
            </a:r>
            <a:r>
              <a:rPr lang="en-US" altLang="en-US" sz="3200" dirty="0"/>
              <a:t>, 2004</a:t>
            </a:r>
            <a:r>
              <a:rPr lang="en-US" altLang="en-US" sz="3200" dirty="0" smtClean="0"/>
              <a:t>) </a:t>
            </a:r>
            <a:r>
              <a:rPr lang="en-US" altLang="en-US" sz="3200" dirty="0" smtClean="0"/>
              <a:t>IF…</a:t>
            </a:r>
            <a:endParaRPr lang="en-US" altLang="en-US" sz="3200" dirty="0" smtClean="0"/>
          </a:p>
          <a:p>
            <a:pPr marL="0" indent="0">
              <a:buNone/>
            </a:pPr>
            <a:endParaRPr lang="en-US" alt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3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there is </a:t>
            </a:r>
            <a:r>
              <a:rPr lang="en-US" altLang="en-US" sz="34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 significant interaction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3400" b="1" i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there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a significant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interaction WITH EXTREME CAUTION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, IF…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interaction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effect size is small </a:t>
            </a:r>
            <a:r>
              <a:rPr lang="en-US" altLang="en-US" sz="2600" dirty="0">
                <a:ea typeface="ＭＳ Ｐゴシック" panose="020B0600070205080204" pitchFamily="34" charset="-128"/>
              </a:rPr>
              <a:t>relative to that of main effects and </a:t>
            </a:r>
            <a:endParaRPr lang="en-US" altLang="en-US" sz="26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there </a:t>
            </a:r>
            <a:r>
              <a:rPr lang="en-US" altLang="en-US" sz="2600" dirty="0">
                <a:ea typeface="ＭＳ Ｐゴシック" panose="020B0600070205080204" pitchFamily="34" charset="-128"/>
              </a:rPr>
              <a:t>is an </a:t>
            </a:r>
            <a:r>
              <a:rPr lang="en-US" altLang="en-US" sz="2600" b="1" u="sng" dirty="0">
                <a:ea typeface="ＭＳ Ｐゴシック" panose="020B0600070205080204" pitchFamily="34" charset="-128"/>
              </a:rPr>
              <a:t>ordinal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pattern to the means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However, must </a:t>
            </a:r>
            <a:r>
              <a:rPr lang="en-US" altLang="en-US" sz="2400" dirty="0">
                <a:solidFill>
                  <a:schemeClr val="accent6"/>
                </a:solidFill>
              </a:rPr>
              <a:t>report</a:t>
            </a:r>
            <a:r>
              <a:rPr lang="en-US" altLang="en-US" sz="2400" dirty="0"/>
              <a:t> all main and interaction effects regardless of statistical significance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602B1A-54DB-4FBF-9973-D02B55CFA53D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28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Need for Testing Interactions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277600" cy="472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Results may be distorted if additional factors are not included in analysis so that interactions are not </a:t>
            </a:r>
            <a:r>
              <a:rPr lang="en-US" altLang="en-US" sz="2800" dirty="0" smtClean="0"/>
              <a:t>tested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If experimental effects of a drug had opposite effects in men and women, the variable representing drug effects may appear to be ineffective (non-significant main effect) without including the variable for sex differences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chemeClr val="accent3"/>
                </a:solidFill>
              </a:rPr>
              <a:t>If interaction terms are non-significant, increased </a:t>
            </a:r>
            <a:r>
              <a:rPr lang="en-US" altLang="en-US" sz="2800" b="1" dirty="0">
                <a:solidFill>
                  <a:schemeClr val="accent3"/>
                </a:solidFill>
              </a:rPr>
              <a:t>confidence</a:t>
            </a:r>
            <a:r>
              <a:rPr lang="en-US" altLang="en-US" sz="2800" dirty="0">
                <a:solidFill>
                  <a:schemeClr val="accent3"/>
                </a:solidFill>
              </a:rPr>
              <a:t> that effect of key factor (e.g., drug treatment) is </a:t>
            </a:r>
            <a:r>
              <a:rPr lang="en-US" altLang="en-US" sz="2800" b="1" dirty="0">
                <a:solidFill>
                  <a:schemeClr val="accent3"/>
                </a:solidFill>
              </a:rPr>
              <a:t>generalizable</a:t>
            </a:r>
            <a:r>
              <a:rPr lang="en-US" altLang="en-US" sz="2800" dirty="0">
                <a:solidFill>
                  <a:schemeClr val="accent3"/>
                </a:solidFill>
              </a:rPr>
              <a:t> to all levels of other factors (e.g., sex)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17DA7-7E08-45CD-8185-7BCBE5A96B7E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Follow-up Tests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err="1" smtClean="0">
                <a:solidFill>
                  <a:schemeClr val="bg1"/>
                </a:solidFill>
              </a:rPr>
              <a:t>Prob</a:t>
            </a:r>
            <a:r>
              <a:rPr lang="en-US" altLang="en-US" sz="3400" dirty="0" smtClean="0">
                <a:solidFill>
                  <a:schemeClr val="bg1"/>
                </a:solidFill>
              </a:rPr>
              <a:t> Interactions, Post Hoc, a prior’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12776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</a:t>
            </a:r>
            <a:r>
              <a:rPr lang="en-US" altLang="en-US" dirty="0" smtClean="0"/>
              <a:t>Comparisons – follow “</a:t>
            </a:r>
            <a:r>
              <a:rPr lang="en-US" altLang="en-US" dirty="0" err="1" smtClean="0"/>
              <a:t>iT</a:t>
            </a:r>
            <a:r>
              <a:rPr lang="en-US" altLang="en-US" dirty="0" smtClean="0"/>
              <a:t>” up</a:t>
            </a:r>
            <a:endParaRPr lang="en-US" altLang="en-US" dirty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494008" cy="5029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400" b="1" u="sng" dirty="0"/>
              <a:t>Factorial ANOVA produces omnibus </a:t>
            </a:r>
            <a:r>
              <a:rPr lang="en-US" altLang="en-US" sz="2400" b="1" u="sng" dirty="0" smtClean="0"/>
              <a:t>results</a:t>
            </a:r>
            <a:endParaRPr lang="en-US" altLang="en-US" sz="2400" b="1" u="sng" dirty="0"/>
          </a:p>
          <a:p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200" dirty="0" smtClean="0">
                <a:ea typeface="ＭＳ Ｐゴシック" panose="020B0600070205080204" pitchFamily="34" charset="-128"/>
              </a:rPr>
              <a:t>It does NOT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indication of specific level (group) differences within or across factor(s)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Multiple comparisons </a:t>
            </a:r>
            <a:r>
              <a:rPr lang="en-US" altLang="en-US" dirty="0"/>
              <a:t>elucidate differences within significant main effects or interactions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Pattern of results dictates approach </a:t>
            </a:r>
            <a:r>
              <a:rPr lang="en-US" altLang="en-US" dirty="0" smtClean="0">
                <a:solidFill>
                  <a:schemeClr val="accent1"/>
                </a:solidFill>
              </a:rPr>
              <a:t>(</a:t>
            </a:r>
            <a:r>
              <a:rPr lang="en-US" altLang="en-US" dirty="0" err="1" smtClean="0">
                <a:solidFill>
                  <a:schemeClr val="accent1"/>
                </a:solidFill>
              </a:rPr>
              <a:t>eg</a:t>
            </a:r>
            <a:r>
              <a:rPr lang="en-US" altLang="en-US" dirty="0" smtClean="0">
                <a:solidFill>
                  <a:schemeClr val="accent1"/>
                </a:solidFill>
              </a:rPr>
              <a:t>.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Significant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main effects, but no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interaction)</a:t>
            </a:r>
          </a:p>
          <a:p>
            <a:pPr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Each of the 3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-tests in a 2-Way ANOVA represents a ‘planned comparison’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No adjustment to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necessary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However, within each </a:t>
            </a:r>
            <a:r>
              <a:rPr lang="en-US" altLang="en-US" u="sng" dirty="0">
                <a:cs typeface="Arial" panose="020B0604020202020204" pitchFamily="34" charset="0"/>
              </a:rPr>
              <a:t>main-effect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u="sng" dirty="0">
                <a:cs typeface="Arial" panose="020B0604020202020204" pitchFamily="34" charset="0"/>
              </a:rPr>
              <a:t>interaction</a:t>
            </a:r>
            <a:r>
              <a:rPr lang="en-US" altLang="en-US" dirty="0">
                <a:cs typeface="Arial" panose="020B0604020202020204" pitchFamily="34" charset="0"/>
              </a:rPr>
              <a:t> a separate family of possible </a:t>
            </a:r>
            <a:r>
              <a:rPr lang="en-US" altLang="en-US" dirty="0" smtClean="0">
                <a:cs typeface="Arial" panose="020B0604020202020204" pitchFamily="34" charset="0"/>
              </a:rPr>
              <a:t>multiple comparisons </a:t>
            </a:r>
            <a:r>
              <a:rPr lang="en-US" altLang="en-US" dirty="0">
                <a:cs typeface="Arial" panose="020B0604020202020204" pitchFamily="34" charset="0"/>
              </a:rPr>
              <a:t>may be </a:t>
            </a:r>
            <a:r>
              <a:rPr lang="en-US" altLang="en-US" dirty="0" smtClean="0">
                <a:cs typeface="Arial" panose="020B0604020202020204" pitchFamily="34" charset="0"/>
              </a:rPr>
              <a:t>conducted (</a:t>
            </a:r>
            <a:r>
              <a:rPr lang="el-GR" altLang="en-US" sz="2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must be controlled within each ‘family</a:t>
            </a:r>
            <a:r>
              <a:rPr lang="en-US" altLang="en-US" sz="2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’)</a:t>
            </a:r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E5D971-3E12-4D8A-8822-35DFCD87A068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11658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71425" y="1553248"/>
            <a:ext cx="426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main effects generally tested within each level of stratifying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2-levels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Simple, pairwise comparisons: Tukey HSD or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 with Bonferroni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&gt; 2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Modified 1-way ANOVA followed by simple or complex comparisons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C7D05-282A-4768-8285-C14605CF4CA0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87046" name="Line 4"/>
          <p:cNvSpPr>
            <a:spLocks noChangeShapeType="1"/>
          </p:cNvSpPr>
          <p:nvPr/>
        </p:nvSpPr>
        <p:spPr bwMode="auto">
          <a:xfrm flipH="1" flipV="1">
            <a:off x="4876800" y="3276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556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11658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Modified 1-Way ANOVA tests of simple main effects often done ‘by hand</a:t>
            </a:r>
            <a:r>
              <a:rPr lang="en-US" altLang="en-US" sz="2400" dirty="0" smtClean="0"/>
              <a:t>’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Obtain </a:t>
            </a:r>
            <a:r>
              <a:rPr lang="en-US" altLang="en-US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200" dirty="0">
                <a:ea typeface="ＭＳ Ｐゴシック" panose="020B0600070205080204" pitchFamily="34" charset="-128"/>
              </a:rPr>
              <a:t> from standard 1-Way ANOVA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Comparing means across 1 level of 1 factor within 1 level of another factor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Obtain </a:t>
            </a:r>
            <a:r>
              <a:rPr lang="en-US" altLang="en-US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200" dirty="0">
                <a:ea typeface="ＭＳ Ｐゴシック" panose="020B0600070205080204" pitchFamily="34" charset="-128"/>
              </a:rPr>
              <a:t> from original 2-Way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Ensure homogeneity of variance assumption is reasonably satisfied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48640" lvl="2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69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49951"/>
              </p:ext>
            </p:extLst>
          </p:nvPr>
        </p:nvGraphicFramePr>
        <p:xfrm>
          <a:off x="3810000" y="4897102"/>
          <a:ext cx="5180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97102"/>
                        <a:ext cx="5180013" cy="1343025"/>
                      </a:xfrm>
                      <a:prstGeom prst="rect">
                        <a:avLst/>
                      </a:prstGeom>
                      <a:solidFill>
                        <a:srgbClr val="DBB7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F7F59-12D3-4B9C-B23C-30A61BB7267A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74" y="2814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 Contrasts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11049000" cy="5029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An alternative is to perform </a:t>
            </a:r>
            <a:r>
              <a:rPr lang="en-US" altLang="en-US" sz="3200" dirty="0">
                <a:solidFill>
                  <a:schemeClr val="accent6"/>
                </a:solidFill>
              </a:rPr>
              <a:t>‘interaction contrasts’</a:t>
            </a:r>
            <a:r>
              <a:rPr lang="en-US" altLang="en-US" sz="3200" dirty="0"/>
              <a:t>, rather than immediately testing simple </a:t>
            </a:r>
            <a:r>
              <a:rPr lang="en-US" altLang="en-US" sz="3200" dirty="0" smtClean="0"/>
              <a:t>effects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200" dirty="0"/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With a 2x2 design, only tests of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simple main effects </a:t>
            </a:r>
            <a:r>
              <a:rPr lang="en-US" altLang="en-US" sz="3000" dirty="0">
                <a:ea typeface="ＭＳ Ｐゴシック" panose="020B0600070205080204" pitchFamily="34" charset="-128"/>
              </a:rPr>
              <a:t>are 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possible</a:t>
            </a:r>
          </a:p>
          <a:p>
            <a:endParaRPr lang="en-US" altLang="en-US" sz="3000" dirty="0"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With a 2x3 design,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3 separate 2x2 ANOVAs </a:t>
            </a:r>
            <a:r>
              <a:rPr lang="en-US" altLang="en-US" sz="3000" dirty="0">
                <a:ea typeface="ＭＳ Ｐゴシック" panose="020B0600070205080204" pitchFamily="34" charset="-128"/>
              </a:rPr>
              <a:t>may be 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conducted</a:t>
            </a:r>
          </a:p>
          <a:p>
            <a:endParaRPr lang="en-US" altLang="en-US" sz="3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Interaction magnitude (and significance) can differ from one subset to another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Simple effects can be used following significant interaction subsets</a:t>
            </a:r>
          </a:p>
          <a:p>
            <a:pPr lvl="1"/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600" dirty="0">
                <a:ea typeface="ＭＳ Ｐゴシック" panose="020B0600070205080204" pitchFamily="34" charset="-128"/>
              </a:rPr>
              <a:t>for overall interaction = ‘average’ of </a:t>
            </a:r>
            <a:r>
              <a:rPr lang="en-US" altLang="en-US" sz="2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Interactions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ea typeface="ＭＳ Ｐゴシック" panose="020B0600070205080204" pitchFamily="34" charset="-128"/>
              </a:rPr>
              <a:t>for separate interaction subsets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A984E-6D15-4D2D-9CA4-065A4B1A49FC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0461"/>
            <a:ext cx="10820400" cy="4343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The you may evaluate possible </a:t>
            </a:r>
            <a:r>
              <a:rPr lang="en-US" altLang="en-US" sz="2800" dirty="0"/>
              <a:t>significant main </a:t>
            </a:r>
            <a:r>
              <a:rPr lang="en-US" altLang="en-US" sz="2800" dirty="0" smtClean="0"/>
              <a:t>effect…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Factors with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2 levels</a:t>
            </a:r>
          </a:p>
          <a:p>
            <a:pPr lvl="1"/>
            <a:r>
              <a:rPr lang="en-US" altLang="en-US" sz="2600" i="1" dirty="0">
                <a:ea typeface="ＭＳ Ｐゴシック" panose="020B0600070205080204" pitchFamily="34" charset="-128"/>
              </a:rPr>
              <a:t>No multiple comparisons required</a:t>
            </a:r>
          </a:p>
          <a:p>
            <a:pPr marL="274320" lvl="1" indent="0"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Factors with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&gt; 2 levels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2-way ANOVA is reduced to two 1-Way ANOVAs</a:t>
            </a:r>
          </a:p>
          <a:p>
            <a:pPr lvl="1"/>
            <a:r>
              <a:rPr lang="en-US" altLang="en-US" sz="2600" i="1" dirty="0">
                <a:ea typeface="ＭＳ Ｐゴシック" panose="020B0600070205080204" pitchFamily="34" charset="-128"/>
              </a:rPr>
              <a:t>Simple (pairwise) or complex (linear) contrasts are computed within individual significant main-effect(s) (ignoring others)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D0F2B2-A167-42CF-8F6E-BE161D13FE3E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0B3E24-2AEA-4F69-BB98-EF02A1C5CEA5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23" y="3360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7829" name="Line 3"/>
          <p:cNvSpPr>
            <a:spLocks noChangeShapeType="1"/>
          </p:cNvSpPr>
          <p:nvPr/>
        </p:nvSpPr>
        <p:spPr bwMode="auto">
          <a:xfrm flipH="1" flipV="1">
            <a:off x="50165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886200" y="56530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 further tests if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/>
              <a:t>-test of main-effect indicates difference</a:t>
            </a: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>
            <a:off x="7416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8026400" y="3708401"/>
            <a:ext cx="264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Simple or complex comparisons among marginal means (levels)</a:t>
            </a:r>
          </a:p>
        </p:txBody>
      </p:sp>
      <p:pic>
        <p:nvPicPr>
          <p:cNvPr id="778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97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3886200" y="1828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Significant main-effects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Means table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Summary of data 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How to present findings, APA style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Reporting Results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Marginal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main effects, cell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interactions and their </a:t>
            </a:r>
            <a:r>
              <a:rPr lang="en-US" altLang="en-US" sz="2800" i="1" dirty="0"/>
              <a:t>SD</a:t>
            </a:r>
            <a:r>
              <a:rPr lang="en-US" altLang="en-US" sz="2800" dirty="0"/>
              <a:t>s (or </a:t>
            </a:r>
            <a:r>
              <a:rPr lang="en-US" altLang="en-US" sz="2800" i="1" dirty="0"/>
              <a:t>SE</a:t>
            </a:r>
            <a:r>
              <a:rPr lang="en-US" altLang="en-US" sz="2800" dirty="0"/>
              <a:t>s) and </a:t>
            </a:r>
            <a:r>
              <a:rPr lang="en-US" altLang="en-US" sz="2800" i="1" dirty="0"/>
              <a:t>CI</a:t>
            </a:r>
            <a:r>
              <a:rPr lang="en-US" altLang="en-US" sz="2800" dirty="0"/>
              <a:t>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need to report </a:t>
            </a:r>
            <a:r>
              <a:rPr lang="en-US" altLang="en-US" sz="2800" i="1" dirty="0">
                <a:latin typeface="Times New Roman" panose="02020603050405020304" pitchFamily="18" charset="0"/>
              </a:rPr>
              <a:t>MS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W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significant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-value, effect size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Results of post-hoc or planned comparisons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  <a:cs typeface="Arial" panose="020B0604020202020204" pitchFamily="34" charset="0"/>
              </a:rPr>
              <a:t>Figures are *extremely* helpful!</a:t>
            </a:r>
            <a:endParaRPr lang="el-GR" altLang="en-US" sz="28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FED4-925A-444F-80DD-1CFB65B5A1C4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5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11113008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With a non-significant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follow-up tests on main-effects needs to be kept low so as to not inflate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where each main-effect can contain a family of tests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accent3"/>
                </a:solidFill>
              </a:rPr>
              <a:t>With a 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tests of simple effects or interaction contrasts should not exceed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For 2x2 ANOVA: #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-1)*(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Conformity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data example = 2*1 = 2 tests</a:t>
            </a:r>
          </a:p>
          <a:p>
            <a:pPr lvl="1"/>
            <a:r>
              <a:rPr lang="en-US" altLang="en-US" dirty="0"/>
              <a:t>Some forgo tests of simple main effects and compute all possible pairwise comparisons at cell level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Results in many, many tests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6"/>
                </a:solidFill>
              </a:rPr>
              <a:t>Following a significant interaction and significant simple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 necessary to conduct all possible pairwise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Planned comparisons should be derived from theory or previous research and flow from research questions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Significant unplanned interactions that do not conform to theory should be swallowed with a HIGH DEGREE OF SKEPTICISM</a:t>
            </a: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7CB671-4D29-4B2A-98DD-05C15EFF028D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Unbalanced 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Sub-sample sizes are not equal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98298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1780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Equal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="1" dirty="0"/>
              <a:t>s in each cell </a:t>
            </a:r>
            <a:r>
              <a:rPr lang="en-US" altLang="en-US" sz="2400" dirty="0"/>
              <a:t>= Orthogonal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Factors are independent/uncorrelated so that significance of any effect is independent of significance of other effects (including interaction)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research consists of unbalanced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across cells become more unequal, factors become more dependent/correlated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Unbalanced: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More difficult to determine independent effects of each factor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Previous equations and R commands will not work correctly for unbalanced designs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3AC73-ED7F-40D7-879D-A3CE78F6910F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3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2165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5410200" cy="48006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b="1" u="sng" dirty="0"/>
              <a:t>Balanced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/>
              <a:t>Sum of areas where factors </a:t>
            </a:r>
            <a:endParaRPr lang="en-US" altLang="en-US" sz="2000" dirty="0" smtClean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 smtClean="0"/>
              <a:t>overlap </a:t>
            </a:r>
            <a:r>
              <a:rPr lang="en-US" altLang="en-US" sz="2000" dirty="0"/>
              <a:t>with DV = </a:t>
            </a:r>
            <a:r>
              <a:rPr lang="en-US" altLang="en-US" sz="2000" i="1" dirty="0" smtClean="0"/>
              <a:t>SS</a:t>
            </a:r>
            <a:r>
              <a:rPr lang="en-US" altLang="en-US" sz="2000" i="1" baseline="-25000" dirty="0" smtClean="0"/>
              <a:t>B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000" i="1" baseline="-25000" dirty="0"/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92166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5943600" y="1402556"/>
            <a:ext cx="5638800" cy="50292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b="1" u="sng" dirty="0"/>
              <a:t>Unbalanced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/>
              <a:t>Sum of areas where factors </a:t>
            </a:r>
            <a:endParaRPr lang="en-US" altLang="en-US" sz="2000" dirty="0" smtClean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smtClean="0"/>
              <a:t>overlap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with DV </a:t>
            </a:r>
            <a:r>
              <a:rPr lang="en-US" altLang="en-US" sz="2000" dirty="0">
                <a:cs typeface="Arial" panose="020B0604020202020204" pitchFamily="34" charset="0"/>
              </a:rPr>
              <a:t>≠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SS</a:t>
            </a:r>
            <a:r>
              <a:rPr lang="en-US" altLang="en-US" sz="2000" i="1" baseline="-25000" dirty="0" smtClean="0"/>
              <a:t>B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000" i="1" baseline="-25000" dirty="0"/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Some areas counted twice</a:t>
            </a:r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05931-090D-49E5-A28E-17D46712A7B5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grpSp>
        <p:nvGrpSpPr>
          <p:cNvPr id="92167" name="Group 17"/>
          <p:cNvGrpSpPr>
            <a:grpSpLocks/>
          </p:cNvGrpSpPr>
          <p:nvPr/>
        </p:nvGrpSpPr>
        <p:grpSpPr bwMode="auto">
          <a:xfrm>
            <a:off x="1752600" y="2293257"/>
            <a:ext cx="2286000" cy="2286000"/>
            <a:chOff x="672" y="1488"/>
            <a:chExt cx="1440" cy="1440"/>
          </a:xfrm>
        </p:grpSpPr>
        <p:sp>
          <p:nvSpPr>
            <p:cNvPr id="92177" name="Oval 4"/>
            <p:cNvSpPr>
              <a:spLocks noChangeArrowheads="1"/>
            </p:cNvSpPr>
            <p:nvPr/>
          </p:nvSpPr>
          <p:spPr bwMode="auto">
            <a:xfrm>
              <a:off x="864" y="1488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8" name="Text Box 5"/>
            <p:cNvSpPr txBox="1">
              <a:spLocks noChangeArrowheads="1"/>
            </p:cNvSpPr>
            <p:nvPr/>
          </p:nvSpPr>
          <p:spPr bwMode="auto">
            <a:xfrm>
              <a:off x="1008" y="168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9" name="Oval 7"/>
            <p:cNvSpPr>
              <a:spLocks noChangeArrowheads="1"/>
            </p:cNvSpPr>
            <p:nvPr/>
          </p:nvSpPr>
          <p:spPr bwMode="auto">
            <a:xfrm>
              <a:off x="158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0" name="Oval 8"/>
            <p:cNvSpPr>
              <a:spLocks noChangeArrowheads="1"/>
            </p:cNvSpPr>
            <p:nvPr/>
          </p:nvSpPr>
          <p:spPr bwMode="auto">
            <a:xfrm>
              <a:off x="672" y="201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1" name="Text Box 10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82" name="Text Box 1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83" name="Oval 15"/>
            <p:cNvSpPr>
              <a:spLocks noChangeArrowheads="1"/>
            </p:cNvSpPr>
            <p:nvPr/>
          </p:nvSpPr>
          <p:spPr bwMode="auto">
            <a:xfrm>
              <a:off x="1200" y="206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1392" y="240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  <p:grpSp>
        <p:nvGrpSpPr>
          <p:cNvPr id="92168" name="Group 27"/>
          <p:cNvGrpSpPr>
            <a:grpSpLocks/>
          </p:cNvGrpSpPr>
          <p:nvPr/>
        </p:nvGrpSpPr>
        <p:grpSpPr bwMode="auto">
          <a:xfrm>
            <a:off x="7924800" y="2133600"/>
            <a:ext cx="2057400" cy="2286000"/>
            <a:chOff x="3696" y="1344"/>
            <a:chExt cx="1296" cy="1440"/>
          </a:xfrm>
        </p:grpSpPr>
        <p:sp>
          <p:nvSpPr>
            <p:cNvPr id="92169" name="Oval 19"/>
            <p:cNvSpPr>
              <a:spLocks noChangeArrowheads="1"/>
            </p:cNvSpPr>
            <p:nvPr/>
          </p:nvSpPr>
          <p:spPr bwMode="auto">
            <a:xfrm>
              <a:off x="3744" y="134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3888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1" name="Oval 21"/>
            <p:cNvSpPr>
              <a:spLocks noChangeArrowheads="1"/>
            </p:cNvSpPr>
            <p:nvPr/>
          </p:nvSpPr>
          <p:spPr bwMode="auto">
            <a:xfrm>
              <a:off x="446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Oval 22"/>
            <p:cNvSpPr>
              <a:spLocks noChangeArrowheads="1"/>
            </p:cNvSpPr>
            <p:nvPr/>
          </p:nvSpPr>
          <p:spPr bwMode="auto">
            <a:xfrm>
              <a:off x="3696" y="1872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23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3744" y="206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4080" y="1920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8B0A90-7C8E-4D2F-95A7-2717189F1029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11887200" cy="4876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/>
              <a:t>Reason</a:t>
            </a:r>
            <a:r>
              <a:rPr lang="en-US" altLang="en-US" sz="2400" dirty="0"/>
              <a:t> for unequal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should be </a:t>
            </a:r>
            <a:r>
              <a:rPr lang="en-US" altLang="en-US" sz="2400" b="1" dirty="0"/>
              <a:t>random</a:t>
            </a:r>
            <a:r>
              <a:rPr lang="en-US" altLang="en-US" sz="2400" dirty="0"/>
              <a:t>, not related to factor(s) themselves (more difficult with non-experimental studies)</a:t>
            </a:r>
          </a:p>
          <a:p>
            <a:pPr marL="563880" indent="-381000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If not so, validity of results is questionable when regular ANOVA procedures are employed</a:t>
            </a:r>
          </a:p>
          <a:p>
            <a:pPr marL="2133600" lvl="4" indent="-304800">
              <a:lnSpc>
                <a:spcPct val="4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3"/>
                </a:solidFill>
              </a:rPr>
              <a:t>Adjustments made to ANOVA to correct for unequal </a:t>
            </a:r>
            <a:r>
              <a:rPr lang="en-US" altLang="en-US" sz="2400" i="1" dirty="0">
                <a:solidFill>
                  <a:schemeClr val="accent3"/>
                </a:solidFill>
              </a:rPr>
              <a:t>n</a:t>
            </a:r>
            <a:r>
              <a:rPr lang="en-US" altLang="en-US" sz="2400" dirty="0">
                <a:solidFill>
                  <a:schemeClr val="accent3"/>
                </a:solidFill>
              </a:rPr>
              <a:t>s</a:t>
            </a: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Analysis of weighted means: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Non-recommended</a:t>
            </a:r>
            <a:r>
              <a:rPr lang="en-US" altLang="en-US" sz="2200" dirty="0">
                <a:ea typeface="ＭＳ Ｐゴシック" panose="020B0600070205080204" pitchFamily="34" charset="-128"/>
              </a:rPr>
              <a:t>, but common, approach where imbalance is slight and imbalance is random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Harmonic mean </a:t>
            </a:r>
            <a:r>
              <a:rPr lang="en-US" altLang="en-US" sz="2000" dirty="0">
                <a:ea typeface="ＭＳ Ｐゴシック" panose="020B0600070205080204" pitchFamily="34" charset="-128"/>
              </a:rPr>
              <a:t>of cell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is used in computation of various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Total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adjusted = Harmonic mean of all cell sizes  x  # cells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Weighted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average of cell variances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Each row and column mean computed = Simple (non-weighted) average of cell means in a given row or column</a:t>
            </a: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Alternate </a:t>
            </a:r>
            <a:r>
              <a:rPr lang="en-US" altLang="en-US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2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calculations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handle overlapping variation accounted for in outcome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next 2 slides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Regression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(Take EDUC/PSY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7610! And think about PSY 7650 “MLM”)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99630"/>
              </p:ext>
            </p:extLst>
          </p:nvPr>
        </p:nvGraphicFramePr>
        <p:xfrm>
          <a:off x="9372600" y="3657600"/>
          <a:ext cx="244928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657600"/>
                        <a:ext cx="2449286" cy="952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</a:t>
            </a:r>
            <a:r>
              <a:rPr lang="en-US" altLang="en-US" sz="5400" dirty="0"/>
              <a:t> Calculations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353800" cy="4953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Several methods for partitioning or allocating variation between outcome and factor(s) to account for unbalanced </a:t>
            </a:r>
            <a:r>
              <a:rPr lang="en-US" altLang="en-US" sz="2800" dirty="0" smtClean="0"/>
              <a:t>designs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Commonly used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 SS: Sequential or Hierarchical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II SS: Partially Sequential</a:t>
            </a:r>
          </a:p>
          <a:p>
            <a:pPr lvl="1"/>
            <a:r>
              <a:rPr lang="en-US" altLang="en-US" sz="22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Type III SS: Simultaneous or </a:t>
            </a:r>
            <a:r>
              <a:rPr lang="en-US" altLang="en-US" sz="22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Regression</a:t>
            </a:r>
          </a:p>
          <a:p>
            <a:pPr lvl="1"/>
            <a:endParaRPr lang="en-US" altLang="en-US" sz="22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Specialized and less commonly used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IV SS: Don’t use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V SS: Used for fractional factorial designs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VI SS: Effective hypothesis tests though sigma-restricted coding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E91DD-1DF0-4E36-8905-767D6162298D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 </a:t>
            </a:r>
            <a:r>
              <a:rPr lang="en-US" altLang="en-US" sz="5400" dirty="0"/>
              <a:t>Recommendations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1"/>
            <a:ext cx="10363200" cy="5059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Type II or III SS recommended in most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should be fairly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III is most commonly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Nothing wrong with Type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Considered by some to be more powerful, especially when testing main effects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Uncertainty of results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vastly unbalanced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Not an issue when design is balanced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I-III yield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Even when unbalanced, interaction result same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081A9B-3EA8-4082-9DDE-A35943288111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3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2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1261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37" name="TextBox 36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3222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3900" y="1971048"/>
            <a:ext cx="7696200" cy="2230104"/>
            <a:chOff x="723900" y="1971048"/>
            <a:chExt cx="7696200" cy="2230104"/>
          </a:xfrm>
        </p:grpSpPr>
        <p:grpSp>
          <p:nvGrpSpPr>
            <p:cNvPr id="34" name="Group 33"/>
            <p:cNvGrpSpPr/>
            <p:nvPr/>
          </p:nvGrpSpPr>
          <p:grpSpPr>
            <a:xfrm>
              <a:off x="723900" y="1971048"/>
              <a:ext cx="7696200" cy="2230104"/>
              <a:chOff x="723900" y="1981200"/>
              <a:chExt cx="7696200" cy="2230104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723900" y="1981200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23900" y="2753352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723900" y="3525504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2286000" y="22860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209800" y="31242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09800" y="38862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0104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22" name="TextBox 2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30579" y="809688"/>
            <a:ext cx="4603993" cy="4162840"/>
            <a:chOff x="3434340" y="3491864"/>
            <a:chExt cx="4603993" cy="4162840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424940" y="4726447"/>
              <a:ext cx="76200" cy="222032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34340" y="3491864"/>
              <a:ext cx="4603993" cy="4162840"/>
              <a:chOff x="2286000" y="822817"/>
              <a:chExt cx="4603993" cy="416284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286000" y="822817"/>
                <a:ext cx="2286000" cy="4137766"/>
              </a:xfrm>
              <a:prstGeom prst="roundRect">
                <a:avLst>
                  <a:gd name="adj" fmla="val 13439"/>
                </a:avLst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03993" y="847891"/>
                <a:ext cx="2286000" cy="4137766"/>
              </a:xfrm>
              <a:prstGeom prst="roundRect">
                <a:avLst>
                  <a:gd name="adj" fmla="val 13439"/>
                </a:avLst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5562600" y="2057400"/>
                <a:ext cx="76200" cy="222032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ight Brace 31"/>
          <p:cNvSpPr/>
          <p:nvPr/>
        </p:nvSpPr>
        <p:spPr>
          <a:xfrm rot="5400000">
            <a:off x="4343400" y="2874657"/>
            <a:ext cx="419100" cy="49149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45876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Column Means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Marginal Means for </a:t>
            </a:r>
            <a:r>
              <a:rPr lang="en-US" sz="2400" dirty="0" err="1" smtClean="0">
                <a:solidFill>
                  <a:srgbClr val="00B050"/>
                </a:solidFill>
              </a:rPr>
              <a:t>Coumns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22" name="TextBox 2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ight Brace 31"/>
          <p:cNvSpPr/>
          <p:nvPr/>
        </p:nvSpPr>
        <p:spPr>
          <a:xfrm rot="5400000">
            <a:off x="4343400" y="2874657"/>
            <a:ext cx="419100" cy="49149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45876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Column Means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Marginal Means for </a:t>
            </a:r>
            <a:r>
              <a:rPr lang="en-US" sz="2400" dirty="0" err="1" smtClean="0">
                <a:solidFill>
                  <a:srgbClr val="00B050"/>
                </a:solidFill>
              </a:rPr>
              <a:t>Coumns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62700" y="3886200"/>
            <a:ext cx="2929723" cy="2774875"/>
            <a:chOff x="6362700" y="3886200"/>
            <a:chExt cx="2929723" cy="2774875"/>
          </a:xfrm>
        </p:grpSpPr>
        <p:sp>
          <p:nvSpPr>
            <p:cNvPr id="25" name="TextBox 24"/>
            <p:cNvSpPr txBox="1"/>
            <p:nvPr/>
          </p:nvSpPr>
          <p:spPr>
            <a:xfrm>
              <a:off x="6549223" y="5460746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7030A0"/>
                  </a:solidFill>
                </a:rPr>
                <a:t>Cell Means</a:t>
              </a:r>
            </a:p>
            <a:p>
              <a:pPr algn="ctr"/>
              <a:r>
                <a:rPr lang="en-US" sz="2400" dirty="0" smtClean="0">
                  <a:solidFill>
                    <a:srgbClr val="7030A0"/>
                  </a:solidFill>
                </a:rPr>
                <a:t>Interior Means for Each Cell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6362700" y="3886200"/>
              <a:ext cx="437369" cy="184644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2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{CDFA4044-A459-EF40-A083-17024B4AFFB8}tf10001070</Template>
  <TotalTime>3110</TotalTime>
  <Words>3554</Words>
  <Application>Microsoft Office PowerPoint</Application>
  <PresentationFormat>Widescreen</PresentationFormat>
  <Paragraphs>868</Paragraphs>
  <Slides>58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MS PGothic</vt:lpstr>
      <vt:lpstr>Arial</vt:lpstr>
      <vt:lpstr>Calibri</vt:lpstr>
      <vt:lpstr>Cambria</vt:lpstr>
      <vt:lpstr>Cambria Math</vt:lpstr>
      <vt:lpstr>Courier New</vt:lpstr>
      <vt:lpstr>David</vt:lpstr>
      <vt:lpstr>Rockwell</vt:lpstr>
      <vt:lpstr>Rockwell Condensed</vt:lpstr>
      <vt:lpstr>Rockwell Extra Bold</vt:lpstr>
      <vt:lpstr>Times New Roman</vt:lpstr>
      <vt:lpstr>Wingdings</vt:lpstr>
      <vt:lpstr>Wood Type</vt:lpstr>
      <vt:lpstr>Equation</vt:lpstr>
      <vt:lpstr>Chart</vt:lpstr>
      <vt:lpstr>Factorial ANOVA</vt:lpstr>
      <vt:lpstr>PowerPoint Presentation</vt:lpstr>
      <vt:lpstr>PowerPoint Presentation</vt:lpstr>
      <vt:lpstr>Analysis of Variance</vt:lpstr>
      <vt:lpstr>Means table</vt:lpstr>
      <vt:lpstr>PowerPoint Presentation</vt:lpstr>
      <vt:lpstr>PowerPoint Presentation</vt:lpstr>
      <vt:lpstr>PowerPoint Presentation</vt:lpstr>
      <vt:lpstr>PowerPoint Presentation</vt:lpstr>
      <vt:lpstr>The basics</vt:lpstr>
      <vt:lpstr>Factorial 2-Way ANOVA</vt:lpstr>
      <vt:lpstr>Test of Row Main Effect</vt:lpstr>
      <vt:lpstr>Test of Column Main Effect</vt:lpstr>
      <vt:lpstr>Test of Interaction Effect </vt:lpstr>
      <vt:lpstr>Possible Outcomes: order to investigate</vt:lpstr>
      <vt:lpstr>Ignoring Factorial Design</vt:lpstr>
      <vt:lpstr>Reduced Error</vt:lpstr>
      <vt:lpstr>Assumptions</vt:lpstr>
      <vt:lpstr>OMNIBUS F-Tests</vt:lpstr>
      <vt:lpstr>ANOVA Summary Table:</vt:lpstr>
      <vt:lpstr>Partitioning Total Variance (SStotal)</vt:lpstr>
      <vt:lpstr>SSR</vt:lpstr>
      <vt:lpstr>SSC</vt:lpstr>
      <vt:lpstr>SSRC</vt:lpstr>
      <vt:lpstr>SSW</vt:lpstr>
      <vt:lpstr>ANOVA Summary Table:</vt:lpstr>
      <vt:lpstr>Degrees of Freedom:  “df”</vt:lpstr>
      <vt:lpstr>ANOVA Summary Table:</vt:lpstr>
      <vt:lpstr>4x Variance Estimates:  “MS”</vt:lpstr>
      <vt:lpstr>ANOVA Summary Table:</vt:lpstr>
      <vt:lpstr>3x F-Statistics (F-ratio or F-test) → p-values</vt:lpstr>
      <vt:lpstr>Formula sheet</vt:lpstr>
      <vt:lpstr>Effect Size</vt:lpstr>
      <vt:lpstr>Effect Size</vt:lpstr>
      <vt:lpstr>Effect Size – “should” but people don’t</vt:lpstr>
      <vt:lpstr>Effect Size – partial</vt:lpstr>
      <vt:lpstr>Interactions</vt:lpstr>
      <vt:lpstr>Interactions: aka “Moderation</vt:lpstr>
      <vt:lpstr>Interactions</vt:lpstr>
      <vt:lpstr>Interactions</vt:lpstr>
      <vt:lpstr>Interactions</vt:lpstr>
      <vt:lpstr>Need for Testing Interactions</vt:lpstr>
      <vt:lpstr>Follow-up Tests</vt:lpstr>
      <vt:lpstr>Multiple Comparisons – follow “iT” up</vt:lpstr>
      <vt:lpstr>Significant Interaction</vt:lpstr>
      <vt:lpstr>Significant Interaction</vt:lpstr>
      <vt:lpstr>Interaction Contrasts</vt:lpstr>
      <vt:lpstr>Non-Significant Interaction</vt:lpstr>
      <vt:lpstr>Non-Significant Interaction</vt:lpstr>
      <vt:lpstr>Results</vt:lpstr>
      <vt:lpstr>Reporting Results</vt:lpstr>
      <vt:lpstr>Conclusions</vt:lpstr>
      <vt:lpstr>Unbalanced </vt:lpstr>
      <vt:lpstr>Unbalanced Designs</vt:lpstr>
      <vt:lpstr>Unbalanced Designs</vt:lpstr>
      <vt:lpstr>Unbalanced Designs</vt:lpstr>
      <vt:lpstr>Alternative SS Calculations</vt:lpstr>
      <vt:lpstr>Alternative SS Recommendations</vt:lpstr>
    </vt:vector>
  </TitlesOfParts>
  <Company>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ANOVA Lecture 2</dc:title>
  <dc:creator>Jamison Fargo</dc:creator>
  <cp:lastModifiedBy>Sarah Schwartz</cp:lastModifiedBy>
  <cp:revision>713</cp:revision>
  <dcterms:created xsi:type="dcterms:W3CDTF">2005-08-31T19:25:09Z</dcterms:created>
  <dcterms:modified xsi:type="dcterms:W3CDTF">2020-04-01T10:37:59Z</dcterms:modified>
</cp:coreProperties>
</file>