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11"/>
  </p:notesMasterIdLst>
  <p:handoutMasterIdLst>
    <p:handoutMasterId r:id="rId12"/>
  </p:handoutMasterIdLst>
  <p:sldIdLst>
    <p:sldId id="447" r:id="rId2"/>
    <p:sldId id="256" r:id="rId3"/>
    <p:sldId id="315" r:id="rId4"/>
    <p:sldId id="446" r:id="rId5"/>
    <p:sldId id="448" r:id="rId6"/>
    <p:sldId id="450" r:id="rId7"/>
    <p:sldId id="451" r:id="rId8"/>
    <p:sldId id="452" r:id="rId9"/>
    <p:sldId id="449" r:id="rId1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94694"/>
  </p:normalViewPr>
  <p:slideViewPr>
    <p:cSldViewPr>
      <p:cViewPr varScale="1">
        <p:scale>
          <a:sx n="74" d="100"/>
          <a:sy n="74" d="100"/>
        </p:scale>
        <p:origin x="39" y="22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3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dirty="0">
              <a:latin typeface="Georgia Regular" panose="02040502050405020303" pitchFamily="18" charset="0"/>
            </a:endParaRPr>
          </a:p>
        </p:txBody>
      </p:sp>
      <p:sp>
        <p:nvSpPr>
          <p:cNvPr id="40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64F8B1-30A1-4A84-9D8B-3B40CDCFF038}" type="slidenum">
              <a:rPr lang="en-US" altLang="en-US">
                <a:latin typeface="Georgia Regular" panose="02040502050405020303" pitchFamily="18" charset="0"/>
              </a:rPr>
              <a:pPr/>
              <a:t>‹#›</a:t>
            </a:fld>
            <a:endParaRPr lang="en-US" altLang="en-US" dirty="0">
              <a:latin typeface="Georgia Regular" panose="02040502050405020303"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i="0">
                <a:latin typeface="Georgia Regular" panose="02040502050405020303" pitchFamily="18" charset="0"/>
              </a:defRPr>
            </a:lvl1pPr>
          </a:lstStyle>
          <a:p>
            <a:endParaRPr lang="en-US" altLang="en-US" dirty="0"/>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i="0">
                <a:latin typeface="Georgia Regular" panose="02040502050405020303" pitchFamily="18" charset="0"/>
              </a:defRPr>
            </a:lvl1pPr>
          </a:lstStyle>
          <a:p>
            <a:fld id="{88F0B1FB-2D0E-4890-8ACF-4F6C3DD0F3F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2pPr>
    <a:lvl3pPr marL="9144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3pPr>
    <a:lvl4pPr marL="13716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4pPr>
    <a:lvl5pPr marL="18288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1</a:t>
            </a:fld>
            <a:endParaRPr lang="en-US" altLang="en-US" dirty="0"/>
          </a:p>
        </p:txBody>
      </p:sp>
    </p:spTree>
    <p:extLst>
      <p:ext uri="{BB962C8B-B14F-4D97-AF65-F5344CB8AC3E}">
        <p14:creationId xmlns:p14="http://schemas.microsoft.com/office/powerpoint/2010/main" val="202754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37005D4-5F1E-4B6E-8FAE-C2E02932A2A0}" type="slidenum">
              <a:rPr lang="en-US" altLang="en-US" smtClean="0"/>
              <a:pPr/>
              <a:t>‹#›</a:t>
            </a:fld>
            <a:endParaRPr lang="en-US" altLang="en-US"/>
          </a:p>
        </p:txBody>
      </p:sp>
    </p:spTree>
    <p:extLst>
      <p:ext uri="{BB962C8B-B14F-4D97-AF65-F5344CB8AC3E}">
        <p14:creationId xmlns:p14="http://schemas.microsoft.com/office/powerpoint/2010/main" val="429220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59741C-A0AF-42DF-A0CE-57B567803D51}" type="slidenum">
              <a:rPr lang="en-US" altLang="en-US" smtClean="0"/>
              <a:pPr/>
              <a:t>‹#›</a:t>
            </a:fld>
            <a:endParaRPr lang="en-US" altLang="en-US"/>
          </a:p>
        </p:txBody>
      </p:sp>
    </p:spTree>
    <p:extLst>
      <p:ext uri="{BB962C8B-B14F-4D97-AF65-F5344CB8AC3E}">
        <p14:creationId xmlns:p14="http://schemas.microsoft.com/office/powerpoint/2010/main" val="259587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73DEDF2-7914-48E2-A514-CD2B03D1141F}" type="slidenum">
              <a:rPr lang="en-US" altLang="en-US" smtClean="0"/>
              <a:pPr/>
              <a:t>‹#›</a:t>
            </a:fld>
            <a:endParaRPr lang="en-US" altLang="en-US"/>
          </a:p>
        </p:txBody>
      </p:sp>
    </p:spTree>
    <p:extLst>
      <p:ext uri="{BB962C8B-B14F-4D97-AF65-F5344CB8AC3E}">
        <p14:creationId xmlns:p14="http://schemas.microsoft.com/office/powerpoint/2010/main" val="94782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7DC3035-C8D6-4312-8AC4-36A973EDC8AE}" type="slidenum">
              <a:rPr lang="en-US" altLang="en-US" smtClean="0"/>
              <a:pPr/>
              <a:t>‹#›</a:t>
            </a:fld>
            <a:endParaRPr lang="en-US" altLang="en-US"/>
          </a:p>
        </p:txBody>
      </p:sp>
    </p:spTree>
    <p:extLst>
      <p:ext uri="{BB962C8B-B14F-4D97-AF65-F5344CB8AC3E}">
        <p14:creationId xmlns:p14="http://schemas.microsoft.com/office/powerpoint/2010/main" val="3990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AA36C-018D-4924-84A7-49197125C422}" type="slidenum">
              <a:rPr lang="en-US" altLang="en-US" smtClean="0"/>
              <a:pPr/>
              <a:t>‹#›</a:t>
            </a:fld>
            <a:endParaRPr lang="en-US" altLang="en-US"/>
          </a:p>
        </p:txBody>
      </p:sp>
    </p:spTree>
    <p:extLst>
      <p:ext uri="{BB962C8B-B14F-4D97-AF65-F5344CB8AC3E}">
        <p14:creationId xmlns:p14="http://schemas.microsoft.com/office/powerpoint/2010/main" val="13966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80070F-7739-4A9F-A19C-4E9B2E1A2FEF}" type="slidenum">
              <a:rPr lang="en-US" altLang="en-US" smtClean="0"/>
              <a:pPr/>
              <a:t>‹#›</a:t>
            </a:fld>
            <a:endParaRPr lang="en-US" altLang="en-US"/>
          </a:p>
        </p:txBody>
      </p:sp>
    </p:spTree>
    <p:extLst>
      <p:ext uri="{BB962C8B-B14F-4D97-AF65-F5344CB8AC3E}">
        <p14:creationId xmlns:p14="http://schemas.microsoft.com/office/powerpoint/2010/main" val="275561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Jamison Fargo, PhD</a:t>
            </a:r>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C4BC2AA-A7FA-4BF3-85A0-F1705EED44F7}" type="slidenum">
              <a:rPr lang="en-US" altLang="en-US" smtClean="0"/>
              <a:pPr/>
              <a:t>‹#›</a:t>
            </a:fld>
            <a:endParaRPr lang="en-US" altLang="en-US"/>
          </a:p>
        </p:txBody>
      </p:sp>
    </p:spTree>
    <p:extLst>
      <p:ext uri="{BB962C8B-B14F-4D97-AF65-F5344CB8AC3E}">
        <p14:creationId xmlns:p14="http://schemas.microsoft.com/office/powerpoint/2010/main" val="24766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Jamison Fargo, PhD</a:t>
            </a:r>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155F58B-42A8-44CA-BECB-4092C770FBE7}" type="slidenum">
              <a:rPr lang="en-US" altLang="en-US" smtClean="0"/>
              <a:pPr/>
              <a:t>‹#›</a:t>
            </a:fld>
            <a:endParaRPr lang="en-US" altLang="en-US"/>
          </a:p>
        </p:txBody>
      </p:sp>
    </p:spTree>
    <p:extLst>
      <p:ext uri="{BB962C8B-B14F-4D97-AF65-F5344CB8AC3E}">
        <p14:creationId xmlns:p14="http://schemas.microsoft.com/office/powerpoint/2010/main" val="319092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Jamison Fargo, PhD</a:t>
            </a:r>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D473FF5-9C14-4771-80FF-59222800040D}" type="slidenum">
              <a:rPr lang="en-US" altLang="en-US" smtClean="0"/>
              <a:pPr/>
              <a:t>‹#›</a:t>
            </a:fld>
            <a:endParaRPr lang="en-US" altLang="en-US"/>
          </a:p>
        </p:txBody>
      </p:sp>
    </p:spTree>
    <p:extLst>
      <p:ext uri="{BB962C8B-B14F-4D97-AF65-F5344CB8AC3E}">
        <p14:creationId xmlns:p14="http://schemas.microsoft.com/office/powerpoint/2010/main" val="26990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A7B28C8-22A6-4522-9EA8-8012C904AD80}" type="slidenum">
              <a:rPr lang="en-US" altLang="en-US" smtClean="0"/>
              <a:pPr/>
              <a:t>‹#›</a:t>
            </a:fld>
            <a:endParaRPr lang="en-US" altLang="en-US"/>
          </a:p>
        </p:txBody>
      </p:sp>
    </p:spTree>
    <p:extLst>
      <p:ext uri="{BB962C8B-B14F-4D97-AF65-F5344CB8AC3E}">
        <p14:creationId xmlns:p14="http://schemas.microsoft.com/office/powerpoint/2010/main" val="25897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B85B-D566-4719-B0B1-F6205ACE2523}" type="slidenum">
              <a:rPr lang="en-US" altLang="en-US" smtClean="0"/>
              <a:pPr/>
              <a:t>‹#›</a:t>
            </a:fld>
            <a:endParaRPr lang="en-US" altLang="en-US"/>
          </a:p>
        </p:txBody>
      </p:sp>
    </p:spTree>
    <p:extLst>
      <p:ext uri="{BB962C8B-B14F-4D97-AF65-F5344CB8AC3E}">
        <p14:creationId xmlns:p14="http://schemas.microsoft.com/office/powerpoint/2010/main" val="280281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eorgia Regular" panose="02040502050405020303" pitchFamily="18" charset="0"/>
              </a:defRPr>
            </a:lvl1pPr>
          </a:lstStyle>
          <a:p>
            <a:r>
              <a:rPr lang="en-US" altLang="en-US" dirty="0"/>
              <a:t>Jamison Fargo, PhD</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eorgia Regular" panose="02040502050405020303" pitchFamily="18"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eorgia Regular" panose="02040502050405020303" pitchFamily="18" charset="0"/>
              </a:defRPr>
            </a:lvl1pPr>
          </a:lstStyle>
          <a:p>
            <a:fld id="{52B048DB-ADC9-4582-8744-500C8B1C427C}" type="slidenum">
              <a:rPr lang="en-US" altLang="en-US" smtClean="0"/>
              <a:pPr/>
              <a:t>‹#›</a:t>
            </a:fld>
            <a:endParaRPr lang="en-US" altLang="en-US" dirty="0"/>
          </a:p>
        </p:txBody>
      </p:sp>
    </p:spTree>
    <p:extLst>
      <p:ext uri="{BB962C8B-B14F-4D97-AF65-F5344CB8AC3E}">
        <p14:creationId xmlns:p14="http://schemas.microsoft.com/office/powerpoint/2010/main" val="1639909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ysonbarrett.com/EDUC-6600/Resources/Example_Ch16_MixedANOV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26841" y="2438400"/>
            <a:ext cx="9447245" cy="1219200"/>
          </a:xfrm>
        </p:spPr>
        <p:txBody>
          <a:bodyPr>
            <a:normAutofit fontScale="90000"/>
          </a:bodyPr>
          <a:lstStyle/>
          <a:p>
            <a:pPr algn="l" eaLnBrk="1" hangingPunct="1"/>
            <a:r>
              <a:rPr lang="en-US" altLang="en-US" sz="6700" dirty="0">
                <a:solidFill>
                  <a:schemeClr val="bg1">
                    <a:lumMod val="95000"/>
                  </a:schemeClr>
                </a:solidFill>
                <a:ea typeface="ＭＳ Ｐゴシック" panose="020B0600070205080204" pitchFamily="34" charset="-128"/>
              </a:rPr>
              <a:t>(Two-Way) </a:t>
            </a:r>
            <a:r>
              <a:rPr lang="en-US" altLang="en-US" sz="8800" dirty="0">
                <a:solidFill>
                  <a:schemeClr val="bg1">
                    <a:lumMod val="95000"/>
                  </a:schemeClr>
                </a:solidFill>
                <a:ea typeface="ＭＳ Ｐゴシック" panose="020B0600070205080204" pitchFamily="34" charset="-128"/>
              </a:rPr>
              <a:t/>
            </a:r>
            <a:br>
              <a:rPr lang="en-US" altLang="en-US" sz="8800" dirty="0">
                <a:solidFill>
                  <a:schemeClr val="bg1">
                    <a:lumMod val="95000"/>
                  </a:schemeClr>
                </a:solidFill>
                <a:ea typeface="ＭＳ Ｐゴシック" panose="020B0600070205080204" pitchFamily="34" charset="-128"/>
              </a:rPr>
            </a:br>
            <a:r>
              <a:rPr lang="en-US" altLang="en-US" sz="12800" dirty="0">
                <a:solidFill>
                  <a:schemeClr val="bg1">
                    <a:lumMod val="95000"/>
                  </a:schemeClr>
                </a:solidFill>
                <a:ea typeface="ＭＳ Ｐゴシック" panose="020B0600070205080204" pitchFamily="34" charset="-128"/>
              </a:rPr>
              <a:t>Mixed</a:t>
            </a:r>
            <a:endParaRPr lang="en-US" altLang="en-US" sz="8800" dirty="0">
              <a:solidFill>
                <a:schemeClr val="bg1">
                  <a:lumMod val="95000"/>
                </a:schemeClr>
              </a:solidFill>
              <a:ea typeface="ＭＳ Ｐゴシック" panose="020B0600070205080204" pitchFamily="34" charset="-128"/>
            </a:endParaRPr>
          </a:p>
        </p:txBody>
      </p:sp>
      <p:sp>
        <p:nvSpPr>
          <p:cNvPr id="18435" name="Rectangle 3"/>
          <p:cNvSpPr>
            <a:spLocks noGrp="1" noChangeArrowheads="1"/>
          </p:cNvSpPr>
          <p:nvPr>
            <p:ph type="subTitle" idx="1"/>
          </p:nvPr>
        </p:nvSpPr>
        <p:spPr>
          <a:xfrm>
            <a:off x="926841" y="609600"/>
            <a:ext cx="6400800" cy="764838"/>
          </a:xfrm>
        </p:spPr>
        <p:txBody>
          <a:bodyPr>
            <a:normAutofit/>
          </a:bodyPr>
          <a:lstStyle/>
          <a:p>
            <a:pPr algn="l" eaLnBrk="1" hangingPunct="1"/>
            <a:r>
              <a:rPr lang="en-US" altLang="en-US" dirty="0">
                <a:solidFill>
                  <a:schemeClr val="bg1">
                    <a:lumMod val="95000"/>
                  </a:schemeClr>
                </a:solidFill>
                <a:ea typeface="ＭＳ Ｐゴシック" panose="020B0600070205080204" pitchFamily="34" charset="-128"/>
              </a:rPr>
              <a:t>Cohen Chapter 16</a:t>
            </a:r>
          </a:p>
        </p:txBody>
      </p:sp>
      <p:sp>
        <p:nvSpPr>
          <p:cNvPr id="2" name="TextBox 1">
            <a:extLst>
              <a:ext uri="{FF2B5EF4-FFF2-40B4-BE49-F238E27FC236}">
                <a16:creationId xmlns:a16="http://schemas.microsoft.com/office/drawing/2014/main" id="{E1EC3345-CF9D-4A45-89E0-4E4AF08284D7}"/>
              </a:ext>
            </a:extLst>
          </p:cNvPr>
          <p:cNvSpPr txBox="1"/>
          <p:nvPr/>
        </p:nvSpPr>
        <p:spPr>
          <a:xfrm>
            <a:off x="926841" y="3048000"/>
            <a:ext cx="8988358" cy="3093154"/>
          </a:xfrm>
          <a:prstGeom prst="rect">
            <a:avLst/>
          </a:prstGeom>
          <a:noFill/>
        </p:spPr>
        <p:txBody>
          <a:bodyPr wrap="none" rtlCol="0">
            <a:spAutoFit/>
          </a:bodyPr>
          <a:lstStyle/>
          <a:p>
            <a:r>
              <a:rPr lang="en-US" sz="19500" dirty="0">
                <a:solidFill>
                  <a:schemeClr val="bg1">
                    <a:lumMod val="95000"/>
                  </a:schemeClr>
                </a:solidFill>
                <a:latin typeface="Georgia" panose="02040502050405020303" pitchFamily="18" charset="0"/>
              </a:rPr>
              <a:t>ANOVA</a:t>
            </a:r>
          </a:p>
        </p:txBody>
      </p:sp>
    </p:spTree>
    <p:extLst>
      <p:ext uri="{BB962C8B-B14F-4D97-AF65-F5344CB8AC3E}">
        <p14:creationId xmlns:p14="http://schemas.microsoft.com/office/powerpoint/2010/main" val="3694090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85800" y="914400"/>
            <a:ext cx="10896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800" dirty="0">
                <a:solidFill>
                  <a:schemeClr val="bg1">
                    <a:lumMod val="95000"/>
                  </a:schemeClr>
                </a:solidFill>
                <a:latin typeface="Georgia Regular" panose="02040502050405020303" pitchFamily="18" charset="0"/>
              </a:rPr>
              <a:t>“There are only two mistakes one can make along the road to truth; </a:t>
            </a:r>
            <a:endParaRPr lang="en-US" altLang="en-US" sz="4800" dirty="0" smtClean="0">
              <a:solidFill>
                <a:schemeClr val="bg1">
                  <a:lumMod val="95000"/>
                </a:schemeClr>
              </a:solidFill>
              <a:latin typeface="Georgia Regular" panose="02040502050405020303" pitchFamily="18" charset="0"/>
            </a:endParaRPr>
          </a:p>
          <a:p>
            <a:pPr algn="ctr" eaLnBrk="1" hangingPunct="1">
              <a:spcBef>
                <a:spcPct val="50000"/>
              </a:spcBef>
            </a:pPr>
            <a:r>
              <a:rPr lang="en-US" altLang="en-US" sz="4800" dirty="0" smtClean="0">
                <a:solidFill>
                  <a:schemeClr val="bg1">
                    <a:lumMod val="95000"/>
                  </a:schemeClr>
                </a:solidFill>
                <a:latin typeface="Georgia Regular" panose="02040502050405020303" pitchFamily="18" charset="0"/>
              </a:rPr>
              <a:t>not </a:t>
            </a:r>
            <a:r>
              <a:rPr lang="en-US" altLang="en-US" sz="4800" dirty="0">
                <a:solidFill>
                  <a:schemeClr val="bg1">
                    <a:lumMod val="95000"/>
                  </a:schemeClr>
                </a:solidFill>
                <a:latin typeface="Georgia Regular" panose="02040502050405020303" pitchFamily="18" charset="0"/>
              </a:rPr>
              <a:t>going all the way, </a:t>
            </a:r>
            <a:endParaRPr lang="en-US" altLang="en-US" sz="4800" dirty="0" smtClean="0">
              <a:solidFill>
                <a:schemeClr val="bg1">
                  <a:lumMod val="95000"/>
                </a:schemeClr>
              </a:solidFill>
              <a:latin typeface="Georgia Regular" panose="02040502050405020303" pitchFamily="18" charset="0"/>
            </a:endParaRPr>
          </a:p>
          <a:p>
            <a:pPr algn="ctr" eaLnBrk="1" hangingPunct="1">
              <a:spcBef>
                <a:spcPct val="50000"/>
              </a:spcBef>
            </a:pPr>
            <a:r>
              <a:rPr lang="en-US" altLang="en-US" sz="4800" dirty="0" smtClean="0">
                <a:solidFill>
                  <a:schemeClr val="bg1">
                    <a:lumMod val="95000"/>
                  </a:schemeClr>
                </a:solidFill>
                <a:latin typeface="Georgia Regular" panose="02040502050405020303" pitchFamily="18" charset="0"/>
              </a:rPr>
              <a:t>and </a:t>
            </a:r>
            <a:r>
              <a:rPr lang="en-US" altLang="en-US" sz="4800" dirty="0">
                <a:solidFill>
                  <a:schemeClr val="bg1">
                    <a:lumMod val="95000"/>
                  </a:schemeClr>
                </a:solidFill>
                <a:latin typeface="Georgia Regular" panose="02040502050405020303" pitchFamily="18" charset="0"/>
              </a:rPr>
              <a:t>not starting.”</a:t>
            </a:r>
          </a:p>
          <a:p>
            <a:pPr algn="ctr" eaLnBrk="1" hangingPunct="1">
              <a:spcBef>
                <a:spcPct val="50000"/>
              </a:spcBef>
            </a:pPr>
            <a:r>
              <a:rPr lang="en-US" altLang="en-US" sz="3600" dirty="0">
                <a:solidFill>
                  <a:schemeClr val="bg1">
                    <a:lumMod val="95000"/>
                  </a:schemeClr>
                </a:solidFill>
                <a:latin typeface="Georgia Regular" panose="02040502050405020303" pitchFamily="18" charset="0"/>
              </a:rPr>
              <a:t>Buddha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B36D1B-D055-4DD8-A3AF-F185A0517326}" type="slidenum">
              <a:rPr lang="en-US" altLang="en-US" sz="1400">
                <a:latin typeface="Georgia Regular" panose="02040502050405020303" pitchFamily="18" charset="0"/>
              </a:rPr>
              <a:pPr eaLnBrk="1" hangingPunct="1"/>
              <a:t>3</a:t>
            </a:fld>
            <a:endParaRPr lang="en-US" altLang="en-US" sz="1400" dirty="0">
              <a:latin typeface="Georgia Regular" panose="02040502050405020303" pitchFamily="18" charset="0"/>
            </a:endParaRPr>
          </a:p>
        </p:txBody>
      </p:sp>
      <p:sp>
        <p:nvSpPr>
          <p:cNvPr id="2" name="TextBox 1">
            <a:extLst>
              <a:ext uri="{FF2B5EF4-FFF2-40B4-BE49-F238E27FC236}">
                <a16:creationId xmlns:a16="http://schemas.microsoft.com/office/drawing/2014/main" id="{98559F92-2EAD-9442-97F6-F26F3EECA28E}"/>
              </a:ext>
            </a:extLst>
          </p:cNvPr>
          <p:cNvSpPr txBox="1"/>
          <p:nvPr/>
        </p:nvSpPr>
        <p:spPr>
          <a:xfrm>
            <a:off x="838200" y="609600"/>
            <a:ext cx="10515600" cy="2005806"/>
          </a:xfrm>
          <a:prstGeom prst="rect">
            <a:avLst/>
          </a:prstGeom>
          <a:solidFill>
            <a:schemeClr val="accent2">
              <a:lumMod val="20000"/>
              <a:lumOff val="80000"/>
            </a:schemeClr>
          </a:solidFill>
          <a:ln>
            <a:solidFill>
              <a:schemeClr val="accent2"/>
            </a:solidFill>
          </a:ln>
        </p:spPr>
        <p:txBody>
          <a:bodyPr wrap="square" rtlCol="0">
            <a:spAutoFit/>
          </a:bodyPr>
          <a:lstStyle/>
          <a:p>
            <a:pPr>
              <a:lnSpc>
                <a:spcPct val="80000"/>
              </a:lnSpc>
            </a:pPr>
            <a:endParaRPr lang="en-US" altLang="en-US" sz="1100" i="1" dirty="0">
              <a:ea typeface="ＭＳ Ｐゴシック" panose="020B0600070205080204" pitchFamily="34" charset="-128"/>
            </a:endParaRPr>
          </a:p>
          <a:p>
            <a:pPr>
              <a:lnSpc>
                <a:spcPct val="80000"/>
              </a:lnSpc>
            </a:pPr>
            <a:r>
              <a:rPr lang="en-US" altLang="en-US" sz="2400" i="1" dirty="0">
                <a:latin typeface="Georgia" panose="02040502050405020303" pitchFamily="18" charset="0"/>
                <a:ea typeface="ＭＳ Ｐゴシック" panose="020B0600070205080204" pitchFamily="34" charset="-128"/>
              </a:rPr>
              <a:t>Dr. Professor is interested in determining whether the average man wants to express his worries to his wife more (or less) the longer they are married. However, it may depend on at what age the man was when he became married. So Dr. Professor administers the Expression scale at 1 year, 5 years, and 10 years after marriage and, at baseline, finds out the man’s age at marriage (categorical with older, middle age, and younger).</a:t>
            </a:r>
            <a:endParaRPr lang="en-US" sz="2400" dirty="0"/>
          </a:p>
        </p:txBody>
      </p:sp>
      <p:sp>
        <p:nvSpPr>
          <p:cNvPr id="6" name="Rectangle 5">
            <a:extLst>
              <a:ext uri="{FF2B5EF4-FFF2-40B4-BE49-F238E27FC236}">
                <a16:creationId xmlns:a16="http://schemas.microsoft.com/office/drawing/2014/main" id="{A6000088-A327-BE4C-8AB3-3A93AC57AC16}"/>
              </a:ext>
            </a:extLst>
          </p:cNvPr>
          <p:cNvSpPr/>
          <p:nvPr/>
        </p:nvSpPr>
        <p:spPr>
          <a:xfrm>
            <a:off x="835630" y="2902381"/>
            <a:ext cx="9756169" cy="757130"/>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(within-subjects)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between-subjects factor and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nvGrpSpPr>
          <p:cNvPr id="7" name="Group 6">
            <a:extLst>
              <a:ext uri="{FF2B5EF4-FFF2-40B4-BE49-F238E27FC236}">
                <a16:creationId xmlns:a16="http://schemas.microsoft.com/office/drawing/2014/main" id="{574D06B0-E62F-9546-BF03-3BA53BD6DF68}"/>
              </a:ext>
            </a:extLst>
          </p:cNvPr>
          <p:cNvGrpSpPr/>
          <p:nvPr/>
        </p:nvGrpSpPr>
        <p:grpSpPr>
          <a:xfrm>
            <a:off x="835630" y="3962400"/>
            <a:ext cx="10518170" cy="2204930"/>
            <a:chOff x="1826777" y="4419600"/>
            <a:chExt cx="8274214" cy="2204930"/>
          </a:xfrm>
        </p:grpSpPr>
        <p:sp>
          <p:nvSpPr>
            <p:cNvPr id="3" name="Rectangle 2">
              <a:extLst>
                <a:ext uri="{FF2B5EF4-FFF2-40B4-BE49-F238E27FC236}">
                  <a16:creationId xmlns:a16="http://schemas.microsoft.com/office/drawing/2014/main" id="{9242F3CC-4D01-5B40-A691-8F17A913A3C3}"/>
                </a:ext>
              </a:extLst>
            </p:cNvPr>
            <p:cNvSpPr/>
            <p:nvPr/>
          </p:nvSpPr>
          <p:spPr>
            <a:xfrm>
              <a:off x="1828800" y="4419600"/>
              <a:ext cx="8272191" cy="1274195"/>
            </a:xfrm>
            <a:prstGeom prst="rect">
              <a:avLst/>
            </a:prstGeom>
            <a:solidFill>
              <a:schemeClr val="accent4">
                <a:lumMod val="20000"/>
                <a:lumOff val="80000"/>
              </a:schemeClr>
            </a:solidFill>
            <a:ln>
              <a:solidFill>
                <a:schemeClr val="accent4"/>
              </a:solidFill>
            </a:ln>
          </p:spPr>
          <p:txBody>
            <a:bodyPr wrap="square">
              <a:spAutoFit/>
            </a:bodyPr>
            <a:lstStyle/>
            <a:p>
              <a:pPr>
                <a:lnSpc>
                  <a:spcPct val="80000"/>
                </a:lnSpc>
              </a:pPr>
              <a:r>
                <a:rPr lang="en-US" altLang="en-US" sz="2400" i="1" dirty="0">
                  <a:latin typeface="Georgia" panose="02040502050405020303" pitchFamily="18" charset="0"/>
                  <a:ea typeface="ＭＳ Ｐゴシック" panose="020B0600070205080204" pitchFamily="34" charset="-128"/>
                </a:rPr>
                <a:t>Dr. Test wishes to compare reaction time differences for the three subtests of the Stroop Test in patients with Parkinson’s Disease: Color, Word, and Color Word. Dr. Test believes that any differences may be influenced by the sex of the individual.</a:t>
              </a:r>
            </a:p>
          </p:txBody>
        </p:sp>
        <p:sp>
          <p:nvSpPr>
            <p:cNvPr id="9" name="Rectangle 8">
              <a:extLst>
                <a:ext uri="{FF2B5EF4-FFF2-40B4-BE49-F238E27FC236}">
                  <a16:creationId xmlns:a16="http://schemas.microsoft.com/office/drawing/2014/main" id="{F06182FB-1DA7-7340-9372-2892CD25075F}"/>
                </a:ext>
              </a:extLst>
            </p:cNvPr>
            <p:cNvSpPr/>
            <p:nvPr/>
          </p:nvSpPr>
          <p:spPr>
            <a:xfrm>
              <a:off x="1826777" y="5867400"/>
              <a:ext cx="7162800" cy="757130"/>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between-subjects factor and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4</a:t>
            </a:fld>
            <a:endParaRPr lang="en-US" altLang="en-US"/>
          </a:p>
        </p:txBody>
      </p:sp>
      <p:sp>
        <p:nvSpPr>
          <p:cNvPr id="2" name="Rectangle 1">
            <a:extLst>
              <a:ext uri="{FF2B5EF4-FFF2-40B4-BE49-F238E27FC236}">
                <a16:creationId xmlns:a16="http://schemas.microsoft.com/office/drawing/2014/main" id="{1F39F37C-30F2-C548-BE18-A44758F46223}"/>
              </a:ext>
            </a:extLst>
          </p:cNvPr>
          <p:cNvSpPr/>
          <p:nvPr/>
        </p:nvSpPr>
        <p:spPr>
          <a:xfrm>
            <a:off x="436622" y="3041445"/>
            <a:ext cx="2667000" cy="7620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Sample</a:t>
            </a:r>
          </a:p>
        </p:txBody>
      </p:sp>
      <p:cxnSp>
        <p:nvCxnSpPr>
          <p:cNvPr id="4" name="Straight Arrow Connector 3">
            <a:extLst>
              <a:ext uri="{FF2B5EF4-FFF2-40B4-BE49-F238E27FC236}">
                <a16:creationId xmlns:a16="http://schemas.microsoft.com/office/drawing/2014/main" id="{0D2DBB25-D995-D04F-A1A7-1E8126204023}"/>
              </a:ext>
            </a:extLst>
          </p:cNvPr>
          <p:cNvCxnSpPr>
            <a:cxnSpLocks/>
            <a:stCxn id="2" idx="3"/>
          </p:cNvCxnSpPr>
          <p:nvPr/>
        </p:nvCxnSpPr>
        <p:spPr>
          <a:xfrm>
            <a:off x="3103622" y="3422445"/>
            <a:ext cx="4191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3A2753-567A-EB44-8170-B6DBCB5C9C7D}"/>
              </a:ext>
            </a:extLst>
          </p:cNvPr>
          <p:cNvCxnSpPr>
            <a:cxnSpLocks/>
          </p:cNvCxnSpPr>
          <p:nvPr/>
        </p:nvCxnSpPr>
        <p:spPr>
          <a:xfrm flipV="1">
            <a:off x="6177493" y="2355645"/>
            <a:ext cx="1231889" cy="6852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AF4746-662B-9448-A81B-7AF4FE0A17F0}"/>
              </a:ext>
            </a:extLst>
          </p:cNvPr>
          <p:cNvCxnSpPr>
            <a:cxnSpLocks/>
            <a:endCxn id="26" idx="1"/>
          </p:cNvCxnSpPr>
          <p:nvPr/>
        </p:nvCxnSpPr>
        <p:spPr>
          <a:xfrm>
            <a:off x="6177493" y="3802913"/>
            <a:ext cx="1225895" cy="16183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A982AA-2C3C-F848-BC5E-B4254DEC99FA}"/>
              </a:ext>
            </a:extLst>
          </p:cNvPr>
          <p:cNvSpPr/>
          <p:nvPr/>
        </p:nvSpPr>
        <p:spPr>
          <a:xfrm>
            <a:off x="3510493" y="3041445"/>
            <a:ext cx="2667000" cy="76200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Groups </a:t>
            </a:r>
          </a:p>
          <a:p>
            <a:pPr algn="ctr"/>
            <a:r>
              <a:rPr lang="en-US" sz="1600" dirty="0">
                <a:solidFill>
                  <a:schemeClr val="bg2"/>
                </a:solidFill>
                <a:latin typeface="Georgia" panose="02040502050405020303" pitchFamily="18" charset="0"/>
              </a:rPr>
              <a:t>(between-subjects)</a:t>
            </a:r>
          </a:p>
        </p:txBody>
      </p:sp>
      <p:cxnSp>
        <p:nvCxnSpPr>
          <p:cNvPr id="19" name="Straight Arrow Connector 18">
            <a:extLst>
              <a:ext uri="{FF2B5EF4-FFF2-40B4-BE49-F238E27FC236}">
                <a16:creationId xmlns:a16="http://schemas.microsoft.com/office/drawing/2014/main" id="{A4B589C8-00C9-F74D-A19D-C5F946FEA9DB}"/>
              </a:ext>
            </a:extLst>
          </p:cNvPr>
          <p:cNvCxnSpPr>
            <a:cxnSpLocks/>
          </p:cNvCxnSpPr>
          <p:nvPr/>
        </p:nvCxnSpPr>
        <p:spPr>
          <a:xfrm>
            <a:off x="6177493" y="3310552"/>
            <a:ext cx="123188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3CC4FA-8106-AF42-897C-3D5AE6DB9225}"/>
              </a:ext>
            </a:extLst>
          </p:cNvPr>
          <p:cNvSpPr/>
          <p:nvPr/>
        </p:nvSpPr>
        <p:spPr>
          <a:xfrm>
            <a:off x="7403388" y="1974645"/>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3" name="Rectangle 22">
            <a:extLst>
              <a:ext uri="{FF2B5EF4-FFF2-40B4-BE49-F238E27FC236}">
                <a16:creationId xmlns:a16="http://schemas.microsoft.com/office/drawing/2014/main" id="{521EDD06-7ADA-434E-9C8D-1306AF3993DA}"/>
              </a:ext>
            </a:extLst>
          </p:cNvPr>
          <p:cNvSpPr/>
          <p:nvPr/>
        </p:nvSpPr>
        <p:spPr>
          <a:xfrm>
            <a:off x="7412739"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6" name="Rectangle 25">
            <a:extLst>
              <a:ext uri="{FF2B5EF4-FFF2-40B4-BE49-F238E27FC236}">
                <a16:creationId xmlns:a16="http://schemas.microsoft.com/office/drawing/2014/main" id="{E9C3B6DC-AD45-3649-BF54-F1B552AF3B6E}"/>
              </a:ext>
            </a:extLst>
          </p:cNvPr>
          <p:cNvSpPr/>
          <p:nvPr/>
        </p:nvSpPr>
        <p:spPr>
          <a:xfrm>
            <a:off x="7403388" y="504030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7" name="Rectangle 26">
            <a:extLst>
              <a:ext uri="{FF2B5EF4-FFF2-40B4-BE49-F238E27FC236}">
                <a16:creationId xmlns:a16="http://schemas.microsoft.com/office/drawing/2014/main" id="{E23E1ACC-C235-744E-A8D3-0F9DF4A54D1D}"/>
              </a:ext>
            </a:extLst>
          </p:cNvPr>
          <p:cNvSpPr/>
          <p:nvPr/>
        </p:nvSpPr>
        <p:spPr>
          <a:xfrm>
            <a:off x="8883294"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sp>
        <p:nvSpPr>
          <p:cNvPr id="28" name="Rectangle 27">
            <a:extLst>
              <a:ext uri="{FF2B5EF4-FFF2-40B4-BE49-F238E27FC236}">
                <a16:creationId xmlns:a16="http://schemas.microsoft.com/office/drawing/2014/main" id="{2C25B8A0-7C1C-D645-80CC-C33B8AC44B7E}"/>
              </a:ext>
            </a:extLst>
          </p:cNvPr>
          <p:cNvSpPr/>
          <p:nvPr/>
        </p:nvSpPr>
        <p:spPr>
          <a:xfrm>
            <a:off x="8892645"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sp>
        <p:nvSpPr>
          <p:cNvPr id="29" name="Rectangle 28">
            <a:extLst>
              <a:ext uri="{FF2B5EF4-FFF2-40B4-BE49-F238E27FC236}">
                <a16:creationId xmlns:a16="http://schemas.microsoft.com/office/drawing/2014/main" id="{FCBC3BF6-6DF3-0440-896A-85FF40CBCC4C}"/>
              </a:ext>
            </a:extLst>
          </p:cNvPr>
          <p:cNvSpPr/>
          <p:nvPr/>
        </p:nvSpPr>
        <p:spPr>
          <a:xfrm>
            <a:off x="8895282" y="503766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cxnSp>
        <p:nvCxnSpPr>
          <p:cNvPr id="30" name="Straight Arrow Connector 29">
            <a:extLst>
              <a:ext uri="{FF2B5EF4-FFF2-40B4-BE49-F238E27FC236}">
                <a16:creationId xmlns:a16="http://schemas.microsoft.com/office/drawing/2014/main" id="{2CFB0A7E-F99A-334A-8103-A3BA6ABAD556}"/>
              </a:ext>
            </a:extLst>
          </p:cNvPr>
          <p:cNvCxnSpPr>
            <a:cxnSpLocks/>
            <a:stCxn id="22" idx="3"/>
            <a:endCxn id="27" idx="1"/>
          </p:cNvCxnSpPr>
          <p:nvPr/>
        </p:nvCxnSpPr>
        <p:spPr>
          <a:xfrm flipV="1">
            <a:off x="8698788" y="2347939"/>
            <a:ext cx="184506" cy="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C6E655-0E84-2F44-A3F6-C6B7DC93E17C}"/>
              </a:ext>
            </a:extLst>
          </p:cNvPr>
          <p:cNvCxnSpPr>
            <a:cxnSpLocks/>
          </p:cNvCxnSpPr>
          <p:nvPr/>
        </p:nvCxnSpPr>
        <p:spPr>
          <a:xfrm>
            <a:off x="8708139" y="3278684"/>
            <a:ext cx="190500" cy="1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E854FC-392B-0942-8E67-45C4ED349F2C}"/>
              </a:ext>
            </a:extLst>
          </p:cNvPr>
          <p:cNvCxnSpPr>
            <a:cxnSpLocks/>
          </p:cNvCxnSpPr>
          <p:nvPr/>
        </p:nvCxnSpPr>
        <p:spPr>
          <a:xfrm>
            <a:off x="8709277" y="5421908"/>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92E0FF5-EFE5-9441-9338-40E36871DE00}"/>
              </a:ext>
            </a:extLst>
          </p:cNvPr>
          <p:cNvSpPr txBox="1"/>
          <p:nvPr/>
        </p:nvSpPr>
        <p:spPr>
          <a:xfrm rot="19827836">
            <a:off x="6350770" y="2400047"/>
            <a:ext cx="809837"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1</a:t>
            </a:r>
          </a:p>
        </p:txBody>
      </p:sp>
      <p:sp>
        <p:nvSpPr>
          <p:cNvPr id="40" name="TextBox 39">
            <a:extLst>
              <a:ext uri="{FF2B5EF4-FFF2-40B4-BE49-F238E27FC236}">
                <a16:creationId xmlns:a16="http://schemas.microsoft.com/office/drawing/2014/main" id="{A627077D-9DC4-834D-8CDD-54485B6F5879}"/>
              </a:ext>
            </a:extLst>
          </p:cNvPr>
          <p:cNvSpPr txBox="1"/>
          <p:nvPr/>
        </p:nvSpPr>
        <p:spPr>
          <a:xfrm>
            <a:off x="6439535" y="3031783"/>
            <a:ext cx="833883"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2</a:t>
            </a:r>
          </a:p>
        </p:txBody>
      </p:sp>
      <p:cxnSp>
        <p:nvCxnSpPr>
          <p:cNvPr id="42" name="Straight Arrow Connector 41">
            <a:extLst>
              <a:ext uri="{FF2B5EF4-FFF2-40B4-BE49-F238E27FC236}">
                <a16:creationId xmlns:a16="http://schemas.microsoft.com/office/drawing/2014/main" id="{8DCC07CD-D634-5949-A867-8DCFE17C4D51}"/>
              </a:ext>
            </a:extLst>
          </p:cNvPr>
          <p:cNvCxnSpPr>
            <a:cxnSpLocks/>
          </p:cNvCxnSpPr>
          <p:nvPr/>
        </p:nvCxnSpPr>
        <p:spPr>
          <a:xfrm>
            <a:off x="6160832" y="3542526"/>
            <a:ext cx="1234468" cy="8142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938DE25-A443-184C-A42E-23E0E56C981F}"/>
              </a:ext>
            </a:extLst>
          </p:cNvPr>
          <p:cNvSpPr/>
          <p:nvPr/>
        </p:nvSpPr>
        <p:spPr>
          <a:xfrm>
            <a:off x="7725008" y="432245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6" name="Oval 45">
            <a:extLst>
              <a:ext uri="{FF2B5EF4-FFF2-40B4-BE49-F238E27FC236}">
                <a16:creationId xmlns:a16="http://schemas.microsoft.com/office/drawing/2014/main" id="{173ABC93-4828-814A-A480-60E46D33A848}"/>
              </a:ext>
            </a:extLst>
          </p:cNvPr>
          <p:cNvSpPr/>
          <p:nvPr/>
        </p:nvSpPr>
        <p:spPr>
          <a:xfrm>
            <a:off x="7977885" y="432119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7" name="Oval 46">
            <a:extLst>
              <a:ext uri="{FF2B5EF4-FFF2-40B4-BE49-F238E27FC236}">
                <a16:creationId xmlns:a16="http://schemas.microsoft.com/office/drawing/2014/main" id="{5DB24D45-0D0F-334D-AD3E-7C0C43B1D76D}"/>
              </a:ext>
            </a:extLst>
          </p:cNvPr>
          <p:cNvSpPr/>
          <p:nvPr/>
        </p:nvSpPr>
        <p:spPr>
          <a:xfrm>
            <a:off x="8230762" y="4327644"/>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2" name="TextBox 51">
            <a:extLst>
              <a:ext uri="{FF2B5EF4-FFF2-40B4-BE49-F238E27FC236}">
                <a16:creationId xmlns:a16="http://schemas.microsoft.com/office/drawing/2014/main" id="{16D94DCC-96B0-8D4A-ABCE-AB02FCC315CC}"/>
              </a:ext>
            </a:extLst>
          </p:cNvPr>
          <p:cNvSpPr txBox="1"/>
          <p:nvPr/>
        </p:nvSpPr>
        <p:spPr>
          <a:xfrm rot="3013864">
            <a:off x="6490439" y="4326156"/>
            <a:ext cx="829073"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k</a:t>
            </a:r>
          </a:p>
        </p:txBody>
      </p:sp>
      <p:sp>
        <p:nvSpPr>
          <p:cNvPr id="53" name="TextBox 52">
            <a:extLst>
              <a:ext uri="{FF2B5EF4-FFF2-40B4-BE49-F238E27FC236}">
                <a16:creationId xmlns:a16="http://schemas.microsoft.com/office/drawing/2014/main" id="{DE9B19D9-7ADA-FC42-9DF5-B032508008EB}"/>
              </a:ext>
            </a:extLst>
          </p:cNvPr>
          <p:cNvSpPr txBox="1"/>
          <p:nvPr/>
        </p:nvSpPr>
        <p:spPr>
          <a:xfrm rot="2038625">
            <a:off x="6371198" y="3688950"/>
            <a:ext cx="1082348"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3 - k</a:t>
            </a:r>
          </a:p>
        </p:txBody>
      </p:sp>
      <p:cxnSp>
        <p:nvCxnSpPr>
          <p:cNvPr id="59" name="Straight Arrow Connector 58">
            <a:extLst>
              <a:ext uri="{FF2B5EF4-FFF2-40B4-BE49-F238E27FC236}">
                <a16:creationId xmlns:a16="http://schemas.microsoft.com/office/drawing/2014/main" id="{EE370682-82C8-7042-8368-955FD930E504}"/>
              </a:ext>
            </a:extLst>
          </p:cNvPr>
          <p:cNvCxnSpPr>
            <a:cxnSpLocks/>
            <a:stCxn id="27" idx="3"/>
          </p:cNvCxnSpPr>
          <p:nvPr/>
        </p:nvCxnSpPr>
        <p:spPr>
          <a:xfrm>
            <a:off x="10178694" y="2347939"/>
            <a:ext cx="184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BCD9280-7D48-DC4B-A19B-BB8265B6810B}"/>
              </a:ext>
            </a:extLst>
          </p:cNvPr>
          <p:cNvSpPr/>
          <p:nvPr/>
        </p:nvSpPr>
        <p:spPr>
          <a:xfrm>
            <a:off x="10363200"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cxnSp>
        <p:nvCxnSpPr>
          <p:cNvPr id="63" name="Straight Arrow Connector 62">
            <a:extLst>
              <a:ext uri="{FF2B5EF4-FFF2-40B4-BE49-F238E27FC236}">
                <a16:creationId xmlns:a16="http://schemas.microsoft.com/office/drawing/2014/main" id="{73A74C0B-DE48-7A47-A471-4A0252CF5992}"/>
              </a:ext>
            </a:extLst>
          </p:cNvPr>
          <p:cNvCxnSpPr>
            <a:cxnSpLocks/>
          </p:cNvCxnSpPr>
          <p:nvPr/>
        </p:nvCxnSpPr>
        <p:spPr>
          <a:xfrm>
            <a:off x="10188045" y="3285957"/>
            <a:ext cx="184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1A4E850-90BD-F24E-B39C-5ED153D0755B}"/>
              </a:ext>
            </a:extLst>
          </p:cNvPr>
          <p:cNvSpPr/>
          <p:nvPr/>
        </p:nvSpPr>
        <p:spPr>
          <a:xfrm>
            <a:off x="10372551" y="290495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cxnSp>
        <p:nvCxnSpPr>
          <p:cNvPr id="65" name="Straight Arrow Connector 64">
            <a:extLst>
              <a:ext uri="{FF2B5EF4-FFF2-40B4-BE49-F238E27FC236}">
                <a16:creationId xmlns:a16="http://schemas.microsoft.com/office/drawing/2014/main" id="{C661A371-44FB-5A4E-BA5E-F031B75378C1}"/>
              </a:ext>
            </a:extLst>
          </p:cNvPr>
          <p:cNvCxnSpPr>
            <a:cxnSpLocks/>
          </p:cNvCxnSpPr>
          <p:nvPr/>
        </p:nvCxnSpPr>
        <p:spPr>
          <a:xfrm>
            <a:off x="10178694" y="5410200"/>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31655D5-49C3-E54D-A230-69AD38E51F3D}"/>
              </a:ext>
            </a:extLst>
          </p:cNvPr>
          <p:cNvSpPr/>
          <p:nvPr/>
        </p:nvSpPr>
        <p:spPr>
          <a:xfrm>
            <a:off x="10363200" y="5029200"/>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sp>
        <p:nvSpPr>
          <p:cNvPr id="67" name="Oval 66">
            <a:extLst>
              <a:ext uri="{FF2B5EF4-FFF2-40B4-BE49-F238E27FC236}">
                <a16:creationId xmlns:a16="http://schemas.microsoft.com/office/drawing/2014/main" id="{FE4E1649-D4C4-EB4D-9E54-6A033A8133F6}"/>
              </a:ext>
            </a:extLst>
          </p:cNvPr>
          <p:cNvSpPr/>
          <p:nvPr/>
        </p:nvSpPr>
        <p:spPr>
          <a:xfrm>
            <a:off x="9189628" y="432616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8" name="Oval 67">
            <a:extLst>
              <a:ext uri="{FF2B5EF4-FFF2-40B4-BE49-F238E27FC236}">
                <a16:creationId xmlns:a16="http://schemas.microsoft.com/office/drawing/2014/main" id="{B7EC3774-039C-2C47-B003-EF29253C96CA}"/>
              </a:ext>
            </a:extLst>
          </p:cNvPr>
          <p:cNvSpPr/>
          <p:nvPr/>
        </p:nvSpPr>
        <p:spPr>
          <a:xfrm>
            <a:off x="9442505" y="432490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9" name="Oval 68">
            <a:extLst>
              <a:ext uri="{FF2B5EF4-FFF2-40B4-BE49-F238E27FC236}">
                <a16:creationId xmlns:a16="http://schemas.microsoft.com/office/drawing/2014/main" id="{D5787B9E-E4AD-3A4F-9BE6-F293B7FA5006}"/>
              </a:ext>
            </a:extLst>
          </p:cNvPr>
          <p:cNvSpPr/>
          <p:nvPr/>
        </p:nvSpPr>
        <p:spPr>
          <a:xfrm>
            <a:off x="9695382" y="4331361"/>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0" name="Oval 69">
            <a:extLst>
              <a:ext uri="{FF2B5EF4-FFF2-40B4-BE49-F238E27FC236}">
                <a16:creationId xmlns:a16="http://schemas.microsoft.com/office/drawing/2014/main" id="{BA305F4C-9AD6-B54D-A43B-7FF67BA96499}"/>
              </a:ext>
            </a:extLst>
          </p:cNvPr>
          <p:cNvSpPr/>
          <p:nvPr/>
        </p:nvSpPr>
        <p:spPr>
          <a:xfrm>
            <a:off x="10691852" y="431770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1" name="Oval 70">
            <a:extLst>
              <a:ext uri="{FF2B5EF4-FFF2-40B4-BE49-F238E27FC236}">
                <a16:creationId xmlns:a16="http://schemas.microsoft.com/office/drawing/2014/main" id="{B623749F-63FA-4942-9902-3D49E3078624}"/>
              </a:ext>
            </a:extLst>
          </p:cNvPr>
          <p:cNvSpPr/>
          <p:nvPr/>
        </p:nvSpPr>
        <p:spPr>
          <a:xfrm>
            <a:off x="10944729" y="431644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2" name="Oval 71">
            <a:extLst>
              <a:ext uri="{FF2B5EF4-FFF2-40B4-BE49-F238E27FC236}">
                <a16:creationId xmlns:a16="http://schemas.microsoft.com/office/drawing/2014/main" id="{10BC65F8-BF99-4B4D-81AC-334BABE9E1E0}"/>
              </a:ext>
            </a:extLst>
          </p:cNvPr>
          <p:cNvSpPr/>
          <p:nvPr/>
        </p:nvSpPr>
        <p:spPr>
          <a:xfrm>
            <a:off x="11197606" y="432289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1" name="TextBox 60">
            <a:extLst>
              <a:ext uri="{FF2B5EF4-FFF2-40B4-BE49-F238E27FC236}">
                <a16:creationId xmlns:a16="http://schemas.microsoft.com/office/drawing/2014/main" id="{A4D3EFD7-9276-0946-B9AE-40D557A06114}"/>
              </a:ext>
            </a:extLst>
          </p:cNvPr>
          <p:cNvSpPr txBox="1"/>
          <p:nvPr/>
        </p:nvSpPr>
        <p:spPr>
          <a:xfrm>
            <a:off x="436622" y="304800"/>
            <a:ext cx="6952544" cy="646331"/>
          </a:xfrm>
          <a:prstGeom prst="rect">
            <a:avLst/>
          </a:prstGeom>
          <a:noFill/>
        </p:spPr>
        <p:txBody>
          <a:bodyPr wrap="none" rtlCol="0">
            <a:spAutoFit/>
          </a:bodyPr>
          <a:lstStyle/>
          <a:p>
            <a:r>
              <a:rPr lang="en-US" sz="3600" b="1" dirty="0">
                <a:latin typeface="Georgia" panose="02040502050405020303" pitchFamily="18" charset="0"/>
              </a:rPr>
              <a:t>The Design of Mixed ANOVA</a:t>
            </a:r>
          </a:p>
        </p:txBody>
      </p:sp>
      <p:sp>
        <p:nvSpPr>
          <p:cNvPr id="75" name="TextBox 74">
            <a:extLst>
              <a:ext uri="{FF2B5EF4-FFF2-40B4-BE49-F238E27FC236}">
                <a16:creationId xmlns:a16="http://schemas.microsoft.com/office/drawing/2014/main" id="{003741C1-7B35-3846-A251-9CFC1A3351CB}"/>
              </a:ext>
            </a:extLst>
          </p:cNvPr>
          <p:cNvSpPr txBox="1"/>
          <p:nvPr/>
        </p:nvSpPr>
        <p:spPr>
          <a:xfrm>
            <a:off x="5080920" y="4717702"/>
            <a:ext cx="1655519" cy="1384995"/>
          </a:xfrm>
          <a:prstGeom prst="rect">
            <a:avLst/>
          </a:prstGeom>
          <a:noFill/>
        </p:spPr>
        <p:txBody>
          <a:bodyPr wrap="square" rtlCol="0">
            <a:spAutoFit/>
          </a:bodyPr>
          <a:lstStyle/>
          <a:p>
            <a:pPr algn="ctr"/>
            <a:r>
              <a:rPr lang="en-US" sz="1200" dirty="0">
                <a:solidFill>
                  <a:schemeClr val="bg2"/>
                </a:solidFill>
                <a:latin typeface="Georgia" panose="02040502050405020303" pitchFamily="18" charset="0"/>
              </a:rPr>
              <a:t>Use matched or repeated measures for each group</a:t>
            </a:r>
          </a:p>
          <a:p>
            <a:pPr algn="ctr"/>
            <a:endParaRPr lang="en-US" sz="1200" dirty="0">
              <a:solidFill>
                <a:schemeClr val="bg2"/>
              </a:solidFill>
              <a:latin typeface="Georgia" panose="02040502050405020303" pitchFamily="18" charset="0"/>
            </a:endParaRPr>
          </a:p>
          <a:p>
            <a:pPr algn="ctr"/>
            <a:r>
              <a:rPr lang="en-US" sz="1200" dirty="0">
                <a:solidFill>
                  <a:schemeClr val="bg2"/>
                </a:solidFill>
                <a:latin typeface="Georgia" panose="02040502050405020303" pitchFamily="18" charset="0"/>
              </a:rPr>
              <a:t>(can have different treatments, different treatment times)</a:t>
            </a:r>
          </a:p>
        </p:txBody>
      </p:sp>
      <p:sp>
        <p:nvSpPr>
          <p:cNvPr id="76" name="TextBox 75">
            <a:extLst>
              <a:ext uri="{FF2B5EF4-FFF2-40B4-BE49-F238E27FC236}">
                <a16:creationId xmlns:a16="http://schemas.microsoft.com/office/drawing/2014/main" id="{099FEE60-5898-1848-B07B-467805DBD54F}"/>
              </a:ext>
            </a:extLst>
          </p:cNvPr>
          <p:cNvSpPr txBox="1"/>
          <p:nvPr/>
        </p:nvSpPr>
        <p:spPr>
          <a:xfrm>
            <a:off x="2482857" y="3895067"/>
            <a:ext cx="1655519" cy="1261884"/>
          </a:xfrm>
          <a:prstGeom prst="rect">
            <a:avLst/>
          </a:prstGeom>
          <a:noFill/>
        </p:spPr>
        <p:txBody>
          <a:bodyPr wrap="square" rtlCol="0">
            <a:spAutoFit/>
          </a:bodyPr>
          <a:lstStyle/>
          <a:p>
            <a:pPr algn="ctr"/>
            <a:r>
              <a:rPr lang="en-US" sz="1200" dirty="0">
                <a:solidFill>
                  <a:schemeClr val="bg2"/>
                </a:solidFill>
                <a:latin typeface="Georgia" panose="02040502050405020303" pitchFamily="18" charset="0"/>
              </a:rPr>
              <a:t>Randomize sample to k groups (experiment)</a:t>
            </a:r>
          </a:p>
          <a:p>
            <a:pPr algn="ctr"/>
            <a:endParaRPr lang="en-US" sz="400" dirty="0">
              <a:solidFill>
                <a:schemeClr val="bg2"/>
              </a:solidFill>
              <a:latin typeface="Georgia" panose="02040502050405020303" pitchFamily="18" charset="0"/>
            </a:endParaRPr>
          </a:p>
          <a:p>
            <a:pPr algn="ctr"/>
            <a:r>
              <a:rPr lang="en-US" sz="1200" dirty="0">
                <a:solidFill>
                  <a:schemeClr val="bg2"/>
                </a:solidFill>
                <a:latin typeface="Georgia" panose="02040502050405020303" pitchFamily="18" charset="0"/>
              </a:rPr>
              <a:t>Individuals self-select groups (quasi-experimental)</a:t>
            </a:r>
          </a:p>
        </p:txBody>
      </p:sp>
      <p:sp>
        <p:nvSpPr>
          <p:cNvPr id="3" name="TextBox 2">
            <a:extLst>
              <a:ext uri="{FF2B5EF4-FFF2-40B4-BE49-F238E27FC236}">
                <a16:creationId xmlns:a16="http://schemas.microsoft.com/office/drawing/2014/main" id="{43AEFA1A-72A6-A843-81C4-B8D3231E0DF0}"/>
              </a:ext>
            </a:extLst>
          </p:cNvPr>
          <p:cNvSpPr txBox="1"/>
          <p:nvPr/>
        </p:nvSpPr>
        <p:spPr>
          <a:xfrm>
            <a:off x="762001" y="2152444"/>
            <a:ext cx="10588006" cy="1323439"/>
          </a:xfrm>
          <a:prstGeom prst="rect">
            <a:avLst/>
          </a:prstGeom>
          <a:solidFill>
            <a:schemeClr val="accent5">
              <a:lumMod val="60000"/>
              <a:lumOff val="40000"/>
            </a:schemeClr>
          </a:solidFill>
          <a:ln>
            <a:solidFill>
              <a:schemeClr val="accent5"/>
            </a:solidFill>
          </a:ln>
        </p:spPr>
        <p:txBody>
          <a:bodyPr wrap="square" rtlCol="0">
            <a:spAutoFit/>
          </a:bodyPr>
          <a:lstStyle/>
          <a:p>
            <a:pPr algn="ctr"/>
            <a:r>
              <a:rPr lang="en-US" sz="4000" dirty="0">
                <a:solidFill>
                  <a:schemeClr val="accent5">
                    <a:lumMod val="75000"/>
                  </a:schemeClr>
                </a:solidFill>
                <a:latin typeface="Georgia" panose="02040502050405020303" pitchFamily="18" charset="0"/>
              </a:rPr>
              <a:t>When there is repeated measures for one of the factors but not for the other</a:t>
            </a:r>
          </a:p>
        </p:txBody>
      </p:sp>
    </p:spTree>
    <p:extLst>
      <p:ext uri="{BB962C8B-B14F-4D97-AF65-F5344CB8AC3E}">
        <p14:creationId xmlns:p14="http://schemas.microsoft.com/office/powerpoint/2010/main" val="3722281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5</a:t>
            </a:fld>
            <a:endParaRPr lang="en-US" altLang="en-US"/>
          </a:p>
        </p:txBody>
      </p:sp>
      <p:sp>
        <p:nvSpPr>
          <p:cNvPr id="2" name="Rectangle 1">
            <a:extLst>
              <a:ext uri="{FF2B5EF4-FFF2-40B4-BE49-F238E27FC236}">
                <a16:creationId xmlns:a16="http://schemas.microsoft.com/office/drawing/2014/main" id="{1F39F37C-30F2-C548-BE18-A44758F46223}"/>
              </a:ext>
            </a:extLst>
          </p:cNvPr>
          <p:cNvSpPr/>
          <p:nvPr/>
        </p:nvSpPr>
        <p:spPr>
          <a:xfrm>
            <a:off x="436622" y="3041445"/>
            <a:ext cx="2667000" cy="7620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solidFill>
                <a:latin typeface="Georgia" panose="02040502050405020303" pitchFamily="18" charset="0"/>
              </a:rPr>
              <a:t>Sample</a:t>
            </a:r>
          </a:p>
        </p:txBody>
      </p:sp>
      <p:cxnSp>
        <p:nvCxnSpPr>
          <p:cNvPr id="4" name="Straight Arrow Connector 3">
            <a:extLst>
              <a:ext uri="{FF2B5EF4-FFF2-40B4-BE49-F238E27FC236}">
                <a16:creationId xmlns:a16="http://schemas.microsoft.com/office/drawing/2014/main" id="{0D2DBB25-D995-D04F-A1A7-1E8126204023}"/>
              </a:ext>
            </a:extLst>
          </p:cNvPr>
          <p:cNvCxnSpPr>
            <a:cxnSpLocks/>
            <a:stCxn id="2" idx="3"/>
          </p:cNvCxnSpPr>
          <p:nvPr/>
        </p:nvCxnSpPr>
        <p:spPr>
          <a:xfrm>
            <a:off x="3103622" y="3422445"/>
            <a:ext cx="4191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3A2753-567A-EB44-8170-B6DBCB5C9C7D}"/>
              </a:ext>
            </a:extLst>
          </p:cNvPr>
          <p:cNvCxnSpPr>
            <a:cxnSpLocks/>
          </p:cNvCxnSpPr>
          <p:nvPr/>
        </p:nvCxnSpPr>
        <p:spPr>
          <a:xfrm flipV="1">
            <a:off x="6177493" y="2355645"/>
            <a:ext cx="1231889" cy="6852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AF4746-662B-9448-A81B-7AF4FE0A17F0}"/>
              </a:ext>
            </a:extLst>
          </p:cNvPr>
          <p:cNvCxnSpPr>
            <a:cxnSpLocks/>
            <a:endCxn id="26" idx="1"/>
          </p:cNvCxnSpPr>
          <p:nvPr/>
        </p:nvCxnSpPr>
        <p:spPr>
          <a:xfrm>
            <a:off x="6177493" y="3802913"/>
            <a:ext cx="1225895" cy="16183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A982AA-2C3C-F848-BC5E-B4254DEC99FA}"/>
              </a:ext>
            </a:extLst>
          </p:cNvPr>
          <p:cNvSpPr/>
          <p:nvPr/>
        </p:nvSpPr>
        <p:spPr>
          <a:xfrm>
            <a:off x="3510493" y="3041445"/>
            <a:ext cx="2667000" cy="76200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Georgia" panose="02040502050405020303" pitchFamily="18" charset="0"/>
              </a:rPr>
              <a:t>Groups </a:t>
            </a:r>
          </a:p>
          <a:p>
            <a:pPr algn="ctr"/>
            <a:r>
              <a:rPr lang="en-US" sz="1600" dirty="0">
                <a:solidFill>
                  <a:schemeClr val="accent2">
                    <a:lumMod val="50000"/>
                  </a:schemeClr>
                </a:solidFill>
                <a:latin typeface="Georgia" panose="02040502050405020303" pitchFamily="18" charset="0"/>
              </a:rPr>
              <a:t>(between-subjects)</a:t>
            </a:r>
          </a:p>
        </p:txBody>
      </p:sp>
      <p:cxnSp>
        <p:nvCxnSpPr>
          <p:cNvPr id="19" name="Straight Arrow Connector 18">
            <a:extLst>
              <a:ext uri="{FF2B5EF4-FFF2-40B4-BE49-F238E27FC236}">
                <a16:creationId xmlns:a16="http://schemas.microsoft.com/office/drawing/2014/main" id="{A4B589C8-00C9-F74D-A19D-C5F946FEA9DB}"/>
              </a:ext>
            </a:extLst>
          </p:cNvPr>
          <p:cNvCxnSpPr>
            <a:cxnSpLocks/>
          </p:cNvCxnSpPr>
          <p:nvPr/>
        </p:nvCxnSpPr>
        <p:spPr>
          <a:xfrm>
            <a:off x="6177493" y="3310552"/>
            <a:ext cx="123188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3CC4FA-8106-AF42-897C-3D5AE6DB9225}"/>
              </a:ext>
            </a:extLst>
          </p:cNvPr>
          <p:cNvSpPr/>
          <p:nvPr/>
        </p:nvSpPr>
        <p:spPr>
          <a:xfrm>
            <a:off x="7403388" y="1974645"/>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3" name="Rectangle 22">
            <a:extLst>
              <a:ext uri="{FF2B5EF4-FFF2-40B4-BE49-F238E27FC236}">
                <a16:creationId xmlns:a16="http://schemas.microsoft.com/office/drawing/2014/main" id="{521EDD06-7ADA-434E-9C8D-1306AF3993DA}"/>
              </a:ext>
            </a:extLst>
          </p:cNvPr>
          <p:cNvSpPr/>
          <p:nvPr/>
        </p:nvSpPr>
        <p:spPr>
          <a:xfrm>
            <a:off x="7412739"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6" name="Rectangle 25">
            <a:extLst>
              <a:ext uri="{FF2B5EF4-FFF2-40B4-BE49-F238E27FC236}">
                <a16:creationId xmlns:a16="http://schemas.microsoft.com/office/drawing/2014/main" id="{E9C3B6DC-AD45-3649-BF54-F1B552AF3B6E}"/>
              </a:ext>
            </a:extLst>
          </p:cNvPr>
          <p:cNvSpPr/>
          <p:nvPr/>
        </p:nvSpPr>
        <p:spPr>
          <a:xfrm>
            <a:off x="7403388" y="504030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7" name="Rectangle 26">
            <a:extLst>
              <a:ext uri="{FF2B5EF4-FFF2-40B4-BE49-F238E27FC236}">
                <a16:creationId xmlns:a16="http://schemas.microsoft.com/office/drawing/2014/main" id="{E23E1ACC-C235-744E-A8D3-0F9DF4A54D1D}"/>
              </a:ext>
            </a:extLst>
          </p:cNvPr>
          <p:cNvSpPr/>
          <p:nvPr/>
        </p:nvSpPr>
        <p:spPr>
          <a:xfrm>
            <a:off x="8883294"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sp>
        <p:nvSpPr>
          <p:cNvPr id="28" name="Rectangle 27">
            <a:extLst>
              <a:ext uri="{FF2B5EF4-FFF2-40B4-BE49-F238E27FC236}">
                <a16:creationId xmlns:a16="http://schemas.microsoft.com/office/drawing/2014/main" id="{2C25B8A0-7C1C-D645-80CC-C33B8AC44B7E}"/>
              </a:ext>
            </a:extLst>
          </p:cNvPr>
          <p:cNvSpPr/>
          <p:nvPr/>
        </p:nvSpPr>
        <p:spPr>
          <a:xfrm>
            <a:off x="8892645"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sp>
        <p:nvSpPr>
          <p:cNvPr id="29" name="Rectangle 28">
            <a:extLst>
              <a:ext uri="{FF2B5EF4-FFF2-40B4-BE49-F238E27FC236}">
                <a16:creationId xmlns:a16="http://schemas.microsoft.com/office/drawing/2014/main" id="{FCBC3BF6-6DF3-0440-896A-85FF40CBCC4C}"/>
              </a:ext>
            </a:extLst>
          </p:cNvPr>
          <p:cNvSpPr/>
          <p:nvPr/>
        </p:nvSpPr>
        <p:spPr>
          <a:xfrm>
            <a:off x="8895282" y="503766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cxnSp>
        <p:nvCxnSpPr>
          <p:cNvPr id="30" name="Straight Arrow Connector 29">
            <a:extLst>
              <a:ext uri="{FF2B5EF4-FFF2-40B4-BE49-F238E27FC236}">
                <a16:creationId xmlns:a16="http://schemas.microsoft.com/office/drawing/2014/main" id="{2CFB0A7E-F99A-334A-8103-A3BA6ABAD556}"/>
              </a:ext>
            </a:extLst>
          </p:cNvPr>
          <p:cNvCxnSpPr>
            <a:cxnSpLocks/>
            <a:stCxn id="22" idx="3"/>
            <a:endCxn id="27" idx="1"/>
          </p:cNvCxnSpPr>
          <p:nvPr/>
        </p:nvCxnSpPr>
        <p:spPr>
          <a:xfrm flipV="1">
            <a:off x="8698788" y="2347939"/>
            <a:ext cx="184506" cy="770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C6E655-0E84-2F44-A3F6-C6B7DC93E17C}"/>
              </a:ext>
            </a:extLst>
          </p:cNvPr>
          <p:cNvCxnSpPr>
            <a:cxnSpLocks/>
          </p:cNvCxnSpPr>
          <p:nvPr/>
        </p:nvCxnSpPr>
        <p:spPr>
          <a:xfrm>
            <a:off x="8708139" y="3278684"/>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E854FC-392B-0942-8E67-45C4ED349F2C}"/>
              </a:ext>
            </a:extLst>
          </p:cNvPr>
          <p:cNvCxnSpPr>
            <a:cxnSpLocks/>
          </p:cNvCxnSpPr>
          <p:nvPr/>
        </p:nvCxnSpPr>
        <p:spPr>
          <a:xfrm>
            <a:off x="8709277" y="5421908"/>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92E0FF5-EFE5-9441-9338-40E36871DE00}"/>
              </a:ext>
            </a:extLst>
          </p:cNvPr>
          <p:cNvSpPr txBox="1"/>
          <p:nvPr/>
        </p:nvSpPr>
        <p:spPr>
          <a:xfrm rot="19827836">
            <a:off x="6350770" y="2400047"/>
            <a:ext cx="809837"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1</a:t>
            </a:r>
          </a:p>
        </p:txBody>
      </p:sp>
      <p:sp>
        <p:nvSpPr>
          <p:cNvPr id="40" name="TextBox 39">
            <a:extLst>
              <a:ext uri="{FF2B5EF4-FFF2-40B4-BE49-F238E27FC236}">
                <a16:creationId xmlns:a16="http://schemas.microsoft.com/office/drawing/2014/main" id="{A627077D-9DC4-834D-8CDD-54485B6F5879}"/>
              </a:ext>
            </a:extLst>
          </p:cNvPr>
          <p:cNvSpPr txBox="1"/>
          <p:nvPr/>
        </p:nvSpPr>
        <p:spPr>
          <a:xfrm>
            <a:off x="6439535" y="3031783"/>
            <a:ext cx="833883"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2</a:t>
            </a:r>
          </a:p>
        </p:txBody>
      </p:sp>
      <p:cxnSp>
        <p:nvCxnSpPr>
          <p:cNvPr id="42" name="Straight Arrow Connector 41">
            <a:extLst>
              <a:ext uri="{FF2B5EF4-FFF2-40B4-BE49-F238E27FC236}">
                <a16:creationId xmlns:a16="http://schemas.microsoft.com/office/drawing/2014/main" id="{8DCC07CD-D634-5949-A867-8DCFE17C4D51}"/>
              </a:ext>
            </a:extLst>
          </p:cNvPr>
          <p:cNvCxnSpPr>
            <a:cxnSpLocks/>
          </p:cNvCxnSpPr>
          <p:nvPr/>
        </p:nvCxnSpPr>
        <p:spPr>
          <a:xfrm>
            <a:off x="6160832" y="3542526"/>
            <a:ext cx="1234468" cy="8142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938DE25-A443-184C-A42E-23E0E56C981F}"/>
              </a:ext>
            </a:extLst>
          </p:cNvPr>
          <p:cNvSpPr/>
          <p:nvPr/>
        </p:nvSpPr>
        <p:spPr>
          <a:xfrm>
            <a:off x="7725008" y="432245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73ABC93-4828-814A-A480-60E46D33A848}"/>
              </a:ext>
            </a:extLst>
          </p:cNvPr>
          <p:cNvSpPr/>
          <p:nvPr/>
        </p:nvSpPr>
        <p:spPr>
          <a:xfrm>
            <a:off x="7977885" y="432119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DB24D45-0D0F-334D-AD3E-7C0C43B1D76D}"/>
              </a:ext>
            </a:extLst>
          </p:cNvPr>
          <p:cNvSpPr/>
          <p:nvPr/>
        </p:nvSpPr>
        <p:spPr>
          <a:xfrm>
            <a:off x="8230762" y="4327644"/>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6D94DCC-96B0-8D4A-ABCE-AB02FCC315CC}"/>
              </a:ext>
            </a:extLst>
          </p:cNvPr>
          <p:cNvSpPr txBox="1"/>
          <p:nvPr/>
        </p:nvSpPr>
        <p:spPr>
          <a:xfrm rot="3013864">
            <a:off x="6490439" y="4326156"/>
            <a:ext cx="829073"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k</a:t>
            </a:r>
          </a:p>
        </p:txBody>
      </p:sp>
      <p:sp>
        <p:nvSpPr>
          <p:cNvPr id="53" name="TextBox 52">
            <a:extLst>
              <a:ext uri="{FF2B5EF4-FFF2-40B4-BE49-F238E27FC236}">
                <a16:creationId xmlns:a16="http://schemas.microsoft.com/office/drawing/2014/main" id="{DE9B19D9-7ADA-FC42-9DF5-B032508008EB}"/>
              </a:ext>
            </a:extLst>
          </p:cNvPr>
          <p:cNvSpPr txBox="1"/>
          <p:nvPr/>
        </p:nvSpPr>
        <p:spPr>
          <a:xfrm rot="2038625">
            <a:off x="6371198" y="3688950"/>
            <a:ext cx="1082348"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3 - k</a:t>
            </a:r>
          </a:p>
        </p:txBody>
      </p:sp>
      <p:cxnSp>
        <p:nvCxnSpPr>
          <p:cNvPr id="59" name="Straight Arrow Connector 58">
            <a:extLst>
              <a:ext uri="{FF2B5EF4-FFF2-40B4-BE49-F238E27FC236}">
                <a16:creationId xmlns:a16="http://schemas.microsoft.com/office/drawing/2014/main" id="{EE370682-82C8-7042-8368-955FD930E504}"/>
              </a:ext>
            </a:extLst>
          </p:cNvPr>
          <p:cNvCxnSpPr>
            <a:cxnSpLocks/>
            <a:stCxn id="27" idx="3"/>
          </p:cNvCxnSpPr>
          <p:nvPr/>
        </p:nvCxnSpPr>
        <p:spPr>
          <a:xfrm>
            <a:off x="10178694" y="2347939"/>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BCD9280-7D48-DC4B-A19B-BB8265B6810B}"/>
              </a:ext>
            </a:extLst>
          </p:cNvPr>
          <p:cNvSpPr/>
          <p:nvPr/>
        </p:nvSpPr>
        <p:spPr>
          <a:xfrm>
            <a:off x="10363200"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cxnSp>
        <p:nvCxnSpPr>
          <p:cNvPr id="63" name="Straight Arrow Connector 62">
            <a:extLst>
              <a:ext uri="{FF2B5EF4-FFF2-40B4-BE49-F238E27FC236}">
                <a16:creationId xmlns:a16="http://schemas.microsoft.com/office/drawing/2014/main" id="{73A74C0B-DE48-7A47-A471-4A0252CF5992}"/>
              </a:ext>
            </a:extLst>
          </p:cNvPr>
          <p:cNvCxnSpPr>
            <a:cxnSpLocks/>
          </p:cNvCxnSpPr>
          <p:nvPr/>
        </p:nvCxnSpPr>
        <p:spPr>
          <a:xfrm>
            <a:off x="10188045" y="3285957"/>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1A4E850-90BD-F24E-B39C-5ED153D0755B}"/>
              </a:ext>
            </a:extLst>
          </p:cNvPr>
          <p:cNvSpPr/>
          <p:nvPr/>
        </p:nvSpPr>
        <p:spPr>
          <a:xfrm>
            <a:off x="10372551" y="290495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cxnSp>
        <p:nvCxnSpPr>
          <p:cNvPr id="65" name="Straight Arrow Connector 64">
            <a:extLst>
              <a:ext uri="{FF2B5EF4-FFF2-40B4-BE49-F238E27FC236}">
                <a16:creationId xmlns:a16="http://schemas.microsoft.com/office/drawing/2014/main" id="{C661A371-44FB-5A4E-BA5E-F031B75378C1}"/>
              </a:ext>
            </a:extLst>
          </p:cNvPr>
          <p:cNvCxnSpPr>
            <a:cxnSpLocks/>
          </p:cNvCxnSpPr>
          <p:nvPr/>
        </p:nvCxnSpPr>
        <p:spPr>
          <a:xfrm>
            <a:off x="10178694" y="5410200"/>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31655D5-49C3-E54D-A230-69AD38E51F3D}"/>
              </a:ext>
            </a:extLst>
          </p:cNvPr>
          <p:cNvSpPr/>
          <p:nvPr/>
        </p:nvSpPr>
        <p:spPr>
          <a:xfrm>
            <a:off x="10363200" y="5029200"/>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sp>
        <p:nvSpPr>
          <p:cNvPr id="67" name="Oval 66">
            <a:extLst>
              <a:ext uri="{FF2B5EF4-FFF2-40B4-BE49-F238E27FC236}">
                <a16:creationId xmlns:a16="http://schemas.microsoft.com/office/drawing/2014/main" id="{FE4E1649-D4C4-EB4D-9E54-6A033A8133F6}"/>
              </a:ext>
            </a:extLst>
          </p:cNvPr>
          <p:cNvSpPr/>
          <p:nvPr/>
        </p:nvSpPr>
        <p:spPr>
          <a:xfrm>
            <a:off x="9189628" y="432616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7EC3774-039C-2C47-B003-EF29253C96CA}"/>
              </a:ext>
            </a:extLst>
          </p:cNvPr>
          <p:cNvSpPr/>
          <p:nvPr/>
        </p:nvSpPr>
        <p:spPr>
          <a:xfrm>
            <a:off x="9442505" y="432490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5787B9E-E4AD-3A4F-9BE6-F293B7FA5006}"/>
              </a:ext>
            </a:extLst>
          </p:cNvPr>
          <p:cNvSpPr/>
          <p:nvPr/>
        </p:nvSpPr>
        <p:spPr>
          <a:xfrm>
            <a:off x="9695382" y="4331361"/>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A305F4C-9AD6-B54D-A43B-7FF67BA96499}"/>
              </a:ext>
            </a:extLst>
          </p:cNvPr>
          <p:cNvSpPr/>
          <p:nvPr/>
        </p:nvSpPr>
        <p:spPr>
          <a:xfrm>
            <a:off x="10691852" y="431770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623749F-63FA-4942-9902-3D49E3078624}"/>
              </a:ext>
            </a:extLst>
          </p:cNvPr>
          <p:cNvSpPr/>
          <p:nvPr/>
        </p:nvSpPr>
        <p:spPr>
          <a:xfrm>
            <a:off x="10944729" y="431644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0BC65F8-BF99-4B4D-81AC-334BABE9E1E0}"/>
              </a:ext>
            </a:extLst>
          </p:cNvPr>
          <p:cNvSpPr/>
          <p:nvPr/>
        </p:nvSpPr>
        <p:spPr>
          <a:xfrm>
            <a:off x="11197606" y="432289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2A0DA531-B256-4243-8AFE-FBCC3FB29F06}"/>
              </a:ext>
            </a:extLst>
          </p:cNvPr>
          <p:cNvSpPr txBox="1"/>
          <p:nvPr/>
        </p:nvSpPr>
        <p:spPr>
          <a:xfrm>
            <a:off x="2482857" y="3895067"/>
            <a:ext cx="1655519" cy="1261884"/>
          </a:xfrm>
          <a:prstGeom prst="rect">
            <a:avLst/>
          </a:prstGeom>
          <a:noFill/>
        </p:spPr>
        <p:txBody>
          <a:bodyPr wrap="square" rtlCol="0">
            <a:spAutoFit/>
          </a:bodyPr>
          <a:lstStyle/>
          <a:p>
            <a:pPr algn="ctr"/>
            <a:r>
              <a:rPr lang="en-US" sz="1200" dirty="0">
                <a:latin typeface="Georgia" panose="02040502050405020303" pitchFamily="18" charset="0"/>
              </a:rPr>
              <a:t>Randomize sample to k groups (experiment)</a:t>
            </a:r>
          </a:p>
          <a:p>
            <a:pPr algn="ctr"/>
            <a:endParaRPr lang="en-US" sz="400" dirty="0">
              <a:latin typeface="Georgia" panose="02040502050405020303" pitchFamily="18" charset="0"/>
            </a:endParaRPr>
          </a:p>
          <a:p>
            <a:pPr algn="ctr"/>
            <a:r>
              <a:rPr lang="en-US" sz="1200" dirty="0">
                <a:latin typeface="Georgia" panose="02040502050405020303" pitchFamily="18" charset="0"/>
              </a:rPr>
              <a:t>Individuals self-select groups (quasi-experimental)</a:t>
            </a:r>
          </a:p>
        </p:txBody>
      </p:sp>
      <p:sp>
        <p:nvSpPr>
          <p:cNvPr id="75" name="TextBox 74">
            <a:extLst>
              <a:ext uri="{FF2B5EF4-FFF2-40B4-BE49-F238E27FC236}">
                <a16:creationId xmlns:a16="http://schemas.microsoft.com/office/drawing/2014/main" id="{003741C1-7B35-3846-A251-9CFC1A3351CB}"/>
              </a:ext>
            </a:extLst>
          </p:cNvPr>
          <p:cNvSpPr txBox="1"/>
          <p:nvPr/>
        </p:nvSpPr>
        <p:spPr>
          <a:xfrm>
            <a:off x="5080920" y="4717702"/>
            <a:ext cx="1655519" cy="1384995"/>
          </a:xfrm>
          <a:prstGeom prst="rect">
            <a:avLst/>
          </a:prstGeom>
          <a:noFill/>
        </p:spPr>
        <p:txBody>
          <a:bodyPr wrap="square" rtlCol="0">
            <a:spAutoFit/>
          </a:bodyPr>
          <a:lstStyle/>
          <a:p>
            <a:pPr algn="ctr"/>
            <a:r>
              <a:rPr lang="en-US" sz="1200" dirty="0">
                <a:latin typeface="Georgia" panose="02040502050405020303" pitchFamily="18" charset="0"/>
              </a:rPr>
              <a:t>Use matched or repeated measures for each group</a:t>
            </a:r>
          </a:p>
          <a:p>
            <a:pPr algn="ctr"/>
            <a:endParaRPr lang="en-US" sz="1200" dirty="0">
              <a:latin typeface="Georgia" panose="02040502050405020303" pitchFamily="18" charset="0"/>
            </a:endParaRPr>
          </a:p>
          <a:p>
            <a:pPr algn="ctr"/>
            <a:r>
              <a:rPr lang="en-US" sz="1200" dirty="0">
                <a:latin typeface="Georgia" panose="02040502050405020303" pitchFamily="18" charset="0"/>
              </a:rPr>
              <a:t>(can have different treatments, different treatment times)</a:t>
            </a:r>
          </a:p>
        </p:txBody>
      </p:sp>
      <p:grpSp>
        <p:nvGrpSpPr>
          <p:cNvPr id="7" name="Group 6">
            <a:extLst>
              <a:ext uri="{FF2B5EF4-FFF2-40B4-BE49-F238E27FC236}">
                <a16:creationId xmlns:a16="http://schemas.microsoft.com/office/drawing/2014/main" id="{F782C843-B495-8340-B321-12B20217492D}"/>
              </a:ext>
            </a:extLst>
          </p:cNvPr>
          <p:cNvGrpSpPr/>
          <p:nvPr/>
        </p:nvGrpSpPr>
        <p:grpSpPr>
          <a:xfrm>
            <a:off x="7306479" y="1043704"/>
            <a:ext cx="4467729" cy="709873"/>
            <a:chOff x="7306479" y="1043704"/>
            <a:chExt cx="4467729" cy="709873"/>
          </a:xfrm>
        </p:grpSpPr>
        <p:sp>
          <p:nvSpPr>
            <p:cNvPr id="3" name="Right Brace 2">
              <a:extLst>
                <a:ext uri="{FF2B5EF4-FFF2-40B4-BE49-F238E27FC236}">
                  <a16:creationId xmlns:a16="http://schemas.microsoft.com/office/drawing/2014/main" id="{0865FEEE-D3BA-3540-9D72-EE9CEB995FBF}"/>
                </a:ext>
              </a:extLst>
            </p:cNvPr>
            <p:cNvSpPr/>
            <p:nvPr/>
          </p:nvSpPr>
          <p:spPr>
            <a:xfrm rot="16200000">
              <a:off x="9382930" y="-637702"/>
              <a:ext cx="314828" cy="4467729"/>
            </a:xfrm>
            <a:prstGeom prst="rightBrace">
              <a:avLst>
                <a:gd name="adj1" fmla="val 34360"/>
                <a:gd name="adj2" fmla="val 5000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75337B6-73AC-F14D-9FAC-C45A1F625318}"/>
                </a:ext>
              </a:extLst>
            </p:cNvPr>
            <p:cNvSpPr txBox="1"/>
            <p:nvPr/>
          </p:nvSpPr>
          <p:spPr>
            <a:xfrm>
              <a:off x="7784153" y="1043704"/>
              <a:ext cx="3621504" cy="369332"/>
            </a:xfrm>
            <a:prstGeom prst="rect">
              <a:avLst/>
            </a:prstGeom>
            <a:noFill/>
          </p:spPr>
          <p:txBody>
            <a:bodyPr wrap="none" rtlCol="0">
              <a:spAutoFit/>
            </a:bodyPr>
            <a:lstStyle/>
            <a:p>
              <a:pPr algn="ctr"/>
              <a:r>
                <a:rPr lang="en-US" dirty="0">
                  <a:solidFill>
                    <a:schemeClr val="accent4"/>
                  </a:solidFill>
                  <a:latin typeface="Georgia" panose="02040502050405020303" pitchFamily="18" charset="0"/>
                </a:rPr>
                <a:t>Just like in One-Way RM ANOVA</a:t>
              </a:r>
            </a:p>
          </p:txBody>
        </p:sp>
      </p:grpSp>
      <p:grpSp>
        <p:nvGrpSpPr>
          <p:cNvPr id="44" name="Group 43">
            <a:extLst>
              <a:ext uri="{FF2B5EF4-FFF2-40B4-BE49-F238E27FC236}">
                <a16:creationId xmlns:a16="http://schemas.microsoft.com/office/drawing/2014/main" id="{FCCB993C-B0AD-924C-BFC0-6AC2F44EBCCC}"/>
              </a:ext>
            </a:extLst>
          </p:cNvPr>
          <p:cNvGrpSpPr/>
          <p:nvPr/>
        </p:nvGrpSpPr>
        <p:grpSpPr>
          <a:xfrm>
            <a:off x="3323316" y="2017990"/>
            <a:ext cx="3188694" cy="709873"/>
            <a:chOff x="6819711" y="1043704"/>
            <a:chExt cx="5550391" cy="709873"/>
          </a:xfrm>
        </p:grpSpPr>
        <p:sp>
          <p:nvSpPr>
            <p:cNvPr id="45" name="Right Brace 44">
              <a:extLst>
                <a:ext uri="{FF2B5EF4-FFF2-40B4-BE49-F238E27FC236}">
                  <a16:creationId xmlns:a16="http://schemas.microsoft.com/office/drawing/2014/main" id="{AC68B2AC-D9EF-334F-B308-09584FFBA2AE}"/>
                </a:ext>
              </a:extLst>
            </p:cNvPr>
            <p:cNvSpPr/>
            <p:nvPr/>
          </p:nvSpPr>
          <p:spPr>
            <a:xfrm rot="16200000">
              <a:off x="9382930" y="-637702"/>
              <a:ext cx="314828" cy="4467729"/>
            </a:xfrm>
            <a:prstGeom prst="rightBrace">
              <a:avLst>
                <a:gd name="adj1" fmla="val 34360"/>
                <a:gd name="adj2" fmla="val 50000"/>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2">
                    <a:lumMod val="50000"/>
                  </a:schemeClr>
                </a:solidFill>
              </a:endParaRPr>
            </a:p>
          </p:txBody>
        </p:sp>
        <p:sp>
          <p:nvSpPr>
            <p:cNvPr id="48" name="TextBox 47">
              <a:extLst>
                <a:ext uri="{FF2B5EF4-FFF2-40B4-BE49-F238E27FC236}">
                  <a16:creationId xmlns:a16="http://schemas.microsoft.com/office/drawing/2014/main" id="{46D86A80-B85B-F042-BD76-DCD19F011E06}"/>
                </a:ext>
              </a:extLst>
            </p:cNvPr>
            <p:cNvSpPr txBox="1"/>
            <p:nvPr/>
          </p:nvSpPr>
          <p:spPr>
            <a:xfrm>
              <a:off x="6819711" y="1043704"/>
              <a:ext cx="5550391" cy="369332"/>
            </a:xfrm>
            <a:prstGeom prst="rect">
              <a:avLst/>
            </a:prstGeom>
            <a:noFill/>
          </p:spPr>
          <p:txBody>
            <a:bodyPr wrap="none" rtlCol="0">
              <a:spAutoFit/>
            </a:bodyPr>
            <a:lstStyle/>
            <a:p>
              <a:pPr algn="ctr"/>
              <a:r>
                <a:rPr lang="en-US" dirty="0">
                  <a:solidFill>
                    <a:schemeClr val="accent2">
                      <a:lumMod val="50000"/>
                    </a:schemeClr>
                  </a:solidFill>
                  <a:latin typeface="Georgia" panose="02040502050405020303" pitchFamily="18" charset="0"/>
                </a:rPr>
                <a:t>Just like in One-Way ANOVA</a:t>
              </a:r>
            </a:p>
          </p:txBody>
        </p:sp>
      </p:grpSp>
      <p:sp>
        <p:nvSpPr>
          <p:cNvPr id="49" name="TextBox 48">
            <a:extLst>
              <a:ext uri="{FF2B5EF4-FFF2-40B4-BE49-F238E27FC236}">
                <a16:creationId xmlns:a16="http://schemas.microsoft.com/office/drawing/2014/main" id="{17E6A558-1E4B-214A-924C-6CBE27A1C894}"/>
              </a:ext>
            </a:extLst>
          </p:cNvPr>
          <p:cNvSpPr txBox="1"/>
          <p:nvPr/>
        </p:nvSpPr>
        <p:spPr>
          <a:xfrm>
            <a:off x="436622" y="304800"/>
            <a:ext cx="6952544" cy="646331"/>
          </a:xfrm>
          <a:prstGeom prst="rect">
            <a:avLst/>
          </a:prstGeom>
          <a:noFill/>
        </p:spPr>
        <p:txBody>
          <a:bodyPr wrap="none" rtlCol="0">
            <a:spAutoFit/>
          </a:bodyPr>
          <a:lstStyle/>
          <a:p>
            <a:r>
              <a:rPr lang="en-US" sz="3600" b="1" dirty="0">
                <a:latin typeface="Georgia" panose="02040502050405020303" pitchFamily="18" charset="0"/>
              </a:rPr>
              <a:t>The Design of Mixed ANOVA</a:t>
            </a:r>
          </a:p>
        </p:txBody>
      </p:sp>
    </p:spTree>
    <p:extLst>
      <p:ext uri="{BB962C8B-B14F-4D97-AF65-F5344CB8AC3E}">
        <p14:creationId xmlns:p14="http://schemas.microsoft.com/office/powerpoint/2010/main" val="155904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500"/>
                                        <p:tgtEl>
                                          <p:spTgt spid="64"/>
                                        </p:tgtEl>
                                      </p:cBhvr>
                                    </p:animEffect>
                                  </p:childTnLst>
                                </p:cTn>
                              </p:par>
                              <p:par>
                                <p:cTn id="85" presetID="10"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fade">
                                      <p:cBhvr>
                                        <p:cTn id="90" dur="500"/>
                                        <p:tgtEl>
                                          <p:spTgt spid="6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500"/>
                                        <p:tgtEl>
                                          <p:spTgt spid="6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500"/>
                                        <p:tgtEl>
                                          <p:spTgt spid="6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500"/>
                                        <p:tgtEl>
                                          <p:spTgt spid="7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fade">
                                      <p:cBhvr>
                                        <p:cTn id="108" dur="500"/>
                                        <p:tgtEl>
                                          <p:spTgt spid="7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fade">
                                      <p:cBhvr>
                                        <p:cTn id="11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8" grpId="0"/>
      <p:bldP spid="40" grpId="0"/>
      <p:bldP spid="43" grpId="0" animBg="1"/>
      <p:bldP spid="46" grpId="0" animBg="1"/>
      <p:bldP spid="47" grpId="0" animBg="1"/>
      <p:bldP spid="52" grpId="0"/>
      <p:bldP spid="53" grpId="0"/>
      <p:bldP spid="62" grpId="0" animBg="1"/>
      <p:bldP spid="64" grpId="0" animBg="1"/>
      <p:bldP spid="66" grpId="0" animBg="1"/>
      <p:bldP spid="67" grpId="0" animBg="1"/>
      <p:bldP spid="68" grpId="0" animBg="1"/>
      <p:bldP spid="69" grpId="0" animBg="1"/>
      <p:bldP spid="70" grpId="0" animBg="1"/>
      <p:bldP spid="71" grpId="0" animBg="1"/>
      <p:bldP spid="72" grpId="0" animBg="1"/>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8C91-A246-294B-A683-7CC1A2009057}"/>
              </a:ext>
            </a:extLst>
          </p:cNvPr>
          <p:cNvSpPr>
            <a:spLocks noGrp="1"/>
          </p:cNvSpPr>
          <p:nvPr>
            <p:ph type="title"/>
          </p:nvPr>
        </p:nvSpPr>
        <p:spPr/>
        <p:txBody>
          <a:bodyPr>
            <a:normAutofit/>
          </a:bodyPr>
          <a:lstStyle/>
          <a:p>
            <a:r>
              <a:rPr lang="en-US" sz="4000" b="1" dirty="0">
                <a:latin typeface="Georgia" panose="02040502050405020303" pitchFamily="18" charset="0"/>
              </a:rPr>
              <a:t>Analyzing the Between-Subjects Variability</a:t>
            </a:r>
          </a:p>
        </p:txBody>
      </p:sp>
      <p:sp>
        <p:nvSpPr>
          <p:cNvPr id="3" name="Content Placeholder 2">
            <a:extLst>
              <a:ext uri="{FF2B5EF4-FFF2-40B4-BE49-F238E27FC236}">
                <a16:creationId xmlns:a16="http://schemas.microsoft.com/office/drawing/2014/main" id="{D4E1D5F5-50DF-4648-BBBF-8E093EF6D84F}"/>
              </a:ext>
            </a:extLst>
          </p:cNvPr>
          <p:cNvSpPr>
            <a:spLocks noGrp="1"/>
          </p:cNvSpPr>
          <p:nvPr>
            <p:ph idx="1"/>
          </p:nvPr>
        </p:nvSpPr>
        <p:spPr/>
        <p:txBody>
          <a:bodyPr>
            <a:noAutofit/>
          </a:bodyPr>
          <a:lstStyle/>
          <a:p>
            <a:r>
              <a:rPr lang="en-US" dirty="0">
                <a:solidFill>
                  <a:schemeClr val="accent6"/>
                </a:solidFill>
                <a:latin typeface="Georgia" panose="02040502050405020303" pitchFamily="18" charset="0"/>
              </a:rPr>
              <a:t>Simple RM design: </a:t>
            </a:r>
          </a:p>
          <a:p>
            <a:pPr lvl="1"/>
            <a:r>
              <a:rPr lang="en-US" dirty="0">
                <a:latin typeface="Georgia" panose="02040502050405020303" pitchFamily="18" charset="0"/>
              </a:rPr>
              <a:t>We assess the general pattern across time</a:t>
            </a:r>
          </a:p>
          <a:p>
            <a:pPr lvl="1"/>
            <a:r>
              <a:rPr lang="en-US" dirty="0">
                <a:latin typeface="Georgia" panose="02040502050405020303" pitchFamily="18" charset="0"/>
              </a:rPr>
              <a:t>We ignore the subject-to-subject variability (it is assumed to just be error)</a:t>
            </a:r>
          </a:p>
          <a:p>
            <a:pPr lvl="1"/>
            <a:endParaRPr lang="en-US" dirty="0">
              <a:latin typeface="Georgia" panose="02040502050405020303" pitchFamily="18" charset="0"/>
            </a:endParaRPr>
          </a:p>
          <a:p>
            <a:r>
              <a:rPr lang="en-US" dirty="0">
                <a:solidFill>
                  <a:schemeClr val="accent5"/>
                </a:solidFill>
                <a:latin typeface="Georgia" panose="02040502050405020303" pitchFamily="18" charset="0"/>
              </a:rPr>
              <a:t>Mixed Design:</a:t>
            </a:r>
          </a:p>
          <a:p>
            <a:pPr lvl="1"/>
            <a:r>
              <a:rPr lang="en-US" dirty="0">
                <a:latin typeface="Georgia" panose="02040502050405020303" pitchFamily="18" charset="0"/>
              </a:rPr>
              <a:t>We assess the general pattern across time and assess the subject-to-subject differences</a:t>
            </a:r>
          </a:p>
          <a:p>
            <a:pPr lvl="1"/>
            <a:r>
              <a:rPr lang="en-US" dirty="0">
                <a:latin typeface="Georgia" panose="02040502050405020303" pitchFamily="18" charset="0"/>
              </a:rPr>
              <a:t>Some of the subject-to-subject variability is due to the difference in the levels of the between-subjects factor.</a:t>
            </a:r>
          </a:p>
          <a:p>
            <a:pPr lvl="1"/>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52AEF3C6-AA56-A14A-A2C8-0FB54DAC39C3}"/>
              </a:ext>
            </a:extLst>
          </p:cNvPr>
          <p:cNvSpPr>
            <a:spLocks noGrp="1"/>
          </p:cNvSpPr>
          <p:nvPr>
            <p:ph type="sldNum" sz="quarter" idx="12"/>
          </p:nvPr>
        </p:nvSpPr>
        <p:spPr/>
        <p:txBody>
          <a:bodyPr/>
          <a:lstStyle/>
          <a:p>
            <a:fld id="{E7DC3035-C8D6-4312-8AC4-36A973EDC8AE}" type="slidenum">
              <a:rPr lang="en-US" altLang="en-US" smtClean="0"/>
              <a:pPr/>
              <a:t>6</a:t>
            </a:fld>
            <a:endParaRPr lang="en-US" altLang="en-US"/>
          </a:p>
        </p:txBody>
      </p:sp>
    </p:spTree>
    <p:extLst>
      <p:ext uri="{BB962C8B-B14F-4D97-AF65-F5344CB8AC3E}">
        <p14:creationId xmlns:p14="http://schemas.microsoft.com/office/powerpoint/2010/main" val="705297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9CC64-DF17-ED47-AC7F-D2B61656D1F1}"/>
              </a:ext>
            </a:extLst>
          </p:cNvPr>
          <p:cNvSpPr>
            <a:spLocks noGrp="1"/>
          </p:cNvSpPr>
          <p:nvPr>
            <p:ph idx="1"/>
          </p:nvPr>
        </p:nvSpPr>
        <p:spPr/>
        <p:txBody>
          <a:bodyPr/>
          <a:lstStyle/>
          <a:p>
            <a:pPr lvl="1"/>
            <a:r>
              <a:rPr lang="en-US" sz="2700" dirty="0"/>
              <a:t>We already have seen the calculation of </a:t>
            </a:r>
            <a:r>
              <a:rPr lang="en-US" sz="2700" dirty="0">
                <a:latin typeface="Georgia" panose="02040502050405020303" pitchFamily="18" charset="0"/>
              </a:rPr>
              <a:t>an </a:t>
            </a:r>
            <a:r>
              <a:rPr lang="en-US" sz="2700" i="1" dirty="0">
                <a:latin typeface="Georgia" panose="02040502050405020303" pitchFamily="18" charset="0"/>
              </a:rPr>
              <a:t>F</a:t>
            </a:r>
            <a:r>
              <a:rPr lang="en-US" sz="2700" dirty="0">
                <a:latin typeface="Georgia" panose="02040502050405020303" pitchFamily="18" charset="0"/>
              </a:rPr>
              <a:t> </a:t>
            </a:r>
            <a:r>
              <a:rPr lang="en-US" sz="2700" dirty="0"/>
              <a:t>ratio for the main effect of the repeated measures when we analyzed the one-way RM ANOVA</a:t>
            </a:r>
          </a:p>
          <a:p>
            <a:pPr lvl="2"/>
            <a:r>
              <a:rPr lang="en-US" sz="2400" dirty="0">
                <a:latin typeface="Georgia" panose="02040502050405020303" pitchFamily="18" charset="0"/>
              </a:rPr>
              <a:t>This </a:t>
            </a:r>
            <a:r>
              <a:rPr lang="en-US" sz="2400" i="1" dirty="0">
                <a:latin typeface="Georgia" panose="02040502050405020303" pitchFamily="18" charset="0"/>
              </a:rPr>
              <a:t>F</a:t>
            </a:r>
            <a:r>
              <a:rPr lang="en-US" sz="2400" dirty="0">
                <a:latin typeface="Georgia" panose="02040502050405020303" pitchFamily="18" charset="0"/>
              </a:rPr>
              <a:t> can now be recalculated to </a:t>
            </a:r>
            <a:r>
              <a:rPr lang="en-US" sz="2400" dirty="0">
                <a:solidFill>
                  <a:schemeClr val="accent2">
                    <a:lumMod val="75000"/>
                  </a:schemeClr>
                </a:solidFill>
                <a:latin typeface="Georgia" panose="02040502050405020303" pitchFamily="18" charset="0"/>
              </a:rPr>
              <a:t>take into account the separation of subjects into subgroups (between-subjects factor)</a:t>
            </a:r>
            <a:r>
              <a:rPr lang="en-US" sz="2400" dirty="0">
                <a:latin typeface="Georgia" panose="02040502050405020303" pitchFamily="18" charset="0"/>
              </a:rPr>
              <a:t>, which decreases the error term.</a:t>
            </a:r>
          </a:p>
          <a:p>
            <a:pPr lvl="2"/>
            <a:r>
              <a:rPr lang="en-US" sz="2400" i="1" dirty="0">
                <a:latin typeface="Georgia" panose="02040502050405020303" pitchFamily="18" charset="0"/>
              </a:rPr>
              <a:t>The numerator of F</a:t>
            </a:r>
            <a:r>
              <a:rPr lang="en-US" sz="2400" i="1" baseline="-25000" dirty="0">
                <a:latin typeface="Georgia" panose="02040502050405020303" pitchFamily="18" charset="0"/>
              </a:rPr>
              <a:t>RM</a:t>
            </a:r>
            <a:r>
              <a:rPr lang="en-US" sz="2400" i="1" dirty="0">
                <a:latin typeface="Georgia" panose="02040502050405020303" pitchFamily="18" charset="0"/>
              </a:rPr>
              <a:t> won’t change</a:t>
            </a:r>
          </a:p>
          <a:p>
            <a:pPr lvl="2"/>
            <a:r>
              <a:rPr lang="en-US" sz="2400" dirty="0">
                <a:solidFill>
                  <a:schemeClr val="accent5"/>
                </a:solidFill>
                <a:latin typeface="Georgia" panose="02040502050405020303" pitchFamily="18" charset="0"/>
              </a:rPr>
              <a:t>The denominator will change</a:t>
            </a:r>
          </a:p>
          <a:p>
            <a:pPr lvl="3"/>
            <a:r>
              <a:rPr lang="en-US" sz="2000" dirty="0">
                <a:latin typeface="Georgia" panose="02040502050405020303" pitchFamily="18" charset="0"/>
              </a:rPr>
              <a:t>Most of the </a:t>
            </a:r>
            <a:r>
              <a:rPr lang="en-US" sz="2000" i="1" dirty="0">
                <a:latin typeface="Georgia" panose="02040502050405020303" pitchFamily="18" charset="0"/>
              </a:rPr>
              <a:t>S</a:t>
            </a:r>
            <a:r>
              <a:rPr lang="en-US" sz="2000" dirty="0">
                <a:latin typeface="Georgia" panose="02040502050405020303" pitchFamily="18" charset="0"/>
              </a:rPr>
              <a:t> × RM interaction is really due to a </a:t>
            </a:r>
            <a:r>
              <a:rPr lang="en-US" sz="2000" dirty="0">
                <a:solidFill>
                  <a:schemeClr val="accent5"/>
                </a:solidFill>
                <a:latin typeface="Georgia" panose="02040502050405020303" pitchFamily="18" charset="0"/>
              </a:rPr>
              <a:t>group × condition interaction</a:t>
            </a:r>
            <a:r>
              <a:rPr lang="en-US" sz="2000" dirty="0">
                <a:latin typeface="Georgia" panose="02040502050405020303" pitchFamily="18" charset="0"/>
              </a:rPr>
              <a:t>, which should be removed from the total </a:t>
            </a:r>
            <a:r>
              <a:rPr lang="en-US" sz="2000" i="1" dirty="0">
                <a:latin typeface="Georgia" panose="02040502050405020303" pitchFamily="18" charset="0"/>
              </a:rPr>
              <a:t>S</a:t>
            </a:r>
            <a:r>
              <a:rPr lang="en-US" sz="2000" dirty="0">
                <a:latin typeface="Georgia" panose="02040502050405020303" pitchFamily="18" charset="0"/>
              </a:rPr>
              <a:t> × RM interaction.</a:t>
            </a:r>
          </a:p>
        </p:txBody>
      </p:sp>
      <p:sp>
        <p:nvSpPr>
          <p:cNvPr id="5" name="Slide Number Placeholder 4">
            <a:extLst>
              <a:ext uri="{FF2B5EF4-FFF2-40B4-BE49-F238E27FC236}">
                <a16:creationId xmlns:a16="http://schemas.microsoft.com/office/drawing/2014/main" id="{4F0D9CF8-CF01-DC4F-8CC4-FAAB125B0C59}"/>
              </a:ext>
            </a:extLst>
          </p:cNvPr>
          <p:cNvSpPr>
            <a:spLocks noGrp="1"/>
          </p:cNvSpPr>
          <p:nvPr>
            <p:ph type="sldNum" sz="quarter" idx="12"/>
          </p:nvPr>
        </p:nvSpPr>
        <p:spPr/>
        <p:txBody>
          <a:bodyPr/>
          <a:lstStyle/>
          <a:p>
            <a:fld id="{E7DC3035-C8D6-4312-8AC4-36A973EDC8AE}" type="slidenum">
              <a:rPr lang="en-US" altLang="en-US" smtClean="0"/>
              <a:pPr/>
              <a:t>7</a:t>
            </a:fld>
            <a:endParaRPr lang="en-US" altLang="en-US"/>
          </a:p>
        </p:txBody>
      </p:sp>
      <p:sp>
        <p:nvSpPr>
          <p:cNvPr id="6" name="Title 1">
            <a:extLst>
              <a:ext uri="{FF2B5EF4-FFF2-40B4-BE49-F238E27FC236}">
                <a16:creationId xmlns:a16="http://schemas.microsoft.com/office/drawing/2014/main" id="{8D88A06E-337B-F745-A6CB-28F295824037}"/>
              </a:ext>
            </a:extLst>
          </p:cNvPr>
          <p:cNvSpPr>
            <a:spLocks noGrp="1"/>
          </p:cNvSpPr>
          <p:nvPr>
            <p:ph type="title"/>
          </p:nvPr>
        </p:nvSpPr>
        <p:spPr>
          <a:xfrm>
            <a:off x="838200" y="365125"/>
            <a:ext cx="10515600" cy="1325563"/>
          </a:xfrm>
        </p:spPr>
        <p:txBody>
          <a:bodyPr>
            <a:normAutofit/>
          </a:bodyPr>
          <a:lstStyle/>
          <a:p>
            <a:r>
              <a:rPr lang="en-US" sz="4000" b="1" dirty="0">
                <a:latin typeface="Georgia" panose="02040502050405020303" pitchFamily="18" charset="0"/>
              </a:rPr>
              <a:t>Analyzing the Within-Subjects Variability</a:t>
            </a:r>
          </a:p>
        </p:txBody>
      </p:sp>
      <p:cxnSp>
        <p:nvCxnSpPr>
          <p:cNvPr id="7" name="Straight Arrow Connector 6">
            <a:extLst>
              <a:ext uri="{FF2B5EF4-FFF2-40B4-BE49-F238E27FC236}">
                <a16:creationId xmlns:a16="http://schemas.microsoft.com/office/drawing/2014/main" id="{298C3E1B-802F-594D-AB35-E20996A3E919}"/>
              </a:ext>
            </a:extLst>
          </p:cNvPr>
          <p:cNvCxnSpPr/>
          <p:nvPr/>
        </p:nvCxnSpPr>
        <p:spPr>
          <a:xfrm flipH="1" flipV="1">
            <a:off x="5638800" y="3733800"/>
            <a:ext cx="2667000" cy="114300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8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9CC64-DF17-ED47-AC7F-D2B61656D1F1}"/>
              </a:ext>
            </a:extLst>
          </p:cNvPr>
          <p:cNvSpPr>
            <a:spLocks noGrp="1"/>
          </p:cNvSpPr>
          <p:nvPr>
            <p:ph idx="1"/>
          </p:nvPr>
        </p:nvSpPr>
        <p:spPr>
          <a:xfrm>
            <a:off x="381000" y="1447800"/>
            <a:ext cx="11506200" cy="4729163"/>
          </a:xfrm>
        </p:spPr>
        <p:txBody>
          <a:bodyPr>
            <a:normAutofit fontScale="92500" lnSpcReduction="10000"/>
          </a:bodyPr>
          <a:lstStyle/>
          <a:p>
            <a:r>
              <a:rPr lang="en-US" dirty="0" smtClean="0">
                <a:solidFill>
                  <a:srgbClr val="7030A0"/>
                </a:solidFill>
              </a:rPr>
              <a:t>Independence</a:t>
            </a:r>
          </a:p>
          <a:p>
            <a:pPr lvl="1"/>
            <a:r>
              <a:rPr lang="en-US" dirty="0" smtClean="0"/>
              <a:t>SUBJECTS are independent of each other </a:t>
            </a:r>
          </a:p>
          <a:p>
            <a:r>
              <a:rPr lang="en-US" dirty="0" smtClean="0">
                <a:solidFill>
                  <a:schemeClr val="accent5">
                    <a:lumMod val="75000"/>
                  </a:schemeClr>
                </a:solidFill>
              </a:rPr>
              <a:t>Equal Spacing</a:t>
            </a:r>
          </a:p>
          <a:p>
            <a:pPr lvl="1"/>
            <a:r>
              <a:rPr lang="en-US" dirty="0" smtClean="0"/>
              <a:t>If the repeated measures is time</a:t>
            </a:r>
          </a:p>
          <a:p>
            <a:r>
              <a:rPr lang="en-US" dirty="0" smtClean="0">
                <a:solidFill>
                  <a:schemeClr val="accent2">
                    <a:lumMod val="75000"/>
                  </a:schemeClr>
                </a:solidFill>
              </a:rPr>
              <a:t>Normality</a:t>
            </a:r>
          </a:p>
          <a:p>
            <a:pPr lvl="1"/>
            <a:r>
              <a:rPr lang="en-US" dirty="0" smtClean="0"/>
              <a:t>OUTCOMES (dependent variable) </a:t>
            </a:r>
            <a:r>
              <a:rPr lang="en-US" dirty="0"/>
              <a:t>for each </a:t>
            </a:r>
            <a:r>
              <a:rPr lang="en-US" dirty="0" smtClean="0"/>
              <a:t>condition combination </a:t>
            </a:r>
            <a:r>
              <a:rPr lang="en-US" dirty="0"/>
              <a:t>should be sampled from a normally distributed population</a:t>
            </a:r>
          </a:p>
          <a:p>
            <a:r>
              <a:rPr lang="en-US" dirty="0">
                <a:solidFill>
                  <a:schemeClr val="accent4"/>
                </a:solidFill>
              </a:rPr>
              <a:t>Homogeneity of Variance</a:t>
            </a:r>
          </a:p>
          <a:p>
            <a:pPr lvl="1"/>
            <a:r>
              <a:rPr lang="en-US" dirty="0"/>
              <a:t>Each </a:t>
            </a:r>
            <a:r>
              <a:rPr lang="en-US" dirty="0" smtClean="0"/>
              <a:t>population (condition combination) </a:t>
            </a:r>
            <a:r>
              <a:rPr lang="en-US" dirty="0"/>
              <a:t>should have the same error variance</a:t>
            </a:r>
          </a:p>
          <a:p>
            <a:r>
              <a:rPr lang="en-US" dirty="0" err="1">
                <a:solidFill>
                  <a:schemeClr val="accent5"/>
                </a:solidFill>
              </a:rPr>
              <a:t>Sphericity</a:t>
            </a:r>
            <a:endParaRPr lang="en-US" dirty="0">
              <a:solidFill>
                <a:schemeClr val="accent5"/>
              </a:solidFill>
            </a:endParaRPr>
          </a:p>
          <a:p>
            <a:pPr lvl="1"/>
            <a:r>
              <a:rPr lang="en-US" dirty="0"/>
              <a:t>Same as before (essentially all individuals have </a:t>
            </a:r>
            <a:r>
              <a:rPr lang="en-US" b="1" dirty="0"/>
              <a:t>similar patterns </a:t>
            </a:r>
            <a:r>
              <a:rPr lang="en-US" dirty="0"/>
              <a:t>of change across conditions/time) but after accounting for any between-subjects factors</a:t>
            </a:r>
          </a:p>
          <a:p>
            <a:pPr lvl="1"/>
            <a:endParaRPr lang="en-US" dirty="0"/>
          </a:p>
        </p:txBody>
      </p:sp>
      <p:sp>
        <p:nvSpPr>
          <p:cNvPr id="5" name="Slide Number Placeholder 4">
            <a:extLst>
              <a:ext uri="{FF2B5EF4-FFF2-40B4-BE49-F238E27FC236}">
                <a16:creationId xmlns:a16="http://schemas.microsoft.com/office/drawing/2014/main" id="{4F0D9CF8-CF01-DC4F-8CC4-FAAB125B0C59}"/>
              </a:ext>
            </a:extLst>
          </p:cNvPr>
          <p:cNvSpPr>
            <a:spLocks noGrp="1"/>
          </p:cNvSpPr>
          <p:nvPr>
            <p:ph type="sldNum" sz="quarter" idx="12"/>
          </p:nvPr>
        </p:nvSpPr>
        <p:spPr/>
        <p:txBody>
          <a:bodyPr/>
          <a:lstStyle/>
          <a:p>
            <a:fld id="{E7DC3035-C8D6-4312-8AC4-36A973EDC8AE}" type="slidenum">
              <a:rPr lang="en-US" altLang="en-US" smtClean="0"/>
              <a:pPr/>
              <a:t>8</a:t>
            </a:fld>
            <a:endParaRPr lang="en-US" altLang="en-US"/>
          </a:p>
        </p:txBody>
      </p:sp>
      <p:sp>
        <p:nvSpPr>
          <p:cNvPr id="6" name="Title 1">
            <a:extLst>
              <a:ext uri="{FF2B5EF4-FFF2-40B4-BE49-F238E27FC236}">
                <a16:creationId xmlns:a16="http://schemas.microsoft.com/office/drawing/2014/main" id="{8D88A06E-337B-F745-A6CB-28F295824037}"/>
              </a:ext>
            </a:extLst>
          </p:cNvPr>
          <p:cNvSpPr>
            <a:spLocks noGrp="1"/>
          </p:cNvSpPr>
          <p:nvPr>
            <p:ph type="title"/>
          </p:nvPr>
        </p:nvSpPr>
        <p:spPr>
          <a:xfrm>
            <a:off x="838200" y="365125"/>
            <a:ext cx="10515600" cy="1325563"/>
          </a:xfrm>
        </p:spPr>
        <p:txBody>
          <a:bodyPr>
            <a:normAutofit/>
          </a:bodyPr>
          <a:lstStyle/>
          <a:p>
            <a:r>
              <a:rPr lang="en-US" sz="4000" b="1" dirty="0">
                <a:latin typeface="Georgia" panose="02040502050405020303" pitchFamily="18" charset="0"/>
              </a:rPr>
              <a:t>Assumptions</a:t>
            </a:r>
          </a:p>
        </p:txBody>
      </p:sp>
    </p:spTree>
    <p:extLst>
      <p:ext uri="{BB962C8B-B14F-4D97-AF65-F5344CB8AC3E}">
        <p14:creationId xmlns:p14="http://schemas.microsoft.com/office/powerpoint/2010/main" val="1623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505B-0A5D-9D4C-A8B2-3A34E298797D}"/>
              </a:ext>
            </a:extLst>
          </p:cNvPr>
          <p:cNvSpPr>
            <a:spLocks noGrp="1"/>
          </p:cNvSpPr>
          <p:nvPr>
            <p:ph type="title"/>
          </p:nvPr>
        </p:nvSpPr>
        <p:spPr>
          <a:xfrm>
            <a:off x="838200" y="2209800"/>
            <a:ext cx="10515600" cy="1325563"/>
          </a:xfrm>
        </p:spPr>
        <p:txBody>
          <a:bodyPr>
            <a:normAutofit/>
          </a:bodyPr>
          <a:lstStyle/>
          <a:p>
            <a:pPr algn="ctr"/>
            <a:r>
              <a:rPr lang="en-US" sz="6000" b="1" dirty="0">
                <a:solidFill>
                  <a:schemeClr val="accent6"/>
                </a:solidFill>
                <a:latin typeface="Georgia" panose="02040502050405020303" pitchFamily="18" charset="0"/>
                <a:hlinkClick r:id="rId2"/>
              </a:rPr>
              <a:t>Example of Mixed ANOVA</a:t>
            </a:r>
            <a:endParaRPr lang="en-US" sz="6000" b="1" dirty="0">
              <a:solidFill>
                <a:schemeClr val="accent6"/>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91644EFC-5AA0-7B41-AD81-E1CB13CF8381}"/>
              </a:ext>
            </a:extLst>
          </p:cNvPr>
          <p:cNvSpPr>
            <a:spLocks noGrp="1"/>
          </p:cNvSpPr>
          <p:nvPr>
            <p:ph type="sldNum" sz="quarter" idx="12"/>
          </p:nvPr>
        </p:nvSpPr>
        <p:spPr/>
        <p:txBody>
          <a:bodyPr/>
          <a:lstStyle/>
          <a:p>
            <a:fld id="{E7DC3035-C8D6-4312-8AC4-36A973EDC8AE}" type="slidenum">
              <a:rPr lang="en-US" altLang="en-US" smtClean="0"/>
              <a:pPr/>
              <a:t>9</a:t>
            </a:fld>
            <a:endParaRPr lang="en-US" altLang="en-US"/>
          </a:p>
        </p:txBody>
      </p:sp>
    </p:spTree>
    <p:extLst>
      <p:ext uri="{BB962C8B-B14F-4D97-AF65-F5344CB8AC3E}">
        <p14:creationId xmlns:p14="http://schemas.microsoft.com/office/powerpoint/2010/main" val="163735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4885</TotalTime>
  <Words>634</Words>
  <Application>Microsoft Office PowerPoint</Application>
  <PresentationFormat>Widescreen</PresentationFormat>
  <Paragraphs>99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ＭＳ Ｐゴシック</vt:lpstr>
      <vt:lpstr>Arial</vt:lpstr>
      <vt:lpstr>Calibri</vt:lpstr>
      <vt:lpstr>Georgia</vt:lpstr>
      <vt:lpstr>Georgia Regular</vt:lpstr>
      <vt:lpstr>Office Theme</vt:lpstr>
      <vt:lpstr>(Two-Way)  Mixed</vt:lpstr>
      <vt:lpstr>PowerPoint Presentation</vt:lpstr>
      <vt:lpstr>PowerPoint Presentation</vt:lpstr>
      <vt:lpstr>PowerPoint Presentation</vt:lpstr>
      <vt:lpstr>PowerPoint Presentation</vt:lpstr>
      <vt:lpstr>Analyzing the Between-Subjects Variability</vt:lpstr>
      <vt:lpstr>Analyzing the Within-Subjects Variability</vt:lpstr>
      <vt:lpstr>Assumptions</vt:lpstr>
      <vt:lpstr>Example of Mixed ANOVA</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Repeated-Measures ANOVA Theory</dc:title>
  <dc:creator>JD Fargo</dc:creator>
  <cp:lastModifiedBy>Sarah Schwartz</cp:lastModifiedBy>
  <cp:revision>964</cp:revision>
  <cp:lastPrinted>2018-04-12T21:42:17Z</cp:lastPrinted>
  <dcterms:created xsi:type="dcterms:W3CDTF">2008-04-09T02:45:57Z</dcterms:created>
  <dcterms:modified xsi:type="dcterms:W3CDTF">2020-04-14T16:52:35Z</dcterms:modified>
</cp:coreProperties>
</file>