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7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3135-4B8F-DD4B-A04C-E41F4570965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9642" y="1523789"/>
            <a:ext cx="2677076" cy="5241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Range, IQR, &amp; SIR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Range = Max – Min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Interquartile Range 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146304" lvl="3" algn="l"/>
            <a:r>
              <a:rPr lang="en-US" sz="17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IQR = Q3 – Q1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Semi-Interquartile Range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146304" lvl="3" algn="l"/>
            <a:r>
              <a:rPr lang="en-US" sz="17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SIR = (Q3 – Q1) / 2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Range is super dependent on extreme values or outliers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IRG &amp; SIR more resistant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893671" y="1523789"/>
                <a:ext cx="5324354" cy="52418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accent5"/>
                    </a:solidFill>
                    <a:latin typeface="Consolas" charset="0"/>
                    <a:ea typeface="Consolas" charset="0"/>
                    <a:cs typeface="Consolas" charset="0"/>
                  </a:rPr>
                  <a:t>Variance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onsolas" charset="0"/>
                    <a:ea typeface="Consolas" charset="0"/>
                    <a:cs typeface="Consolas" charset="0"/>
                  </a:rPr>
                  <a:t>DEVIANT: how far from the center (mean)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onsolas" charset="0"/>
                    <a:ea typeface="Consolas" charset="0"/>
                    <a:cs typeface="Consolas" charset="0"/>
                  </a:rPr>
                  <a:t>SQUARE:  so + &amp; - don’t cancel out to 0 (units are also squared)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onsolas" charset="0"/>
                    <a:ea typeface="Consolas" charset="0"/>
                    <a:cs typeface="Consolas" charset="0"/>
                  </a:rPr>
                  <a:t>AVERAGE: summarize with a single value 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onsolas" charset="0"/>
                    <a:ea typeface="Consolas" charset="0"/>
                    <a:cs typeface="Consolas" charset="0"/>
                  </a:rPr>
                  <a:t>In a POPULATION: called “sigma-squared”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 algn="ctr">
                  <a:buNone/>
                </a:pPr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 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𝑁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𝑁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𝑀𝑆</m:t>
                      </m:r>
                    </m:oMath>
                  </m:oMathPara>
                </a14:m>
                <a:endParaRPr lang="en-US" sz="18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onsolas" charset="0"/>
                    <a:ea typeface="Consolas" charset="0"/>
                    <a:cs typeface="Consolas" charset="0"/>
                  </a:rPr>
                  <a:t>In a SAMPLE: called “s-squared”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−1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𝑑𝑓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𝑀𝑆</m:t>
                      </m:r>
                    </m:oMath>
                  </m:oMathPara>
                </a14:m>
                <a:endParaRPr lang="en-US" sz="18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:endParaRPr lang="en-US" sz="1800" i="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32054" lvl="3" indent="-285750"/>
                <a:r>
                  <a:rPr lang="en-US" sz="1800" i="1" dirty="0">
                    <a:latin typeface="Consolas" charset="0"/>
                    <a:ea typeface="Consolas" charset="0"/>
                    <a:cs typeface="Consolas" charset="0"/>
                  </a:rPr>
                  <a:t>Degrees of Freedom: </a:t>
                </a:r>
                <a:r>
                  <a:rPr lang="en-US" sz="1800" i="1" dirty="0" err="1">
                    <a:solidFill>
                      <a:schemeClr val="accent5"/>
                    </a:solidFill>
                    <a:latin typeface="Consolas" charset="0"/>
                    <a:ea typeface="Consolas" charset="0"/>
                    <a:cs typeface="Consolas" charset="0"/>
                  </a:rPr>
                  <a:t>df</a:t>
                </a:r>
                <a:r>
                  <a:rPr lang="en-US" sz="1800" i="1" dirty="0">
                    <a:solidFill>
                      <a:schemeClr val="accent5"/>
                    </a:solidFill>
                    <a:latin typeface="Consolas" charset="0"/>
                    <a:ea typeface="Consolas" charset="0"/>
                    <a:cs typeface="Consolas" charset="0"/>
                  </a:rPr>
                  <a:t> = n - 1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71" y="1523789"/>
                <a:ext cx="5324354" cy="5241851"/>
              </a:xfrm>
              <a:prstGeom prst="rect">
                <a:avLst/>
              </a:prstGeom>
              <a:blipFill>
                <a:blip r:embed="rId2"/>
                <a:stretch>
                  <a:fillRect t="-1848" b="-808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10623" y="1523788"/>
                <a:ext cx="3703900" cy="52418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Standard Deviation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onsolas" charset="0"/>
                    <a:ea typeface="Consolas" charset="0"/>
                    <a:cs typeface="Consolas" charset="0"/>
                  </a:rPr>
                  <a:t>SQUARE-ROOT VARIANCE to get back to the original units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onsolas" charset="0"/>
                    <a:ea typeface="Consolas" charset="0"/>
                    <a:cs typeface="Consolas" charset="0"/>
                  </a:rPr>
                  <a:t>In a POPULATION: called “sigma”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 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𝑆𝑆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𝑀𝑆</m:t>
                          </m:r>
                        </m:e>
                      </m:rad>
                    </m:oMath>
                  </m:oMathPara>
                </a14:m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onsolas" charset="0"/>
                    <a:ea typeface="Consolas" charset="0"/>
                    <a:cs typeface="Consolas" charset="0"/>
                  </a:rPr>
                  <a:t>In a SAMPLE: called “s”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𝑆𝑆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𝑀𝑆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23" y="1523788"/>
                <a:ext cx="3703900" cy="5241851"/>
              </a:xfrm>
              <a:prstGeom prst="rect">
                <a:avLst/>
              </a:prstGeom>
              <a:blipFill rotWithShape="0">
                <a:blip r:embed="rId3"/>
                <a:stretch>
                  <a:fillRect t="-808" r="-162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172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Tw Cen MT</vt:lpstr>
      <vt:lpstr>Wingdings</vt:lpstr>
      <vt:lpstr>Wingdings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Sarah Schwartz</cp:lastModifiedBy>
  <cp:revision>5</cp:revision>
  <dcterms:created xsi:type="dcterms:W3CDTF">2018-01-23T06:29:31Z</dcterms:created>
  <dcterms:modified xsi:type="dcterms:W3CDTF">2022-01-25T01:52:51Z</dcterms:modified>
</cp:coreProperties>
</file>