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handoutMasterIdLst>
    <p:handoutMasterId r:id="rId14"/>
  </p:handoutMasterIdLst>
  <p:sldIdLst>
    <p:sldId id="256" r:id="rId2"/>
    <p:sldId id="273" r:id="rId3"/>
    <p:sldId id="258" r:id="rId4"/>
    <p:sldId id="259" r:id="rId5"/>
    <p:sldId id="270" r:id="rId6"/>
    <p:sldId id="260" r:id="rId7"/>
    <p:sldId id="264" r:id="rId8"/>
    <p:sldId id="266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93FA-11DC-4132-A420-E71D185CF2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7692-4F2D-4AE3-A642-88EB984B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BCDD-08E7-4CEC-9DA6-6E3BD396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14FB-017E-4CEB-80E5-7FF42A0E1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57F8-A33A-41AB-B601-641C6878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4188-7CFF-462C-9248-A1734DDB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B2EE-FB52-462C-929D-A270E0D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453-CCA0-4CB3-9261-9E97F8DF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FFC83-3CA2-4F86-9AB4-178C2EB1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219E-E069-4679-A6CB-E4853834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1107-FA5D-4744-8703-6D4851AF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B822-E8A9-413D-B093-8402311E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070A-6931-41E0-9F57-454DB5867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4185-5652-4952-A53C-F9FD7861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12C-CF21-4803-841B-948964A1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BEE6-2287-4606-AF38-B77FBDB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1DD0-8050-4CBF-8465-D9307DB8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2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947A-6C9C-4A27-9B46-4266F4E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0040-D79E-4292-9B97-CEFBB2ED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395-3E21-44EF-B570-A179253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3C68-08EC-4766-9260-9DE25B56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2333-6626-49EB-A942-90917B3E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4383-54F0-45EC-87F9-D5244246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9B81-6782-4731-814B-F92C4C4A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919D-2E95-49B4-B5D3-119472E2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344F-1FCD-402B-9899-082FF2D9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D5FF-36D3-42F4-9AB9-23BB3C51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41C7-C641-4AD4-B890-76764F9F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7488-549E-403B-B4F7-95859F8B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2985-132E-40E6-837C-0ECE0BDC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D35B6-58EF-4DE9-A841-85B9FF0E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B995-1BA5-400D-AB83-0EAEF42E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8DF6-50B2-4138-96C9-7E63CBF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4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A0E1-7658-46B1-8868-37E9A01E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3F4A-73A5-4227-895B-3739700B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53725-BD0E-4FB8-B5A7-46DA75445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4ED2E-1E06-4454-9046-4B9E47072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62046-233E-42BD-B884-0601A56D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DB16-157E-4F04-A350-5D1E14F0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7A461-7DEE-4BFF-A2B6-7A50BC29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F1C72-65EE-479F-8741-15BCDC10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0475-A5BD-45C0-8750-8F70E328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C17F2-0383-4D47-90E7-E61FFAB7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03F5-3053-48E9-AEAE-6571EE54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441D-E6ED-4940-B6EB-D0D54BE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8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D1343-F875-4F70-9BEF-D28D5CD2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592F-CB01-44A6-97B4-75E7BF66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F119-D330-4601-AE50-C5F41DA6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19C3-1FD6-47EA-9CC8-4B887C35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CA8B-5E15-49E3-9C1E-A4567338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2C50-736F-4199-9732-EB7841F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93CB-524E-46DC-834E-FBAA5970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32FE-E16B-4A85-AEA5-69480725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98B3-47A8-42ED-AA94-7D8FFB0C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88C4-EE13-455D-8FF1-BD711923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63A73-C672-45D4-AEC2-5D72426A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04EE-571F-4BD1-B9BD-A09121C5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4108-210A-4438-BB29-06413E78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35A3-7CEF-4A1F-8ECF-25A8F934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81A3-AA0F-49DF-9C7C-A66B885B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6EC89-4826-4B13-92BB-6F7ACB51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4F35-DDC9-486E-A858-A0E1A98E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4CAF-DFB0-4E4C-89CB-8D81EEC4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A15B-5838-4293-9318-D175AB27D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F4E-5EF2-4569-94F1-553F75B31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Consolas" charset="0"/>
                <a:ea typeface="Consolas" charset="0"/>
                <a:cs typeface="Consolas" charset="0"/>
              </a:rPr>
              <a:t>APA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Focused on statistics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" y="2384554"/>
            <a:ext cx="10899086" cy="3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1437"/>
            <a:ext cx="10532872" cy="4596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Includes: charts, graphs, photos, drawings, images, etc.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Must stand on its own: simple BUT illustrates a point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Number tables sequentially in text (Figure1, Figure2, etc.)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Caption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Appears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below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figure, immediately after “Figure 1” on same row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NOT a title, NOT capitalized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Brief, but descriptive explanation of figure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After 1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sentence, add clarifying info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Legend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Same font style and size as in figure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Figures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2274240"/>
            <a:ext cx="4776985" cy="350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12" y="1647048"/>
            <a:ext cx="4134507" cy="4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52501" y="2476500"/>
            <a:ext cx="10401300" cy="353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Consolas" charset="0"/>
                <a:ea typeface="Consolas" charset="0"/>
                <a:cs typeface="Consolas" charset="0"/>
              </a:rPr>
              <a:t>Now using the </a:t>
            </a:r>
            <a:r>
              <a:rPr lang="en-US" sz="3200" b="1">
                <a:latin typeface="Consolas" charset="0"/>
                <a:ea typeface="Consolas" charset="0"/>
                <a:cs typeface="Consolas" charset="0"/>
              </a:rPr>
              <a:t>7th</a:t>
            </a:r>
            <a:r>
              <a:rPr lang="en-US" sz="3200">
                <a:latin typeface="Consolas" charset="0"/>
                <a:ea typeface="Consolas" charset="0"/>
                <a:cs typeface="Consolas" charset="0"/>
              </a:rPr>
              <a:t> edition</a:t>
            </a:r>
          </a:p>
          <a:p>
            <a:endParaRPr lang="en-US" sz="120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>
                <a:latin typeface="Consolas" charset="0"/>
                <a:ea typeface="Consolas" charset="0"/>
                <a:cs typeface="Consolas" charset="0"/>
              </a:rPr>
              <a:t>Used for:</a:t>
            </a:r>
          </a:p>
          <a:p>
            <a:pPr lvl="2" algn="l"/>
            <a:r>
              <a:rPr lang="en-US" sz="280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Theses</a:t>
            </a:r>
          </a:p>
          <a:p>
            <a:pPr lvl="2" algn="l"/>
            <a:r>
              <a:rPr lang="en-US" sz="280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Dissertations</a:t>
            </a:r>
          </a:p>
          <a:p>
            <a:pPr lvl="2" algn="l"/>
            <a:r>
              <a:rPr lang="en-US" sz="2800">
                <a:latin typeface="Consolas" charset="0"/>
                <a:ea typeface="Consolas" charset="0"/>
                <a:cs typeface="Consolas" charset="0"/>
              </a:rPr>
              <a:t>Paper/Journal </a:t>
            </a:r>
            <a:r>
              <a:rPr lang="en-US" sz="28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Articles</a:t>
            </a:r>
          </a:p>
          <a:p>
            <a:pPr lvl="2" algn="l"/>
            <a:r>
              <a:rPr lang="en-US" sz="280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Presentations/Posters</a:t>
            </a:r>
          </a:p>
          <a:p>
            <a:pPr lvl="2" algn="l"/>
            <a:r>
              <a:rPr lang="en-US" sz="280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Homework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 for this course (most importantly!)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513834"/>
            <a:ext cx="93504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American Psychological Association (</a:t>
            </a:r>
            <a:r>
              <a:rPr lang="en-US" sz="4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APA</a:t>
            </a:r>
            <a:r>
              <a:rPr lang="en-US" sz="4400" b="1">
                <a:latin typeface="Consolas" charset="0"/>
                <a:ea typeface="Consolas" charset="0"/>
                <a:cs typeface="Consolas" charset="0"/>
              </a:rPr>
              <a:t>) Format</a:t>
            </a:r>
            <a:endParaRPr lang="en-US" sz="4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numbers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178-179)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212980"/>
            <a:ext cx="11708920" cy="32590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If number &lt; 10 then write it out (“four” instead of 4)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Use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zero “0” before decimal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( 0.25 instead of .25)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 not report any decimal places if you are reporting something that can only be a whole number (n = 5 not n = 5.0)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Report exact p-values (unless less than .001 then report </a:t>
            </a:r>
            <a:r>
              <a:rPr lang="en-US" sz="2400" b="1" i="1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&lt; .001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No leading zero on p-values (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= .006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, not </a:t>
            </a:r>
            <a:r>
              <a:rPr lang="en-US" sz="2400" i="1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= 0.006)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52" y="4471990"/>
            <a:ext cx="7355022" cy="21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7" y="221322"/>
            <a:ext cx="10986236" cy="1499616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Abbreviations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182-187)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7" y="1401843"/>
            <a:ext cx="9895892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3249"/>
            <a:ext cx="9720072" cy="1499616"/>
          </a:xfrm>
        </p:spPr>
        <p:txBody>
          <a:bodyPr/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APA format: analysis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4824"/>
            <a:ext cx="9720071" cy="4564536"/>
          </a:xfrm>
        </p:spPr>
        <p:txBody>
          <a:bodyPr>
            <a:noAutofit/>
          </a:bodyPr>
          <a:lstStyle/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Referencing analysis method?</a:t>
            </a:r>
          </a:p>
          <a:p>
            <a:pPr lvl="1"/>
            <a:r>
              <a:rPr lang="en-US" sz="2000">
                <a:latin typeface="Consolas" charset="0"/>
                <a:ea typeface="Consolas" charset="0"/>
                <a:cs typeface="Consolas" charset="0"/>
              </a:rPr>
              <a:t>Common: no</a:t>
            </a:r>
          </a:p>
          <a:p>
            <a:pPr lvl="1"/>
            <a:r>
              <a:rPr lang="en-US" sz="2000">
                <a:latin typeface="Consolas" charset="0"/>
                <a:ea typeface="Consolas" charset="0"/>
                <a:cs typeface="Consolas" charset="0"/>
              </a:rPr>
              <a:t>Rare or new:  yes</a:t>
            </a:r>
          </a:p>
          <a:p>
            <a:pPr lvl="1"/>
            <a:endParaRPr lang="en-US" sz="200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Descriptive statistics:</a:t>
            </a:r>
          </a:p>
          <a:p>
            <a:pPr lvl="1"/>
            <a:r>
              <a:rPr lang="en-US" sz="2000">
                <a:latin typeface="Consolas" charset="0"/>
                <a:ea typeface="Consolas" charset="0"/>
                <a:cs typeface="Consolas" charset="0"/>
              </a:rPr>
              <a:t>Abbreviations (spell out if not followed by stats)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OKAY:  …scores were higher for males (M = 5, SD = 6)…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>
                <a:latin typeface="Consolas" charset="0"/>
                <a:ea typeface="Consolas" charset="0"/>
                <a:cs typeface="Consolas" charset="0"/>
              </a:rPr>
              <a:t>  NOT:  …the M was higher for males…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Inferential statistics :</a:t>
            </a:r>
          </a:p>
          <a:p>
            <a:pPr lvl="1"/>
            <a:r>
              <a:rPr lang="en-US" sz="2000">
                <a:latin typeface="Consolas" charset="0"/>
                <a:ea typeface="Consolas" charset="0"/>
                <a:cs typeface="Consolas" charset="0"/>
              </a:rPr>
              <a:t>Distributions, df, N (sometimes), tests statistics, p-values, effect size, …</a:t>
            </a:r>
          </a:p>
          <a:p>
            <a:pPr lvl="1"/>
            <a:r>
              <a:rPr lang="en-US" sz="2000">
                <a:latin typeface="Consolas" charset="0"/>
                <a:ea typeface="Consolas" charset="0"/>
                <a:cs typeface="Consolas" charset="0"/>
              </a:rPr>
              <a:t>t(32) = 4.75, p &lt; 0.05, Cohen’s d = 0.87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0180"/>
            <a:ext cx="9720071" cy="463918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Results may presented as: text, tables, or figures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Rules of thumb: 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181)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TEXT if &lt; 4 numbers/statistics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TABLE if 4 to 20 numbers/statistics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FIGURE if 20+ numbers/statistics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Pick the method that best communicates the results/message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Symbols &amp; abbreviations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 vs. n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Italicized</a:t>
            </a:r>
          </a:p>
          <a:p>
            <a:pPr lvl="1"/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See pages 170-178 of APA publication manual (7</a:t>
            </a:r>
            <a:r>
              <a:rPr lang="en-US" sz="2400" i="1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 ed)</a:t>
            </a:r>
          </a:p>
        </p:txBody>
      </p:sp>
    </p:spTree>
    <p:extLst>
      <p:ext uri="{BB962C8B-B14F-4D97-AF65-F5344CB8AC3E}">
        <p14:creationId xmlns:p14="http://schemas.microsoft.com/office/powerpoint/2010/main" val="394034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1521514"/>
            <a:ext cx="11129554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Must be able to stand on its own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Number tables </a:t>
            </a:r>
            <a:r>
              <a:rPr lang="en-US" sz="2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sequentially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 text (Table 1, Table 2,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Only </a:t>
            </a:r>
            <a:r>
              <a:rPr lang="en-U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3-4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tables per manuscript (different for theses/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disertations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Results Table types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N  or n (or both)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Inferential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statistics for ANOVA, MLR,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Both descriptive AND inferential info in the same table -&gt; </a:t>
            </a:r>
            <a:r>
              <a:rPr lang="en-U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USE HEADINGS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to organize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not applicable: leave </a:t>
            </a:r>
            <a:r>
              <a:rPr lang="en-US" sz="2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blank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not obtained/not computable: use a dash </a:t>
            </a:r>
            <a:r>
              <a:rPr lang="en-US" sz="24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“-”</a:t>
            </a:r>
          </a:p>
        </p:txBody>
      </p:sp>
    </p:spTree>
    <p:extLst>
      <p:ext uri="{BB962C8B-B14F-4D97-AF65-F5344CB8AC3E}">
        <p14:creationId xmlns:p14="http://schemas.microsoft.com/office/powerpoint/2010/main" val="39936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</a:t>
            </a:r>
            <a:r>
              <a:rPr lang="en-US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597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Title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Descriptive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First Letter of Each Word in CAPS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 period at the end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Appears on row below “Table 1”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Title may be italicized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5800" y="1690688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Caption and Notes (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bottom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General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Explains/qualifies info in table, symbols, abbreviations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 explanation for basic stats (M, SD, no. N, n)</a:t>
            </a: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Specific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Begin on a new line, flush left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superscripts </a:t>
            </a:r>
            <a:r>
              <a:rPr lang="en-US" baseline="30000" dirty="0">
                <a:latin typeface="Consolas" charset="0"/>
                <a:ea typeface="Consolas" charset="0"/>
                <a:cs typeface="Consolas" charset="0"/>
              </a:rPr>
              <a:t>a, b, 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Probability note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Begin on a new line, flush left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p &lt; 0.05, ** p &lt; 0.01, *** p &lt; 0.001, **** p &lt; 0.0001</a:t>
            </a:r>
          </a:p>
        </p:txBody>
      </p:sp>
    </p:spTree>
    <p:extLst>
      <p:ext uri="{BB962C8B-B14F-4D97-AF65-F5344CB8AC3E}">
        <p14:creationId xmlns:p14="http://schemas.microsoft.com/office/powerpoint/2010/main" val="32107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APA format: Tables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" y="1903736"/>
            <a:ext cx="11391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620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Tw Cen MT</vt:lpstr>
      <vt:lpstr>Wingdings</vt:lpstr>
      <vt:lpstr>Wingdings 3</vt:lpstr>
      <vt:lpstr>Office Theme</vt:lpstr>
      <vt:lpstr>APA Style</vt:lpstr>
      <vt:lpstr>PowerPoint Presentation</vt:lpstr>
      <vt:lpstr>APA Format: numbers (pg 178-179)</vt:lpstr>
      <vt:lpstr>APA format: Abbreviations (pg 182-187)</vt:lpstr>
      <vt:lpstr>APA format: analysis</vt:lpstr>
      <vt:lpstr>APA format: results</vt:lpstr>
      <vt:lpstr>APA format: Tables</vt:lpstr>
      <vt:lpstr>APA format: Tables</vt:lpstr>
      <vt:lpstr>APA format: Tables - Examples</vt:lpstr>
      <vt:lpstr>APA format: Tables - Examples</vt:lpstr>
      <vt:lpstr>APA format: Figures</vt:lpstr>
      <vt:lpstr>APA format: Figures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25</cp:revision>
  <dcterms:created xsi:type="dcterms:W3CDTF">2015-06-29T06:54:47Z</dcterms:created>
  <dcterms:modified xsi:type="dcterms:W3CDTF">2021-01-27T23:08:14Z</dcterms:modified>
</cp:coreProperties>
</file>