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4" r:id="rId8"/>
    <p:sldId id="261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76E1"/>
    <a:srgbClr val="FF3300"/>
    <a:srgbClr val="171312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" y="4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A141A46-A8C2-492D-A078-021772D6F48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F8A74D0-6731-43D1-99B5-20806587822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0699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1A46-A8C2-492D-A078-021772D6F48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A74D0-6731-43D1-99B5-208065878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45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1A46-A8C2-492D-A078-021772D6F48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A74D0-6731-43D1-99B5-208065878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52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1A46-A8C2-492D-A078-021772D6F48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A74D0-6731-43D1-99B5-208065878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27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A141A46-A8C2-492D-A078-021772D6F48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8A74D0-6731-43D1-99B5-20806587822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14798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1A46-A8C2-492D-A078-021772D6F48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A74D0-6731-43D1-99B5-208065878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7249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1A46-A8C2-492D-A078-021772D6F48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A74D0-6731-43D1-99B5-208065878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3214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1A46-A8C2-492D-A078-021772D6F48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A74D0-6731-43D1-99B5-208065878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2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1A46-A8C2-492D-A078-021772D6F48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A74D0-6731-43D1-99B5-208065878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0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A141A46-A8C2-492D-A078-021772D6F48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F8A74D0-6731-43D1-99B5-2080658782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01879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A141A46-A8C2-492D-A078-021772D6F48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F8A74D0-6731-43D1-99B5-208065878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18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A141A46-A8C2-492D-A078-021772D6F48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F8A74D0-6731-43D1-99B5-20806587822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223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0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Two-Way ANOVA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Cohen – chapter </a:t>
            </a:r>
            <a:r>
              <a:rPr lang="en-US" dirty="0" smtClean="0"/>
              <a:t>14 </a:t>
            </a:r>
            <a:r>
              <a:rPr lang="en-US" dirty="0"/>
              <a:t>textbook example</a:t>
            </a:r>
          </a:p>
        </p:txBody>
      </p:sp>
    </p:spTree>
    <p:extLst>
      <p:ext uri="{BB962C8B-B14F-4D97-AF65-F5344CB8AC3E}">
        <p14:creationId xmlns:p14="http://schemas.microsoft.com/office/powerpoint/2010/main" val="318945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861" y="1816274"/>
            <a:ext cx="6075234" cy="3749287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186" y="100562"/>
            <a:ext cx="10178322" cy="1492132"/>
          </a:xfrm>
        </p:spPr>
        <p:txBody>
          <a:bodyPr/>
          <a:lstStyle/>
          <a:p>
            <a:r>
              <a:rPr lang="en-US" dirty="0"/>
              <a:t>Interaction contrasts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4702" y="981455"/>
            <a:ext cx="8099290" cy="3459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u="sng" dirty="0">
                <a:solidFill>
                  <a:schemeClr val="accent1">
                    <a:lumMod val="75000"/>
                  </a:schemeClr>
                </a:solidFill>
              </a:rPr>
              <a:t>Does CAFFEINE have the same effect in NO SLEEP as NORMAL SLEEP?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546078"/>
              </p:ext>
            </p:extLst>
          </p:nvPr>
        </p:nvGraphicFramePr>
        <p:xfrm>
          <a:off x="1225088" y="1531513"/>
          <a:ext cx="2751742" cy="3920516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255026">
                  <a:extLst>
                    <a:ext uri="{9D8B030D-6E8A-4147-A177-3AD203B41FA5}">
                      <a16:colId xmlns:a16="http://schemas.microsoft.com/office/drawing/2014/main" val="3742444904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2835871034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4277719149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3695397790"/>
                    </a:ext>
                  </a:extLst>
                </a:gridCol>
                <a:gridCol w="615488">
                  <a:extLst>
                    <a:ext uri="{9D8B030D-6E8A-4147-A177-3AD203B41FA5}">
                      <a16:colId xmlns:a16="http://schemas.microsoft.com/office/drawing/2014/main" val="1154680986"/>
                    </a:ext>
                  </a:extLst>
                </a:gridCol>
              </a:tblGrid>
              <a:tr h="18172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Placebo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Caffeine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Reward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785439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Norm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912625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Lag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24.47</a:t>
                      </a:r>
                      <a:endParaRPr lang="en-US" sz="14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80433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Int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18.07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084419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None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21.4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16.73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888826"/>
                  </a:ext>
                </a:extLst>
              </a:tr>
              <a:tr h="479086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23.65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21.217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291202"/>
                  </a:ext>
                </a:extLst>
              </a:tr>
            </a:tbl>
          </a:graphicData>
        </a:graphic>
      </p:graphicFrame>
      <p:sp>
        <p:nvSpPr>
          <p:cNvPr id="15" name="Content Placeholder 2"/>
          <p:cNvSpPr txBox="1">
            <a:spLocks/>
          </p:cNvSpPr>
          <p:nvPr/>
        </p:nvSpPr>
        <p:spPr>
          <a:xfrm>
            <a:off x="4003421" y="1850303"/>
            <a:ext cx="7851122" cy="4351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3985071" y="1482374"/>
                <a:ext cx="1992790" cy="1780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𝒄𝒐𝒏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𝒕𝒓𝒂𝒔𝒕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𝟏𝟐</m:t>
                      </m:r>
                    </m:oMath>
                  </m:oMathPara>
                </a14:m>
                <a:endParaRPr lang="en-US" b="1" dirty="0"/>
              </a:p>
              <a:p>
                <a:pPr algn="ctr"/>
                <a:endParaRPr lang="en-US" b="1" dirty="0"/>
              </a:p>
              <a:p>
                <a:pPr algn="ctr"/>
                <a:r>
                  <a:rPr lang="en-US" b="1" dirty="0"/>
                  <a:t>Vs</a:t>
                </a:r>
              </a:p>
              <a:p>
                <a:pPr algn="ctr"/>
                <a:endParaRPr lang="en-US" b="1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𝑺𝒄𝒉𝒆𝒇𝒇𝒆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𝟏𝟒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𝟎𝟒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algn="ctr"/>
                <a:endParaRPr lang="en-US" b="1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071" y="1482374"/>
                <a:ext cx="1992790" cy="17805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Content Placeholder 2"/>
          <p:cNvSpPr txBox="1">
            <a:spLocks/>
          </p:cNvSpPr>
          <p:nvPr/>
        </p:nvSpPr>
        <p:spPr>
          <a:xfrm>
            <a:off x="1426030" y="5565562"/>
            <a:ext cx="5321292" cy="12715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7030A0"/>
                </a:solidFill>
              </a:rPr>
              <a:t>This provides </a:t>
            </a:r>
            <a:r>
              <a:rPr lang="en-US" sz="1800" b="1" u="sng" dirty="0">
                <a:solidFill>
                  <a:srgbClr val="7030A0"/>
                </a:solidFill>
              </a:rPr>
              <a:t>no evidence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7030A0"/>
                </a:solidFill>
              </a:rPr>
              <a:t>that CAFFEINE has a </a:t>
            </a:r>
            <a:r>
              <a:rPr lang="en-US" sz="1800" b="1" u="sng" dirty="0">
                <a:solidFill>
                  <a:srgbClr val="7030A0"/>
                </a:solidFill>
              </a:rPr>
              <a:t>different effect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7030A0"/>
                </a:solidFill>
              </a:rPr>
              <a:t>in NORMAL SLEEP </a:t>
            </a:r>
            <a:r>
              <a:rPr lang="en-US" sz="1800" dirty="0">
                <a:solidFill>
                  <a:srgbClr val="7030A0"/>
                </a:solidFill>
              </a:rPr>
              <a:t>vs </a:t>
            </a:r>
            <a:r>
              <a:rPr lang="en-US" sz="1800" b="1" dirty="0">
                <a:solidFill>
                  <a:srgbClr val="7030A0"/>
                </a:solidFill>
              </a:rPr>
              <a:t>TOTAL DEPRIVATION.</a:t>
            </a:r>
          </a:p>
        </p:txBody>
      </p:sp>
      <p:sp>
        <p:nvSpPr>
          <p:cNvPr id="6" name="Rectangle 5"/>
          <p:cNvSpPr/>
          <p:nvPr/>
        </p:nvSpPr>
        <p:spPr>
          <a:xfrm>
            <a:off x="6275299" y="2649781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0.8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0514124" y="3625700"/>
            <a:ext cx="500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7.2</a:t>
            </a:r>
          </a:p>
        </p:txBody>
      </p:sp>
      <p:sp>
        <p:nvSpPr>
          <p:cNvPr id="11" name="Oval 10"/>
          <p:cNvSpPr/>
          <p:nvPr/>
        </p:nvSpPr>
        <p:spPr>
          <a:xfrm>
            <a:off x="6923909" y="2721524"/>
            <a:ext cx="177745" cy="18466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920253" y="2856594"/>
            <a:ext cx="177745" cy="18466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0117478" y="4648610"/>
            <a:ext cx="177745" cy="18466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0101532" y="3363863"/>
            <a:ext cx="177745" cy="18466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endCxn id="48" idx="6"/>
          </p:cNvCxnSpPr>
          <p:nvPr/>
        </p:nvCxnSpPr>
        <p:spPr>
          <a:xfrm>
            <a:off x="7030727" y="2794315"/>
            <a:ext cx="3248550" cy="661881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47" idx="6"/>
          </p:cNvCxnSpPr>
          <p:nvPr/>
        </p:nvCxnSpPr>
        <p:spPr>
          <a:xfrm>
            <a:off x="7056757" y="2879790"/>
            <a:ext cx="3238466" cy="1861153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ight Brace 49"/>
          <p:cNvSpPr/>
          <p:nvPr/>
        </p:nvSpPr>
        <p:spPr>
          <a:xfrm>
            <a:off x="10258577" y="3284640"/>
            <a:ext cx="306339" cy="1733801"/>
          </a:xfrm>
          <a:prstGeom prst="rightBrace">
            <a:avLst>
              <a:gd name="adj1" fmla="val 68742"/>
              <a:gd name="adj2" fmla="val 30768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Brace 50"/>
          <p:cNvSpPr/>
          <p:nvPr/>
        </p:nvSpPr>
        <p:spPr>
          <a:xfrm rot="10800000">
            <a:off x="6734792" y="2698077"/>
            <a:ext cx="131021" cy="370917"/>
          </a:xfrm>
          <a:prstGeom prst="rightBrace">
            <a:avLst>
              <a:gd name="adj1" fmla="val 68742"/>
              <a:gd name="adj2" fmla="val 47416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9001233" y="1985247"/>
            <a:ext cx="16466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Are the lines PARALLEL?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521383" y="4194912"/>
            <a:ext cx="21677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Just compare the 2 pairs of points</a:t>
            </a:r>
          </a:p>
          <a:p>
            <a:pPr algn="ctr"/>
            <a:r>
              <a:rPr lang="en-US" sz="1600" b="1" i="1" dirty="0">
                <a:solidFill>
                  <a:srgbClr val="7030A0"/>
                </a:solidFill>
              </a:rPr>
              <a:t>(ignore the rest)</a:t>
            </a:r>
            <a:endParaRPr lang="en-US" sz="1600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23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109" y="382385"/>
            <a:ext cx="10898909" cy="1492132"/>
          </a:xfrm>
        </p:spPr>
        <p:txBody>
          <a:bodyPr>
            <a:normAutofit/>
          </a:bodyPr>
          <a:lstStyle/>
          <a:p>
            <a:r>
              <a:rPr lang="en-US" sz="4000" dirty="0"/>
              <a:t>3 x 4 two-way ANOVA,  complex motor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5236" y="979714"/>
            <a:ext cx="10815782" cy="57351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u="sng" dirty="0"/>
              <a:t>DV (dependent variable) </a:t>
            </a:r>
          </a:p>
          <a:p>
            <a:r>
              <a:rPr lang="en-US" dirty="0"/>
              <a:t>score on a video game that simulates driving a large truck at night</a:t>
            </a:r>
          </a:p>
          <a:p>
            <a:pPr marL="0" indent="0">
              <a:buNone/>
            </a:pPr>
            <a:r>
              <a:rPr lang="en-US" b="1" u="sng" dirty="0"/>
              <a:t>IV (categorical independent variables)</a:t>
            </a:r>
          </a:p>
          <a:p>
            <a:r>
              <a:rPr lang="en-US" b="1" dirty="0"/>
              <a:t>Sleep deprivation </a:t>
            </a:r>
            <a:r>
              <a:rPr lang="en-US" dirty="0"/>
              <a:t>(subjects spend four days in a sleep lab)</a:t>
            </a:r>
          </a:p>
          <a:p>
            <a:pPr lvl="1"/>
            <a:r>
              <a:rPr lang="en-US" dirty="0"/>
              <a:t>(1) </a:t>
            </a:r>
            <a:r>
              <a:rPr lang="en-US" b="1" dirty="0"/>
              <a:t>Control</a:t>
            </a:r>
            <a:r>
              <a:rPr lang="en-US" dirty="0"/>
              <a:t>: allowed to follow their own sleep schedule</a:t>
            </a:r>
          </a:p>
          <a:p>
            <a:pPr lvl="1"/>
            <a:r>
              <a:rPr lang="en-US" dirty="0"/>
              <a:t>(2) </a:t>
            </a:r>
            <a:r>
              <a:rPr lang="en-US" b="1" dirty="0"/>
              <a:t>Jet Lag</a:t>
            </a:r>
            <a:r>
              <a:rPr lang="en-US" dirty="0"/>
              <a:t>: keep usual amount, but not allow any during 11pm-7am</a:t>
            </a:r>
          </a:p>
          <a:p>
            <a:pPr lvl="1"/>
            <a:r>
              <a:rPr lang="en-US" dirty="0"/>
              <a:t>(3) </a:t>
            </a:r>
            <a:r>
              <a:rPr lang="en-US" b="1" dirty="0"/>
              <a:t>Interrupted</a:t>
            </a:r>
            <a:r>
              <a:rPr lang="en-US" dirty="0"/>
              <a:t>: usual amount, but no more that 2 hours at a time, separated by 1+ hours awake</a:t>
            </a:r>
          </a:p>
          <a:p>
            <a:pPr lvl="1"/>
            <a:r>
              <a:rPr lang="en-US" dirty="0"/>
              <a:t>(4) </a:t>
            </a:r>
            <a:r>
              <a:rPr lang="en-US" b="1" dirty="0"/>
              <a:t>Total</a:t>
            </a:r>
            <a:r>
              <a:rPr lang="en-US" dirty="0"/>
              <a:t> </a:t>
            </a:r>
            <a:r>
              <a:rPr lang="en-US" b="1" dirty="0"/>
              <a:t>Deprivation</a:t>
            </a:r>
            <a:r>
              <a:rPr lang="en-US" dirty="0"/>
              <a:t>: total lack of any sleep</a:t>
            </a:r>
          </a:p>
          <a:p>
            <a:endParaRPr lang="en-US" b="1" dirty="0"/>
          </a:p>
          <a:p>
            <a:r>
              <a:rPr lang="en-US" b="1" dirty="0"/>
              <a:t>Stimulant  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dirty="0"/>
              <a:t>(1) </a:t>
            </a:r>
            <a:r>
              <a:rPr lang="en-US" b="1" dirty="0"/>
              <a:t>placebo</a:t>
            </a:r>
            <a:r>
              <a:rPr lang="en-US" dirty="0"/>
              <a:t>: sugar pill, but told it is caffeine</a:t>
            </a:r>
          </a:p>
          <a:p>
            <a:pPr lvl="1"/>
            <a:r>
              <a:rPr lang="en-US" dirty="0"/>
              <a:t>(2) </a:t>
            </a:r>
            <a:r>
              <a:rPr lang="en-US" b="1" dirty="0"/>
              <a:t>caffeine</a:t>
            </a:r>
            <a:r>
              <a:rPr lang="en-US" dirty="0"/>
              <a:t>: caffeine pill, told it is caffeine</a:t>
            </a:r>
          </a:p>
          <a:p>
            <a:pPr lvl="1"/>
            <a:r>
              <a:rPr lang="en-US" dirty="0"/>
              <a:t>(3) </a:t>
            </a:r>
            <a:r>
              <a:rPr lang="en-US" b="1" dirty="0"/>
              <a:t>reward</a:t>
            </a:r>
            <a:r>
              <a:rPr lang="en-US" dirty="0"/>
              <a:t>: mild electric shocks for mistakes &amp; money for good performance </a:t>
            </a:r>
          </a:p>
          <a:p>
            <a:pPr lvl="1"/>
            <a:endParaRPr lang="en-US" dirty="0"/>
          </a:p>
          <a:p>
            <a:r>
              <a:rPr lang="en-US" b="1" dirty="0"/>
              <a:t>Subjects </a:t>
            </a:r>
          </a:p>
          <a:p>
            <a:pPr lvl="1"/>
            <a:r>
              <a:rPr lang="en-US" dirty="0"/>
              <a:t>5 per sleep x stimulant combination… 5 x (4 x 3) =  5 x 12 = 60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655025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1504"/>
            <a:ext cx="3736109" cy="1492132"/>
          </a:xfrm>
        </p:spPr>
        <p:txBody>
          <a:bodyPr/>
          <a:lstStyle/>
          <a:p>
            <a:pPr algn="ctr"/>
            <a:r>
              <a:rPr lang="en-US" dirty="0"/>
              <a:t>data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949208"/>
              </p:ext>
            </p:extLst>
          </p:nvPr>
        </p:nvGraphicFramePr>
        <p:xfrm>
          <a:off x="238208" y="1135740"/>
          <a:ext cx="3406865" cy="5275451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498110">
                  <a:extLst>
                    <a:ext uri="{9D8B030D-6E8A-4147-A177-3AD203B41FA5}">
                      <a16:colId xmlns:a16="http://schemas.microsoft.com/office/drawing/2014/main" val="3742444904"/>
                    </a:ext>
                  </a:extLst>
                </a:gridCol>
                <a:gridCol w="969585">
                  <a:extLst>
                    <a:ext uri="{9D8B030D-6E8A-4147-A177-3AD203B41FA5}">
                      <a16:colId xmlns:a16="http://schemas.microsoft.com/office/drawing/2014/main" val="2835871034"/>
                    </a:ext>
                  </a:extLst>
                </a:gridCol>
                <a:gridCol w="969585">
                  <a:extLst>
                    <a:ext uri="{9D8B030D-6E8A-4147-A177-3AD203B41FA5}">
                      <a16:colId xmlns:a16="http://schemas.microsoft.com/office/drawing/2014/main" val="4277719149"/>
                    </a:ext>
                  </a:extLst>
                </a:gridCol>
                <a:gridCol w="969585">
                  <a:extLst>
                    <a:ext uri="{9D8B030D-6E8A-4147-A177-3AD203B41FA5}">
                      <a16:colId xmlns:a16="http://schemas.microsoft.com/office/drawing/2014/main" val="3695397790"/>
                    </a:ext>
                  </a:extLst>
                </a:gridCol>
              </a:tblGrid>
              <a:tr h="296584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Placebo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Caffeine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Reward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785439"/>
                  </a:ext>
                </a:extLst>
              </a:tr>
              <a:tr h="244710"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Control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56912625"/>
                  </a:ext>
                </a:extLst>
              </a:tr>
              <a:tr h="244710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32886609"/>
                  </a:ext>
                </a:extLst>
              </a:tr>
              <a:tr h="244710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19931545"/>
                  </a:ext>
                </a:extLst>
              </a:tr>
              <a:tr h="244710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74765420"/>
                  </a:ext>
                </a:extLst>
              </a:tr>
              <a:tr h="244710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6630799"/>
                  </a:ext>
                </a:extLst>
              </a:tr>
              <a:tr h="244710"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Jet Lag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9780433"/>
                  </a:ext>
                </a:extLst>
              </a:tr>
              <a:tr h="244710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223030"/>
                  </a:ext>
                </a:extLst>
              </a:tr>
              <a:tr h="244710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08715920"/>
                  </a:ext>
                </a:extLst>
              </a:tr>
              <a:tr h="244710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30148650"/>
                  </a:ext>
                </a:extLst>
              </a:tr>
              <a:tr h="244710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022812"/>
                  </a:ext>
                </a:extLst>
              </a:tr>
              <a:tr h="329377"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Interrupted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22084419"/>
                  </a:ext>
                </a:extLst>
              </a:tr>
              <a:tr h="244710"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41175007"/>
                  </a:ext>
                </a:extLst>
              </a:tr>
              <a:tr h="244710"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25379449"/>
                  </a:ext>
                </a:extLst>
              </a:tr>
              <a:tr h="244710"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99997042"/>
                  </a:ext>
                </a:extLst>
              </a:tr>
              <a:tr h="244710"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540266"/>
                  </a:ext>
                </a:extLst>
              </a:tr>
              <a:tr h="244710"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Total Lack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89888826"/>
                  </a:ext>
                </a:extLst>
              </a:tr>
              <a:tr h="244710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93746192"/>
                  </a:ext>
                </a:extLst>
              </a:tr>
              <a:tr h="244710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65575852"/>
                  </a:ext>
                </a:extLst>
              </a:tr>
              <a:tr h="244710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4670454"/>
                  </a:ext>
                </a:extLst>
              </a:tr>
              <a:tr h="244710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3204045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306" y="241504"/>
            <a:ext cx="6346266" cy="24641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306" y="2794022"/>
            <a:ext cx="6346266" cy="392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0679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951" y="281020"/>
            <a:ext cx="6211806" cy="35895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950" y="4006045"/>
            <a:ext cx="6220939" cy="16682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0682" y="281020"/>
            <a:ext cx="3945373" cy="656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12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505" y="312521"/>
            <a:ext cx="4489853" cy="745957"/>
          </a:xfrm>
        </p:spPr>
        <p:txBody>
          <a:bodyPr>
            <a:noAutofit/>
          </a:bodyPr>
          <a:lstStyle/>
          <a:p>
            <a:r>
              <a:rPr lang="en-US" sz="2800" dirty="0"/>
              <a:t>Marginal Mean’s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39704"/>
              </p:ext>
            </p:extLst>
          </p:nvPr>
        </p:nvGraphicFramePr>
        <p:xfrm>
          <a:off x="329001" y="1128451"/>
          <a:ext cx="4207013" cy="5660991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389897">
                  <a:extLst>
                    <a:ext uri="{9D8B030D-6E8A-4147-A177-3AD203B41FA5}">
                      <a16:colId xmlns:a16="http://schemas.microsoft.com/office/drawing/2014/main" val="3742444904"/>
                    </a:ext>
                  </a:extLst>
                </a:gridCol>
                <a:gridCol w="958708">
                  <a:extLst>
                    <a:ext uri="{9D8B030D-6E8A-4147-A177-3AD203B41FA5}">
                      <a16:colId xmlns:a16="http://schemas.microsoft.com/office/drawing/2014/main" val="2835871034"/>
                    </a:ext>
                  </a:extLst>
                </a:gridCol>
                <a:gridCol w="958708">
                  <a:extLst>
                    <a:ext uri="{9D8B030D-6E8A-4147-A177-3AD203B41FA5}">
                      <a16:colId xmlns:a16="http://schemas.microsoft.com/office/drawing/2014/main" val="4277719149"/>
                    </a:ext>
                  </a:extLst>
                </a:gridCol>
                <a:gridCol w="958708">
                  <a:extLst>
                    <a:ext uri="{9D8B030D-6E8A-4147-A177-3AD203B41FA5}">
                      <a16:colId xmlns:a16="http://schemas.microsoft.com/office/drawing/2014/main" val="3695397790"/>
                    </a:ext>
                  </a:extLst>
                </a:gridCol>
                <a:gridCol w="940992">
                  <a:extLst>
                    <a:ext uri="{9D8B030D-6E8A-4147-A177-3AD203B41FA5}">
                      <a16:colId xmlns:a16="http://schemas.microsoft.com/office/drawing/2014/main" val="1154680986"/>
                    </a:ext>
                  </a:extLst>
                </a:gridCol>
              </a:tblGrid>
              <a:tr h="281811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Placebo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Caffeine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Reward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785439"/>
                  </a:ext>
                </a:extLst>
              </a:tr>
              <a:tr h="236543"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Control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=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25.6</a:t>
                      </a:r>
                    </a:p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= 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912625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886609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931545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765420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630799"/>
                  </a:ext>
                </a:extLst>
              </a:tr>
              <a:tr h="236543"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Jet Lag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= 24.47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= 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80433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23030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715920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148650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022812"/>
                  </a:ext>
                </a:extLst>
              </a:tr>
              <a:tr h="236543"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Interrupted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= 18.07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= 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084419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175007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379449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997042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40266"/>
                  </a:ext>
                </a:extLst>
              </a:tr>
              <a:tr h="236543"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Total Lack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= 16.73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= 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888826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746192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575852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670454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04045"/>
                  </a:ext>
                </a:extLst>
              </a:tr>
              <a:tr h="453639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= 19.0</a:t>
                      </a:r>
                    </a:p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= 20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6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= 23.65</a:t>
                      </a:r>
                    </a:p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= 20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6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=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21.0</a:t>
                      </a:r>
                    </a:p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= 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6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= 21.217</a:t>
                      </a:r>
                    </a:p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= 60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2912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615832"/>
              </p:ext>
            </p:extLst>
          </p:nvPr>
        </p:nvGraphicFramePr>
        <p:xfrm>
          <a:off x="329001" y="1128451"/>
          <a:ext cx="3266021" cy="5012671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389897">
                  <a:extLst>
                    <a:ext uri="{9D8B030D-6E8A-4147-A177-3AD203B41FA5}">
                      <a16:colId xmlns:a16="http://schemas.microsoft.com/office/drawing/2014/main" val="3742444904"/>
                    </a:ext>
                  </a:extLst>
                </a:gridCol>
                <a:gridCol w="958708">
                  <a:extLst>
                    <a:ext uri="{9D8B030D-6E8A-4147-A177-3AD203B41FA5}">
                      <a16:colId xmlns:a16="http://schemas.microsoft.com/office/drawing/2014/main" val="2835871034"/>
                    </a:ext>
                  </a:extLst>
                </a:gridCol>
                <a:gridCol w="958708">
                  <a:extLst>
                    <a:ext uri="{9D8B030D-6E8A-4147-A177-3AD203B41FA5}">
                      <a16:colId xmlns:a16="http://schemas.microsoft.com/office/drawing/2014/main" val="4277719149"/>
                    </a:ext>
                  </a:extLst>
                </a:gridCol>
                <a:gridCol w="958708">
                  <a:extLst>
                    <a:ext uri="{9D8B030D-6E8A-4147-A177-3AD203B41FA5}">
                      <a16:colId xmlns:a16="http://schemas.microsoft.com/office/drawing/2014/main" val="3695397790"/>
                    </a:ext>
                  </a:extLst>
                </a:gridCol>
              </a:tblGrid>
              <a:tr h="281811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Placebo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Caffeine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Reward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785439"/>
                  </a:ext>
                </a:extLst>
              </a:tr>
              <a:tr h="236543"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Control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56912625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32886609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19931545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74765420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6630799"/>
                  </a:ext>
                </a:extLst>
              </a:tr>
              <a:tr h="236543"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Jet Lag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9780433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223030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08715920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30148650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022812"/>
                  </a:ext>
                </a:extLst>
              </a:tr>
              <a:tr h="236543"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Interrupted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22084419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41175007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25379449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99997042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540266"/>
                  </a:ext>
                </a:extLst>
              </a:tr>
              <a:tr h="236543"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Total Lack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89888826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93746192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65575852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4670454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320404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833128"/>
              </p:ext>
            </p:extLst>
          </p:nvPr>
        </p:nvGraphicFramePr>
        <p:xfrm>
          <a:off x="333202" y="1128451"/>
          <a:ext cx="4207013" cy="5660991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389897">
                  <a:extLst>
                    <a:ext uri="{9D8B030D-6E8A-4147-A177-3AD203B41FA5}">
                      <a16:colId xmlns:a16="http://schemas.microsoft.com/office/drawing/2014/main" val="3742444904"/>
                    </a:ext>
                  </a:extLst>
                </a:gridCol>
                <a:gridCol w="958708">
                  <a:extLst>
                    <a:ext uri="{9D8B030D-6E8A-4147-A177-3AD203B41FA5}">
                      <a16:colId xmlns:a16="http://schemas.microsoft.com/office/drawing/2014/main" val="2835871034"/>
                    </a:ext>
                  </a:extLst>
                </a:gridCol>
                <a:gridCol w="958708">
                  <a:extLst>
                    <a:ext uri="{9D8B030D-6E8A-4147-A177-3AD203B41FA5}">
                      <a16:colId xmlns:a16="http://schemas.microsoft.com/office/drawing/2014/main" val="4277719149"/>
                    </a:ext>
                  </a:extLst>
                </a:gridCol>
                <a:gridCol w="958708">
                  <a:extLst>
                    <a:ext uri="{9D8B030D-6E8A-4147-A177-3AD203B41FA5}">
                      <a16:colId xmlns:a16="http://schemas.microsoft.com/office/drawing/2014/main" val="3695397790"/>
                    </a:ext>
                  </a:extLst>
                </a:gridCol>
                <a:gridCol w="940992">
                  <a:extLst>
                    <a:ext uri="{9D8B030D-6E8A-4147-A177-3AD203B41FA5}">
                      <a16:colId xmlns:a16="http://schemas.microsoft.com/office/drawing/2014/main" val="1154680986"/>
                    </a:ext>
                  </a:extLst>
                </a:gridCol>
              </a:tblGrid>
              <a:tr h="281811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Placebo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Caffeine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Reward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785439"/>
                  </a:ext>
                </a:extLst>
              </a:tr>
              <a:tr h="11827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Control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912625"/>
                  </a:ext>
                </a:extLst>
              </a:tr>
              <a:tr h="11827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Jet Lag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24.47</a:t>
                      </a:r>
                      <a:endParaRPr lang="en-US" sz="24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80433"/>
                  </a:ext>
                </a:extLst>
              </a:tr>
              <a:tr h="11827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Interrupted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18.07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084419"/>
                  </a:ext>
                </a:extLst>
              </a:tr>
              <a:tr h="11827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Total Lack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21.4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16.73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888826"/>
                  </a:ext>
                </a:extLst>
              </a:tr>
              <a:tr h="453639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6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23.65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6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6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21.217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291202"/>
                  </a:ext>
                </a:extLst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4629460" y="427349"/>
            <a:ext cx="7385407" cy="1402203"/>
            <a:chOff x="4718911" y="50816"/>
            <a:chExt cx="7385407" cy="1402203"/>
          </a:xfrm>
        </p:grpSpPr>
        <p:sp>
          <p:nvSpPr>
            <p:cNvPr id="39" name="Rounded Rectangle 38"/>
            <p:cNvSpPr/>
            <p:nvPr/>
          </p:nvSpPr>
          <p:spPr>
            <a:xfrm>
              <a:off x="4718911" y="50816"/>
              <a:ext cx="7385407" cy="1402203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28793" y="256616"/>
              <a:ext cx="3067953" cy="670309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4649237" y="2198022"/>
            <a:ext cx="7328960" cy="1366841"/>
            <a:chOff x="4775358" y="1576938"/>
            <a:chExt cx="7328960" cy="1366841"/>
          </a:xfrm>
        </p:grpSpPr>
        <p:sp>
          <p:nvSpPr>
            <p:cNvPr id="27" name="Rounded Rectangle 26"/>
            <p:cNvSpPr/>
            <p:nvPr/>
          </p:nvSpPr>
          <p:spPr>
            <a:xfrm>
              <a:off x="4775358" y="1576938"/>
              <a:ext cx="7328960" cy="1366841"/>
            </a:xfrm>
            <a:prstGeom prst="roundRect">
              <a:avLst/>
            </a:prstGeom>
            <a:noFill/>
            <a:ln w="38100">
              <a:solidFill>
                <a:srgbClr val="FA76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28793" y="1774583"/>
              <a:ext cx="3065121" cy="655466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4657684" y="3933334"/>
            <a:ext cx="7242041" cy="2567673"/>
            <a:chOff x="4775358" y="3081564"/>
            <a:chExt cx="7242041" cy="2567673"/>
          </a:xfrm>
        </p:grpSpPr>
        <p:sp>
          <p:nvSpPr>
            <p:cNvPr id="41" name="Rounded Rectangle 40"/>
            <p:cNvSpPr/>
            <p:nvPr/>
          </p:nvSpPr>
          <p:spPr>
            <a:xfrm>
              <a:off x="4775358" y="3081564"/>
              <a:ext cx="7242041" cy="2567673"/>
            </a:xfrm>
            <a:prstGeom prst="roundRect">
              <a:avLst>
                <a:gd name="adj" fmla="val 5324"/>
              </a:avLst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28793" y="3187421"/>
              <a:ext cx="4238609" cy="983746"/>
            </a:xfrm>
            <a:prstGeom prst="rect">
              <a:avLst/>
            </a:prstGeom>
          </p:spPr>
        </p:pic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3274" y="5196505"/>
            <a:ext cx="6305550" cy="120015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6815" y="2398591"/>
            <a:ext cx="3905250" cy="100965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6815" y="644906"/>
            <a:ext cx="4105098" cy="88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964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697" y="1816275"/>
            <a:ext cx="5169397" cy="3190256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957" y="1285470"/>
            <a:ext cx="3396490" cy="2096120"/>
          </a:xfrm>
          <a:prstGeom prst="rect">
            <a:avLst/>
          </a:prstGeom>
          <a:ln w="57150">
            <a:solidFill>
              <a:srgbClr val="0070C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5332" y="3618501"/>
            <a:ext cx="3409719" cy="2104284"/>
          </a:xfrm>
          <a:prstGeom prst="rect">
            <a:avLst/>
          </a:prstGeom>
          <a:ln w="57150">
            <a:solidFill>
              <a:srgbClr val="FA76E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2533" y="36472"/>
            <a:ext cx="4491107" cy="1492132"/>
          </a:xfrm>
        </p:spPr>
        <p:txBody>
          <a:bodyPr/>
          <a:lstStyle/>
          <a:p>
            <a:pPr algn="ctr"/>
            <a:r>
              <a:rPr lang="en-US" dirty="0"/>
              <a:t>Plot of mean’s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241211"/>
              </p:ext>
            </p:extLst>
          </p:nvPr>
        </p:nvGraphicFramePr>
        <p:xfrm>
          <a:off x="129982" y="1285470"/>
          <a:ext cx="2751742" cy="3920516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255026">
                  <a:extLst>
                    <a:ext uri="{9D8B030D-6E8A-4147-A177-3AD203B41FA5}">
                      <a16:colId xmlns:a16="http://schemas.microsoft.com/office/drawing/2014/main" val="3742444904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2835871034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4277719149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3695397790"/>
                    </a:ext>
                  </a:extLst>
                </a:gridCol>
                <a:gridCol w="615488">
                  <a:extLst>
                    <a:ext uri="{9D8B030D-6E8A-4147-A177-3AD203B41FA5}">
                      <a16:colId xmlns:a16="http://schemas.microsoft.com/office/drawing/2014/main" val="1154680986"/>
                    </a:ext>
                  </a:extLst>
                </a:gridCol>
              </a:tblGrid>
              <a:tr h="18172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Placebo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Caffeine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Reward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785439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Norm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912625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Lag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24.47</a:t>
                      </a:r>
                      <a:endParaRPr lang="en-US" sz="14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80433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Int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18.07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084419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None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21.4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16.73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888826"/>
                  </a:ext>
                </a:extLst>
              </a:tr>
              <a:tr h="479086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6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23.65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6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6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21.217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2912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516339" y="2063753"/>
            <a:ext cx="1337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Main Effect of Sleep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43901" y="4553943"/>
            <a:ext cx="1401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A76E1"/>
                </a:solidFill>
              </a:rPr>
              <a:t>Main Effect of Stimulant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11033" y="3448243"/>
            <a:ext cx="1401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Interaction between Sleep &amp; Stimulant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181865" y="1426030"/>
            <a:ext cx="1791421" cy="3204476"/>
            <a:chOff x="1583711" y="1345752"/>
            <a:chExt cx="1941486" cy="3204478"/>
          </a:xfrm>
          <a:solidFill>
            <a:srgbClr val="0070C0">
              <a:alpha val="21000"/>
            </a:srgbClr>
          </a:solidFill>
        </p:grpSpPr>
        <p:sp>
          <p:nvSpPr>
            <p:cNvPr id="21" name="Rounded Rectangle 20"/>
            <p:cNvSpPr/>
            <p:nvPr/>
          </p:nvSpPr>
          <p:spPr>
            <a:xfrm>
              <a:off x="1583711" y="1345752"/>
              <a:ext cx="873313" cy="3204478"/>
            </a:xfrm>
            <a:prstGeom prst="roundRect">
              <a:avLst/>
            </a:prstGeom>
            <a:grp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1" idx="3"/>
            </p:cNvCxnSpPr>
            <p:nvPr/>
          </p:nvCxnSpPr>
          <p:spPr>
            <a:xfrm flipV="1">
              <a:off x="2457024" y="2629807"/>
              <a:ext cx="1068173" cy="318184"/>
            </a:xfrm>
            <a:prstGeom prst="straightConnector1">
              <a:avLst/>
            </a:prstGeom>
            <a:grpFill/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11223" y="4459919"/>
            <a:ext cx="3662063" cy="834381"/>
            <a:chOff x="9947564" y="453227"/>
            <a:chExt cx="3662063" cy="834381"/>
          </a:xfrm>
          <a:solidFill>
            <a:srgbClr val="FA76E1">
              <a:alpha val="21000"/>
            </a:srgbClr>
          </a:solidFill>
        </p:grpSpPr>
        <p:sp>
          <p:nvSpPr>
            <p:cNvPr id="26" name="Rounded Rectangle 25"/>
            <p:cNvSpPr/>
            <p:nvPr/>
          </p:nvSpPr>
          <p:spPr>
            <a:xfrm>
              <a:off x="9947564" y="453227"/>
              <a:ext cx="2105406" cy="834381"/>
            </a:xfrm>
            <a:prstGeom prst="roundRect">
              <a:avLst/>
            </a:prstGeom>
            <a:grpFill/>
            <a:ln w="38100">
              <a:solidFill>
                <a:srgbClr val="FA76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6" idx="3"/>
            </p:cNvCxnSpPr>
            <p:nvPr/>
          </p:nvCxnSpPr>
          <p:spPr>
            <a:xfrm flipV="1">
              <a:off x="12052970" y="750366"/>
              <a:ext cx="1556657" cy="120052"/>
            </a:xfrm>
            <a:prstGeom prst="straightConnector1">
              <a:avLst/>
            </a:prstGeom>
            <a:grpFill/>
            <a:ln w="38100">
              <a:solidFill>
                <a:srgbClr val="FA76E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409" y="167545"/>
            <a:ext cx="2610088" cy="8021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7409" y="5884533"/>
            <a:ext cx="2693994" cy="78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24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815943" y="130629"/>
            <a:ext cx="4376057" cy="1490584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Degrees of </a:t>
            </a:r>
            <a:r>
              <a:rPr lang="en-US" sz="4000" u="sng" dirty="0"/>
              <a:t>Freedom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7707086" y="1767475"/>
            <a:ext cx="4016828" cy="4877178"/>
          </a:xfrm>
        </p:spPr>
        <p:txBody>
          <a:bodyPr numCol="2">
            <a:normAutofit/>
          </a:bodyPr>
          <a:lstStyle/>
          <a:p>
            <a:pPr algn="r"/>
            <a:r>
              <a:rPr lang="en-US" sz="2000" dirty="0"/>
              <a:t>Total</a:t>
            </a:r>
          </a:p>
          <a:p>
            <a:pPr algn="r"/>
            <a:endParaRPr lang="en-US" sz="2000" dirty="0"/>
          </a:p>
          <a:p>
            <a:pPr algn="r"/>
            <a:r>
              <a:rPr lang="en-US" sz="2000" dirty="0"/>
              <a:t>Between cells</a:t>
            </a:r>
          </a:p>
          <a:p>
            <a:pPr algn="r"/>
            <a:endParaRPr lang="en-US" sz="2000" dirty="0"/>
          </a:p>
          <a:p>
            <a:pPr algn="r"/>
            <a:r>
              <a:rPr lang="en-US" sz="2000" dirty="0">
                <a:solidFill>
                  <a:srgbClr val="00B0F0"/>
                </a:solidFill>
              </a:rPr>
              <a:t>Rows</a:t>
            </a:r>
          </a:p>
          <a:p>
            <a:pPr algn="r"/>
            <a:r>
              <a:rPr lang="en-US" sz="2000" dirty="0">
                <a:solidFill>
                  <a:srgbClr val="FA76E1"/>
                </a:solidFill>
              </a:rPr>
              <a:t>Columns</a:t>
            </a:r>
          </a:p>
          <a:p>
            <a:pPr algn="r"/>
            <a:r>
              <a:rPr lang="en-US" sz="2000" dirty="0">
                <a:solidFill>
                  <a:srgbClr val="00B050"/>
                </a:solidFill>
              </a:rPr>
              <a:t>Interaction</a:t>
            </a:r>
          </a:p>
          <a:p>
            <a:pPr algn="r"/>
            <a:endParaRPr lang="en-US" sz="2000" dirty="0"/>
          </a:p>
          <a:p>
            <a:pPr algn="r"/>
            <a:r>
              <a:rPr lang="en-US" sz="2000" dirty="0"/>
              <a:t>Within cells</a:t>
            </a:r>
          </a:p>
          <a:p>
            <a:r>
              <a:rPr lang="en-US" sz="2000" dirty="0"/>
              <a:t> = </a:t>
            </a:r>
            <a:r>
              <a:rPr lang="en-US" sz="2000" dirty="0" err="1"/>
              <a:t>rnc</a:t>
            </a:r>
            <a:r>
              <a:rPr lang="en-US" sz="2000" dirty="0"/>
              <a:t> – 1</a:t>
            </a:r>
          </a:p>
          <a:p>
            <a:endParaRPr lang="en-US" sz="2000" dirty="0"/>
          </a:p>
          <a:p>
            <a:r>
              <a:rPr lang="en-US" sz="2000" dirty="0"/>
              <a:t> = </a:t>
            </a:r>
            <a:r>
              <a:rPr lang="en-US" sz="2000" dirty="0" err="1"/>
              <a:t>rc</a:t>
            </a:r>
            <a:r>
              <a:rPr lang="en-US" sz="2000" dirty="0"/>
              <a:t> - 1</a:t>
            </a:r>
          </a:p>
          <a:p>
            <a:endParaRPr lang="en-US" sz="2000" dirty="0"/>
          </a:p>
          <a:p>
            <a:r>
              <a:rPr lang="en-US" sz="2000" dirty="0"/>
              <a:t> = </a:t>
            </a:r>
            <a:r>
              <a:rPr lang="en-US" sz="2000" dirty="0">
                <a:solidFill>
                  <a:srgbClr val="00B0F0"/>
                </a:solidFill>
              </a:rPr>
              <a:t>r - 1</a:t>
            </a:r>
          </a:p>
          <a:p>
            <a:r>
              <a:rPr lang="en-US" sz="2000" dirty="0"/>
              <a:t> = </a:t>
            </a:r>
            <a:r>
              <a:rPr lang="en-US" sz="2000" dirty="0">
                <a:solidFill>
                  <a:srgbClr val="FA76E1"/>
                </a:solidFill>
              </a:rPr>
              <a:t>c - 1</a:t>
            </a:r>
          </a:p>
          <a:p>
            <a:r>
              <a:rPr lang="en-US" sz="2000" dirty="0"/>
              <a:t> = </a:t>
            </a:r>
            <a:r>
              <a:rPr lang="en-US" sz="2000" dirty="0">
                <a:solidFill>
                  <a:srgbClr val="00B050"/>
                </a:solidFill>
              </a:rPr>
              <a:t>(r – 1)(c – 1)</a:t>
            </a:r>
          </a:p>
          <a:p>
            <a:endParaRPr lang="en-US" sz="2000" dirty="0"/>
          </a:p>
          <a:p>
            <a:r>
              <a:rPr lang="en-US" sz="2000" dirty="0"/>
              <a:t> = </a:t>
            </a:r>
            <a:r>
              <a:rPr lang="en-US" sz="2000" dirty="0" err="1"/>
              <a:t>rnc</a:t>
            </a:r>
            <a:r>
              <a:rPr lang="en-US" sz="2000" dirty="0"/>
              <a:t> - </a:t>
            </a:r>
            <a:r>
              <a:rPr lang="en-US" sz="2000" dirty="0" err="1"/>
              <a:t>rc</a:t>
            </a:r>
            <a:endParaRPr lang="en-US" sz="20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641513" y="3226612"/>
            <a:ext cx="1462914" cy="386735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Rectangle 15"/>
          <p:cNvSpPr/>
          <p:nvPr/>
        </p:nvSpPr>
        <p:spPr>
          <a:xfrm>
            <a:off x="1342071" y="3739491"/>
            <a:ext cx="1828800" cy="914400"/>
          </a:xfrm>
          <a:prstGeom prst="rect">
            <a:avLst/>
          </a:prstGeom>
          <a:solidFill>
            <a:srgbClr val="00B0F0">
              <a:alpha val="5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Rows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78238" y="3721912"/>
            <a:ext cx="1828800" cy="914400"/>
          </a:xfrm>
          <a:prstGeom prst="rect">
            <a:avLst/>
          </a:prstGeom>
          <a:solidFill>
            <a:srgbClr val="FA76E1">
              <a:alpha val="5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Columns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71647" y="4855583"/>
            <a:ext cx="1828800" cy="914400"/>
          </a:xfrm>
          <a:prstGeom prst="rect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a typeface="Calibri" panose="020F0502020204030204" pitchFamily="34" charset="0"/>
                <a:cs typeface="Times New Roman" panose="02020603050405020304" pitchFamily="18" charset="0"/>
              </a:rPr>
              <a:t>Interaction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381955" y="3245662"/>
            <a:ext cx="1240318" cy="367685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588418" y="3217087"/>
            <a:ext cx="53095" cy="1638496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156350" y="706813"/>
            <a:ext cx="1828800" cy="9144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Total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63111" y="2259948"/>
            <a:ext cx="1828800" cy="9144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Between Cells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36141" y="2254956"/>
            <a:ext cx="18288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Within Cells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178238" y="1640578"/>
            <a:ext cx="858089" cy="548056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026452" y="1630738"/>
            <a:ext cx="882475" cy="567421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Rectangle 8"/>
          <p:cNvSpPr/>
          <p:nvPr/>
        </p:nvSpPr>
        <p:spPr>
          <a:xfrm>
            <a:off x="398708" y="-163135"/>
            <a:ext cx="2824284" cy="2224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FA76E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 = number of columns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70C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 =  number of rows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n =  subjects per cell</a:t>
            </a:r>
            <a:endParaRPr lang="en-US" sz="20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66780" y="4062240"/>
            <a:ext cx="1653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4 – 1 = 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90688" y="1060508"/>
            <a:ext cx="1816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 – 1 = 59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38229" y="2589583"/>
            <a:ext cx="1806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 – 1 = 11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34224" y="2538487"/>
            <a:ext cx="1831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60 - 12 = 48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448167" y="4062240"/>
            <a:ext cx="1653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66"/>
                </a:solidFill>
              </a:rPr>
              <a:t>3 – 1 = 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88172" y="5159459"/>
            <a:ext cx="1653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3 x 2 = 6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12613" y="3452177"/>
            <a:ext cx="5257800" cy="2537081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5009458" y="2120272"/>
            <a:ext cx="2319756" cy="1184228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623200" y="4892432"/>
            <a:ext cx="1688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Numerators of F ratios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925921" y="1550469"/>
            <a:ext cx="1688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Denominator of F ratios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834512" y="1737265"/>
            <a:ext cx="3026229" cy="766013"/>
          </a:xfrm>
          <a:prstGeom prst="rect">
            <a:avLst/>
          </a:prstGeom>
          <a:solidFill>
            <a:srgbClr val="1713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154485" y="2694732"/>
            <a:ext cx="3026229" cy="766013"/>
          </a:xfrm>
          <a:prstGeom prst="rect">
            <a:avLst/>
          </a:prstGeom>
          <a:solidFill>
            <a:srgbClr val="1713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490856" y="3523197"/>
            <a:ext cx="3026229" cy="766013"/>
          </a:xfrm>
          <a:prstGeom prst="rect">
            <a:avLst/>
          </a:prstGeom>
          <a:solidFill>
            <a:srgbClr val="1713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475843" y="4317647"/>
            <a:ext cx="3026229" cy="766013"/>
          </a:xfrm>
          <a:prstGeom prst="rect">
            <a:avLst/>
          </a:prstGeom>
          <a:solidFill>
            <a:srgbClr val="1713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339016" y="4846915"/>
            <a:ext cx="3026229" cy="766013"/>
          </a:xfrm>
          <a:prstGeom prst="rect">
            <a:avLst/>
          </a:prstGeom>
          <a:solidFill>
            <a:srgbClr val="1713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154484" y="5984571"/>
            <a:ext cx="3026229" cy="766013"/>
          </a:xfrm>
          <a:prstGeom prst="rect">
            <a:avLst/>
          </a:prstGeom>
          <a:solidFill>
            <a:srgbClr val="1713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1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9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34" grpId="0"/>
      <p:bldP spid="35" grpId="0"/>
      <p:bldP spid="38" grpId="0" animBg="1"/>
      <p:bldP spid="39" grpId="0" animBg="1"/>
      <p:bldP spid="40" grpId="0"/>
      <p:bldP spid="41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81743" y="251853"/>
            <a:ext cx="11120911" cy="911930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2-way ANOVA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019680" y="5138009"/>
            <a:ext cx="4787447" cy="16333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030565" y="6083679"/>
            <a:ext cx="4787447" cy="16333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290439" y="1163783"/>
            <a:ext cx="3327152" cy="2708728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IF the interaction is significant…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 main effects should not be interpreted in isolation 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018748"/>
              </p:ext>
            </p:extLst>
          </p:nvPr>
        </p:nvGraphicFramePr>
        <p:xfrm>
          <a:off x="217713" y="1506987"/>
          <a:ext cx="6479950" cy="2197486"/>
        </p:xfrm>
        <a:graphic>
          <a:graphicData uri="http://schemas.openxmlformats.org/drawingml/2006/table">
            <a:tbl>
              <a:tblPr/>
              <a:tblGrid>
                <a:gridCol w="2307773">
                  <a:extLst>
                    <a:ext uri="{9D8B030D-6E8A-4147-A177-3AD203B41FA5}">
                      <a16:colId xmlns:a16="http://schemas.microsoft.com/office/drawing/2014/main" val="877012763"/>
                    </a:ext>
                  </a:extLst>
                </a:gridCol>
                <a:gridCol w="1002846">
                  <a:extLst>
                    <a:ext uri="{9D8B030D-6E8A-4147-A177-3AD203B41FA5}">
                      <a16:colId xmlns:a16="http://schemas.microsoft.com/office/drawing/2014/main" val="1695854017"/>
                    </a:ext>
                  </a:extLst>
                </a:gridCol>
                <a:gridCol w="672604">
                  <a:extLst>
                    <a:ext uri="{9D8B030D-6E8A-4147-A177-3AD203B41FA5}">
                      <a16:colId xmlns:a16="http://schemas.microsoft.com/office/drawing/2014/main" val="872663945"/>
                    </a:ext>
                  </a:extLst>
                </a:gridCol>
                <a:gridCol w="823177">
                  <a:extLst>
                    <a:ext uri="{9D8B030D-6E8A-4147-A177-3AD203B41FA5}">
                      <a16:colId xmlns:a16="http://schemas.microsoft.com/office/drawing/2014/main" val="3223906206"/>
                    </a:ext>
                  </a:extLst>
                </a:gridCol>
                <a:gridCol w="782051">
                  <a:extLst>
                    <a:ext uri="{9D8B030D-6E8A-4147-A177-3AD203B41FA5}">
                      <a16:colId xmlns:a16="http://schemas.microsoft.com/office/drawing/2014/main" val="1317672745"/>
                    </a:ext>
                  </a:extLst>
                </a:gridCol>
                <a:gridCol w="891499">
                  <a:extLst>
                    <a:ext uri="{9D8B030D-6E8A-4147-A177-3AD203B41FA5}">
                      <a16:colId xmlns:a16="http://schemas.microsoft.com/office/drawing/2014/main" val="2745797250"/>
                    </a:ext>
                  </a:extLst>
                </a:gridCol>
              </a:tblGrid>
              <a:tr h="3095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SS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Df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MS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F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p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902744"/>
                  </a:ext>
                </a:extLst>
              </a:tr>
              <a:tr h="3095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Between-Cells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1309.38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 11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6870204"/>
                  </a:ext>
                </a:extLst>
              </a:tr>
              <a:tr h="30950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70C0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SLEEP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    Row Groups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896.98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3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298.99 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18.241 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&lt;.001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371284"/>
                  </a:ext>
                </a:extLst>
              </a:tr>
              <a:tr h="30950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A76E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STIM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   Column Groups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217.63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2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108.82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6.639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.003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049449"/>
                  </a:ext>
                </a:extLst>
              </a:tr>
              <a:tr h="30950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INTER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 (Row x Col)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197.77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6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32.46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1.980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.087 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973526"/>
                  </a:ext>
                </a:extLst>
              </a:tr>
              <a:tr h="3095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Within-Cells (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Residual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)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 786.80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 48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 16.39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b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672774"/>
                  </a:ext>
                </a:extLst>
              </a:tr>
              <a:tr h="3404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Total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 2096.18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 59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 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687535"/>
                  </a:ext>
                </a:extLst>
              </a:tr>
            </a:tbl>
          </a:graphicData>
        </a:graphic>
      </p:graphicFrame>
      <p:sp>
        <p:nvSpPr>
          <p:cNvPr id="16" name="Rounded Rectangle 15"/>
          <p:cNvSpPr/>
          <p:nvPr/>
        </p:nvSpPr>
        <p:spPr>
          <a:xfrm>
            <a:off x="217713" y="2131035"/>
            <a:ext cx="6479950" cy="318251"/>
          </a:xfrm>
          <a:prstGeom prst="roundRect">
            <a:avLst/>
          </a:prstGeom>
          <a:solidFill>
            <a:srgbClr val="0070C0">
              <a:alpha val="21000"/>
            </a:srgb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228595" y="2446723"/>
            <a:ext cx="6479950" cy="272143"/>
          </a:xfrm>
          <a:prstGeom prst="roundRect">
            <a:avLst/>
          </a:prstGeom>
          <a:solidFill>
            <a:srgbClr val="FA76E1">
              <a:alpha val="21000"/>
            </a:srgbClr>
          </a:solidFill>
          <a:ln w="38100">
            <a:solidFill>
              <a:srgbClr val="FA76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A76E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28595" y="2729750"/>
            <a:ext cx="6479950" cy="318251"/>
          </a:xfrm>
          <a:prstGeom prst="roundRect">
            <a:avLst/>
          </a:prstGeom>
          <a:solidFill>
            <a:srgbClr val="00B050">
              <a:alpha val="21000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5" y="377432"/>
            <a:ext cx="5157838" cy="6497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875" y="3944029"/>
            <a:ext cx="5553075" cy="271462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5989983" y="5440017"/>
            <a:ext cx="4465982" cy="265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17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5" grpId="0" uiExpand="1" build="p"/>
      <p:bldP spid="16" grpId="0" animBg="1"/>
      <p:bldP spid="18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186" y="100562"/>
            <a:ext cx="10178322" cy="1492132"/>
          </a:xfrm>
        </p:spPr>
        <p:txBody>
          <a:bodyPr/>
          <a:lstStyle/>
          <a:p>
            <a:r>
              <a:rPr lang="en-US" dirty="0"/>
              <a:t>Interaction contrasts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9337" y="761180"/>
            <a:ext cx="8099290" cy="3459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u="sng" dirty="0">
                <a:solidFill>
                  <a:schemeClr val="accent1">
                    <a:lumMod val="75000"/>
                  </a:schemeClr>
                </a:solidFill>
              </a:rPr>
              <a:t>Does CAFFEINE have the same effect in NO SLEEP as NORMAL SLEEP?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648964"/>
              </p:ext>
            </p:extLst>
          </p:nvPr>
        </p:nvGraphicFramePr>
        <p:xfrm>
          <a:off x="1114714" y="2334120"/>
          <a:ext cx="2751742" cy="3920516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255026">
                  <a:extLst>
                    <a:ext uri="{9D8B030D-6E8A-4147-A177-3AD203B41FA5}">
                      <a16:colId xmlns:a16="http://schemas.microsoft.com/office/drawing/2014/main" val="3742444904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2835871034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4277719149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3695397790"/>
                    </a:ext>
                  </a:extLst>
                </a:gridCol>
                <a:gridCol w="615488">
                  <a:extLst>
                    <a:ext uri="{9D8B030D-6E8A-4147-A177-3AD203B41FA5}">
                      <a16:colId xmlns:a16="http://schemas.microsoft.com/office/drawing/2014/main" val="1154680986"/>
                    </a:ext>
                  </a:extLst>
                </a:gridCol>
              </a:tblGrid>
              <a:tr h="18172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Placebo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Caffeine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Reward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785439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Norm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912625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Lag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24.47</a:t>
                      </a:r>
                      <a:endParaRPr lang="en-US" sz="14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80433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Int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18.07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084419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None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21.4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16.73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888826"/>
                  </a:ext>
                </a:extLst>
              </a:tr>
              <a:tr h="479086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6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23.65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6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6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21.217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29120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108378" y="887713"/>
            <a:ext cx="2436021" cy="1323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If the interaction is significant…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pick </a:t>
            </a:r>
            <a:r>
              <a:rPr lang="en-US" sz="2000" u="sng" dirty="0">
                <a:solidFill>
                  <a:schemeClr val="bg1"/>
                </a:solidFill>
              </a:rPr>
              <a:t>TWO PAIRS</a:t>
            </a:r>
            <a:r>
              <a:rPr lang="en-US" sz="2000" dirty="0">
                <a:solidFill>
                  <a:schemeClr val="bg1"/>
                </a:solidFill>
              </a:rPr>
              <a:t> to compare </a:t>
            </a:r>
            <a:r>
              <a:rPr lang="en-US" sz="2000" i="1" dirty="0">
                <a:solidFill>
                  <a:schemeClr val="bg1"/>
                </a:solidFill>
              </a:rPr>
              <a:t>(extreme)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849884"/>
              </p:ext>
            </p:extLst>
          </p:nvPr>
        </p:nvGraphicFramePr>
        <p:xfrm>
          <a:off x="1121050" y="2333794"/>
          <a:ext cx="2751742" cy="3920516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255026">
                  <a:extLst>
                    <a:ext uri="{9D8B030D-6E8A-4147-A177-3AD203B41FA5}">
                      <a16:colId xmlns:a16="http://schemas.microsoft.com/office/drawing/2014/main" val="3742444904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2835871034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4277719149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3695397790"/>
                    </a:ext>
                  </a:extLst>
                </a:gridCol>
                <a:gridCol w="615488">
                  <a:extLst>
                    <a:ext uri="{9D8B030D-6E8A-4147-A177-3AD203B41FA5}">
                      <a16:colId xmlns:a16="http://schemas.microsoft.com/office/drawing/2014/main" val="1154680986"/>
                    </a:ext>
                  </a:extLst>
                </a:gridCol>
              </a:tblGrid>
              <a:tr h="18172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Placebo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Caffeine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Reward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785439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Norm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912625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Lag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24.47</a:t>
                      </a:r>
                      <a:endParaRPr lang="en-US" sz="14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80433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Int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18.07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084419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None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21.4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16.73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888826"/>
                  </a:ext>
                </a:extLst>
              </a:tr>
              <a:tr h="479086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23.65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21.217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2912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400277"/>
              </p:ext>
            </p:extLst>
          </p:nvPr>
        </p:nvGraphicFramePr>
        <p:xfrm>
          <a:off x="1099278" y="2334120"/>
          <a:ext cx="1509178" cy="984249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255026">
                  <a:extLst>
                    <a:ext uri="{9D8B030D-6E8A-4147-A177-3AD203B41FA5}">
                      <a16:colId xmlns:a16="http://schemas.microsoft.com/office/drawing/2014/main" val="638114117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3987628327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672906828"/>
                    </a:ext>
                  </a:extLst>
                </a:gridCol>
              </a:tblGrid>
              <a:tr h="18172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Placebo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Caffeine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279833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Norm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6968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740168"/>
              </p:ext>
            </p:extLst>
          </p:nvPr>
        </p:nvGraphicFramePr>
        <p:xfrm>
          <a:off x="1099278" y="4885804"/>
          <a:ext cx="1509178" cy="762649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255026">
                  <a:extLst>
                    <a:ext uri="{9D8B030D-6E8A-4147-A177-3AD203B41FA5}">
                      <a16:colId xmlns:a16="http://schemas.microsoft.com/office/drawing/2014/main" val="638114117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3987628327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672906828"/>
                    </a:ext>
                  </a:extLst>
                </a:gridCol>
              </a:tblGrid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None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21.4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762157"/>
                  </a:ext>
                </a:extLst>
              </a:tr>
            </a:tbl>
          </a:graphicData>
        </a:graphic>
      </p:graphicFrame>
      <p:sp>
        <p:nvSpPr>
          <p:cNvPr id="15" name="Content Placeholder 2"/>
          <p:cNvSpPr txBox="1">
            <a:spLocks/>
          </p:cNvSpPr>
          <p:nvPr/>
        </p:nvSpPr>
        <p:spPr>
          <a:xfrm>
            <a:off x="4003421" y="1850303"/>
            <a:ext cx="7851122" cy="4351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077539" y="1573304"/>
                <a:ext cx="55831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 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−    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−   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  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  −    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  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539" y="1573304"/>
                <a:ext cx="5583131" cy="276999"/>
              </a:xfrm>
              <a:prstGeom prst="rect">
                <a:avLst/>
              </a:prstGeom>
              <a:blipFill>
                <a:blip r:embed="rId2"/>
                <a:stretch>
                  <a:fillRect l="-983" t="-2174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024867" y="2013016"/>
                <a:ext cx="53025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−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−        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867" y="2013016"/>
                <a:ext cx="5302541" cy="276999"/>
              </a:xfrm>
              <a:prstGeom prst="rect">
                <a:avLst/>
              </a:prstGeom>
              <a:blipFill>
                <a:blip r:embed="rId3"/>
                <a:stretch>
                  <a:fillRect l="-460" t="-2174" r="-1839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024866" y="2483505"/>
                <a:ext cx="54884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 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+    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866" y="2483505"/>
                <a:ext cx="5488489" cy="276999"/>
              </a:xfrm>
              <a:prstGeom prst="rect">
                <a:avLst/>
              </a:prstGeom>
              <a:blipFill>
                <a:blip r:embed="rId4"/>
                <a:stretch>
                  <a:fillRect l="-333" t="-2174" r="-1665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527419"/>
              </p:ext>
            </p:extLst>
          </p:nvPr>
        </p:nvGraphicFramePr>
        <p:xfrm>
          <a:off x="4460621" y="3561310"/>
          <a:ext cx="627076" cy="46573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27076">
                  <a:extLst>
                    <a:ext uri="{9D8B030D-6E8A-4147-A177-3AD203B41FA5}">
                      <a16:colId xmlns:a16="http://schemas.microsoft.com/office/drawing/2014/main" val="3987628327"/>
                    </a:ext>
                  </a:extLst>
                </a:gridCol>
              </a:tblGrid>
              <a:tr h="4657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24.2</a:t>
                      </a:r>
                      <a:endParaRPr lang="en-US" sz="14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extLst>
                  <a:ext uri="{0D108BD9-81ED-4DB2-BD59-A6C34878D82A}">
                    <a16:rowId xmlns:a16="http://schemas.microsoft.com/office/drawing/2014/main" val="10946968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064934"/>
              </p:ext>
            </p:extLst>
          </p:nvPr>
        </p:nvGraphicFramePr>
        <p:xfrm>
          <a:off x="5117082" y="3539538"/>
          <a:ext cx="557375" cy="49662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57375">
                  <a:extLst>
                    <a:ext uri="{9D8B030D-6E8A-4147-A177-3AD203B41FA5}">
                      <a16:colId xmlns:a16="http://schemas.microsoft.com/office/drawing/2014/main" val="672906828"/>
                    </a:ext>
                  </a:extLst>
                </a:gridCol>
              </a:tblGrid>
              <a:tr h="4966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25.0</a:t>
                      </a:r>
                      <a:endParaRPr lang="en-US" sz="14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6968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566218"/>
              </p:ext>
            </p:extLst>
          </p:nvPr>
        </p:nvGraphicFramePr>
        <p:xfrm>
          <a:off x="5095309" y="4305264"/>
          <a:ext cx="557375" cy="49662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57375">
                  <a:extLst>
                    <a:ext uri="{9D8B030D-6E8A-4147-A177-3AD203B41FA5}">
                      <a16:colId xmlns:a16="http://schemas.microsoft.com/office/drawing/2014/main" val="672906828"/>
                    </a:ext>
                  </a:extLst>
                </a:gridCol>
              </a:tblGrid>
              <a:tr h="4966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21.4</a:t>
                      </a:r>
                      <a:endParaRPr lang="en-US" sz="14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6968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734017"/>
              </p:ext>
            </p:extLst>
          </p:nvPr>
        </p:nvGraphicFramePr>
        <p:xfrm>
          <a:off x="4480590" y="4305264"/>
          <a:ext cx="557375" cy="49662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57375">
                  <a:extLst>
                    <a:ext uri="{9D8B030D-6E8A-4147-A177-3AD203B41FA5}">
                      <a16:colId xmlns:a16="http://schemas.microsoft.com/office/drawing/2014/main" val="672906828"/>
                    </a:ext>
                  </a:extLst>
                </a:gridCol>
              </a:tblGrid>
              <a:tr h="4966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14.2</a:t>
                      </a:r>
                      <a:endParaRPr lang="en-US" sz="14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696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024866" y="2880447"/>
                <a:ext cx="5108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e>
                        <m:sub/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 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+    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866" y="2880447"/>
                <a:ext cx="5108642" cy="276999"/>
              </a:xfrm>
              <a:prstGeom prst="rect">
                <a:avLst/>
              </a:prstGeom>
              <a:blipFill>
                <a:blip r:embed="rId5"/>
                <a:stretch>
                  <a:fillRect l="-47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024866" y="3203935"/>
                <a:ext cx="38182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4.2 −25.0 −14.2+21.4=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866" y="3203935"/>
                <a:ext cx="3818288" cy="276999"/>
              </a:xfrm>
              <a:prstGeom prst="rect">
                <a:avLst/>
              </a:prstGeom>
              <a:blipFill>
                <a:blip r:embed="rId6"/>
                <a:stretch>
                  <a:fillRect l="-797" r="-957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824646" y="3506707"/>
                <a:ext cx="2141175" cy="930704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𝑐𝑜𝑛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646" y="3506707"/>
                <a:ext cx="2141175" cy="9307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762352" y="1139121"/>
                <a:ext cx="2169885" cy="46535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 1,   -1,   -1,   1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352" y="1139121"/>
                <a:ext cx="2169885" cy="465352"/>
              </a:xfrm>
              <a:prstGeom prst="rect">
                <a:avLst/>
              </a:prstGeom>
              <a:blipFill>
                <a:blip r:embed="rId8"/>
                <a:stretch>
                  <a:fillRect r="-838" b="-14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ounded Rectangle 30"/>
          <p:cNvSpPr/>
          <p:nvPr/>
        </p:nvSpPr>
        <p:spPr>
          <a:xfrm>
            <a:off x="6368143" y="1130694"/>
            <a:ext cx="2754086" cy="794451"/>
          </a:xfrm>
          <a:prstGeom prst="round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Caffeine’s Effect in Normal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9181249" y="1122418"/>
            <a:ext cx="2754086" cy="794451"/>
          </a:xfrm>
          <a:prstGeom prst="round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Caffeine’s Effect in None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581893" y="4761742"/>
                <a:ext cx="5092676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𝑺𝑺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𝒄𝒐𝒏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6.4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1+1+1+1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∙40.96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204.8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𝟓𝟏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893" y="4761742"/>
                <a:ext cx="5092676" cy="5604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4223661" y="1642155"/>
                <a:ext cx="1247265" cy="763094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661" y="1642155"/>
                <a:ext cx="1247265" cy="7630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9809646" y="3559559"/>
                <a:ext cx="1981657" cy="84664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𝑐𝑜𝑛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𝑐𝑜𝑛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9646" y="3559559"/>
                <a:ext cx="1981657" cy="8466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9222247" y="5452588"/>
                <a:ext cx="2438423" cy="61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𝒄𝒐𝒏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51.2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  <m:t>𝟏𝟔</m:t>
                          </m:r>
                          <m:r>
                            <a:rPr lang="en-US" b="1" i="1" smtClean="0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 smtClean="0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  <m:t>𝟑𝟗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247" y="5452588"/>
                <a:ext cx="2438423" cy="61831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8386346" y="318905"/>
                <a:ext cx="3449021" cy="36933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2: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6346" y="318905"/>
                <a:ext cx="3449021" cy="369332"/>
              </a:xfrm>
              <a:prstGeom prst="rect">
                <a:avLst/>
              </a:prstGeom>
              <a:blipFill>
                <a:blip r:embed="rId13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310042" y="5588053"/>
                <a:ext cx="4343137" cy="491288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𝑆𝑐h𝑒𝑓𝑓𝑒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042" y="5588053"/>
                <a:ext cx="4343137" cy="491288"/>
              </a:xfrm>
              <a:prstGeom prst="rect">
                <a:avLst/>
              </a:prstGeom>
              <a:blipFill>
                <a:blip r:embed="rId14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716316" y="6258024"/>
                <a:ext cx="6180086" cy="3955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𝑺𝒄𝒉𝒆𝒇𝒇𝒆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3300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  <m:r>
                          <a:rPr lang="en-US" b="1" i="1" smtClean="0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.05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6, 40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=6∙2.34=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𝟏𝟒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𝟎𝟒</m:t>
                    </m:r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6316" y="6258024"/>
                <a:ext cx="6180086" cy="395558"/>
              </a:xfrm>
              <a:prstGeom prst="rect">
                <a:avLst/>
              </a:prstGeom>
              <a:blipFill>
                <a:blip r:embed="rId15"/>
                <a:stretch>
                  <a:fillRect b="-109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959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96296E-6 L 0.25521 0.1291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645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3 0.00069 L 0.2543 -0.1060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17" y="-5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11111E-6 L 0.45782 -0.22107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91" y="-11065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11111E-6 L 0.49674 -0.22222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31" y="-11111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81481E-6 L 0.27005 -0.11064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03" y="-5532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7.40741E-7 L 0.20573 -0.11505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86" y="-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/>
      <p:bldP spid="18" grpId="0"/>
      <p:bldP spid="19" grpId="0"/>
      <p:bldP spid="27" grpId="0"/>
      <p:bldP spid="28" grpId="0"/>
      <p:bldP spid="29" grpId="0" animBg="1"/>
      <p:bldP spid="30" grpId="0" animBg="1"/>
      <p:bldP spid="31" grpId="0" animBg="1"/>
      <p:bldP spid="32" grpId="0" animBg="1"/>
      <p:bldP spid="33" grpId="0"/>
      <p:bldP spid="34" grpId="0" animBg="1"/>
      <p:bldP spid="35" grpId="0" animBg="1"/>
      <p:bldP spid="36" grpId="0"/>
      <p:bldP spid="37" grpId="0" animBg="1"/>
      <p:bldP spid="38" grpId="0" animBg="1"/>
      <p:bldP spid="39" grpId="0"/>
    </p:bld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795</TotalTime>
  <Words>1353</Words>
  <Application>Microsoft Office PowerPoint</Application>
  <PresentationFormat>Widescreen</PresentationFormat>
  <Paragraphs>506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Cambria Math</vt:lpstr>
      <vt:lpstr>CG Times</vt:lpstr>
      <vt:lpstr>Gill Sans MT</vt:lpstr>
      <vt:lpstr>Impact</vt:lpstr>
      <vt:lpstr>Times New Roman</vt:lpstr>
      <vt:lpstr>Wingdings</vt:lpstr>
      <vt:lpstr>Badge</vt:lpstr>
      <vt:lpstr>Two-Way ANOVA</vt:lpstr>
      <vt:lpstr>3 x 4 two-way ANOVA,  complex motor tasks</vt:lpstr>
      <vt:lpstr>data</vt:lpstr>
      <vt:lpstr>PowerPoint Presentation</vt:lpstr>
      <vt:lpstr>Marginal Mean’s</vt:lpstr>
      <vt:lpstr>Plot of mean’s</vt:lpstr>
      <vt:lpstr>Degrees of Freedom</vt:lpstr>
      <vt:lpstr>2-way ANOVA</vt:lpstr>
      <vt:lpstr>Interaction contrasts</vt:lpstr>
      <vt:lpstr>Interaction contrasts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Two-Way ANOVA</dc:title>
  <dc:creator>Sarah Schwartz</dc:creator>
  <cp:lastModifiedBy>Sarah Schwartz</cp:lastModifiedBy>
  <cp:revision>49</cp:revision>
  <dcterms:created xsi:type="dcterms:W3CDTF">2016-07-31T00:24:38Z</dcterms:created>
  <dcterms:modified xsi:type="dcterms:W3CDTF">2020-04-01T09:19:03Z</dcterms:modified>
</cp:coreProperties>
</file>